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0"/>
  </p:notesMasterIdLst>
  <p:sldIdLst>
    <p:sldId id="274" r:id="rId2"/>
    <p:sldId id="298" r:id="rId3"/>
    <p:sldId id="299" r:id="rId4"/>
    <p:sldId id="300" r:id="rId5"/>
    <p:sldId id="301" r:id="rId6"/>
    <p:sldId id="302" r:id="rId7"/>
    <p:sldId id="297" r:id="rId8"/>
    <p:sldId id="313" r:id="rId9"/>
    <p:sldId id="304" r:id="rId10"/>
    <p:sldId id="273" r:id="rId11"/>
    <p:sldId id="315" r:id="rId12"/>
    <p:sldId id="314" r:id="rId13"/>
    <p:sldId id="316" r:id="rId14"/>
    <p:sldId id="317" r:id="rId15"/>
    <p:sldId id="319" r:id="rId16"/>
    <p:sldId id="318" r:id="rId17"/>
    <p:sldId id="320" r:id="rId18"/>
    <p:sldId id="321" r:id="rId19"/>
    <p:sldId id="305" r:id="rId20"/>
    <p:sldId id="282" r:id="rId21"/>
    <p:sldId id="279" r:id="rId22"/>
    <p:sldId id="283" r:id="rId23"/>
    <p:sldId id="278" r:id="rId24"/>
    <p:sldId id="284" r:id="rId25"/>
    <p:sldId id="280" r:id="rId26"/>
    <p:sldId id="263" r:id="rId27"/>
    <p:sldId id="293" r:id="rId28"/>
    <p:sldId id="306" r:id="rId29"/>
  </p:sldIdLst>
  <p:sldSz cx="12192000" cy="6858000"/>
  <p:notesSz cx="6858000" cy="9144000"/>
  <p:embeddedFontLst>
    <p:embeddedFont>
      <p:font typeface="B Nazanin" panose="00000400000000000000" pitchFamily="2" charset="-78"/>
      <p:regular r:id="rId31"/>
      <p:bold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B Jadid" panose="00000700000000000000" pitchFamily="2" charset="-78"/>
      <p:bold r:id="rId39"/>
    </p:embeddedFont>
    <p:embeddedFont>
      <p:font typeface="B Titr" panose="00000700000000000000" pitchFamily="2" charset="-78"/>
      <p:bold r:id="rId40"/>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FF00"/>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311" autoAdjust="0"/>
    <p:restoredTop sz="94660"/>
  </p:normalViewPr>
  <p:slideViewPr>
    <p:cSldViewPr snapToGrid="0">
      <p:cViewPr varScale="1">
        <p:scale>
          <a:sx n="88" d="100"/>
          <a:sy n="8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507E43A-7FBF-43C4-9DCF-2C621B7B8A88}" type="datetimeFigureOut">
              <a:rPr lang="fa-IR" smtClean="0"/>
              <a:t>02/11/1441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7E17FE5-900E-424A-B896-963648300809}" type="slidenum">
              <a:rPr lang="fa-IR" smtClean="0"/>
              <a:t>‹#›</a:t>
            </a:fld>
            <a:endParaRPr lang="fa-IR"/>
          </a:p>
        </p:txBody>
      </p:sp>
    </p:spTree>
    <p:extLst>
      <p:ext uri="{BB962C8B-B14F-4D97-AF65-F5344CB8AC3E}">
        <p14:creationId xmlns:p14="http://schemas.microsoft.com/office/powerpoint/2010/main" val="19222402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8C0629"/>
                </a:solidFill>
                <a:latin typeface="Times New Roman" panose="02020603050405020304" pitchFamily="18" charset="0"/>
              </a:defRPr>
            </a:lvl1pPr>
            <a:lvl2pPr marL="742950" indent="-285750">
              <a:defRPr sz="4400" b="1">
                <a:solidFill>
                  <a:srgbClr val="8C0629"/>
                </a:solidFill>
                <a:latin typeface="Times New Roman" panose="02020603050405020304" pitchFamily="18" charset="0"/>
              </a:defRPr>
            </a:lvl2pPr>
            <a:lvl3pPr marL="1143000" indent="-228600">
              <a:defRPr sz="4400" b="1">
                <a:solidFill>
                  <a:srgbClr val="8C0629"/>
                </a:solidFill>
                <a:latin typeface="Times New Roman" panose="02020603050405020304" pitchFamily="18" charset="0"/>
              </a:defRPr>
            </a:lvl3pPr>
            <a:lvl4pPr marL="1600200" indent="-228600">
              <a:defRPr sz="4400" b="1">
                <a:solidFill>
                  <a:srgbClr val="8C0629"/>
                </a:solidFill>
                <a:latin typeface="Times New Roman" panose="02020603050405020304" pitchFamily="18" charset="0"/>
              </a:defRPr>
            </a:lvl4pPr>
            <a:lvl5pPr marL="2057400" indent="-228600">
              <a:defRPr sz="4400" b="1">
                <a:solidFill>
                  <a:srgbClr val="8C0629"/>
                </a:solidFill>
                <a:latin typeface="Times New Roman" panose="02020603050405020304" pitchFamily="18" charset="0"/>
              </a:defRPr>
            </a:lvl5pPr>
            <a:lvl6pPr marL="2514600" indent="-228600" algn="ctr" rtl="0" eaLnBrk="0" fontAlgn="base" hangingPunct="0">
              <a:spcBef>
                <a:spcPct val="0"/>
              </a:spcBef>
              <a:spcAft>
                <a:spcPct val="0"/>
              </a:spcAft>
              <a:defRPr sz="4400" b="1">
                <a:solidFill>
                  <a:srgbClr val="8C0629"/>
                </a:solidFill>
                <a:latin typeface="Times New Roman" panose="02020603050405020304" pitchFamily="18" charset="0"/>
              </a:defRPr>
            </a:lvl6pPr>
            <a:lvl7pPr marL="2971800" indent="-228600" algn="ctr" rtl="0" eaLnBrk="0" fontAlgn="base" hangingPunct="0">
              <a:spcBef>
                <a:spcPct val="0"/>
              </a:spcBef>
              <a:spcAft>
                <a:spcPct val="0"/>
              </a:spcAft>
              <a:defRPr sz="4400" b="1">
                <a:solidFill>
                  <a:srgbClr val="8C0629"/>
                </a:solidFill>
                <a:latin typeface="Times New Roman" panose="02020603050405020304" pitchFamily="18" charset="0"/>
              </a:defRPr>
            </a:lvl7pPr>
            <a:lvl8pPr marL="3429000" indent="-228600" algn="ctr" rtl="0" eaLnBrk="0" fontAlgn="base" hangingPunct="0">
              <a:spcBef>
                <a:spcPct val="0"/>
              </a:spcBef>
              <a:spcAft>
                <a:spcPct val="0"/>
              </a:spcAft>
              <a:defRPr sz="4400" b="1">
                <a:solidFill>
                  <a:srgbClr val="8C0629"/>
                </a:solidFill>
                <a:latin typeface="Times New Roman" panose="02020603050405020304" pitchFamily="18" charset="0"/>
              </a:defRPr>
            </a:lvl8pPr>
            <a:lvl9pPr marL="3886200" indent="-228600" algn="ctr" rtl="0" eaLnBrk="0" fontAlgn="base" hangingPunct="0">
              <a:spcBef>
                <a:spcPct val="0"/>
              </a:spcBef>
              <a:spcAft>
                <a:spcPct val="0"/>
              </a:spcAft>
              <a:defRPr sz="4400" b="1">
                <a:solidFill>
                  <a:srgbClr val="8C0629"/>
                </a:solidFill>
                <a:latin typeface="Times New Roman" panose="02020603050405020304" pitchFamily="18" charset="0"/>
              </a:defRPr>
            </a:lvl9pPr>
          </a:lstStyle>
          <a:p>
            <a:fld id="{1D56CD7F-9345-4AA9-9EED-261C796AFC81}" type="slidenum">
              <a:rPr lang="en-US" altLang="fa-IR" sz="1200" b="0">
                <a:solidFill>
                  <a:schemeClr val="tx1"/>
                </a:solidFill>
              </a:rPr>
              <a:pPr/>
              <a:t>1</a:t>
            </a:fld>
            <a:endParaRPr lang="en-US" altLang="fa-IR" sz="1200" b="0">
              <a:solidFill>
                <a:schemeClr val="tx1"/>
              </a:solidFill>
            </a:endParaRPr>
          </a:p>
        </p:txBody>
      </p:sp>
    </p:spTree>
    <p:extLst>
      <p:ext uri="{BB962C8B-B14F-4D97-AF65-F5344CB8AC3E}">
        <p14:creationId xmlns:p14="http://schemas.microsoft.com/office/powerpoint/2010/main" val="353466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5CD8F22-4DA2-45BF-8E3E-FC102F1E1618}" type="datetimeFigureOut">
              <a:rPr lang="fa-IR" smtClean="0"/>
              <a:t>02/11/1441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389907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CD8F22-4DA2-45BF-8E3E-FC102F1E1618}" type="datetimeFigureOut">
              <a:rPr lang="fa-IR" smtClean="0"/>
              <a:t>02/11/1441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6933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CD8F22-4DA2-45BF-8E3E-FC102F1E1618}" type="datetimeFigureOut">
              <a:rPr lang="fa-IR" smtClean="0"/>
              <a:t>02/11/1441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182216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D33E768A-F422-474C-9359-9775037213A4}" type="slidenum">
              <a:rPr lang="en-US" altLang="fa-IR"/>
              <a:pPr/>
              <a:t>‹#›</a:t>
            </a:fld>
            <a:endParaRPr lang="en-US" altLang="fa-IR"/>
          </a:p>
        </p:txBody>
      </p:sp>
    </p:spTree>
    <p:extLst>
      <p:ext uri="{BB962C8B-B14F-4D97-AF65-F5344CB8AC3E}">
        <p14:creationId xmlns:p14="http://schemas.microsoft.com/office/powerpoint/2010/main" val="309044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CD8F22-4DA2-45BF-8E3E-FC102F1E1618}" type="datetimeFigureOut">
              <a:rPr lang="fa-IR" smtClean="0"/>
              <a:t>02/11/1441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166113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D8F22-4DA2-45BF-8E3E-FC102F1E1618}" type="datetimeFigureOut">
              <a:rPr lang="fa-IR" smtClean="0"/>
              <a:t>02/11/1441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407101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5CD8F22-4DA2-45BF-8E3E-FC102F1E1618}" type="datetimeFigureOut">
              <a:rPr lang="fa-IR" smtClean="0"/>
              <a:t>02/11/1441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167497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5CD8F22-4DA2-45BF-8E3E-FC102F1E1618}" type="datetimeFigureOut">
              <a:rPr lang="fa-IR" smtClean="0"/>
              <a:t>02/11/1441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344336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5CD8F22-4DA2-45BF-8E3E-FC102F1E1618}" type="datetimeFigureOut">
              <a:rPr lang="fa-IR" smtClean="0"/>
              <a:t>02/11/1441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39582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D8F22-4DA2-45BF-8E3E-FC102F1E1618}" type="datetimeFigureOut">
              <a:rPr lang="fa-IR" smtClean="0"/>
              <a:t>02/11/1441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278966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D8F22-4DA2-45BF-8E3E-FC102F1E1618}" type="datetimeFigureOut">
              <a:rPr lang="fa-IR" smtClean="0"/>
              <a:t>02/11/1441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125053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D8F22-4DA2-45BF-8E3E-FC102F1E1618}" type="datetimeFigureOut">
              <a:rPr lang="fa-IR" smtClean="0"/>
              <a:t>02/11/1441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047235-755B-451D-BBB9-7254670EC720}" type="slidenum">
              <a:rPr lang="fa-IR" smtClean="0"/>
              <a:t>‹#›</a:t>
            </a:fld>
            <a:endParaRPr lang="fa-IR"/>
          </a:p>
        </p:txBody>
      </p:sp>
    </p:spTree>
    <p:extLst>
      <p:ext uri="{BB962C8B-B14F-4D97-AF65-F5344CB8AC3E}">
        <p14:creationId xmlns:p14="http://schemas.microsoft.com/office/powerpoint/2010/main" val="347385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5CD8F22-4DA2-45BF-8E3E-FC102F1E1618}" type="datetimeFigureOut">
              <a:rPr lang="fa-IR" smtClean="0"/>
              <a:t>02/11/1441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047235-755B-451D-BBB9-7254670EC720}" type="slidenum">
              <a:rPr lang="fa-IR" smtClean="0"/>
              <a:t>‹#›</a:t>
            </a:fld>
            <a:endParaRPr lang="fa-IR"/>
          </a:p>
        </p:txBody>
      </p:sp>
    </p:spTree>
    <p:extLst>
      <p:ext uri="{BB962C8B-B14F-4D97-AF65-F5344CB8AC3E}">
        <p14:creationId xmlns:p14="http://schemas.microsoft.com/office/powerpoint/2010/main" val="59186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 name="Object 3"/>
          <p:cNvGraphicFramePr>
            <a:graphicFrameLocks noGrp="1" noChangeAspect="1"/>
          </p:cNvGraphicFramePr>
          <p:nvPr>
            <p:ph type="clipArt" sz="half" idx="1"/>
            <p:extLst>
              <p:ext uri="{D42A27DB-BD31-4B8C-83A1-F6EECF244321}">
                <p14:modId xmlns:p14="http://schemas.microsoft.com/office/powerpoint/2010/main" val="2721063046"/>
              </p:ext>
            </p:extLst>
          </p:nvPr>
        </p:nvGraphicFramePr>
        <p:xfrm>
          <a:off x="1789813" y="790354"/>
          <a:ext cx="8747557" cy="5751656"/>
        </p:xfrm>
        <a:graphic>
          <a:graphicData uri="http://schemas.openxmlformats.org/presentationml/2006/ole">
            <mc:AlternateContent xmlns:mc="http://schemas.openxmlformats.org/markup-compatibility/2006">
              <mc:Choice xmlns:v="urn:schemas-microsoft-com:vml" Requires="v">
                <p:oleObj spid="_x0000_s1228" name="Clip" r:id="rId4" imgW="29580952" imgH="19447619" progId="MS_ClipArt_Gallery.2">
                  <p:embed/>
                </p:oleObj>
              </mc:Choice>
              <mc:Fallback>
                <p:oleObj name="Clip" r:id="rId4" imgW="29580952" imgH="1944761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813" y="790354"/>
                        <a:ext cx="8747557" cy="5751656"/>
                      </a:xfrm>
                      <a:prstGeom prst="rect">
                        <a:avLst/>
                      </a:prstGeom>
                    </p:spPr>
                  </p:pic>
                </p:oleObj>
              </mc:Fallback>
            </mc:AlternateContent>
          </a:graphicData>
        </a:graphic>
      </p:graphicFrame>
    </p:spTree>
    <p:extLst>
      <p:ext uri="{BB962C8B-B14F-4D97-AF65-F5344CB8AC3E}">
        <p14:creationId xmlns:p14="http://schemas.microsoft.com/office/powerpoint/2010/main" val="8781469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095"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3" name="Rectangle 2"/>
          <p:cNvSpPr/>
          <p:nvPr/>
        </p:nvSpPr>
        <p:spPr>
          <a:xfrm>
            <a:off x="1358164" y="371109"/>
            <a:ext cx="9475671" cy="17543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محاسبه سهم هر دانشکده از هر شاخص </a:t>
            </a:r>
          </a:p>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 </a:t>
            </a:r>
            <a:endParaRPr lang="en-US" sz="5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
        <p:nvSpPr>
          <p:cNvPr id="4" name="Rectangle 3"/>
          <p:cNvSpPr/>
          <p:nvPr/>
        </p:nvSpPr>
        <p:spPr>
          <a:xfrm>
            <a:off x="450748" y="1382612"/>
            <a:ext cx="1111431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3200" b="1" dirty="0" smtClean="0">
                <a:ln/>
                <a:solidFill>
                  <a:schemeClr val="accent4"/>
                </a:solidFill>
                <a:cs typeface="B Titr" panose="00000700000000000000" pitchFamily="2" charset="-78"/>
              </a:rPr>
              <a:t>وزن دانشکده*(جمع وزن همه دانشکده ها(50) ÷ عدد شاخص)</a:t>
            </a:r>
            <a:endParaRPr lang="en-US" sz="3200" b="1" cap="none" spc="0" dirty="0">
              <a:ln/>
              <a:solidFill>
                <a:schemeClr val="accent4"/>
              </a:solidFill>
              <a:effectLst/>
              <a:cs typeface="B Titr" panose="000007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225580219"/>
              </p:ext>
            </p:extLst>
          </p:nvPr>
        </p:nvGraphicFramePr>
        <p:xfrm>
          <a:off x="-88098" y="2212105"/>
          <a:ext cx="12192003" cy="1764254"/>
        </p:xfrm>
        <a:graphic>
          <a:graphicData uri="http://schemas.openxmlformats.org/drawingml/2006/table">
            <a:tbl>
              <a:tblPr rtl="1"/>
              <a:tblGrid>
                <a:gridCol w="1724780"/>
                <a:gridCol w="486754"/>
                <a:gridCol w="1025742"/>
                <a:gridCol w="1025742"/>
                <a:gridCol w="1239438"/>
                <a:gridCol w="529282"/>
                <a:gridCol w="1738062"/>
                <a:gridCol w="1909019"/>
                <a:gridCol w="1809292"/>
                <a:gridCol w="703892"/>
              </a:tblGrid>
              <a:tr h="578112">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719564">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66578">
                <a:tc>
                  <a:txBody>
                    <a:bodyPr/>
                    <a:lstStyle/>
                    <a:p>
                      <a:pPr algn="ctr" rtl="1" fontAlgn="b"/>
                      <a:r>
                        <a:rPr lang="fa-IR" sz="2400" dirty="0" smtClean="0">
                          <a:solidFill>
                            <a:schemeClr val="accent6">
                              <a:lumMod val="50000"/>
                            </a:schemeClr>
                          </a:solidFill>
                          <a:cs typeface="B Jadid" panose="00000700000000000000" pitchFamily="2" charset="-78"/>
                        </a:rPr>
                        <a:t>کشاورزی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353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465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10" name="Rectangle 9"/>
          <p:cNvSpPr/>
          <p:nvPr/>
        </p:nvSpPr>
        <p:spPr>
          <a:xfrm>
            <a:off x="-63664" y="4128079"/>
            <a:ext cx="12143138" cy="2250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94/6</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(9*0/5)+(7/2*2/6)+(5/4*5/2)+(1/8*0/1)+(13/3*1/12)+(7/98*3/53)</a:t>
            </a:r>
          </a:p>
          <a:p>
            <a:pPr algn="ctr"/>
            <a:r>
              <a:rPr lang="fa-IR" sz="3200" dirty="0" smtClean="0">
                <a:solidFill>
                  <a:srgbClr val="FF0000"/>
                </a:solidFill>
                <a:cs typeface="B Titr" panose="00000700000000000000" pitchFamily="2" charset="-78"/>
              </a:rPr>
              <a:t>سهم دانشکده کشاورزی :           19%</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24776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0456"/>
            <a:ext cx="12489628" cy="71484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32271" y="-193638"/>
          <a:ext cx="12306749" cy="1764254"/>
        </p:xfrm>
        <a:graphic>
          <a:graphicData uri="http://schemas.openxmlformats.org/drawingml/2006/table">
            <a:tbl>
              <a:tblPr rtl="1"/>
              <a:tblGrid>
                <a:gridCol w="1741012"/>
                <a:gridCol w="491335"/>
                <a:gridCol w="1035396"/>
                <a:gridCol w="1035396"/>
                <a:gridCol w="1251103"/>
                <a:gridCol w="534263"/>
                <a:gridCol w="1754420"/>
                <a:gridCol w="1926986"/>
                <a:gridCol w="1826321"/>
                <a:gridCol w="710517"/>
              </a:tblGrid>
              <a:tr h="578112">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719564">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66578">
                <a:tc>
                  <a:txBody>
                    <a:bodyPr/>
                    <a:lstStyle/>
                    <a:p>
                      <a:pPr algn="ctr" rtl="1" fontAlgn="b"/>
                      <a:r>
                        <a:rPr lang="fa-IR" sz="2400" dirty="0" smtClean="0">
                          <a:solidFill>
                            <a:schemeClr val="accent6">
                              <a:lumMod val="50000"/>
                            </a:schemeClr>
                          </a:solidFill>
                          <a:cs typeface="B Jadid" panose="00000700000000000000" pitchFamily="2" charset="-78"/>
                        </a:rPr>
                        <a:t>کشاورزی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353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465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163610" y="1722336"/>
            <a:ext cx="12143138" cy="10893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94/6</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(9*0/5)+(7/2*2/6)+(5/4*5/2)+(1/8*0/1)+(13/3*1/12)+(7/98*3/53)</a:t>
            </a:r>
          </a:p>
          <a:p>
            <a:pPr algn="ctr"/>
            <a:r>
              <a:rPr lang="fa-IR" sz="3200" dirty="0" smtClean="0">
                <a:solidFill>
                  <a:srgbClr val="FF0000"/>
                </a:solidFill>
                <a:cs typeface="B Titr" panose="00000700000000000000" pitchFamily="2" charset="-78"/>
              </a:rPr>
              <a:t>سهم دانشکده کشاورزی :           19%</a:t>
            </a:r>
            <a:endParaRPr lang="fa-IR" sz="3200" dirty="0">
              <a:solidFill>
                <a:srgbClr val="7030A0"/>
              </a:solidFill>
              <a:cs typeface="B Titr" panose="000007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778895469"/>
              </p:ext>
            </p:extLst>
          </p:nvPr>
        </p:nvGraphicFramePr>
        <p:xfrm>
          <a:off x="109178" y="2947417"/>
          <a:ext cx="12176054" cy="3749040"/>
        </p:xfrm>
        <a:graphic>
          <a:graphicData uri="http://schemas.openxmlformats.org/drawingml/2006/table">
            <a:tbl>
              <a:tblPr rtl="1" firstRow="1" bandRow="1">
                <a:tableStyleId>{D7AC3CCA-C797-4891-BE02-D94E43425B78}</a:tableStyleId>
              </a:tblPr>
              <a:tblGrid>
                <a:gridCol w="5968652"/>
                <a:gridCol w="2120627"/>
                <a:gridCol w="1797618"/>
                <a:gridCol w="2289157"/>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37</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2/85</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2/02</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162</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57</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170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78</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113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151</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(هدف دانشگاه 60 طرح )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16</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11</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FF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a:t>
                      </a:r>
                      <a:r>
                        <a:rPr lang="fa-IR" sz="1800" b="1" baseline="0" dirty="0" smtClean="0">
                          <a:solidFill>
                            <a:schemeClr val="accent6">
                              <a:lumMod val="50000"/>
                            </a:schemeClr>
                          </a:solidFill>
                          <a:cs typeface="B Nazanin" panose="00000400000000000000" pitchFamily="2" charset="-78"/>
                        </a:rPr>
                        <a:t>  100/000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1590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957</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18920</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22194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58184"/>
            <a:ext cx="12468113" cy="71653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53790" y="-162653"/>
          <a:ext cx="12192001" cy="1539632"/>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464996">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64711">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09925">
                <a:tc>
                  <a:txBody>
                    <a:bodyPr/>
                    <a:lstStyle/>
                    <a:p>
                      <a:pPr algn="ctr" rtl="1" fontAlgn="b"/>
                      <a:r>
                        <a:rPr lang="fa-IR" sz="2400" dirty="0" smtClean="0">
                          <a:solidFill>
                            <a:schemeClr val="accent6">
                              <a:lumMod val="50000"/>
                            </a:schemeClr>
                          </a:solidFill>
                          <a:cs typeface="B Jadid" panose="00000700000000000000" pitchFamily="2" charset="-78"/>
                        </a:rPr>
                        <a:t>فنی مهندسی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101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640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805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174368" y="1506071"/>
            <a:ext cx="12089348" cy="119306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109/6</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(9*0/6)+(7/2*2/6)+(5/4*6/1)+(1/8*0/8)+(9/3*1/65)+(5/58*6/4)</a:t>
            </a:r>
          </a:p>
          <a:p>
            <a:pPr algn="ctr"/>
            <a:r>
              <a:rPr lang="fa-IR" sz="2400" dirty="0" smtClean="0">
                <a:solidFill>
                  <a:srgbClr val="FF0000"/>
                </a:solidFill>
                <a:cs typeface="B Titr" panose="00000700000000000000" pitchFamily="2" charset="-78"/>
              </a:rPr>
              <a:t>سهم  دانشکده فنی و مهندسی :           22%</a:t>
            </a:r>
            <a:endParaRPr lang="fa-IR" sz="2400" dirty="0" smtClean="0">
              <a:solidFill>
                <a:srgbClr val="002060"/>
              </a:solidFill>
              <a:cs typeface="B Titr" panose="00000700000000000000" pitchFamily="2" charset="-78"/>
            </a:endParaRPr>
          </a:p>
        </p:txBody>
      </p:sp>
      <p:graphicFrame>
        <p:nvGraphicFramePr>
          <p:cNvPr id="7" name="Table 6"/>
          <p:cNvGraphicFramePr>
            <a:graphicFrameLocks noGrp="1"/>
          </p:cNvGraphicFramePr>
          <p:nvPr>
            <p:extLst/>
          </p:nvPr>
        </p:nvGraphicFramePr>
        <p:xfrm>
          <a:off x="93630" y="2901390"/>
          <a:ext cx="12084022" cy="3865169"/>
        </p:xfrm>
        <a:graphic>
          <a:graphicData uri="http://schemas.openxmlformats.org/drawingml/2006/table">
            <a:tbl>
              <a:tblPr rtl="1" firstRow="1" bandRow="1">
                <a:tableStyleId>{D7AC3CCA-C797-4891-BE02-D94E43425B78}</a:tableStyleId>
              </a:tblPr>
              <a:tblGrid>
                <a:gridCol w="5923538"/>
                <a:gridCol w="2104599"/>
                <a:gridCol w="1784031"/>
                <a:gridCol w="2271854"/>
              </a:tblGrid>
              <a:tr h="659907">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71362">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1866</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1650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21920</a:t>
                      </a:r>
                      <a:endParaRPr lang="fa-IR" sz="2400" dirty="0">
                        <a:solidFill>
                          <a:schemeClr val="accent6">
                            <a:lumMod val="50000"/>
                          </a:schemeClr>
                        </a:solidFill>
                        <a:cs typeface="B Titr" panose="00000700000000000000" pitchFamily="2" charset="-78"/>
                      </a:endParaRPr>
                    </a:p>
                  </a:txBody>
                  <a:tcPr/>
                </a:tc>
              </a:tr>
              <a:tr h="471362">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2/41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1/91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tr>
              <a:tr h="65990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181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143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197</a:t>
                      </a:r>
                      <a:endParaRPr lang="fa-IR" sz="2400" dirty="0">
                        <a:solidFill>
                          <a:schemeClr val="accent6">
                            <a:lumMod val="50000"/>
                          </a:schemeClr>
                        </a:solidFill>
                        <a:cs typeface="B Titr" panose="00000700000000000000" pitchFamily="2" charset="-78"/>
                      </a:endParaRPr>
                    </a:p>
                  </a:txBody>
                  <a:tcPr/>
                </a:tc>
              </a:tr>
              <a:tr h="659907">
                <a:tc>
                  <a:txBody>
                    <a:bodyPr/>
                    <a:lstStyle/>
                    <a:p>
                      <a:pPr rtl="1"/>
                      <a:r>
                        <a:rPr lang="fa-IR" sz="1800" b="1" dirty="0" smtClean="0">
                          <a:solidFill>
                            <a:srgbClr val="C00000"/>
                          </a:solidFill>
                          <a:cs typeface="B Nazanin" panose="00000400000000000000" pitchFamily="2" charset="-78"/>
                        </a:rPr>
                        <a:t>حجم پژوهش                                       </a:t>
                      </a:r>
                      <a:r>
                        <a:rPr lang="fa-IR" sz="1800" b="1" dirty="0" smtClean="0">
                          <a:solidFill>
                            <a:schemeClr val="accent6">
                              <a:lumMod val="50000"/>
                            </a:schemeClr>
                          </a:solidFill>
                          <a:cs typeface="B Nazanin" panose="00000400000000000000" pitchFamily="2" charset="-78"/>
                        </a:rPr>
                        <a:t>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63</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50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175</a:t>
                      </a:r>
                      <a:endParaRPr lang="fa-IR" sz="2400" dirty="0">
                        <a:solidFill>
                          <a:schemeClr val="accent6">
                            <a:lumMod val="50000"/>
                          </a:schemeClr>
                        </a:solidFill>
                        <a:cs typeface="B Titr" panose="00000700000000000000" pitchFamily="2" charset="-78"/>
                      </a:endParaRPr>
                    </a:p>
                  </a:txBody>
                  <a:tcPr/>
                </a:tc>
              </a:tr>
              <a:tr h="471362">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31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15</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14</a:t>
                      </a:r>
                      <a:endParaRPr lang="fa-IR" sz="2400" dirty="0">
                        <a:solidFill>
                          <a:schemeClr val="accent6">
                            <a:lumMod val="50000"/>
                          </a:schemeClr>
                        </a:solidFill>
                        <a:cs typeface="B Titr" panose="00000700000000000000" pitchFamily="2" charset="-78"/>
                      </a:endParaRPr>
                    </a:p>
                  </a:txBody>
                  <a:tcPr/>
                </a:tc>
              </a:tr>
              <a:tr h="471362">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27</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43</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9061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55068" y="5966"/>
          <a:ext cx="12192001" cy="1636430"/>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464996">
                <a:tc rowSpan="2">
                  <a:txBody>
                    <a:bodyPr/>
                    <a:lstStyle/>
                    <a:p>
                      <a:pPr algn="ctr" rtl="1" fontAlgn="ctr"/>
                      <a:r>
                        <a:rPr lang="fa-IR"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1068">
                <a:tc>
                  <a:txBody>
                    <a:bodyPr/>
                    <a:lstStyle/>
                    <a:p>
                      <a:pPr algn="ctr" rtl="1" fontAlgn="b"/>
                      <a:r>
                        <a:rPr lang="fa-IR" sz="2400" dirty="0" smtClean="0">
                          <a:solidFill>
                            <a:schemeClr val="accent6">
                              <a:lumMod val="50000"/>
                            </a:schemeClr>
                          </a:solidFill>
                          <a:cs typeface="B Jadid" panose="00000700000000000000" pitchFamily="2" charset="-78"/>
                        </a:rPr>
                        <a:t>علوم</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a:solidFill>
                            <a:schemeClr val="tx1">
                              <a:lumMod val="95000"/>
                              <a:lumOff val="5000"/>
                            </a:schemeClr>
                          </a:solidFill>
                          <a:cs typeface="B Titr" panose="00000700000000000000" pitchFamily="2" charset="-7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en-US"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42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a:solidFill>
                            <a:schemeClr val="tx1">
                              <a:lumMod val="95000"/>
                              <a:lumOff val="5000"/>
                            </a:schemeClr>
                          </a:solidFill>
                          <a:cs typeface="B Titr" panose="00000700000000000000" pitchFamily="2" charset="-7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a:solidFill>
                            <a:schemeClr val="tx1">
                              <a:lumMod val="95000"/>
                              <a:lumOff val="5000"/>
                            </a:schemeClr>
                          </a:solidFill>
                          <a:cs typeface="B Titr" panose="00000700000000000000" pitchFamily="2" charset="-7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a:solidFill>
                            <a:srgbClr val="FF0000"/>
                          </a:solidFill>
                          <a:cs typeface="B Titr" panose="00000700000000000000" pitchFamily="2" charset="-78"/>
                        </a:rPr>
                        <a:t>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a:solidFill>
                            <a:schemeClr val="tx1">
                              <a:lumMod val="95000"/>
                              <a:lumOff val="5000"/>
                            </a:schemeClr>
                          </a:solidFill>
                          <a:cs typeface="B Titr" panose="00000700000000000000" pitchFamily="2" charset="-78"/>
                        </a:rPr>
                        <a:t>376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a:solidFill>
                            <a:schemeClr val="tx1">
                              <a:lumMod val="95000"/>
                              <a:lumOff val="5000"/>
                            </a:schemeClr>
                          </a:solidFill>
                          <a:cs typeface="B Titr" panose="00000700000000000000" pitchFamily="2" charset="-78"/>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a:solidFill>
                            <a:schemeClr val="tx1">
                              <a:lumMod val="95000"/>
                              <a:lumOff val="5000"/>
                            </a:schemeClr>
                          </a:solidFill>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a:solidFill>
                            <a:srgbClr val="FF0000"/>
                          </a:solidFill>
                          <a:cs typeface="B Titr" panose="00000700000000000000" pitchFamily="2" charset="-78"/>
                        </a:rPr>
                        <a:t>489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4" name="Table 3"/>
          <p:cNvGraphicFramePr>
            <a:graphicFrameLocks noGrp="1"/>
          </p:cNvGraphicFramePr>
          <p:nvPr>
            <p:extLst/>
          </p:nvPr>
        </p:nvGraphicFramePr>
        <p:xfrm>
          <a:off x="130694" y="3155963"/>
          <a:ext cx="11832612" cy="3749040"/>
        </p:xfrm>
        <a:graphic>
          <a:graphicData uri="http://schemas.openxmlformats.org/drawingml/2006/table">
            <a:tbl>
              <a:tblPr rtl="1" firstRow="1" bandRow="1">
                <a:tableStyleId>{D7AC3CCA-C797-4891-BE02-D94E43425B78}</a:tableStyleId>
              </a:tblPr>
              <a:tblGrid>
                <a:gridCol w="5800298"/>
                <a:gridCol w="2060812"/>
                <a:gridCol w="1746914"/>
                <a:gridCol w="2224588"/>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   (هدف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1600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410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14720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2/84</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2/16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165</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116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132</a:t>
                      </a:r>
                      <a:endParaRPr lang="fa-IR" sz="2400" dirty="0">
                        <a:solidFill>
                          <a:schemeClr val="accent6">
                            <a:lumMod val="50000"/>
                          </a:schemeClr>
                        </a:solidFill>
                        <a:cs typeface="B Titr" panose="00000700000000000000" pitchFamily="2" charset="-78"/>
                      </a:endParaRPr>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40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117</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8</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8</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44</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dirty="0" smtClean="0"/>
                        <a:t> </a:t>
                      </a:r>
                      <a:r>
                        <a:rPr lang="fa-IR" sz="2400" dirty="0" smtClean="0">
                          <a:solidFill>
                            <a:schemeClr val="accent6">
                              <a:lumMod val="50000"/>
                            </a:schemeClr>
                          </a:solidFill>
                          <a:cs typeface="B Titr" panose="00000700000000000000" pitchFamily="2" charset="-78"/>
                        </a:rPr>
                        <a:t>29</a:t>
                      </a:r>
                      <a:endParaRPr lang="fa-IR" sz="2400" dirty="0">
                        <a:solidFill>
                          <a:schemeClr val="accent6">
                            <a:lumMod val="50000"/>
                          </a:schemeClr>
                        </a:solidFill>
                        <a:cs typeface="B Titr" panose="00000700000000000000" pitchFamily="2" charset="-78"/>
                      </a:endParaRPr>
                    </a:p>
                  </a:txBody>
                  <a:tcPr/>
                </a:tc>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11" name="Rectangle 10"/>
          <p:cNvSpPr/>
          <p:nvPr/>
        </p:nvSpPr>
        <p:spPr>
          <a:xfrm>
            <a:off x="77011" y="1794962"/>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73/6</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(9*0/9)+(7/2*2)+(5/4*4/2)+(1/8*0/1)+(8/35*1/13)+(5*3/76)</a:t>
            </a:r>
          </a:p>
          <a:p>
            <a:pPr algn="ctr"/>
            <a:r>
              <a:rPr lang="fa-IR" sz="3200" dirty="0" smtClean="0">
                <a:solidFill>
                  <a:srgbClr val="FF0000"/>
                </a:solidFill>
                <a:cs typeface="B Titr" panose="00000700000000000000" pitchFamily="2" charset="-78"/>
              </a:rPr>
              <a:t>سهم دانشکده علوم :           15%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32711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0" y="32274"/>
          <a:ext cx="12192001" cy="1592132"/>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538633">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36328">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17171">
                <a:tc>
                  <a:txBody>
                    <a:bodyPr/>
                    <a:lstStyle/>
                    <a:p>
                      <a:pPr algn="ctr" rtl="1" fontAlgn="b"/>
                      <a:r>
                        <a:rPr lang="fa-IR" sz="2000" dirty="0" smtClean="0">
                          <a:solidFill>
                            <a:schemeClr val="accent6">
                              <a:lumMod val="50000"/>
                            </a:schemeClr>
                          </a:solidFill>
                          <a:cs typeface="B Jadid" panose="00000700000000000000" pitchFamily="2" charset="-78"/>
                        </a:rPr>
                        <a:t>ادبیات و علوم انسانی</a:t>
                      </a:r>
                      <a:endParaRPr lang="fa-IR" sz="20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466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611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ctangle 3"/>
          <p:cNvSpPr/>
          <p:nvPr/>
        </p:nvSpPr>
        <p:spPr>
          <a:xfrm>
            <a:off x="157493" y="1742739"/>
            <a:ext cx="11942330" cy="116761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64/1</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(9*0/3)+(7/2*2/2)+(5/4*4/4)+(1/8*0/3)+(5*1/45)+(3*4/66)</a:t>
            </a:r>
          </a:p>
          <a:p>
            <a:pPr algn="ctr"/>
            <a:r>
              <a:rPr lang="fa-IR" sz="2800" dirty="0" smtClean="0">
                <a:solidFill>
                  <a:srgbClr val="FF0000"/>
                </a:solidFill>
                <a:cs typeface="B Titr" panose="00000700000000000000" pitchFamily="2" charset="-78"/>
              </a:rPr>
              <a:t>سهم  </a:t>
            </a:r>
            <a:r>
              <a:rPr lang="fa-IR" sz="2800" dirty="0">
                <a:solidFill>
                  <a:srgbClr val="FF0000"/>
                </a:solidFill>
                <a:cs typeface="B Titr" panose="00000700000000000000" pitchFamily="2" charset="-78"/>
              </a:rPr>
              <a:t>دانشکده:           </a:t>
            </a:r>
            <a:r>
              <a:rPr lang="fa-IR" sz="2800" dirty="0" smtClean="0">
                <a:solidFill>
                  <a:srgbClr val="FF0000"/>
                </a:solidFill>
                <a:cs typeface="B Titr" panose="00000700000000000000" pitchFamily="2" charset="-78"/>
              </a:rPr>
              <a:t>13%</a:t>
            </a:r>
            <a:endParaRPr lang="fa-IR" sz="2800" dirty="0" smtClean="0">
              <a:solidFill>
                <a:srgbClr val="002060"/>
              </a:solidFill>
              <a:cs typeface="B Titr" panose="00000700000000000000" pitchFamily="2" charset="-78"/>
            </a:endParaRPr>
          </a:p>
        </p:txBody>
      </p:sp>
      <p:graphicFrame>
        <p:nvGraphicFramePr>
          <p:cNvPr id="6" name="Table 5"/>
          <p:cNvGraphicFramePr>
            <a:graphicFrameLocks noGrp="1"/>
          </p:cNvGraphicFramePr>
          <p:nvPr>
            <p:extLst/>
          </p:nvPr>
        </p:nvGraphicFramePr>
        <p:xfrm>
          <a:off x="109177" y="3037107"/>
          <a:ext cx="12003933" cy="3749040"/>
        </p:xfrm>
        <a:graphic>
          <a:graphicData uri="http://schemas.openxmlformats.org/drawingml/2006/table">
            <a:tbl>
              <a:tblPr rtl="1" firstRow="1" bandRow="1">
                <a:tableStyleId>{D7AC3CCA-C797-4891-BE02-D94E43425B78}</a:tableStyleId>
              </a:tblPr>
              <a:tblGrid>
                <a:gridCol w="5884279"/>
                <a:gridCol w="2090650"/>
                <a:gridCol w="1772207"/>
                <a:gridCol w="2256797"/>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8</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12820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1/79</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1/01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24</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5</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115</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105</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68</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102</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13</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7</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25</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305967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6668"/>
            <a:ext cx="12435840" cy="70946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86064" y="-236669"/>
          <a:ext cx="12192001" cy="1656675"/>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584248">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88179">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84248">
                <a:tc>
                  <a:txBody>
                    <a:bodyPr/>
                    <a:lstStyle/>
                    <a:p>
                      <a:pPr algn="ctr" rtl="1" fontAlgn="b"/>
                      <a:r>
                        <a:rPr lang="fa-IR" sz="2400" dirty="0" smtClean="0">
                          <a:solidFill>
                            <a:schemeClr val="accent6">
                              <a:lumMod val="50000"/>
                            </a:schemeClr>
                          </a:solidFill>
                          <a:cs typeface="B Jadid" panose="00000700000000000000" pitchFamily="2" charset="-78"/>
                        </a:rPr>
                        <a:t>دامپزشکی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211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ctangle 3"/>
          <p:cNvSpPr/>
          <p:nvPr/>
        </p:nvSpPr>
        <p:spPr>
          <a:xfrm>
            <a:off x="118334" y="1561176"/>
            <a:ext cx="12188414" cy="10893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40/3</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a:t>
            </a:r>
            <a:r>
              <a:rPr lang="fa-IR" sz="2800" dirty="0" smtClean="0">
                <a:solidFill>
                  <a:srgbClr val="002060"/>
                </a:solidFill>
                <a:cs typeface="B Titr" panose="00000700000000000000" pitchFamily="2" charset="-78"/>
              </a:rPr>
              <a:t>(9*0)+(7/2*0/2)+(5/4*2)+(1/8*0)+(13/3*2/11)+(7/98*0)</a:t>
            </a:r>
          </a:p>
          <a:p>
            <a:pPr algn="ctr"/>
            <a:r>
              <a:rPr lang="fa-IR" sz="2800" dirty="0" smtClean="0">
                <a:solidFill>
                  <a:srgbClr val="FF0000"/>
                </a:solidFill>
                <a:cs typeface="B Titr" panose="00000700000000000000" pitchFamily="2" charset="-78"/>
              </a:rPr>
              <a:t>سهم دانشکده دامپزشکی :           8%</a:t>
            </a:r>
            <a:endParaRPr lang="fa-IR" sz="2800" dirty="0" smtClean="0">
              <a:solidFill>
                <a:srgbClr val="002060"/>
              </a:solidFill>
              <a:cs typeface="B Titr" panose="00000700000000000000" pitchFamily="2" charset="-78"/>
            </a:endParaRPr>
          </a:p>
        </p:txBody>
      </p:sp>
      <p:graphicFrame>
        <p:nvGraphicFramePr>
          <p:cNvPr id="6" name="Table 5"/>
          <p:cNvGraphicFramePr>
            <a:graphicFrameLocks noGrp="1"/>
          </p:cNvGraphicFramePr>
          <p:nvPr>
            <p:extLst/>
          </p:nvPr>
        </p:nvGraphicFramePr>
        <p:xfrm>
          <a:off x="118334" y="2841861"/>
          <a:ext cx="12188414" cy="3903183"/>
        </p:xfrm>
        <a:graphic>
          <a:graphicData uri="http://schemas.openxmlformats.org/drawingml/2006/table">
            <a:tbl>
              <a:tblPr rtl="1" firstRow="1" bandRow="1">
                <a:tableStyleId>{D7AC3CCA-C797-4891-BE02-D94E43425B78}</a:tableStyleId>
              </a:tblPr>
              <a:tblGrid>
                <a:gridCol w="5974710"/>
                <a:gridCol w="2122780"/>
                <a:gridCol w="1799443"/>
                <a:gridCol w="2291481"/>
              </a:tblGrid>
              <a:tr h="666397">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75998">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349</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36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8060</a:t>
                      </a:r>
                      <a:endParaRPr lang="fa-IR" sz="2400" dirty="0">
                        <a:solidFill>
                          <a:schemeClr val="accent6">
                            <a:lumMod val="50000"/>
                          </a:schemeClr>
                        </a:solidFill>
                        <a:cs typeface="B Titr" panose="00000700000000000000" pitchFamily="2" charset="-78"/>
                      </a:endParaRPr>
                    </a:p>
                  </a:txBody>
                  <a:tcPr/>
                </a:tc>
              </a:tr>
              <a:tr h="475998">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2/09</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1/63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p>
                  </a:txBody>
                  <a:tcPr/>
                </a:tc>
              </a:tr>
              <a:tr h="66639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38</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72</a:t>
                      </a:r>
                      <a:endParaRPr lang="fa-IR" sz="2400" dirty="0">
                        <a:solidFill>
                          <a:schemeClr val="accent6">
                            <a:lumMod val="50000"/>
                          </a:schemeClr>
                        </a:solidFill>
                        <a:cs typeface="B Titr" panose="00000700000000000000" pitchFamily="2" charset="-78"/>
                      </a:endParaRPr>
                    </a:p>
                  </a:txBody>
                  <a:tcPr/>
                </a:tc>
              </a:tr>
              <a:tr h="666397">
                <a:tc>
                  <a:txBody>
                    <a:bodyPr/>
                    <a:lstStyle/>
                    <a:p>
                      <a:pPr rtl="1"/>
                      <a:r>
                        <a:rPr lang="fa-IR" sz="1800" b="1" dirty="0" smtClean="0">
                          <a:solidFill>
                            <a:srgbClr val="C00000"/>
                          </a:solidFill>
                          <a:cs typeface="B Nazanin" panose="00000400000000000000" pitchFamily="2" charset="-78"/>
                        </a:rPr>
                        <a:t>حجم پژوهش                                             </a:t>
                      </a:r>
                      <a:r>
                        <a:rPr lang="fa-IR" sz="1800" b="1" dirty="0" smtClean="0">
                          <a:solidFill>
                            <a:schemeClr val="accent6">
                              <a:lumMod val="50000"/>
                            </a:schemeClr>
                          </a:solidFill>
                          <a:cs typeface="B Nazanin" panose="00000400000000000000" pitchFamily="2" charset="-78"/>
                        </a:rPr>
                        <a:t>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8</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15</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64</a:t>
                      </a:r>
                      <a:endParaRPr lang="fa-IR" sz="2400" dirty="0">
                        <a:solidFill>
                          <a:schemeClr val="accent6">
                            <a:lumMod val="50000"/>
                          </a:schemeClr>
                        </a:solidFill>
                        <a:cs typeface="B Titr" panose="00000700000000000000" pitchFamily="2" charset="-78"/>
                      </a:endParaRPr>
                    </a:p>
                  </a:txBody>
                  <a:tcPr/>
                </a:tc>
              </a:tr>
              <a:tr h="475998">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4</a:t>
                      </a:r>
                      <a:endParaRPr lang="fa-IR" sz="2400" dirty="0">
                        <a:solidFill>
                          <a:schemeClr val="accent6">
                            <a:lumMod val="50000"/>
                          </a:schemeClr>
                        </a:solidFill>
                        <a:cs typeface="B Titr" panose="00000700000000000000" pitchFamily="2" charset="-78"/>
                      </a:endParaRPr>
                    </a:p>
                  </a:txBody>
                  <a:tcPr/>
                </a:tc>
              </a:tr>
              <a:tr h="475998">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 (هدف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16</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76086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6668"/>
            <a:ext cx="12392809" cy="70946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10758" y="-139854"/>
          <a:ext cx="12192001" cy="1538344"/>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526178">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85988">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26178">
                <a:tc>
                  <a:txBody>
                    <a:bodyPr/>
                    <a:lstStyle/>
                    <a:p>
                      <a:pPr algn="ctr" rtl="1" fontAlgn="b"/>
                      <a:r>
                        <a:rPr lang="fa-IR" sz="2400" dirty="0" smtClean="0">
                          <a:solidFill>
                            <a:schemeClr val="accent6">
                              <a:lumMod val="50000"/>
                            </a:schemeClr>
                          </a:solidFill>
                          <a:cs typeface="B Jadid" panose="00000700000000000000" pitchFamily="2" charset="-78"/>
                        </a:rPr>
                        <a:t>علوم اجتماعی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smtClean="0">
                          <a:solidFill>
                            <a:srgbClr val="000000"/>
                          </a:solidFill>
                          <a:effectLst/>
                          <a:latin typeface="B Nazanin" panose="00000400000000000000" pitchFamily="2" charset="-78"/>
                          <a:cs typeface="B Titr" panose="00000700000000000000" pitchFamily="2" charset="-78"/>
                        </a:rPr>
                        <a:t>4</a:t>
                      </a:r>
                      <a:endParaRPr lang="fa-IR" sz="2000" b="0" i="0" u="none" strike="noStrike" dirty="0">
                        <a:solidFill>
                          <a:srgbClr val="000000"/>
                        </a:solidFill>
                        <a:effectLst/>
                        <a:latin typeface="B Nazanin" panose="00000400000000000000" pitchFamily="2" charset="-78"/>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403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521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ctangle 3"/>
          <p:cNvSpPr/>
          <p:nvPr/>
        </p:nvSpPr>
        <p:spPr>
          <a:xfrm>
            <a:off x="163610" y="1538345"/>
            <a:ext cx="12028390" cy="11775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47/4</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a:t>
            </a:r>
            <a:r>
              <a:rPr lang="fa-IR" sz="2800" dirty="0" smtClean="0">
                <a:solidFill>
                  <a:srgbClr val="002060"/>
                </a:solidFill>
                <a:cs typeface="B Titr" panose="00000700000000000000" pitchFamily="2" charset="-78"/>
              </a:rPr>
              <a:t>(9*0)+(7/2*1/2)+(5/4*3/7)+(1/8*0/4)+(5*1/18)+(3*4/03)</a:t>
            </a:r>
          </a:p>
          <a:p>
            <a:pPr algn="ctr"/>
            <a:r>
              <a:rPr lang="fa-IR" sz="2800" dirty="0">
                <a:solidFill>
                  <a:srgbClr val="FF0000"/>
                </a:solidFill>
                <a:cs typeface="B Titr" panose="00000700000000000000" pitchFamily="2" charset="-78"/>
              </a:rPr>
              <a:t>وزن دانشکده:           </a:t>
            </a:r>
            <a:r>
              <a:rPr lang="fa-IR" sz="2800" dirty="0" smtClean="0">
                <a:solidFill>
                  <a:srgbClr val="FF0000"/>
                </a:solidFill>
                <a:cs typeface="B Titr" panose="00000700000000000000" pitchFamily="2" charset="-78"/>
              </a:rPr>
              <a:t>10%</a:t>
            </a:r>
            <a:endParaRPr lang="fa-IR" sz="2800" dirty="0" smtClean="0">
              <a:solidFill>
                <a:srgbClr val="002060"/>
              </a:solidFill>
              <a:cs typeface="B Titr" panose="00000700000000000000" pitchFamily="2" charset="-78"/>
            </a:endParaRPr>
          </a:p>
        </p:txBody>
      </p:sp>
      <p:graphicFrame>
        <p:nvGraphicFramePr>
          <p:cNvPr id="6" name="Table 5"/>
          <p:cNvGraphicFramePr>
            <a:graphicFrameLocks noGrp="1"/>
          </p:cNvGraphicFramePr>
          <p:nvPr>
            <p:extLst/>
          </p:nvPr>
        </p:nvGraphicFramePr>
        <p:xfrm>
          <a:off x="195778" y="2927925"/>
          <a:ext cx="11996222" cy="3749040"/>
        </p:xfrm>
        <a:graphic>
          <a:graphicData uri="http://schemas.openxmlformats.org/drawingml/2006/table">
            <a:tbl>
              <a:tblPr rtl="1" firstRow="1" bandRow="1">
                <a:tableStyleId>{D7AC3CCA-C797-4891-BE02-D94E43425B78}</a:tableStyleId>
              </a:tblPr>
              <a:tblGrid>
                <a:gridCol w="5880499"/>
                <a:gridCol w="2089307"/>
                <a:gridCol w="1771069"/>
                <a:gridCol w="2255347"/>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a:t>
                      </a:r>
                    </a:p>
                    <a:p>
                      <a:pPr algn="ctr" rtl="1"/>
                      <a:r>
                        <a:rPr lang="fa-IR" dirty="0" smtClean="0">
                          <a:solidFill>
                            <a:srgbClr val="002060"/>
                          </a:solidFill>
                          <a:cs typeface="B Jadid" panose="00000700000000000000" pitchFamily="2" charset="-78"/>
                        </a:rPr>
                        <a:t> وزن دانشکده </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rgbClr val="C00000"/>
                        </a:solidFill>
                        <a:cs typeface="B Nazanin" panose="00000400000000000000" pitchFamily="2" charset="-78"/>
                      </a:endParaRPr>
                    </a:p>
                  </a:txBody>
                  <a:tcPr/>
                </a:tc>
                <a:tc>
                  <a:txBody>
                    <a:bodyPr/>
                    <a:lstStyle/>
                    <a:p>
                      <a:pPr rtl="1"/>
                      <a:endParaRPr lang="fa-IR" dirty="0"/>
                    </a:p>
                  </a:txBody>
                  <a:tcPr/>
                </a:tc>
                <a:tc>
                  <a:txBody>
                    <a:bodyPr/>
                    <a:lstStyle/>
                    <a:p>
                      <a:pPr algn="ctr" rtl="1"/>
                      <a:r>
                        <a:rPr lang="fa-IR" sz="2000" dirty="0" smtClean="0">
                          <a:solidFill>
                            <a:schemeClr val="accent4">
                              <a:lumMod val="50000"/>
                            </a:schemeClr>
                          </a:solidFill>
                          <a:cs typeface="B Titr" panose="00000700000000000000" pitchFamily="2" charset="-78"/>
                        </a:rPr>
                        <a:t>4</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9480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rtl="1"/>
                      <a:endParaRPr lang="fa-IR"/>
                    </a:p>
                  </a:txBody>
                  <a:tcPr/>
                </a:tc>
                <a:tc>
                  <a:txBody>
                    <a:bodyPr/>
                    <a:lstStyle/>
                    <a:p>
                      <a:pPr algn="ctr" rtl="1"/>
                      <a:r>
                        <a:rPr lang="fa-IR" sz="2000" dirty="0" smtClean="0">
                          <a:solidFill>
                            <a:schemeClr val="accent4">
                              <a:lumMod val="50000"/>
                            </a:schemeClr>
                          </a:solidFill>
                          <a:cs typeface="B Titr" panose="00000700000000000000" pitchFamily="2" charset="-78"/>
                        </a:rPr>
                        <a:t>1/86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rtl="1"/>
                      <a:endParaRPr lang="fa-IR" dirty="0"/>
                    </a:p>
                  </a:txBody>
                  <a:tcPr/>
                </a:tc>
                <a:tc>
                  <a:txBody>
                    <a:bodyPr/>
                    <a:lstStyle/>
                    <a:p>
                      <a:pPr algn="ctr" rtl="1"/>
                      <a:r>
                        <a:rPr lang="fa-IR" sz="2000" dirty="0" smtClean="0">
                          <a:solidFill>
                            <a:schemeClr val="accent4">
                              <a:lumMod val="50000"/>
                            </a:schemeClr>
                          </a:solidFill>
                          <a:cs typeface="B Titr" panose="00000700000000000000" pitchFamily="2" charset="-78"/>
                        </a:rPr>
                        <a:t>2</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85</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                                             </a:t>
                      </a:r>
                      <a:r>
                        <a:rPr lang="fa-IR" sz="1800" b="1" dirty="0" smtClean="0">
                          <a:solidFill>
                            <a:schemeClr val="accent6">
                              <a:lumMod val="50000"/>
                            </a:schemeClr>
                          </a:solidFill>
                          <a:cs typeface="B Nazanin" panose="00000400000000000000" pitchFamily="2" charset="-78"/>
                        </a:rPr>
                        <a:t>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rtl="1"/>
                      <a:endParaRPr lang="fa-IR"/>
                    </a:p>
                  </a:txBody>
                  <a:tcPr/>
                </a:tc>
                <a:tc>
                  <a:txBody>
                    <a:bodyPr/>
                    <a:lstStyle/>
                    <a:p>
                      <a:pPr algn="ctr" rtl="1"/>
                      <a:r>
                        <a:rPr lang="fa-IR" sz="2000" dirty="0" smtClean="0">
                          <a:solidFill>
                            <a:schemeClr val="accent4">
                              <a:lumMod val="50000"/>
                            </a:schemeClr>
                          </a:solidFill>
                          <a:cs typeface="B Titr" panose="00000700000000000000" pitchFamily="2" charset="-78"/>
                        </a:rPr>
                        <a:t>97</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75</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rtl="1"/>
                      <a:endParaRPr lang="fa-IR"/>
                    </a:p>
                  </a:txBody>
                  <a:tcPr/>
                </a:tc>
                <a:tc>
                  <a:txBody>
                    <a:bodyPr/>
                    <a:lstStyle/>
                    <a:p>
                      <a:pPr algn="ctr" rtl="1"/>
                      <a:r>
                        <a:rPr lang="fa-IR" sz="2000" dirty="0" smtClean="0">
                          <a:solidFill>
                            <a:schemeClr val="accent4">
                              <a:lumMod val="50000"/>
                            </a:schemeClr>
                          </a:solidFill>
                          <a:cs typeface="B Titr" panose="00000700000000000000" pitchFamily="2" charset="-78"/>
                        </a:rPr>
                        <a:t>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rtl="1"/>
                      <a:endParaRPr lang="fa-IR" dirty="0"/>
                    </a:p>
                  </a:txBody>
                  <a:tcPr/>
                </a:tc>
                <a:tc>
                  <a:txBody>
                    <a:bodyPr/>
                    <a:lstStyle/>
                    <a:p>
                      <a:pPr algn="ctr" rtl="1"/>
                      <a:r>
                        <a:rPr lang="fa-IR" sz="2000" dirty="0" smtClean="0">
                          <a:solidFill>
                            <a:schemeClr val="accent4">
                              <a:lumMod val="50000"/>
                            </a:schemeClr>
                          </a:solidFill>
                          <a:cs typeface="B Titr" panose="00000700000000000000" pitchFamily="2" charset="-78"/>
                        </a:rPr>
                        <a:t>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18</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31606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65826" y="57492"/>
          <a:ext cx="12192001" cy="1545398"/>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523337">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98724">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23337">
                <a:tc>
                  <a:txBody>
                    <a:bodyPr/>
                    <a:lstStyle/>
                    <a:p>
                      <a:pPr algn="ctr" rtl="1" fontAlgn="b"/>
                      <a:r>
                        <a:rPr lang="fa-IR" sz="2400" dirty="0" smtClean="0">
                          <a:solidFill>
                            <a:schemeClr val="accent6">
                              <a:lumMod val="50000"/>
                            </a:schemeClr>
                          </a:solidFill>
                          <a:cs typeface="B Jadid" panose="00000700000000000000" pitchFamily="2" charset="-78"/>
                        </a:rPr>
                        <a:t>شیمی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211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54754" y="1769575"/>
            <a:ext cx="12004568" cy="12395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34/1</a:t>
            </a:r>
            <a:r>
              <a:rPr lang="fa-IR" sz="3600" dirty="0" smtClean="0">
                <a:solidFill>
                  <a:srgbClr val="002060"/>
                </a:solidFill>
                <a:cs typeface="B Titr" panose="00000700000000000000" pitchFamily="2" charset="-78"/>
              </a:rPr>
              <a:t> </a:t>
            </a:r>
            <a:r>
              <a:rPr lang="fa-IR" sz="2400" dirty="0" smtClean="0">
                <a:solidFill>
                  <a:srgbClr val="002060"/>
                </a:solidFill>
                <a:cs typeface="B Titr" panose="00000700000000000000" pitchFamily="2" charset="-78"/>
              </a:rPr>
              <a:t>= (9*1/1)+(7/2*0/7)+(5/4*0/9)+(1/8*0)+(8/35*1/1)+(5*1/01)</a:t>
            </a:r>
          </a:p>
          <a:p>
            <a:pPr algn="ctr"/>
            <a:r>
              <a:rPr lang="fa-IR" sz="3200" dirty="0" smtClean="0">
                <a:solidFill>
                  <a:srgbClr val="FF0000"/>
                </a:solidFill>
                <a:cs typeface="B Titr" panose="00000700000000000000" pitchFamily="2" charset="-78"/>
              </a:rPr>
              <a:t>سهم دانشکده شیمی:           7%</a:t>
            </a:r>
            <a:endParaRPr lang="fa-IR" sz="3200" dirty="0" smtClean="0">
              <a:solidFill>
                <a:srgbClr val="002060"/>
              </a:solidFill>
              <a:cs typeface="B Titr" panose="00000700000000000000" pitchFamily="2" charset="-78"/>
            </a:endParaRPr>
          </a:p>
        </p:txBody>
      </p:sp>
      <p:graphicFrame>
        <p:nvGraphicFramePr>
          <p:cNvPr id="7" name="Table 6"/>
          <p:cNvGraphicFramePr>
            <a:graphicFrameLocks noGrp="1"/>
          </p:cNvGraphicFramePr>
          <p:nvPr>
            <p:extLst/>
          </p:nvPr>
        </p:nvGraphicFramePr>
        <p:xfrm>
          <a:off x="54753" y="3141607"/>
          <a:ext cx="12004569" cy="3749040"/>
        </p:xfrm>
        <a:graphic>
          <a:graphicData uri="http://schemas.openxmlformats.org/drawingml/2006/table">
            <a:tbl>
              <a:tblPr rtl="1" firstRow="1" bandRow="1">
                <a:tableStyleId>{D7AC3CCA-C797-4891-BE02-D94E43425B78}</a:tableStyleId>
              </a:tblPr>
              <a:tblGrid>
                <a:gridCol w="5884590"/>
                <a:gridCol w="2090761"/>
                <a:gridCol w="1772301"/>
                <a:gridCol w="2256917"/>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دانشکده</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6946</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470</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6820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6/55</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172</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101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61</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5</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7</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54</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4</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13</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1624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280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108858" y="100524"/>
          <a:ext cx="12192001" cy="1523877"/>
        </p:xfrm>
        <a:graphic>
          <a:graphicData uri="http://schemas.openxmlformats.org/drawingml/2006/table">
            <a:tbl>
              <a:tblPr rtl="1"/>
              <a:tblGrid>
                <a:gridCol w="1680419"/>
                <a:gridCol w="474235"/>
                <a:gridCol w="999360"/>
                <a:gridCol w="999360"/>
                <a:gridCol w="1207560"/>
                <a:gridCol w="515669"/>
                <a:gridCol w="1693360"/>
                <a:gridCol w="1859919"/>
                <a:gridCol w="1762759"/>
                <a:gridCol w="999360"/>
              </a:tblGrid>
              <a:tr h="543036">
                <a:tc rowSpan="2">
                  <a:txBody>
                    <a:bodyPr/>
                    <a:lstStyle/>
                    <a:p>
                      <a:pPr algn="ctr" rtl="1" fontAlgn="ctr"/>
                      <a:r>
                        <a:rPr lang="fa-IR" sz="1600" dirty="0">
                          <a:solidFill>
                            <a:srgbClr val="C00000"/>
                          </a:solidFill>
                          <a:cs typeface="B Titr" panose="00000700000000000000" pitchFamily="2" charset="-78"/>
                        </a:rPr>
                        <a:t>نام دانشکده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37805">
                <a:tc vMerge="1">
                  <a:txBody>
                    <a:bodyPr/>
                    <a:lstStyle/>
                    <a:p>
                      <a:pPr rtl="1"/>
                      <a:endParaRPr lang="fa-IR"/>
                    </a:p>
                  </a:txBody>
                  <a:tcPr/>
                </a:tc>
                <a:tc>
                  <a:txBody>
                    <a:bodyPr/>
                    <a:lstStyle/>
                    <a:p>
                      <a:pPr algn="ctr" rtl="1" fontAlgn="b"/>
                      <a:r>
                        <a:rPr lang="fa-IR" sz="1600"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sz="1600"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3036">
                <a:tc>
                  <a:txBody>
                    <a:bodyPr/>
                    <a:lstStyle/>
                    <a:p>
                      <a:pPr algn="ctr" rtl="1" fontAlgn="b"/>
                      <a:r>
                        <a:rPr lang="fa-IR" sz="2400" dirty="0" smtClean="0">
                          <a:solidFill>
                            <a:schemeClr val="accent6">
                              <a:lumMod val="50000"/>
                            </a:schemeClr>
                          </a:solidFill>
                          <a:cs typeface="B Jadid" panose="00000700000000000000" pitchFamily="2" charset="-78"/>
                        </a:rPr>
                        <a:t>علوم ورزشی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138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b="0" i="0" u="none" strike="noStrike" dirty="0">
                          <a:solidFill>
                            <a:srgbClr val="000000"/>
                          </a:solidFill>
                          <a:effectLst/>
                          <a:latin typeface="B Nazanin" panose="00000400000000000000" pitchFamily="2" charset="-78"/>
                          <a:cs typeface="B Titr" panose="00000700000000000000" pitchFamily="2" charset="-7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b="0" i="0" u="none" strike="noStrike" dirty="0">
                          <a:solidFill>
                            <a:srgbClr val="FF0000"/>
                          </a:solidFill>
                          <a:effectLst/>
                          <a:latin typeface="B Nazanin" panose="00000400000000000000" pitchFamily="2" charset="-78"/>
                          <a:cs typeface="B Titr" panose="00000700000000000000" pitchFamily="2" charset="-78"/>
                        </a:rPr>
                        <a:t>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Rectangle 3"/>
          <p:cNvSpPr/>
          <p:nvPr/>
        </p:nvSpPr>
        <p:spPr>
          <a:xfrm>
            <a:off x="65512" y="1790786"/>
            <a:ext cx="11864780" cy="1158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36/2</a:t>
            </a:r>
            <a:r>
              <a:rPr lang="fa-IR" sz="3600" dirty="0" smtClean="0">
                <a:solidFill>
                  <a:srgbClr val="FF0000"/>
                </a:solidFill>
                <a:cs typeface="B Titr" panose="00000700000000000000" pitchFamily="2" charset="-78"/>
              </a:rPr>
              <a:t> </a:t>
            </a:r>
            <a:r>
              <a:rPr lang="fa-IR" sz="2400" dirty="0" smtClean="0">
                <a:solidFill>
                  <a:srgbClr val="002060"/>
                </a:solidFill>
                <a:cs typeface="B Titr" panose="00000700000000000000" pitchFamily="2" charset="-78"/>
              </a:rPr>
              <a:t>= (9*0)+(7/2*0/3)+(5/4*1/6)+(1/8*0/1)+(5*4/2)+(3*1/38)</a:t>
            </a:r>
          </a:p>
          <a:p>
            <a:pPr algn="ctr"/>
            <a:r>
              <a:rPr lang="fa-IR" sz="2400" dirty="0" smtClean="0">
                <a:solidFill>
                  <a:srgbClr val="FF0000"/>
                </a:solidFill>
                <a:cs typeface="B Titr" panose="00000700000000000000" pitchFamily="2" charset="-78"/>
              </a:rPr>
              <a:t>سهم دانشکده علوم ورزشی :           7%</a:t>
            </a:r>
            <a:endParaRPr lang="fa-IR" sz="2400" dirty="0" smtClean="0">
              <a:solidFill>
                <a:srgbClr val="002060"/>
              </a:solidFill>
              <a:cs typeface="B Titr" panose="00000700000000000000" pitchFamily="2" charset="-78"/>
            </a:endParaRPr>
          </a:p>
        </p:txBody>
      </p:sp>
      <p:graphicFrame>
        <p:nvGraphicFramePr>
          <p:cNvPr id="6" name="Table 5"/>
          <p:cNvGraphicFramePr>
            <a:graphicFrameLocks noGrp="1"/>
          </p:cNvGraphicFramePr>
          <p:nvPr>
            <p:extLst/>
          </p:nvPr>
        </p:nvGraphicFramePr>
        <p:xfrm>
          <a:off x="11722" y="3127652"/>
          <a:ext cx="11950780" cy="3749040"/>
        </p:xfrm>
        <a:graphic>
          <a:graphicData uri="http://schemas.openxmlformats.org/drawingml/2006/table">
            <a:tbl>
              <a:tblPr rtl="1" firstRow="1" bandRow="1">
                <a:tableStyleId>{D7AC3CCA-C797-4891-BE02-D94E43425B78}</a:tableStyleId>
              </a:tblPr>
              <a:tblGrid>
                <a:gridCol w="5858223"/>
                <a:gridCol w="2081393"/>
                <a:gridCol w="1764360"/>
                <a:gridCol w="2246804"/>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a:t>
                      </a:r>
                    </a:p>
                    <a:p>
                      <a:pPr algn="ctr" rtl="1"/>
                      <a:r>
                        <a:rPr lang="fa-IR" dirty="0" smtClean="0">
                          <a:solidFill>
                            <a:srgbClr val="002060"/>
                          </a:solidFill>
                          <a:cs typeface="B Jadid" panose="00000700000000000000" pitchFamily="2" charset="-78"/>
                        </a:rPr>
                        <a:t> وزن دانشکده</a:t>
                      </a:r>
                      <a:endParaRPr lang="fa-IR" dirty="0">
                        <a:solidFill>
                          <a:srgbClr val="002060"/>
                        </a:solidFill>
                        <a:cs typeface="B Jadid"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 (هدف دانشگاه 100/000</a:t>
                      </a:r>
                      <a:r>
                        <a:rPr lang="fa-IR" sz="1800" b="1" baseline="0" dirty="0" smtClean="0">
                          <a:solidFill>
                            <a:schemeClr val="accent6">
                              <a:lumMod val="50000"/>
                            </a:schemeClr>
                          </a:solidFill>
                          <a:cs typeface="B Nazanin" panose="00000400000000000000" pitchFamily="2" charset="-78"/>
                        </a:rPr>
                        <a:t>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73</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5</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7240</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 (</a:t>
                      </a:r>
                      <a:r>
                        <a:rPr lang="en-US" sz="1800" b="1" baseline="0" dirty="0" smtClean="0">
                          <a:solidFill>
                            <a:srgbClr val="C00000"/>
                          </a:solidFill>
                          <a:cs typeface="B Nazanin" panose="00000400000000000000" pitchFamily="2" charset="-78"/>
                        </a:rPr>
                        <a:t>ISI+ISC</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1/6</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2/26</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p>
                  </a:txBody>
                  <a:tcPr/>
                </a:tc>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900 مقاله)</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9</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3</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65</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دانشگاه  800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23</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42</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57</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(هدف دانشگاه 60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7</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5</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a:t>
                      </a:r>
                      <a:endParaRPr lang="fa-IR" sz="2400" dirty="0">
                        <a:solidFill>
                          <a:schemeClr val="accent6">
                            <a:lumMod val="50000"/>
                          </a:schemeClr>
                        </a:solidFill>
                        <a:cs typeface="B Titr" panose="00000700000000000000" pitchFamily="2" charset="-78"/>
                      </a:endParaRPr>
                    </a:p>
                  </a:txBody>
                  <a:tcPr/>
                </a:tc>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 (هدف دانشگاه  200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r>
                        <a:rPr lang="fa-IR" sz="2000" dirty="0" smtClean="0">
                          <a:solidFill>
                            <a:srgbClr val="FF0000"/>
                          </a:solidFill>
                          <a:cs typeface="B Titr" panose="00000700000000000000" pitchFamily="2" charset="-78"/>
                        </a:rPr>
                        <a:t>0</a:t>
                      </a:r>
                      <a:endParaRPr lang="fa-IR" sz="2000" dirty="0">
                        <a:solidFill>
                          <a:srgbClr val="FF0000"/>
                        </a:solidFill>
                        <a:cs typeface="B Titr" panose="00000700000000000000" pitchFamily="2" charset="-78"/>
                      </a:endParaRPr>
                    </a:p>
                  </a:txBody>
                  <a:tcPr/>
                </a:tc>
                <a:tc>
                  <a:txBody>
                    <a:bodyPr/>
                    <a:lstStyle/>
                    <a:p>
                      <a:pPr algn="ctr" rtl="1"/>
                      <a:r>
                        <a:rPr lang="fa-IR" sz="2000" dirty="0" smtClean="0">
                          <a:solidFill>
                            <a:schemeClr val="accent4">
                              <a:lumMod val="50000"/>
                            </a:schemeClr>
                          </a:solidFill>
                          <a:cs typeface="B Titr" panose="00000700000000000000" pitchFamily="2" charset="-78"/>
                        </a:rPr>
                        <a:t>1</a:t>
                      </a:r>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14</a:t>
                      </a:r>
                      <a:endParaRPr lang="fa-IR" sz="2400" dirty="0">
                        <a:solidFill>
                          <a:schemeClr val="accent6">
                            <a:lumMod val="50000"/>
                          </a:schemeClr>
                        </a:solidFill>
                        <a:cs typeface="B Titr" panose="00000700000000000000" pitchFamily="2" charset="-78"/>
                      </a:endParaRPr>
                    </a:p>
                  </a:txBody>
                  <a:tcPr/>
                </a:tc>
              </a:tr>
            </a:tbl>
          </a:graphicData>
        </a:graphic>
      </p:graphicFrame>
    </p:spTree>
    <p:extLst>
      <p:ext uri="{BB962C8B-B14F-4D97-AF65-F5344CB8AC3E}">
        <p14:creationId xmlns:p14="http://schemas.microsoft.com/office/powerpoint/2010/main" val="36047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3" name="Rectangle 2"/>
          <p:cNvSpPr/>
          <p:nvPr/>
        </p:nvSpPr>
        <p:spPr>
          <a:xfrm>
            <a:off x="1604246" y="1182078"/>
            <a:ext cx="8722260" cy="17543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محاسبه سهم هر گروه  از هر شاخص </a:t>
            </a:r>
          </a:p>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 نسبت به وزن گروه (حد انتظار)</a:t>
            </a:r>
            <a:endParaRPr lang="en-US" sz="5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
        <p:nvSpPr>
          <p:cNvPr id="4" name="Rectangle 3"/>
          <p:cNvSpPr/>
          <p:nvPr/>
        </p:nvSpPr>
        <p:spPr>
          <a:xfrm>
            <a:off x="538843" y="4574036"/>
            <a:ext cx="1111431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3600" b="1" dirty="0" smtClean="0">
                <a:ln/>
                <a:solidFill>
                  <a:schemeClr val="accent4"/>
                </a:solidFill>
                <a:cs typeface="B Titr" panose="00000700000000000000" pitchFamily="2" charset="-78"/>
              </a:rPr>
              <a:t>وزن گروه*(جمع وزن همه گروه ها (103/13)÷ عدد شاخص)</a:t>
            </a:r>
            <a:endParaRPr lang="en-US" sz="3600" b="1" cap="none" spc="0" dirty="0">
              <a:ln/>
              <a:solidFill>
                <a:schemeClr val="accent4"/>
              </a:solidFill>
              <a:effectLst/>
              <a:cs typeface="B Titr" panose="00000700000000000000" pitchFamily="2" charset="-78"/>
            </a:endParaRPr>
          </a:p>
        </p:txBody>
      </p:sp>
    </p:spTree>
    <p:extLst>
      <p:ext uri="{BB962C8B-B14F-4D97-AF65-F5344CB8AC3E}">
        <p14:creationId xmlns:p14="http://schemas.microsoft.com/office/powerpoint/2010/main" val="49092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904653" y="1043731"/>
            <a:ext cx="10382693" cy="486287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fa-IR" sz="5400" b="1" dirty="0" smtClean="0">
                <a:ln w="6600">
                  <a:solidFill>
                    <a:schemeClr val="accent2"/>
                  </a:solidFill>
                  <a:prstDash val="solid"/>
                </a:ln>
                <a:solidFill>
                  <a:srgbClr val="7030A0"/>
                </a:solidFill>
                <a:effectLst>
                  <a:outerShdw dist="38100" dir="2700000" algn="tl" rotWithShape="0">
                    <a:schemeClr val="accent2"/>
                  </a:outerShdw>
                </a:effectLst>
                <a:cs typeface="B Nazanin" panose="00000400000000000000" pitchFamily="2" charset="-78"/>
              </a:rPr>
              <a:t>چشم انداز</a:t>
            </a:r>
          </a:p>
          <a:p>
            <a:pPr algn="ctr"/>
            <a:endParaRPr lang="fa-IR" sz="16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endParaRPr>
          </a:p>
          <a:p>
            <a:pPr algn="just"/>
            <a:r>
              <a:rPr lang="fa-IR" sz="4800" b="1" cap="none" spc="0" dirty="0" smtClean="0">
                <a:ln w="6600">
                  <a:solidFill>
                    <a:schemeClr val="accent2"/>
                  </a:solidFill>
                  <a:prstDash val="solid"/>
                </a:ln>
                <a:solidFill>
                  <a:schemeClr val="bg1"/>
                </a:solidFill>
                <a:effectLst>
                  <a:outerShdw dist="38100" dir="2700000" algn="tl" rotWithShape="0">
                    <a:schemeClr val="accent2"/>
                  </a:outerShdw>
                </a:effectLst>
                <a:cs typeface="B Nazanin" panose="00000400000000000000" pitchFamily="2" charset="-78"/>
              </a:rPr>
              <a:t>	دانشگاه رازی در افق 1404 دانشگاهی است </a:t>
            </a:r>
          </a:p>
          <a:p>
            <a:pPr lvl="1" algn="just"/>
            <a:r>
              <a:rPr lang="fa-IR" sz="4800" b="1" cap="none" spc="0"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		اخلاق محور، </a:t>
            </a:r>
          </a:p>
          <a:p>
            <a:pPr lvl="3" algn="just"/>
            <a:r>
              <a:rPr lang="fa-IR" sz="4800" b="1" cap="none" spc="0"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		پیشرو در دانش بنیان، </a:t>
            </a:r>
          </a:p>
          <a:p>
            <a:pPr lvl="6" algn="just"/>
            <a:r>
              <a:rPr lang="fa-IR" sz="4800" b="1" cap="none" spc="0" dirty="0" smtClean="0">
                <a:ln w="6600">
                  <a:solidFill>
                    <a:schemeClr val="accent2"/>
                  </a:solidFill>
                  <a:prstDash val="solid"/>
                </a:ln>
                <a:solidFill>
                  <a:srgbClr val="003300"/>
                </a:solidFill>
                <a:effectLst>
                  <a:outerShdw dist="38100" dir="2700000" algn="tl" rotWithShape="0">
                    <a:schemeClr val="accent2"/>
                  </a:outerShdw>
                </a:effectLst>
                <a:cs typeface="B Nazanin" panose="00000400000000000000" pitchFamily="2" charset="-78"/>
              </a:rPr>
              <a:t>	در زمره 7 دانشگاه برتر کشور</a:t>
            </a:r>
          </a:p>
          <a:p>
            <a:pPr lvl="8" algn="just"/>
            <a:r>
              <a:rPr lang="fa-IR" sz="4800" b="1" cap="none" spc="0"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	و ... . </a:t>
            </a:r>
            <a:endParaRPr lang="en-US" sz="4800" b="1" cap="none" spc="0"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endParaRPr>
          </a:p>
        </p:txBody>
      </p:sp>
    </p:spTree>
    <p:extLst>
      <p:ext uri="{BB962C8B-B14F-4D97-AF65-F5344CB8AC3E}">
        <p14:creationId xmlns:p14="http://schemas.microsoft.com/office/powerpoint/2010/main" val="3573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47264170"/>
              </p:ext>
            </p:extLst>
          </p:nvPr>
        </p:nvGraphicFramePr>
        <p:xfrm>
          <a:off x="-108858" y="-100078"/>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000" dirty="0" smtClean="0">
                          <a:solidFill>
                            <a:schemeClr val="accent6">
                              <a:lumMod val="50000"/>
                            </a:schemeClr>
                          </a:solidFill>
                          <a:cs typeface="B Jadid" panose="00000700000000000000" pitchFamily="2" charset="-78"/>
                        </a:rPr>
                        <a:t>مهندسی تولید و ژنتیک گیاهی</a:t>
                      </a:r>
                      <a:endParaRPr lang="fa-IR" sz="20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1</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25</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99</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48</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147</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21679732"/>
              </p:ext>
            </p:extLst>
          </p:nvPr>
        </p:nvGraphicFramePr>
        <p:xfrm>
          <a:off x="130950" y="3124457"/>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44</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3</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5814</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109182" y="1801504"/>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31/56</a:t>
            </a:r>
            <a:r>
              <a:rPr lang="fa-IR" sz="2400" dirty="0" smtClean="0">
                <a:solidFill>
                  <a:srgbClr val="002060"/>
                </a:solidFill>
                <a:cs typeface="B Titr" panose="00000700000000000000" pitchFamily="2" charset="-78"/>
              </a:rPr>
              <a:t>= (9*0/2)+(7/2*1)+(5/4*1/2)+(1/8*1)+(13/3*0/48)+(7/98*0/99)</a:t>
            </a:r>
          </a:p>
          <a:p>
            <a:pPr algn="ctr"/>
            <a:r>
              <a:rPr lang="fa-IR" sz="3200" dirty="0" smtClean="0">
                <a:solidFill>
                  <a:srgbClr val="FF0000"/>
                </a:solidFill>
                <a:cs typeface="B Titr" panose="00000700000000000000" pitchFamily="2" charset="-78"/>
              </a:rPr>
              <a:t>سهم گروه مهندسی تولید و ژنتیک گیاهی :           30/6 %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7303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10816012"/>
              </p:ext>
            </p:extLst>
          </p:nvPr>
        </p:nvGraphicFramePr>
        <p:xfrm>
          <a:off x="-108858" y="30554"/>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000" dirty="0" smtClean="0">
                          <a:solidFill>
                            <a:schemeClr val="accent6">
                              <a:lumMod val="50000"/>
                            </a:schemeClr>
                          </a:solidFill>
                          <a:cs typeface="B Jadid" panose="00000700000000000000" pitchFamily="2" charset="-78"/>
                        </a:rPr>
                        <a:t>مهندسی علوم دامی</a:t>
                      </a:r>
                      <a:endParaRPr lang="fa-IR" sz="20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6</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6</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14</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73</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27</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100</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86352045"/>
              </p:ext>
            </p:extLst>
          </p:nvPr>
        </p:nvGraphicFramePr>
        <p:xfrm>
          <a:off x="109178" y="3157115"/>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31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3458</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109182" y="1828082"/>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18/77</a:t>
            </a:r>
            <a:r>
              <a:rPr lang="fa-IR" sz="2400" dirty="0" smtClean="0">
                <a:solidFill>
                  <a:srgbClr val="002060"/>
                </a:solidFill>
                <a:cs typeface="B Titr" panose="00000700000000000000" pitchFamily="2" charset="-78"/>
              </a:rPr>
              <a:t>= (9*0/2)+(7/2*0/6)+(5/4*0/6)+(1/8*0)+(13/3*0/27)+(7/98*0/73)</a:t>
            </a:r>
          </a:p>
          <a:p>
            <a:pPr algn="ctr"/>
            <a:r>
              <a:rPr lang="fa-IR" sz="3200" dirty="0" smtClean="0">
                <a:solidFill>
                  <a:srgbClr val="FF0000"/>
                </a:solidFill>
                <a:cs typeface="B Titr" panose="00000700000000000000" pitchFamily="2" charset="-78"/>
              </a:rPr>
              <a:t>سهم گروه مهندسی علوم دامی :           18/2 %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17267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87204565"/>
              </p:ext>
            </p:extLst>
          </p:nvPr>
        </p:nvGraphicFramePr>
        <p:xfrm>
          <a:off x="-108858" y="-100078"/>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1800" dirty="0" smtClean="0">
                          <a:solidFill>
                            <a:schemeClr val="accent6">
                              <a:lumMod val="50000"/>
                            </a:schemeClr>
                          </a:solidFill>
                          <a:cs typeface="B Jadid" panose="00000700000000000000" pitchFamily="2" charset="-78"/>
                        </a:rPr>
                        <a:t>مهندسی ترویج</a:t>
                      </a:r>
                      <a:r>
                        <a:rPr lang="fa-IR" sz="1800" baseline="0" dirty="0" smtClean="0">
                          <a:solidFill>
                            <a:schemeClr val="accent6">
                              <a:lumMod val="50000"/>
                            </a:schemeClr>
                          </a:solidFill>
                          <a:cs typeface="B Jadid" panose="00000700000000000000" pitchFamily="2" charset="-78"/>
                        </a:rPr>
                        <a:t> و آموزش کشاورزی</a:t>
                      </a:r>
                      <a:endParaRPr lang="fa-IR" sz="18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12</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47</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38</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95</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24704252"/>
              </p:ext>
            </p:extLst>
          </p:nvPr>
        </p:nvGraphicFramePr>
        <p:xfrm>
          <a:off x="130950" y="3124457"/>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22</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2888</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147687" y="1681766"/>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15/64</a:t>
            </a:r>
            <a:r>
              <a:rPr lang="fa-IR" sz="2400" dirty="0" smtClean="0">
                <a:solidFill>
                  <a:srgbClr val="002060"/>
                </a:solidFill>
                <a:cs typeface="B Titr" panose="00000700000000000000" pitchFamily="2" charset="-78"/>
              </a:rPr>
              <a:t>= (9*0)+(7/2*0/2)+(5/4*1)+(1/8*0)+(13/3*0/38)+(7/98*0/47)</a:t>
            </a:r>
          </a:p>
          <a:p>
            <a:pPr algn="ctr"/>
            <a:r>
              <a:rPr lang="fa-IR" sz="3200" dirty="0" smtClean="0">
                <a:solidFill>
                  <a:srgbClr val="FF0000"/>
                </a:solidFill>
                <a:cs typeface="B Titr" panose="00000700000000000000" pitchFamily="2" charset="-78"/>
              </a:rPr>
              <a:t>سهم گروه مهندسی ترویج و آموزش کشاورزی :           15/2%</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18887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67276689"/>
              </p:ext>
            </p:extLst>
          </p:nvPr>
        </p:nvGraphicFramePr>
        <p:xfrm>
          <a:off x="-108858" y="-89192"/>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400" dirty="0" smtClean="0">
                          <a:solidFill>
                            <a:schemeClr val="accent6">
                              <a:lumMod val="50000"/>
                            </a:schemeClr>
                          </a:solidFill>
                          <a:cs typeface="B Jadid" panose="00000700000000000000" pitchFamily="2" charset="-78"/>
                        </a:rPr>
                        <a:t>مهندسی آب</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12</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60</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15</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75</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94616558"/>
              </p:ext>
            </p:extLst>
          </p:nvPr>
        </p:nvGraphicFramePr>
        <p:xfrm>
          <a:off x="109178" y="3059141"/>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5</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23</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2546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87088" y="1748709"/>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13/81</a:t>
            </a:r>
            <a:r>
              <a:rPr lang="fa-IR" sz="2400" dirty="0" smtClean="0">
                <a:solidFill>
                  <a:srgbClr val="002060"/>
                </a:solidFill>
                <a:cs typeface="B Titr" panose="00000700000000000000" pitchFamily="2" charset="-78"/>
              </a:rPr>
              <a:t>= (9*0/1)+(7/2*0/1)+(5/4*1)+(1/8*0)+(13/3*0/15)+(7/98*0/6)</a:t>
            </a:r>
          </a:p>
          <a:p>
            <a:pPr algn="ctr"/>
            <a:r>
              <a:rPr lang="fa-IR" sz="3200" dirty="0" smtClean="0">
                <a:solidFill>
                  <a:srgbClr val="FF0000"/>
                </a:solidFill>
                <a:cs typeface="B Titr" panose="00000700000000000000" pitchFamily="2" charset="-78"/>
              </a:rPr>
              <a:t>سهم گروه مهندسی آب :           13/4 %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6493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61929043"/>
              </p:ext>
            </p:extLst>
          </p:nvPr>
        </p:nvGraphicFramePr>
        <p:xfrm>
          <a:off x="-108858" y="-100078"/>
          <a:ext cx="12192001" cy="175835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400" dirty="0" smtClean="0">
                          <a:solidFill>
                            <a:schemeClr val="accent6">
                              <a:lumMod val="50000"/>
                            </a:schemeClr>
                          </a:solidFill>
                          <a:cs typeface="B Jadid" panose="00000700000000000000" pitchFamily="2" charset="-78"/>
                        </a:rPr>
                        <a:t>مهندسی گیاه پزشکی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6</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4</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10</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47</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17</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64</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25164616"/>
              </p:ext>
            </p:extLst>
          </p:nvPr>
        </p:nvGraphicFramePr>
        <p:xfrm>
          <a:off x="130950" y="3124457"/>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4</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17</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2308</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60277" y="1765856"/>
            <a:ext cx="11962589"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12/13</a:t>
            </a:r>
            <a:r>
              <a:rPr lang="fa-IR" sz="2400" dirty="0" smtClean="0">
                <a:solidFill>
                  <a:srgbClr val="002060"/>
                </a:solidFill>
                <a:cs typeface="B Titr" panose="00000700000000000000" pitchFamily="2" charset="-78"/>
              </a:rPr>
              <a:t>= (9*0)+(7/2*0/4)+(5/4*0/6)+(1/8*0)+(13/3*0/17)+(7/98*0/47)</a:t>
            </a:r>
          </a:p>
          <a:p>
            <a:pPr algn="ctr"/>
            <a:r>
              <a:rPr lang="fa-IR" sz="3200" dirty="0" smtClean="0">
                <a:solidFill>
                  <a:srgbClr val="FF0000"/>
                </a:solidFill>
                <a:cs typeface="B Titr" panose="00000700000000000000" pitchFamily="2" charset="-78"/>
              </a:rPr>
              <a:t>سهم گروه مهندسی گیاه پزشکی:           11/8 %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112056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6581729"/>
              </p:ext>
            </p:extLst>
          </p:nvPr>
        </p:nvGraphicFramePr>
        <p:xfrm>
          <a:off x="-108858" y="-100078"/>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000" dirty="0" smtClean="0">
                          <a:solidFill>
                            <a:schemeClr val="accent6">
                              <a:lumMod val="50000"/>
                            </a:schemeClr>
                          </a:solidFill>
                          <a:cs typeface="B Jadid" panose="00000700000000000000" pitchFamily="2" charset="-78"/>
                        </a:rPr>
                        <a:t>مهندسی مکانیک بیوسیستم</a:t>
                      </a:r>
                      <a:endParaRPr lang="fa-IR" sz="20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5</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2</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7</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33</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1</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34</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32846365"/>
              </p:ext>
            </p:extLst>
          </p:nvPr>
        </p:nvGraphicFramePr>
        <p:xfrm>
          <a:off x="130950" y="3124457"/>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3</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12</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1311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7" name="Rectangle 6"/>
          <p:cNvSpPr/>
          <p:nvPr/>
        </p:nvSpPr>
        <p:spPr>
          <a:xfrm>
            <a:off x="109182" y="1748709"/>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6/9</a:t>
            </a:r>
            <a:r>
              <a:rPr lang="fa-IR" sz="2400" dirty="0" smtClean="0">
                <a:solidFill>
                  <a:srgbClr val="002060"/>
                </a:solidFill>
                <a:cs typeface="B Titr" panose="00000700000000000000" pitchFamily="2" charset="-78"/>
              </a:rPr>
              <a:t>= (9*0)+(7/2*0/2)+(5/4*0/5)+(1/8*0)+(13/3*0/01)+(7/98*0/33)</a:t>
            </a:r>
          </a:p>
          <a:p>
            <a:pPr algn="ctr"/>
            <a:r>
              <a:rPr lang="fa-IR" sz="3200" dirty="0" smtClean="0">
                <a:solidFill>
                  <a:srgbClr val="FF0000"/>
                </a:solidFill>
                <a:cs typeface="B Titr" panose="00000700000000000000" pitchFamily="2" charset="-78"/>
              </a:rPr>
              <a:t>سهم گروه مهندسی مکانیک بیوسیستم :           6/7 %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21702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56" y="0"/>
            <a:ext cx="12300856" cy="7055346"/>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n w="22225">
                  <a:solidFill>
                    <a:schemeClr val="accent2"/>
                  </a:solidFill>
                  <a:prstDash val="solid"/>
                </a:ln>
                <a:solidFill>
                  <a:schemeClr val="accent2">
                    <a:lumMod val="40000"/>
                    <a:lumOff val="60000"/>
                  </a:schemeClr>
                </a:solidFill>
              </a:rPr>
              <a:t>÷÷</a:t>
            </a:r>
            <a:endParaRPr lang="fa-IR" b="1" dirty="0">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8136672"/>
              </p:ext>
            </p:extLst>
          </p:nvPr>
        </p:nvGraphicFramePr>
        <p:xfrm>
          <a:off x="-108858" y="-78306"/>
          <a:ext cx="12192001" cy="1636430"/>
        </p:xfrm>
        <a:graphic>
          <a:graphicData uri="http://schemas.openxmlformats.org/drawingml/2006/table">
            <a:tbl>
              <a:tblPr rtl="1"/>
              <a:tblGrid>
                <a:gridCol w="1680419">
                  <a:extLst>
                    <a:ext uri="{9D8B030D-6E8A-4147-A177-3AD203B41FA5}">
                      <a16:colId xmlns="" xmlns:a16="http://schemas.microsoft.com/office/drawing/2014/main" val="20000"/>
                    </a:ext>
                  </a:extLst>
                </a:gridCol>
                <a:gridCol w="474235">
                  <a:extLst>
                    <a:ext uri="{9D8B030D-6E8A-4147-A177-3AD203B41FA5}">
                      <a16:colId xmlns="" xmlns:a16="http://schemas.microsoft.com/office/drawing/2014/main" val="20001"/>
                    </a:ext>
                  </a:extLst>
                </a:gridCol>
                <a:gridCol w="999360">
                  <a:extLst>
                    <a:ext uri="{9D8B030D-6E8A-4147-A177-3AD203B41FA5}">
                      <a16:colId xmlns="" xmlns:a16="http://schemas.microsoft.com/office/drawing/2014/main" val="20002"/>
                    </a:ext>
                  </a:extLst>
                </a:gridCol>
                <a:gridCol w="999360">
                  <a:extLst>
                    <a:ext uri="{9D8B030D-6E8A-4147-A177-3AD203B41FA5}">
                      <a16:colId xmlns="" xmlns:a16="http://schemas.microsoft.com/office/drawing/2014/main" val="20003"/>
                    </a:ext>
                  </a:extLst>
                </a:gridCol>
                <a:gridCol w="1207560">
                  <a:extLst>
                    <a:ext uri="{9D8B030D-6E8A-4147-A177-3AD203B41FA5}">
                      <a16:colId xmlns="" xmlns:a16="http://schemas.microsoft.com/office/drawing/2014/main" val="20004"/>
                    </a:ext>
                  </a:extLst>
                </a:gridCol>
                <a:gridCol w="515669">
                  <a:extLst>
                    <a:ext uri="{9D8B030D-6E8A-4147-A177-3AD203B41FA5}">
                      <a16:colId xmlns="" xmlns:a16="http://schemas.microsoft.com/office/drawing/2014/main" val="20005"/>
                    </a:ext>
                  </a:extLst>
                </a:gridCol>
                <a:gridCol w="1693360">
                  <a:extLst>
                    <a:ext uri="{9D8B030D-6E8A-4147-A177-3AD203B41FA5}">
                      <a16:colId xmlns="" xmlns:a16="http://schemas.microsoft.com/office/drawing/2014/main" val="20006"/>
                    </a:ext>
                  </a:extLst>
                </a:gridCol>
                <a:gridCol w="1859919">
                  <a:extLst>
                    <a:ext uri="{9D8B030D-6E8A-4147-A177-3AD203B41FA5}">
                      <a16:colId xmlns="" xmlns:a16="http://schemas.microsoft.com/office/drawing/2014/main" val="20007"/>
                    </a:ext>
                  </a:extLst>
                </a:gridCol>
                <a:gridCol w="1762759">
                  <a:extLst>
                    <a:ext uri="{9D8B030D-6E8A-4147-A177-3AD203B41FA5}">
                      <a16:colId xmlns="" xmlns:a16="http://schemas.microsoft.com/office/drawing/2014/main" val="20008"/>
                    </a:ext>
                  </a:extLst>
                </a:gridCol>
                <a:gridCol w="999360">
                  <a:extLst>
                    <a:ext uri="{9D8B030D-6E8A-4147-A177-3AD203B41FA5}">
                      <a16:colId xmlns="" xmlns:a16="http://schemas.microsoft.com/office/drawing/2014/main" val="20009"/>
                    </a:ext>
                  </a:extLst>
                </a:gridCol>
              </a:tblGrid>
              <a:tr h="464996">
                <a:tc rowSpan="2">
                  <a:txBody>
                    <a:bodyPr/>
                    <a:lstStyle/>
                    <a:p>
                      <a:pPr algn="ctr" rtl="1" fontAlgn="ctr"/>
                      <a:r>
                        <a:rPr lang="fa-IR" dirty="0">
                          <a:solidFill>
                            <a:srgbClr val="C00000"/>
                          </a:solidFill>
                          <a:cs typeface="B Titr" panose="00000700000000000000" pitchFamily="2" charset="-78"/>
                        </a:rPr>
                        <a:t>نام </a:t>
                      </a:r>
                      <a:r>
                        <a:rPr lang="fa-IR" dirty="0" smtClean="0">
                          <a:solidFill>
                            <a:srgbClr val="C00000"/>
                          </a:solidFill>
                          <a:cs typeface="B Titr" panose="00000700000000000000" pitchFamily="2" charset="-78"/>
                        </a:rPr>
                        <a:t>گروه</a:t>
                      </a:r>
                      <a:endParaRPr lang="fa-IR" dirty="0">
                        <a:solidFill>
                          <a:srgbClr val="C00000"/>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5">
                  <a:txBody>
                    <a:bodyPr/>
                    <a:lstStyle/>
                    <a:p>
                      <a:pPr algn="ctr" rtl="1" fontAlgn="b"/>
                      <a:r>
                        <a:rPr lang="fa-IR" sz="1600" dirty="0">
                          <a:solidFill>
                            <a:srgbClr val="C00000"/>
                          </a:solidFill>
                          <a:cs typeface="B Titr" panose="00000700000000000000" pitchFamily="2" charset="-78"/>
                        </a:rPr>
                        <a:t>اعضای هیات علمی</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fontAlgn="b"/>
                      <a:r>
                        <a:rPr lang="fa-IR" sz="1600" dirty="0">
                          <a:solidFill>
                            <a:srgbClr val="C00000"/>
                          </a:solidFill>
                          <a:cs typeface="B Titr" panose="00000700000000000000" pitchFamily="2" charset="-78"/>
                        </a:rPr>
                        <a:t>دانشجویان</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552309">
                <a:tc vMerge="1">
                  <a:txBody>
                    <a:bodyPr/>
                    <a:lstStyle/>
                    <a:p>
                      <a:pPr rtl="1"/>
                      <a:endParaRPr lang="fa-IR"/>
                    </a:p>
                  </a:txBody>
                  <a:tcPr/>
                </a:tc>
                <a:tc>
                  <a:txBody>
                    <a:bodyPr/>
                    <a:lstStyle/>
                    <a:p>
                      <a:pPr algn="ctr" rtl="1" fontAlgn="b"/>
                      <a:r>
                        <a:rPr lang="fa-IR" dirty="0">
                          <a:solidFill>
                            <a:srgbClr val="002060"/>
                          </a:solidFill>
                          <a:cs typeface="B Titr" panose="00000700000000000000" pitchFamily="2" charset="-78"/>
                        </a:rPr>
                        <a:t>مربی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استادیار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دانشیار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استاد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کارشناسی ارشد</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تخصصی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دکتری حرفه ای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b"/>
                      <a:r>
                        <a:rPr lang="fa-IR" dirty="0">
                          <a:solidFill>
                            <a:srgbClr val="002060"/>
                          </a:solidFill>
                          <a:cs typeface="B Titr" panose="00000700000000000000" pitchFamily="2" charset="-78"/>
                        </a:rPr>
                        <a:t>جمع</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1068">
                <a:tc>
                  <a:txBody>
                    <a:bodyPr/>
                    <a:lstStyle/>
                    <a:p>
                      <a:pPr algn="ctr" rtl="1" fontAlgn="b"/>
                      <a:r>
                        <a:rPr lang="fa-IR" sz="2400" dirty="0" smtClean="0">
                          <a:solidFill>
                            <a:schemeClr val="accent6">
                              <a:lumMod val="50000"/>
                            </a:schemeClr>
                          </a:solidFill>
                          <a:cs typeface="B Jadid" panose="00000700000000000000" pitchFamily="2" charset="-78"/>
                        </a:rPr>
                        <a:t>منابع</a:t>
                      </a:r>
                      <a:r>
                        <a:rPr lang="fa-IR" sz="2400" baseline="0" dirty="0" smtClean="0">
                          <a:solidFill>
                            <a:schemeClr val="accent6">
                              <a:lumMod val="50000"/>
                            </a:schemeClr>
                          </a:solidFill>
                          <a:cs typeface="B Jadid" panose="00000700000000000000" pitchFamily="2" charset="-78"/>
                        </a:rPr>
                        <a:t> طبیعی</a:t>
                      </a:r>
                      <a:endParaRPr lang="fa-IR" sz="2400" dirty="0">
                        <a:solidFill>
                          <a:schemeClr val="accent6">
                            <a:lumMod val="50000"/>
                          </a:schemeClr>
                        </a:solidFill>
                        <a:cs typeface="B Jadid" panose="00000700000000000000"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endParaRPr lang="fa-IR" sz="2000" dirty="0" smtClean="0">
                        <a:solidFill>
                          <a:schemeClr val="tx1">
                            <a:lumMod val="95000"/>
                            <a:lumOff val="5000"/>
                          </a:schemeClr>
                        </a:solidFill>
                        <a:cs typeface="B Titr" panose="00000700000000000000" pitchFamily="2" charset="-78"/>
                      </a:endParaRPr>
                    </a:p>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4</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1</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5</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18</a:t>
                      </a:r>
                      <a:endParaRPr lang="fa-IR" sz="2000" dirty="0">
                        <a:solidFill>
                          <a:schemeClr val="tx1">
                            <a:lumMod val="95000"/>
                            <a:lumOff val="5000"/>
                          </a:schemeClr>
                        </a:solidFill>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a-IR" sz="2000" dirty="0" smtClean="0">
                          <a:solidFill>
                            <a:schemeClr val="tx1">
                              <a:lumMod val="95000"/>
                              <a:lumOff val="5000"/>
                            </a:schemeClr>
                          </a:solidFill>
                          <a:cs typeface="B Titr" panose="00000700000000000000" pitchFamily="2" charset="-78"/>
                        </a:rPr>
                        <a:t>0</a:t>
                      </a: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endParaRPr lang="fa-IR" sz="2000" dirty="0">
                        <a:solidFill>
                          <a:schemeClr val="tx1">
                            <a:lumMod val="95000"/>
                            <a:lumOff val="5000"/>
                          </a:schemeClr>
                        </a:solidFill>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fa-IR" sz="2000" dirty="0" smtClean="0">
                          <a:solidFill>
                            <a:srgbClr val="FF0000"/>
                          </a:solidFill>
                          <a:cs typeface="B Titr" panose="00000700000000000000" pitchFamily="2" charset="-78"/>
                        </a:rPr>
                        <a:t>18</a:t>
                      </a:r>
                      <a:endParaRPr lang="fa-IR" sz="2000" dirty="0">
                        <a:solidFill>
                          <a:srgbClr val="FF0000"/>
                        </a:solidFill>
                        <a:cs typeface="B Titr" panose="00000700000000000000" pitchFamily="2" charset="-78"/>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51840071"/>
              </p:ext>
            </p:extLst>
          </p:nvPr>
        </p:nvGraphicFramePr>
        <p:xfrm>
          <a:off x="109178" y="3059141"/>
          <a:ext cx="11832612" cy="3749040"/>
        </p:xfrm>
        <a:graphic>
          <a:graphicData uri="http://schemas.openxmlformats.org/drawingml/2006/table">
            <a:tbl>
              <a:tblPr rtl="1" firstRow="1" bandRow="1">
                <a:tableStyleId>{D7AC3CCA-C797-4891-BE02-D94E43425B78}</a:tableStyleId>
              </a:tblPr>
              <a:tblGrid>
                <a:gridCol w="5800298">
                  <a:extLst>
                    <a:ext uri="{9D8B030D-6E8A-4147-A177-3AD203B41FA5}">
                      <a16:colId xmlns="" xmlns:a16="http://schemas.microsoft.com/office/drawing/2014/main" val="20000"/>
                    </a:ext>
                  </a:extLst>
                </a:gridCol>
                <a:gridCol w="2060812">
                  <a:extLst>
                    <a:ext uri="{9D8B030D-6E8A-4147-A177-3AD203B41FA5}">
                      <a16:colId xmlns="" xmlns:a16="http://schemas.microsoft.com/office/drawing/2014/main" val="20001"/>
                    </a:ext>
                  </a:extLst>
                </a:gridCol>
                <a:gridCol w="1746914">
                  <a:extLst>
                    <a:ext uri="{9D8B030D-6E8A-4147-A177-3AD203B41FA5}">
                      <a16:colId xmlns="" xmlns:a16="http://schemas.microsoft.com/office/drawing/2014/main" val="20002"/>
                    </a:ext>
                  </a:extLst>
                </a:gridCol>
                <a:gridCol w="2224588">
                  <a:extLst>
                    <a:ext uri="{9D8B030D-6E8A-4147-A177-3AD203B41FA5}">
                      <a16:colId xmlns="" xmlns:a16="http://schemas.microsoft.com/office/drawing/2014/main" val="20003"/>
                    </a:ext>
                  </a:extLst>
                </a:gridCol>
              </a:tblGrid>
              <a:tr h="446025">
                <a:tc>
                  <a:txBody>
                    <a:bodyPr/>
                    <a:lstStyle/>
                    <a:p>
                      <a:pPr algn="ctr" rtl="1"/>
                      <a:r>
                        <a:rPr lang="fa-IR" dirty="0" smtClean="0">
                          <a:solidFill>
                            <a:srgbClr val="002060"/>
                          </a:solidFill>
                          <a:cs typeface="B Jadid" panose="00000700000000000000" pitchFamily="2" charset="-78"/>
                        </a:rPr>
                        <a:t>شاخص</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هدف اعلامی سال 97 در برنامه عملیاتی</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آمار دستیابی در سال 97</a:t>
                      </a:r>
                      <a:endParaRPr lang="fa-IR" dirty="0">
                        <a:solidFill>
                          <a:srgbClr val="002060"/>
                        </a:solidFill>
                        <a:cs typeface="B Jadid" panose="00000700000000000000" pitchFamily="2" charset="-78"/>
                      </a:endParaRPr>
                    </a:p>
                  </a:txBody>
                  <a:tcPr/>
                </a:tc>
                <a:tc>
                  <a:txBody>
                    <a:bodyPr/>
                    <a:lstStyle/>
                    <a:p>
                      <a:pPr algn="ctr" rtl="1"/>
                      <a:r>
                        <a:rPr lang="fa-IR" dirty="0" smtClean="0">
                          <a:solidFill>
                            <a:srgbClr val="002060"/>
                          </a:solidFill>
                          <a:cs typeface="B Jadid" panose="00000700000000000000" pitchFamily="2" charset="-78"/>
                        </a:rPr>
                        <a:t>حد انتظار نسبت به </a:t>
                      </a:r>
                    </a:p>
                    <a:p>
                      <a:pPr algn="ctr" rtl="1"/>
                      <a:r>
                        <a:rPr lang="fa-IR" dirty="0" smtClean="0">
                          <a:solidFill>
                            <a:srgbClr val="002060"/>
                          </a:solidFill>
                          <a:cs typeface="B Jadid" panose="00000700000000000000" pitchFamily="2" charset="-78"/>
                        </a:rPr>
                        <a:t>وزن گروه</a:t>
                      </a:r>
                      <a:endParaRPr lang="fa-IR" dirty="0">
                        <a:solidFill>
                          <a:srgbClr val="002060"/>
                        </a:solidFill>
                        <a:cs typeface="B Jadid" panose="00000700000000000000" pitchFamily="2" charset="-78"/>
                      </a:endParaRPr>
                    </a:p>
                  </a:txBody>
                  <a:tcPr/>
                </a:tc>
                <a:extLst>
                  <a:ext uri="{0D108BD9-81ED-4DB2-BD59-A6C34878D82A}">
                    <a16:rowId xmlns="" xmlns:a16="http://schemas.microsoft.com/office/drawing/2014/main" val="10000"/>
                  </a:ext>
                </a:extLst>
              </a:tr>
              <a:tr h="446025">
                <a:tc>
                  <a:txBody>
                    <a:bodyPr/>
                    <a:lstStyle/>
                    <a:p>
                      <a:pPr rtl="1"/>
                      <a:r>
                        <a:rPr lang="fa-IR" sz="1800" b="1" dirty="0" smtClean="0">
                          <a:solidFill>
                            <a:srgbClr val="C00000"/>
                          </a:solidFill>
                          <a:cs typeface="B Nazanin" panose="00000400000000000000" pitchFamily="2" charset="-78"/>
                        </a:rPr>
                        <a:t>میزان مشارکت بین المللی در</a:t>
                      </a:r>
                      <a:r>
                        <a:rPr lang="fa-IR" sz="1800" b="1" baseline="0" dirty="0" smtClean="0">
                          <a:solidFill>
                            <a:srgbClr val="C00000"/>
                          </a:solidFill>
                          <a:cs typeface="B Nazanin" panose="00000400000000000000" pitchFamily="2" charset="-78"/>
                        </a:rPr>
                        <a:t> تولید مقالات   </a:t>
                      </a:r>
                      <a:r>
                        <a:rPr lang="fa-IR" sz="1800" b="1" baseline="0" dirty="0" smtClean="0">
                          <a:solidFill>
                            <a:schemeClr val="accent6">
                              <a:lumMod val="50000"/>
                            </a:schemeClr>
                          </a:solidFill>
                          <a:cs typeface="B Nazanin" panose="00000400000000000000" pitchFamily="2" charset="-78"/>
                        </a:rPr>
                        <a:t>(هدف دانشکده  37 مقاله)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smtClean="0">
                          <a:solidFill>
                            <a:schemeClr val="accent6">
                              <a:lumMod val="50000"/>
                            </a:schemeClr>
                          </a:solidFill>
                          <a:cs typeface="B Titr" panose="00000700000000000000" pitchFamily="2" charset="-78"/>
                        </a:rPr>
                        <a:t>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446025">
                <a:tc>
                  <a:txBody>
                    <a:bodyPr/>
                    <a:lstStyle/>
                    <a:p>
                      <a:pPr rtl="1"/>
                      <a:r>
                        <a:rPr lang="fa-IR" sz="1800" b="1" dirty="0" smtClean="0">
                          <a:solidFill>
                            <a:srgbClr val="C00000"/>
                          </a:solidFill>
                          <a:cs typeface="B Nazanin" panose="00000400000000000000" pitchFamily="2" charset="-78"/>
                        </a:rPr>
                        <a:t>کارایی</a:t>
                      </a:r>
                      <a:r>
                        <a:rPr lang="fa-IR" sz="1800" b="1" baseline="0" dirty="0" smtClean="0">
                          <a:solidFill>
                            <a:srgbClr val="C00000"/>
                          </a:solidFill>
                          <a:cs typeface="B Nazanin" panose="00000400000000000000" pitchFamily="2" charset="-78"/>
                        </a:rPr>
                        <a:t> پژوهش(</a:t>
                      </a:r>
                      <a:r>
                        <a:rPr lang="en-US" sz="1800" b="1" baseline="0" dirty="0" smtClean="0">
                          <a:solidFill>
                            <a:srgbClr val="C00000"/>
                          </a:solidFill>
                          <a:cs typeface="B Nazanin" panose="00000400000000000000" pitchFamily="2" charset="-78"/>
                        </a:rPr>
                        <a:t>ISC+ISI</a:t>
                      </a:r>
                      <a:r>
                        <a:rPr lang="fa-IR" sz="1800" b="1" baseline="0" dirty="0" smtClean="0">
                          <a:solidFill>
                            <a:srgbClr val="C00000"/>
                          </a:solidFill>
                          <a:cs typeface="B Nazanin" panose="00000400000000000000" pitchFamily="2" charset="-78"/>
                        </a:rPr>
                        <a:t>)</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2/6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446025">
                <a:tc>
                  <a:txBody>
                    <a:bodyPr/>
                    <a:lstStyle/>
                    <a:p>
                      <a:pPr rtl="1"/>
                      <a:r>
                        <a:rPr lang="fa-IR" sz="1800" b="1" dirty="0" smtClean="0">
                          <a:solidFill>
                            <a:srgbClr val="C00000"/>
                          </a:solidFill>
                          <a:cs typeface="B Nazanin" panose="00000400000000000000" pitchFamily="2" charset="-78"/>
                        </a:rPr>
                        <a:t>حجم پژوهش</a:t>
                      </a: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ISI</a:t>
                      </a:r>
                      <a:r>
                        <a:rPr lang="fa-IR" sz="1800" b="1" baseline="0" dirty="0" smtClean="0">
                          <a:solidFill>
                            <a:srgbClr val="C00000"/>
                          </a:solidFill>
                          <a:cs typeface="B Nazanin" panose="00000400000000000000" pitchFamily="2" charset="-78"/>
                        </a:rPr>
                        <a:t> )             </a:t>
                      </a:r>
                      <a:r>
                        <a:rPr lang="fa-IR" sz="1800" b="1" baseline="0" dirty="0" smtClean="0">
                          <a:solidFill>
                            <a:schemeClr val="accent6">
                              <a:lumMod val="50000"/>
                            </a:schemeClr>
                          </a:solidFill>
                          <a:cs typeface="B Nazanin" panose="00000400000000000000" pitchFamily="2" charset="-78"/>
                        </a:rPr>
                        <a:t>(هدف دانشکده 170 مقاله)</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8</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4460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C00000"/>
                          </a:solidFill>
                          <a:cs typeface="B Nazanin" panose="00000400000000000000" pitchFamily="2" charset="-78"/>
                        </a:rPr>
                        <a:t>حجم پژوهش                                              </a:t>
                      </a:r>
                      <a:r>
                        <a:rPr lang="fa-IR" sz="1800" b="1" baseline="0" dirty="0" smtClean="0">
                          <a:solidFill>
                            <a:schemeClr val="accent6">
                              <a:lumMod val="50000"/>
                            </a:schemeClr>
                          </a:solidFill>
                          <a:cs typeface="B Nazanin" panose="00000400000000000000" pitchFamily="2" charset="-78"/>
                        </a:rPr>
                        <a:t>(هدف دانشکده 150 مقاله) </a:t>
                      </a:r>
                      <a:endParaRPr lang="fa-IR" sz="1800" b="1" dirty="0" smtClean="0">
                        <a:solidFill>
                          <a:schemeClr val="accent6">
                            <a:lumMod val="50000"/>
                          </a:schemeClr>
                        </a:solidFill>
                        <a:cs typeface="B Nazanin" panose="00000400000000000000" pitchFamily="2" charset="-78"/>
                      </a:endParaRPr>
                    </a:p>
                    <a:p>
                      <a:pPr rtl="1"/>
                      <a:r>
                        <a:rPr lang="fa-IR" sz="1800" b="1" dirty="0" smtClean="0">
                          <a:solidFill>
                            <a:srgbClr val="C00000"/>
                          </a:solidFill>
                          <a:cs typeface="B Nazanin" panose="00000400000000000000" pitchFamily="2" charset="-78"/>
                        </a:rPr>
                        <a:t>(تولیدات علمی نمایه شده  در  </a:t>
                      </a:r>
                      <a:r>
                        <a:rPr lang="en-US" sz="1800" b="1" dirty="0" smtClean="0">
                          <a:solidFill>
                            <a:srgbClr val="C00000"/>
                          </a:solidFill>
                          <a:cs typeface="B Nazanin" panose="00000400000000000000" pitchFamily="2" charset="-78"/>
                        </a:rPr>
                        <a:t>ISC</a:t>
                      </a:r>
                      <a:r>
                        <a:rPr lang="fa-IR" sz="1800" b="1" baseline="0" dirty="0" smtClean="0">
                          <a:solidFill>
                            <a:srgbClr val="C00000"/>
                          </a:solidFill>
                          <a:cs typeface="B Nazanin" panose="00000400000000000000" pitchFamily="2" charset="-78"/>
                        </a:rPr>
                        <a:t> )</a:t>
                      </a:r>
                      <a:endParaRPr lang="fa-IR" sz="1800" b="1" dirty="0">
                        <a:solidFill>
                          <a:srgbClr val="C00000"/>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6</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446025">
                <a:tc>
                  <a:txBody>
                    <a:bodyPr/>
                    <a:lstStyle/>
                    <a:p>
                      <a:pPr rtl="1"/>
                      <a:r>
                        <a:rPr lang="fa-IR" sz="1800" b="1" dirty="0" smtClean="0">
                          <a:solidFill>
                            <a:srgbClr val="C00000"/>
                          </a:solidFill>
                          <a:cs typeface="B Nazanin" panose="00000400000000000000" pitchFamily="2" charset="-78"/>
                        </a:rPr>
                        <a:t>تعداد</a:t>
                      </a:r>
                      <a:r>
                        <a:rPr lang="fa-IR" sz="1800" b="1" baseline="0" dirty="0" smtClean="0">
                          <a:solidFill>
                            <a:srgbClr val="C00000"/>
                          </a:solidFill>
                          <a:cs typeface="B Nazanin" panose="00000400000000000000" pitchFamily="2" charset="-78"/>
                        </a:rPr>
                        <a:t> طرح و قراردادهای تحقیقاتی           </a:t>
                      </a:r>
                      <a:r>
                        <a:rPr lang="fa-IR" sz="1800" b="1" baseline="0" dirty="0" smtClean="0">
                          <a:solidFill>
                            <a:schemeClr val="accent6">
                              <a:lumMod val="50000"/>
                            </a:schemeClr>
                          </a:solidFill>
                          <a:cs typeface="B Nazanin" panose="00000400000000000000" pitchFamily="2" charset="-78"/>
                        </a:rPr>
                        <a:t> (هدف دانشکده  11 طرح) </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1</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446025">
                <a:tc>
                  <a:txBody>
                    <a:bodyPr/>
                    <a:lstStyle/>
                    <a:p>
                      <a:pPr rtl="1"/>
                      <a:r>
                        <a:rPr lang="fa-IR" sz="1800" b="1" dirty="0" smtClean="0">
                          <a:solidFill>
                            <a:srgbClr val="C00000"/>
                          </a:solidFill>
                          <a:cs typeface="B Nazanin" panose="00000400000000000000" pitchFamily="2" charset="-78"/>
                        </a:rPr>
                        <a:t>تعداد استنادات                       </a:t>
                      </a:r>
                      <a:r>
                        <a:rPr lang="fa-IR" sz="1800" b="1" dirty="0" smtClean="0">
                          <a:solidFill>
                            <a:schemeClr val="accent6">
                              <a:lumMod val="50000"/>
                            </a:schemeClr>
                          </a:solidFill>
                          <a:cs typeface="B Nazanin" panose="00000400000000000000" pitchFamily="2" charset="-78"/>
                        </a:rPr>
                        <a:t>(هدف</a:t>
                      </a:r>
                      <a:r>
                        <a:rPr lang="fa-IR" sz="1800" b="1" baseline="0" dirty="0" smtClean="0">
                          <a:solidFill>
                            <a:schemeClr val="accent6">
                              <a:lumMod val="50000"/>
                            </a:schemeClr>
                          </a:solidFill>
                          <a:cs typeface="B Nazanin" panose="00000400000000000000" pitchFamily="2" charset="-78"/>
                        </a:rPr>
                        <a:t> دانشکده 19000 استناد می باشد)</a:t>
                      </a:r>
                      <a:endParaRPr lang="fa-IR" sz="1800" b="1" dirty="0">
                        <a:solidFill>
                          <a:schemeClr val="accent6">
                            <a:lumMod val="50000"/>
                          </a:schemeClr>
                        </a:solidFill>
                        <a:cs typeface="B Nazanin" panose="00000400000000000000" pitchFamily="2" charset="-78"/>
                      </a:endParaRPr>
                    </a:p>
                  </a:txBody>
                  <a:tcPr/>
                </a:tc>
                <a:tc>
                  <a:txBody>
                    <a:bodyPr/>
                    <a:lstStyle/>
                    <a:p>
                      <a:pPr algn="ctr" rtl="1"/>
                      <a:endParaRPr lang="fa-IR" sz="2000" dirty="0">
                        <a:solidFill>
                          <a:srgbClr val="FF0000"/>
                        </a:solidFill>
                        <a:cs typeface="B Titr" panose="00000700000000000000" pitchFamily="2" charset="-78"/>
                      </a:endParaRPr>
                    </a:p>
                  </a:txBody>
                  <a:tcPr/>
                </a:tc>
                <a:tc>
                  <a:txBody>
                    <a:bodyPr/>
                    <a:lstStyle/>
                    <a:p>
                      <a:pPr algn="ctr" rtl="1"/>
                      <a:endParaRPr lang="fa-IR" sz="2000" dirty="0">
                        <a:solidFill>
                          <a:schemeClr val="accent4">
                            <a:lumMod val="50000"/>
                          </a:schemeClr>
                        </a:solidFill>
                        <a:cs typeface="B Titr" panose="00000700000000000000" pitchFamily="2" charset="-78"/>
                      </a:endParaRPr>
                    </a:p>
                  </a:txBody>
                  <a:tcPr/>
                </a:tc>
                <a:tc>
                  <a:txBody>
                    <a:bodyPr/>
                    <a:lstStyle/>
                    <a:p>
                      <a:pPr algn="ctr" rtl="1"/>
                      <a:r>
                        <a:rPr lang="fa-IR" sz="2400" dirty="0" smtClean="0">
                          <a:solidFill>
                            <a:schemeClr val="accent6">
                              <a:lumMod val="50000"/>
                            </a:schemeClr>
                          </a:solidFill>
                          <a:cs typeface="B Titr" panose="00000700000000000000" pitchFamily="2" charset="-78"/>
                        </a:rPr>
                        <a:t>820</a:t>
                      </a:r>
                      <a:endParaRPr lang="fa-IR" sz="24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41194" y="1801504"/>
            <a:ext cx="11477767" cy="646331"/>
          </a:xfrm>
          <a:prstGeom prst="rect">
            <a:avLst/>
          </a:prstGeom>
          <a:noFill/>
        </p:spPr>
        <p:txBody>
          <a:bodyPr wrap="square" rtlCol="1">
            <a:spAutoFit/>
          </a:bodyPr>
          <a:lstStyle/>
          <a:p>
            <a:pPr algn="l"/>
            <a:endParaRPr lang="fa-IR" dirty="0" smtClean="0">
              <a:solidFill>
                <a:schemeClr val="bg1"/>
              </a:solidFill>
            </a:endParaRPr>
          </a:p>
          <a:p>
            <a:pPr algn="l"/>
            <a:endParaRPr lang="fa-IR" dirty="0">
              <a:solidFill>
                <a:schemeClr val="bg1"/>
              </a:solidFill>
            </a:endParaRPr>
          </a:p>
        </p:txBody>
      </p:sp>
      <p:sp>
        <p:nvSpPr>
          <p:cNvPr id="11" name="Rectangle 10"/>
          <p:cNvSpPr/>
          <p:nvPr/>
        </p:nvSpPr>
        <p:spPr>
          <a:xfrm>
            <a:off x="77011" y="1710690"/>
            <a:ext cx="11864780" cy="12395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4/32</a:t>
            </a:r>
            <a:r>
              <a:rPr lang="fa-IR" sz="2400" dirty="0" smtClean="0">
                <a:solidFill>
                  <a:srgbClr val="002060"/>
                </a:solidFill>
                <a:cs typeface="B Titr" panose="00000700000000000000" pitchFamily="2" charset="-78"/>
              </a:rPr>
              <a:t>= (9*0)+(7/2*0/1)+(5/4*0/4)+(1/8*0)+(13/3*0)+(7/98*0/18)</a:t>
            </a:r>
          </a:p>
          <a:p>
            <a:pPr algn="ctr"/>
            <a:r>
              <a:rPr lang="fa-IR" sz="3200" dirty="0" smtClean="0">
                <a:solidFill>
                  <a:srgbClr val="FF0000"/>
                </a:solidFill>
                <a:cs typeface="B Titr" panose="00000700000000000000" pitchFamily="2" charset="-78"/>
              </a:rPr>
              <a:t>سهم گروه منابع طبیعی:           4/2 %</a:t>
            </a:r>
            <a:endParaRPr lang="fa-IR" sz="3200" dirty="0">
              <a:solidFill>
                <a:srgbClr val="7030A0"/>
              </a:solidFill>
              <a:cs typeface="B Titr" panose="00000700000000000000" pitchFamily="2" charset="-78"/>
            </a:endParaRPr>
          </a:p>
        </p:txBody>
      </p:sp>
    </p:spTree>
    <p:extLst>
      <p:ext uri="{BB962C8B-B14F-4D97-AF65-F5344CB8AC3E}">
        <p14:creationId xmlns:p14="http://schemas.microsoft.com/office/powerpoint/2010/main" val="35505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3" name="Rectangle 2"/>
          <p:cNvSpPr/>
          <p:nvPr/>
        </p:nvSpPr>
        <p:spPr>
          <a:xfrm>
            <a:off x="250513" y="1182078"/>
            <a:ext cx="11429732" cy="17543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محاسبه سهم هر عضوهیات علمی   از هر شاخص </a:t>
            </a:r>
          </a:p>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 نسبت به وزن خود (حد انتظار)</a:t>
            </a:r>
            <a:endParaRPr lang="en-US" sz="5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
        <p:nvSpPr>
          <p:cNvPr id="4" name="Rectangle 3"/>
          <p:cNvSpPr/>
          <p:nvPr/>
        </p:nvSpPr>
        <p:spPr>
          <a:xfrm>
            <a:off x="538843" y="4574036"/>
            <a:ext cx="11114314" cy="55399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3000" b="1" dirty="0" smtClean="0">
                <a:ln/>
                <a:solidFill>
                  <a:schemeClr val="accent4"/>
                </a:solidFill>
                <a:cs typeface="B Titr" panose="00000700000000000000" pitchFamily="2" charset="-78"/>
              </a:rPr>
              <a:t>وزن عضو هیات علمی *(جمع وزن همه اعضای هیات علمی  گروه ÷ عدد شاخص)</a:t>
            </a:r>
            <a:endParaRPr lang="en-US" sz="3000" b="1" cap="none" spc="0" dirty="0">
              <a:ln/>
              <a:solidFill>
                <a:schemeClr val="accent4"/>
              </a:solidFill>
              <a:effectLst/>
              <a:cs typeface="B Titr" panose="00000700000000000000" pitchFamily="2" charset="-78"/>
            </a:endParaRPr>
          </a:p>
        </p:txBody>
      </p:sp>
    </p:spTree>
    <p:extLst>
      <p:ext uri="{BB962C8B-B14F-4D97-AF65-F5344CB8AC3E}">
        <p14:creationId xmlns:p14="http://schemas.microsoft.com/office/powerpoint/2010/main" val="3051708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029"/>
            <a:ext cx="12192000" cy="697774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691116" y="287078"/>
            <a:ext cx="10933814" cy="63709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just"/>
            <a:r>
              <a:rPr lang="fa-IR" sz="3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مقرر گردید به جهت ایجاد انگیزه در تلاش برای رسیدن به </a:t>
            </a:r>
            <a:r>
              <a:rPr lang="fa-I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ا</a:t>
            </a:r>
            <a:r>
              <a:rPr lang="fa-IR" sz="3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هداف برنامه ای دانشگاه در سال 1402 </a:t>
            </a:r>
            <a:r>
              <a:rPr lang="fa-IR" sz="36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cs typeface="B Titr" panose="00000700000000000000" pitchFamily="2" charset="-78"/>
              </a:rPr>
              <a:t>بخشی از </a:t>
            </a:r>
            <a:r>
              <a:rPr lang="fa-IR" sz="36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cs typeface="B Titr" panose="00000700000000000000" pitchFamily="2" charset="-78"/>
              </a:rPr>
              <a:t>اعتبارات پژوهشی </a:t>
            </a:r>
            <a:r>
              <a:rPr lang="fa-I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با درنظر گرفتن میزان فعالیت دانشکده‎ها  در تولیدات علمی</a:t>
            </a:r>
            <a:r>
              <a:rPr lang="fa-IR"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 </a:t>
            </a:r>
            <a:r>
              <a:rPr lang="fa-I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rPr>
              <a:t> به صورت سلسله مراتبی توزیع گردد :</a:t>
            </a:r>
          </a:p>
          <a:p>
            <a:pPr algn="just"/>
            <a:endParaRPr lang="fa-I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36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دانشگاه 	     دانشکده 	  گروه            عضو هیات علمی </a:t>
            </a:r>
          </a:p>
          <a:p>
            <a:pPr algn="just"/>
            <a:endParaRPr lang="fa-IR" sz="32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a:p>
            <a:pPr algn="just"/>
            <a:r>
              <a:rPr lang="fa-IR"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پیشنهاد می‌گردد در </a:t>
            </a:r>
            <a:r>
              <a:rPr lang="fa-IR" sz="32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دانشکده‌ها برنامه عملیاتی گروه‌های آموزشی بر  مبنای برنامه راهبردی دانشگاه تدوین گردد. گروه‌های آمورشی نیز  برنامه عملیاتی هر عضو هیات علمی  را جمع آوری نمایند تا سهم هر یک از همکاران در دستیابی به اهداف دانشگاه مشخص گردد، تا بهتر بتوان اعتبارات پژوهشی و مشوق‌های تولیدات علمی را به دست تلاش گران این حوزه رساند. </a:t>
            </a:r>
            <a:endParaRPr lang="en-US" sz="3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grpSp>
        <p:nvGrpSpPr>
          <p:cNvPr id="2" name="Group 1"/>
          <p:cNvGrpSpPr/>
          <p:nvPr/>
        </p:nvGrpSpPr>
        <p:grpSpPr>
          <a:xfrm>
            <a:off x="4283168" y="3243946"/>
            <a:ext cx="5094486" cy="277792"/>
            <a:chOff x="5069985" y="2725613"/>
            <a:chExt cx="5094486" cy="277792"/>
          </a:xfrm>
        </p:grpSpPr>
        <p:sp>
          <p:nvSpPr>
            <p:cNvPr id="8" name="Right Arrow 7"/>
            <p:cNvSpPr/>
            <p:nvPr/>
          </p:nvSpPr>
          <p:spPr>
            <a:xfrm rot="10800000">
              <a:off x="7000678" y="2725613"/>
              <a:ext cx="697594" cy="26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ight Arrow 8"/>
            <p:cNvSpPr/>
            <p:nvPr/>
          </p:nvSpPr>
          <p:spPr>
            <a:xfrm rot="10800000">
              <a:off x="5069985" y="2725613"/>
              <a:ext cx="697594" cy="26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ight Arrow 9"/>
            <p:cNvSpPr/>
            <p:nvPr/>
          </p:nvSpPr>
          <p:spPr>
            <a:xfrm rot="10800000">
              <a:off x="9466877" y="2733899"/>
              <a:ext cx="697594" cy="269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420994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28" y="0"/>
            <a:ext cx="12322628" cy="70553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6" name="Rectangle 5"/>
          <p:cNvSpPr/>
          <p:nvPr/>
        </p:nvSpPr>
        <p:spPr>
          <a:xfrm>
            <a:off x="620486" y="378100"/>
            <a:ext cx="10448008" cy="6555641"/>
          </a:xfrm>
          <a:prstGeom prst="rect">
            <a:avLst/>
          </a:prstGeom>
          <a:noFill/>
        </p:spPr>
        <p:txBody>
          <a:bodyPr wrap="square" lIns="91440" tIns="45720" rIns="91440" bIns="45720">
            <a:spAutoFit/>
          </a:bodyPr>
          <a:lstStyle/>
          <a:p>
            <a:pPr algn="just">
              <a:lnSpc>
                <a:spcPct val="125000"/>
              </a:lnSpc>
            </a:pP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با بررسی صورت گرفته بر روی 5 شاخص مهم  علم سنجی در </a:t>
            </a:r>
            <a:r>
              <a:rPr lang="en-US"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ISC</a:t>
            </a: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   لازم است دانشگاه رازی برای </a:t>
            </a:r>
            <a:r>
              <a:rPr lang="fa-IR" sz="4200" b="1"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رسیدن به جایگاه </a:t>
            </a: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هفتم </a:t>
            </a:r>
            <a:r>
              <a:rPr lang="fa-IR" sz="4200" b="1"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در نظام رتبه بندی </a:t>
            </a:r>
            <a:r>
              <a:rPr lang="en-US"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ISC</a:t>
            </a: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 ، </a:t>
            </a:r>
            <a:r>
              <a:rPr lang="fa-IR" sz="4200" b="1" dirty="0" smtClean="0">
                <a:ln w="6600">
                  <a:solidFill>
                    <a:schemeClr val="accent2"/>
                  </a:solidFill>
                  <a:prstDash val="solid"/>
                </a:ln>
                <a:solidFill>
                  <a:srgbClr val="FF0000"/>
                </a:solidFill>
                <a:effectLst>
                  <a:outerShdw dist="38100" dir="2700000" algn="tl" rotWithShape="0">
                    <a:schemeClr val="accent2"/>
                  </a:outerShdw>
                </a:effectLst>
                <a:cs typeface="B Nazanin" panose="00000400000000000000" pitchFamily="2" charset="-78"/>
              </a:rPr>
              <a:t>70% رشد تولیدات علمی </a:t>
            </a: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داشته باشد. </a:t>
            </a:r>
          </a:p>
          <a:p>
            <a:pPr algn="just">
              <a:lnSpc>
                <a:spcPct val="125000"/>
              </a:lnSpc>
            </a:pP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در این راستا میزان افزایش تولیدات علمی دانشگاه بسته به تعداد و مرتبه اعضای هیات علمی و همچنین دانشجویان تحصیلات تکمیلی بین </a:t>
            </a:r>
            <a:r>
              <a:rPr lang="fa-IR" sz="4200" b="1" dirty="0" smtClean="0">
                <a:ln w="6600">
                  <a:solidFill>
                    <a:schemeClr val="accent2"/>
                  </a:solidFill>
                  <a:prstDash val="solid"/>
                </a:ln>
                <a:solidFill>
                  <a:srgbClr val="FF0000"/>
                </a:solidFill>
                <a:effectLst>
                  <a:outerShdw dist="38100" dir="2700000" algn="tl" rotWithShape="0">
                    <a:schemeClr val="accent2"/>
                  </a:outerShdw>
                </a:effectLst>
                <a:cs typeface="B Nazanin" panose="00000400000000000000" pitchFamily="2" charset="-78"/>
              </a:rPr>
              <a:t>دانشکده‌های مختلف </a:t>
            </a:r>
            <a:r>
              <a:rPr lang="fa-IR" sz="4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توزیع شده است. </a:t>
            </a:r>
            <a:endParaRPr lang="en-US" sz="4200" b="1" cap="none" spc="0"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endParaRPr>
          </a:p>
        </p:txBody>
      </p:sp>
    </p:spTree>
    <p:extLst>
      <p:ext uri="{BB962C8B-B14F-4D97-AF65-F5344CB8AC3E}">
        <p14:creationId xmlns:p14="http://schemas.microsoft.com/office/powerpoint/2010/main" val="2909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586" t="4845" r="10724" b="4791"/>
          <a:stretch/>
        </p:blipFill>
        <p:spPr>
          <a:xfrm>
            <a:off x="1073888" y="138224"/>
            <a:ext cx="9792586" cy="6587762"/>
          </a:xfrm>
          <a:prstGeom prst="rect">
            <a:avLst/>
          </a:prstGeom>
        </p:spPr>
      </p:pic>
    </p:spTree>
    <p:extLst>
      <p:ext uri="{BB962C8B-B14F-4D97-AF65-F5344CB8AC3E}">
        <p14:creationId xmlns:p14="http://schemas.microsoft.com/office/powerpoint/2010/main" val="34044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354" t="7772" r="10181" b="8384"/>
          <a:stretch/>
        </p:blipFill>
        <p:spPr>
          <a:xfrm>
            <a:off x="850603" y="0"/>
            <a:ext cx="10451807" cy="6806765"/>
          </a:xfrm>
          <a:prstGeom prst="rect">
            <a:avLst/>
          </a:prstGeom>
        </p:spPr>
      </p:pic>
    </p:spTree>
    <p:extLst>
      <p:ext uri="{BB962C8B-B14F-4D97-AF65-F5344CB8AC3E}">
        <p14:creationId xmlns:p14="http://schemas.microsoft.com/office/powerpoint/2010/main" val="3387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510" t="21783" r="10491" b="4961"/>
          <a:stretch/>
        </p:blipFill>
        <p:spPr>
          <a:xfrm>
            <a:off x="595423" y="248537"/>
            <a:ext cx="10972800" cy="6279854"/>
          </a:xfrm>
          <a:prstGeom prst="rect">
            <a:avLst/>
          </a:prstGeom>
        </p:spPr>
      </p:pic>
    </p:spTree>
    <p:extLst>
      <p:ext uri="{BB962C8B-B14F-4D97-AF65-F5344CB8AC3E}">
        <p14:creationId xmlns:p14="http://schemas.microsoft.com/office/powerpoint/2010/main" val="19776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41" y="-96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graphicFrame>
        <p:nvGraphicFramePr>
          <p:cNvPr id="2" name="Table 1"/>
          <p:cNvGraphicFramePr>
            <a:graphicFrameLocks noGrp="1"/>
          </p:cNvGraphicFramePr>
          <p:nvPr>
            <p:extLst/>
          </p:nvPr>
        </p:nvGraphicFramePr>
        <p:xfrm>
          <a:off x="361088" y="245941"/>
          <a:ext cx="11477769" cy="6342260"/>
        </p:xfrm>
        <a:graphic>
          <a:graphicData uri="http://schemas.openxmlformats.org/drawingml/2006/table">
            <a:tbl>
              <a:tblPr rtl="1" firstRow="1" bandRow="1">
                <a:tableStyleId>{22838BEF-8BB2-4498-84A7-C5851F593DF1}</a:tableStyleId>
              </a:tblPr>
              <a:tblGrid>
                <a:gridCol w="4626591">
                  <a:extLst>
                    <a:ext uri="{9D8B030D-6E8A-4147-A177-3AD203B41FA5}">
                      <a16:colId xmlns="" xmlns:a16="http://schemas.microsoft.com/office/drawing/2014/main" val="20000"/>
                    </a:ext>
                  </a:extLst>
                </a:gridCol>
                <a:gridCol w="3111689">
                  <a:extLst>
                    <a:ext uri="{9D8B030D-6E8A-4147-A177-3AD203B41FA5}">
                      <a16:colId xmlns="" xmlns:a16="http://schemas.microsoft.com/office/drawing/2014/main" val="20001"/>
                    </a:ext>
                  </a:extLst>
                </a:gridCol>
                <a:gridCol w="3739489">
                  <a:extLst>
                    <a:ext uri="{9D8B030D-6E8A-4147-A177-3AD203B41FA5}">
                      <a16:colId xmlns="" xmlns:a16="http://schemas.microsoft.com/office/drawing/2014/main" val="20002"/>
                    </a:ext>
                  </a:extLst>
                </a:gridCol>
              </a:tblGrid>
              <a:tr h="876905">
                <a:tc>
                  <a:txBody>
                    <a:bodyPr/>
                    <a:lstStyle/>
                    <a:p>
                      <a:pPr algn="ctr" rtl="1"/>
                      <a:r>
                        <a:rPr lang="fa-IR" sz="2800" dirty="0" smtClean="0">
                          <a:solidFill>
                            <a:srgbClr val="C00000"/>
                          </a:solidFill>
                          <a:cs typeface="B Titr" panose="00000700000000000000" pitchFamily="2" charset="-78"/>
                        </a:rPr>
                        <a:t>شاخص</a:t>
                      </a:r>
                      <a:endParaRPr lang="fa-IR" sz="2800" dirty="0">
                        <a:solidFill>
                          <a:srgbClr val="C00000"/>
                        </a:solidFill>
                        <a:cs typeface="B Titr" panose="00000700000000000000" pitchFamily="2" charset="-78"/>
                      </a:endParaRPr>
                    </a:p>
                  </a:txBody>
                  <a:tcPr/>
                </a:tc>
                <a:tc>
                  <a:txBody>
                    <a:bodyPr/>
                    <a:lstStyle/>
                    <a:p>
                      <a:pPr algn="ctr" rtl="1"/>
                      <a:r>
                        <a:rPr lang="fa-IR" sz="2800" dirty="0" smtClean="0">
                          <a:solidFill>
                            <a:srgbClr val="C00000"/>
                          </a:solidFill>
                          <a:cs typeface="B Titr" panose="00000700000000000000" pitchFamily="2" charset="-78"/>
                        </a:rPr>
                        <a:t>دانشگاه رازی</a:t>
                      </a:r>
                      <a:endParaRPr lang="fa-IR" sz="2800" dirty="0">
                        <a:solidFill>
                          <a:srgbClr val="C00000"/>
                        </a:solidFill>
                        <a:cs typeface="B Titr" panose="00000700000000000000" pitchFamily="2" charset="-78"/>
                      </a:endParaRPr>
                    </a:p>
                  </a:txBody>
                  <a:tcPr/>
                </a:tc>
                <a:tc>
                  <a:txBody>
                    <a:bodyPr/>
                    <a:lstStyle/>
                    <a:p>
                      <a:pPr algn="ctr" rtl="1"/>
                      <a:r>
                        <a:rPr lang="fa-IR" sz="2800" dirty="0" smtClean="0">
                          <a:solidFill>
                            <a:srgbClr val="C00000"/>
                          </a:solidFill>
                          <a:cs typeface="B Titr" panose="00000700000000000000" pitchFamily="2" charset="-78"/>
                        </a:rPr>
                        <a:t>دانشگاه هفتم رتبه بندی </a:t>
                      </a:r>
                      <a:r>
                        <a:rPr lang="en-US" sz="2800" dirty="0" smtClean="0">
                          <a:solidFill>
                            <a:srgbClr val="C00000"/>
                          </a:solidFill>
                          <a:cs typeface="B Titr" panose="00000700000000000000" pitchFamily="2" charset="-78"/>
                        </a:rPr>
                        <a:t>ISC</a:t>
                      </a:r>
                      <a:endParaRPr lang="fa-IR" sz="2800" dirty="0">
                        <a:solidFill>
                          <a:srgbClr val="C00000"/>
                        </a:solidFill>
                        <a:cs typeface="B Titr" panose="00000700000000000000" pitchFamily="2" charset="-78"/>
                      </a:endParaRPr>
                    </a:p>
                  </a:txBody>
                  <a:tcPr/>
                </a:tc>
                <a:extLst>
                  <a:ext uri="{0D108BD9-81ED-4DB2-BD59-A6C34878D82A}">
                    <a16:rowId xmlns="" xmlns:a16="http://schemas.microsoft.com/office/drawing/2014/main" val="10000"/>
                  </a:ext>
                </a:extLst>
              </a:tr>
              <a:tr h="876905">
                <a:tc>
                  <a:txBody>
                    <a:bodyPr/>
                    <a:lstStyle/>
                    <a:p>
                      <a:pPr rtl="1"/>
                      <a:r>
                        <a:rPr lang="fa-IR" sz="2800" b="1" dirty="0" smtClean="0">
                          <a:solidFill>
                            <a:schemeClr val="accent6">
                              <a:lumMod val="50000"/>
                            </a:schemeClr>
                          </a:solidFill>
                          <a:cs typeface="B Nazanin" panose="00000400000000000000" pitchFamily="2" charset="-78"/>
                        </a:rPr>
                        <a:t>کیفیت پژوهش </a:t>
                      </a:r>
                      <a:r>
                        <a:rPr lang="fa-IR" sz="2800" b="0" dirty="0" smtClean="0">
                          <a:solidFill>
                            <a:schemeClr val="accent6">
                              <a:lumMod val="50000"/>
                            </a:schemeClr>
                          </a:solidFill>
                          <a:cs typeface="B Nazanin" panose="00000400000000000000" pitchFamily="2" charset="-78"/>
                        </a:rPr>
                        <a:t>(</a:t>
                      </a:r>
                      <a:r>
                        <a:rPr lang="fa-IR" sz="2400" b="0" dirty="0" smtClean="0">
                          <a:solidFill>
                            <a:schemeClr val="accent6">
                              <a:lumMod val="50000"/>
                            </a:schemeClr>
                          </a:solidFill>
                          <a:cs typeface="B Nazanin" panose="00000400000000000000" pitchFamily="2" charset="-78"/>
                        </a:rPr>
                        <a:t>میزان استناد به</a:t>
                      </a:r>
                      <a:r>
                        <a:rPr lang="fa-IR" sz="2400" b="0" baseline="0" dirty="0" smtClean="0">
                          <a:solidFill>
                            <a:schemeClr val="accent6">
                              <a:lumMod val="50000"/>
                            </a:schemeClr>
                          </a:solidFill>
                          <a:cs typeface="B Nazanin" panose="00000400000000000000" pitchFamily="2" charset="-78"/>
                        </a:rPr>
                        <a:t> مقالات</a:t>
                      </a:r>
                      <a:r>
                        <a:rPr lang="fa-IR" sz="2800" b="0" baseline="0" dirty="0" smtClean="0">
                          <a:solidFill>
                            <a:schemeClr val="accent6">
                              <a:lumMod val="50000"/>
                            </a:schemeClr>
                          </a:solidFill>
                          <a:cs typeface="B Nazanin" panose="00000400000000000000" pitchFamily="2" charset="-78"/>
                        </a:rPr>
                        <a:t>)</a:t>
                      </a:r>
                      <a:endParaRPr lang="fa-IR" sz="2800" b="0"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12/70</a:t>
                      </a:r>
                      <a:endParaRPr lang="fa-IR" sz="2800" dirty="0">
                        <a:cs typeface="B Titr" panose="00000700000000000000" pitchFamily="2" charset="-78"/>
                      </a:endParaRPr>
                    </a:p>
                  </a:txBody>
                  <a:tcPr/>
                </a:tc>
                <a:tc>
                  <a:txBody>
                    <a:bodyPr/>
                    <a:lstStyle/>
                    <a:p>
                      <a:pPr algn="ctr" rtl="1"/>
                      <a:r>
                        <a:rPr lang="fa-IR" sz="2800" dirty="0" smtClean="0">
                          <a:solidFill>
                            <a:schemeClr val="accent6">
                              <a:lumMod val="50000"/>
                            </a:schemeClr>
                          </a:solidFill>
                          <a:cs typeface="B Titr" panose="00000700000000000000" pitchFamily="2" charset="-78"/>
                        </a:rPr>
                        <a:t>13/48</a:t>
                      </a:r>
                      <a:endParaRPr lang="fa-IR" sz="28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1"/>
                  </a:ext>
                </a:extLst>
              </a:tr>
              <a:tr h="876905">
                <a:tc>
                  <a:txBody>
                    <a:bodyPr/>
                    <a:lstStyle/>
                    <a:p>
                      <a:pPr rtl="1"/>
                      <a:r>
                        <a:rPr lang="fa-IR" sz="2800" b="1" dirty="0" smtClean="0">
                          <a:solidFill>
                            <a:schemeClr val="accent6">
                              <a:lumMod val="50000"/>
                            </a:schemeClr>
                          </a:solidFill>
                          <a:cs typeface="B Nazanin" panose="00000400000000000000" pitchFamily="2" charset="-78"/>
                        </a:rPr>
                        <a:t>کارایی</a:t>
                      </a:r>
                      <a:r>
                        <a:rPr lang="fa-IR" sz="2800" b="1" baseline="0" dirty="0" smtClean="0">
                          <a:solidFill>
                            <a:schemeClr val="accent6">
                              <a:lumMod val="50000"/>
                            </a:schemeClr>
                          </a:solidFill>
                          <a:cs typeface="B Nazanin" panose="00000400000000000000" pitchFamily="2" charset="-78"/>
                        </a:rPr>
                        <a:t> پژوهش(</a:t>
                      </a:r>
                      <a:r>
                        <a:rPr lang="en-US" sz="2800" b="1" baseline="0" dirty="0" smtClean="0">
                          <a:solidFill>
                            <a:schemeClr val="accent6">
                              <a:lumMod val="50000"/>
                            </a:schemeClr>
                          </a:solidFill>
                          <a:cs typeface="B Nazanin" panose="00000400000000000000" pitchFamily="2" charset="-78"/>
                        </a:rPr>
                        <a:t>ISI+ISC</a:t>
                      </a:r>
                      <a:r>
                        <a:rPr lang="fa-IR" sz="2800" b="1" baseline="0" dirty="0" smtClean="0">
                          <a:solidFill>
                            <a:schemeClr val="accent6">
                              <a:lumMod val="50000"/>
                            </a:schemeClr>
                          </a:solidFill>
                          <a:cs typeface="B Nazanin" panose="00000400000000000000" pitchFamily="2" charset="-78"/>
                        </a:rPr>
                        <a:t>)</a:t>
                      </a:r>
                      <a:endParaRPr lang="fa-IR" sz="2800" b="1"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2/2</a:t>
                      </a:r>
                      <a:endParaRPr lang="fa-IR" sz="2800" dirty="0">
                        <a:cs typeface="B Titr" panose="00000700000000000000" pitchFamily="2" charset="-78"/>
                      </a:endParaRPr>
                    </a:p>
                  </a:txBody>
                  <a:tcPr/>
                </a:tc>
                <a:tc>
                  <a:txBody>
                    <a:bodyPr/>
                    <a:lstStyle/>
                    <a:p>
                      <a:pPr algn="ctr" rtl="1"/>
                      <a:r>
                        <a:rPr lang="fa-IR" sz="2800" dirty="0" smtClean="0">
                          <a:solidFill>
                            <a:schemeClr val="accent6">
                              <a:lumMod val="50000"/>
                            </a:schemeClr>
                          </a:solidFill>
                          <a:cs typeface="B Titr" panose="00000700000000000000" pitchFamily="2" charset="-78"/>
                        </a:rPr>
                        <a:t>2/6</a:t>
                      </a:r>
                      <a:endParaRPr lang="fa-IR" sz="28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2"/>
                  </a:ext>
                </a:extLst>
              </a:tr>
              <a:tr h="876905">
                <a:tc>
                  <a:txBody>
                    <a:bodyPr/>
                    <a:lstStyle/>
                    <a:p>
                      <a:pPr rtl="1"/>
                      <a:r>
                        <a:rPr lang="fa-IR" sz="2800" b="1" dirty="0" smtClean="0">
                          <a:solidFill>
                            <a:schemeClr val="accent6">
                              <a:lumMod val="50000"/>
                            </a:schemeClr>
                          </a:solidFill>
                          <a:cs typeface="B Nazanin" panose="00000400000000000000" pitchFamily="2" charset="-78"/>
                        </a:rPr>
                        <a:t>حجم پژوهش</a:t>
                      </a:r>
                    </a:p>
                    <a:p>
                      <a:pPr rtl="1"/>
                      <a:r>
                        <a:rPr lang="fa-IR" sz="2800" b="1" dirty="0" smtClean="0">
                          <a:solidFill>
                            <a:schemeClr val="accent6">
                              <a:lumMod val="50000"/>
                            </a:schemeClr>
                          </a:solidFill>
                          <a:cs typeface="B Nazanin" panose="00000400000000000000" pitchFamily="2" charset="-78"/>
                        </a:rPr>
                        <a:t>(تولیدات علمی نمایه شده  در  </a:t>
                      </a:r>
                      <a:r>
                        <a:rPr lang="en-US" sz="2800" b="1" dirty="0" smtClean="0">
                          <a:solidFill>
                            <a:schemeClr val="accent6">
                              <a:lumMod val="50000"/>
                            </a:schemeClr>
                          </a:solidFill>
                          <a:cs typeface="B Nazanin" panose="00000400000000000000" pitchFamily="2" charset="-78"/>
                        </a:rPr>
                        <a:t>ISI</a:t>
                      </a:r>
                      <a:r>
                        <a:rPr lang="fa-IR" sz="2800" b="1" baseline="0" dirty="0" smtClean="0">
                          <a:solidFill>
                            <a:schemeClr val="accent6">
                              <a:lumMod val="50000"/>
                            </a:schemeClr>
                          </a:solidFill>
                          <a:cs typeface="B Nazanin" panose="00000400000000000000" pitchFamily="2" charset="-78"/>
                        </a:rPr>
                        <a:t> )</a:t>
                      </a:r>
                      <a:endParaRPr lang="fa-IR" sz="2800" b="1"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651</a:t>
                      </a:r>
                      <a:endParaRPr lang="fa-IR" sz="2800" dirty="0">
                        <a:cs typeface="B Titr" panose="00000700000000000000" pitchFamily="2" charset="-78"/>
                      </a:endParaRPr>
                    </a:p>
                  </a:txBody>
                  <a:tcPr/>
                </a:tc>
                <a:tc>
                  <a:txBody>
                    <a:bodyPr/>
                    <a:lstStyle/>
                    <a:p>
                      <a:pPr algn="ctr" rtl="1"/>
                      <a:r>
                        <a:rPr lang="fa-IR" sz="2800" dirty="0" smtClean="0">
                          <a:solidFill>
                            <a:schemeClr val="accent6">
                              <a:lumMod val="50000"/>
                            </a:schemeClr>
                          </a:solidFill>
                          <a:cs typeface="B Titr" panose="00000700000000000000" pitchFamily="2" charset="-78"/>
                        </a:rPr>
                        <a:t>868</a:t>
                      </a:r>
                      <a:endParaRPr lang="fa-IR" sz="28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3"/>
                  </a:ext>
                </a:extLst>
              </a:tr>
              <a:tr h="876905">
                <a:tc>
                  <a:txBody>
                    <a:bodyPr/>
                    <a:lstStyle/>
                    <a:p>
                      <a:pPr rtl="1"/>
                      <a:r>
                        <a:rPr lang="fa-IR" sz="2800" b="1" dirty="0" smtClean="0">
                          <a:solidFill>
                            <a:schemeClr val="accent6">
                              <a:lumMod val="50000"/>
                            </a:schemeClr>
                          </a:solidFill>
                          <a:cs typeface="B Nazanin" panose="00000400000000000000" pitchFamily="2" charset="-78"/>
                        </a:rPr>
                        <a:t>حجم پژوهش</a:t>
                      </a:r>
                    </a:p>
                    <a:p>
                      <a:pPr rtl="1"/>
                      <a:r>
                        <a:rPr lang="fa-IR" sz="2800" b="1" dirty="0" smtClean="0">
                          <a:solidFill>
                            <a:schemeClr val="accent6">
                              <a:lumMod val="50000"/>
                            </a:schemeClr>
                          </a:solidFill>
                          <a:cs typeface="B Nazanin" panose="00000400000000000000" pitchFamily="2" charset="-78"/>
                        </a:rPr>
                        <a:t>(تولیدات علمی نمایه شده  در  </a:t>
                      </a:r>
                      <a:r>
                        <a:rPr lang="en-US" sz="2800" b="1" dirty="0" smtClean="0">
                          <a:solidFill>
                            <a:schemeClr val="accent6">
                              <a:lumMod val="50000"/>
                            </a:schemeClr>
                          </a:solidFill>
                          <a:cs typeface="B Nazanin" panose="00000400000000000000" pitchFamily="2" charset="-78"/>
                        </a:rPr>
                        <a:t>ISC</a:t>
                      </a:r>
                      <a:r>
                        <a:rPr lang="fa-IR" sz="2800" b="1" baseline="0" dirty="0" smtClean="0">
                          <a:solidFill>
                            <a:schemeClr val="accent6">
                              <a:lumMod val="50000"/>
                            </a:schemeClr>
                          </a:solidFill>
                          <a:cs typeface="B Nazanin" panose="00000400000000000000" pitchFamily="2" charset="-78"/>
                        </a:rPr>
                        <a:t> )</a:t>
                      </a:r>
                      <a:endParaRPr lang="fa-IR" sz="2800" b="1"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350</a:t>
                      </a:r>
                      <a:endParaRPr lang="fa-IR" sz="2800" dirty="0">
                        <a:cs typeface="B Titr" panose="00000700000000000000" pitchFamily="2" charset="-78"/>
                      </a:endParaRPr>
                    </a:p>
                  </a:txBody>
                  <a:tcPr/>
                </a:tc>
                <a:tc>
                  <a:txBody>
                    <a:bodyPr/>
                    <a:lstStyle/>
                    <a:p>
                      <a:pPr algn="ctr" rtl="1"/>
                      <a:r>
                        <a:rPr lang="fa-IR" sz="2800" dirty="0" smtClean="0">
                          <a:solidFill>
                            <a:schemeClr val="accent6">
                              <a:lumMod val="50000"/>
                            </a:schemeClr>
                          </a:solidFill>
                          <a:cs typeface="B Titr" panose="00000700000000000000" pitchFamily="2" charset="-78"/>
                        </a:rPr>
                        <a:t>760</a:t>
                      </a:r>
                      <a:endParaRPr lang="fa-IR" sz="28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4"/>
                  </a:ext>
                </a:extLst>
              </a:tr>
              <a:tr h="876905">
                <a:tc>
                  <a:txBody>
                    <a:bodyPr/>
                    <a:lstStyle/>
                    <a:p>
                      <a:pPr rtl="1"/>
                      <a:r>
                        <a:rPr lang="fa-IR" sz="2800" b="1" dirty="0" smtClean="0">
                          <a:solidFill>
                            <a:schemeClr val="accent6">
                              <a:lumMod val="50000"/>
                            </a:schemeClr>
                          </a:solidFill>
                          <a:cs typeface="B Nazanin" panose="00000400000000000000" pitchFamily="2" charset="-78"/>
                        </a:rPr>
                        <a:t>تعداد</a:t>
                      </a:r>
                      <a:r>
                        <a:rPr lang="fa-IR" sz="2800" b="1" baseline="0" dirty="0" smtClean="0">
                          <a:solidFill>
                            <a:schemeClr val="accent6">
                              <a:lumMod val="50000"/>
                            </a:schemeClr>
                          </a:solidFill>
                          <a:cs typeface="B Nazanin" panose="00000400000000000000" pitchFamily="2" charset="-78"/>
                        </a:rPr>
                        <a:t> طرح و قراردادهای تحقیقاتی </a:t>
                      </a:r>
                      <a:endParaRPr lang="fa-IR" sz="2800" b="1"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34</a:t>
                      </a:r>
                      <a:endParaRPr lang="fa-IR" sz="2800" dirty="0">
                        <a:cs typeface="B Titr" panose="00000700000000000000" pitchFamily="2" charset="-78"/>
                      </a:endParaRPr>
                    </a:p>
                  </a:txBody>
                  <a:tcPr/>
                </a:tc>
                <a:tc>
                  <a:txBody>
                    <a:bodyPr/>
                    <a:lstStyle/>
                    <a:p>
                      <a:pPr algn="ctr" rtl="1"/>
                      <a:r>
                        <a:rPr lang="fa-IR" sz="2800" dirty="0" smtClean="0">
                          <a:solidFill>
                            <a:schemeClr val="accent6">
                              <a:lumMod val="50000"/>
                            </a:schemeClr>
                          </a:solidFill>
                          <a:cs typeface="B Titr" panose="00000700000000000000" pitchFamily="2" charset="-78"/>
                        </a:rPr>
                        <a:t>58</a:t>
                      </a:r>
                      <a:endParaRPr lang="fa-IR" sz="2800" dirty="0">
                        <a:solidFill>
                          <a:schemeClr val="accent6">
                            <a:lumMod val="50000"/>
                          </a:schemeClr>
                        </a:solidFill>
                        <a:cs typeface="B Titr" panose="00000700000000000000" pitchFamily="2" charset="-78"/>
                      </a:endParaRPr>
                    </a:p>
                  </a:txBody>
                  <a:tcPr/>
                </a:tc>
                <a:extLst>
                  <a:ext uri="{0D108BD9-81ED-4DB2-BD59-A6C34878D82A}">
                    <a16:rowId xmlns="" xmlns:a16="http://schemas.microsoft.com/office/drawing/2014/main" val="10005"/>
                  </a:ext>
                </a:extLst>
              </a:tr>
              <a:tr h="876905">
                <a:tc>
                  <a:txBody>
                    <a:bodyPr/>
                    <a:lstStyle/>
                    <a:p>
                      <a:pPr rtl="1"/>
                      <a:r>
                        <a:rPr lang="fa-IR" sz="2800" b="1" dirty="0" smtClean="0">
                          <a:solidFill>
                            <a:schemeClr val="accent6">
                              <a:lumMod val="50000"/>
                            </a:schemeClr>
                          </a:solidFill>
                          <a:cs typeface="B Nazanin" panose="00000400000000000000" pitchFamily="2" charset="-78"/>
                        </a:rPr>
                        <a:t>میزان مشارکت بین المللی در</a:t>
                      </a:r>
                      <a:r>
                        <a:rPr lang="fa-IR" sz="2800" b="1" baseline="0" dirty="0" smtClean="0">
                          <a:solidFill>
                            <a:schemeClr val="accent6">
                              <a:lumMod val="50000"/>
                            </a:schemeClr>
                          </a:solidFill>
                          <a:cs typeface="B Nazanin" panose="00000400000000000000" pitchFamily="2" charset="-78"/>
                        </a:rPr>
                        <a:t> تولید مقالات</a:t>
                      </a:r>
                      <a:endParaRPr lang="fa-IR" sz="2800" b="1" dirty="0">
                        <a:solidFill>
                          <a:schemeClr val="accent6">
                            <a:lumMod val="50000"/>
                          </a:schemeClr>
                        </a:solidFill>
                        <a:cs typeface="B Nazanin" panose="00000400000000000000" pitchFamily="2" charset="-78"/>
                      </a:endParaRPr>
                    </a:p>
                  </a:txBody>
                  <a:tcPr/>
                </a:tc>
                <a:tc>
                  <a:txBody>
                    <a:bodyPr/>
                    <a:lstStyle/>
                    <a:p>
                      <a:pPr algn="ctr" rtl="1"/>
                      <a:r>
                        <a:rPr lang="fa-IR" sz="2800" dirty="0" smtClean="0">
                          <a:cs typeface="B Titr" panose="00000700000000000000" pitchFamily="2" charset="-78"/>
                        </a:rPr>
                        <a:t>110</a:t>
                      </a:r>
                      <a:endParaRPr lang="fa-IR" sz="2800" dirty="0">
                        <a:cs typeface="B Titr" panose="00000700000000000000" pitchFamily="2" charset="-78"/>
                      </a:endParaRPr>
                    </a:p>
                  </a:txBody>
                  <a:tcPr/>
                </a:tc>
                <a:tc>
                  <a:txBody>
                    <a:bodyPr/>
                    <a:lstStyle/>
                    <a:p>
                      <a:pPr algn="ctr" rtl="1"/>
                      <a:endParaRPr lang="fa-IR" sz="2800" dirty="0">
                        <a:cs typeface="B Titr" panose="00000700000000000000" pitchFamily="2" charset="-78"/>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2237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8941"/>
            <a:ext cx="12489628" cy="71269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3" name="Rectangle 2"/>
          <p:cNvSpPr/>
          <p:nvPr/>
        </p:nvSpPr>
        <p:spPr>
          <a:xfrm>
            <a:off x="1227539" y="1182078"/>
            <a:ext cx="9475671" cy="17543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محاسبه سهم هر دانشکده از هر شاخص </a:t>
            </a:r>
          </a:p>
          <a:p>
            <a:pPr algn="ctr"/>
            <a:r>
              <a:rPr lang="fa-IR" sz="5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 نسبت به وزن دانشکده(حد انتظار)</a:t>
            </a:r>
            <a:endParaRPr lang="en-US" sz="5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
        <p:nvSpPr>
          <p:cNvPr id="4" name="Rectangle 3"/>
          <p:cNvSpPr/>
          <p:nvPr/>
        </p:nvSpPr>
        <p:spPr>
          <a:xfrm>
            <a:off x="538843" y="4574036"/>
            <a:ext cx="1111431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3600" b="1" dirty="0" smtClean="0">
                <a:ln/>
                <a:solidFill>
                  <a:schemeClr val="accent4"/>
                </a:solidFill>
                <a:cs typeface="B Titr" panose="00000700000000000000" pitchFamily="2" charset="-78"/>
              </a:rPr>
              <a:t>وزن دانشکده*(جمع وزن همه دانشکده ها (50) ÷ عدد شاخص)</a:t>
            </a:r>
            <a:endParaRPr lang="en-US" sz="3600" b="1" cap="none" spc="0" dirty="0">
              <a:ln/>
              <a:solidFill>
                <a:schemeClr val="accent4"/>
              </a:solidFill>
              <a:effectLst/>
              <a:cs typeface="B Titr" panose="00000700000000000000" pitchFamily="2" charset="-78"/>
            </a:endParaRPr>
          </a:p>
        </p:txBody>
      </p:sp>
    </p:spTree>
    <p:extLst>
      <p:ext uri="{BB962C8B-B14F-4D97-AF65-F5344CB8AC3E}">
        <p14:creationId xmlns:p14="http://schemas.microsoft.com/office/powerpoint/2010/main" val="3268486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6079985"/>
              </p:ext>
            </p:extLst>
          </p:nvPr>
        </p:nvGraphicFramePr>
        <p:xfrm>
          <a:off x="389012" y="937057"/>
          <a:ext cx="11477770" cy="5738320"/>
        </p:xfrm>
        <a:graphic>
          <a:graphicData uri="http://schemas.openxmlformats.org/drawingml/2006/table">
            <a:tbl>
              <a:tblPr rtl="1" firstRow="1" bandRow="1">
                <a:tableStyleId>{22838BEF-8BB2-4498-84A7-C5851F593DF1}</a:tableStyleId>
              </a:tblPr>
              <a:tblGrid>
                <a:gridCol w="5157638">
                  <a:extLst>
                    <a:ext uri="{9D8B030D-6E8A-4147-A177-3AD203B41FA5}">
                      <a16:colId xmlns="" xmlns:a16="http://schemas.microsoft.com/office/drawing/2014/main" val="20000"/>
                    </a:ext>
                  </a:extLst>
                </a:gridCol>
                <a:gridCol w="1084521">
                  <a:extLst>
                    <a:ext uri="{9D8B030D-6E8A-4147-A177-3AD203B41FA5}">
                      <a16:colId xmlns="" xmlns:a16="http://schemas.microsoft.com/office/drawing/2014/main" val="2607726281"/>
                    </a:ext>
                  </a:extLst>
                </a:gridCol>
                <a:gridCol w="4253023">
                  <a:extLst>
                    <a:ext uri="{9D8B030D-6E8A-4147-A177-3AD203B41FA5}">
                      <a16:colId xmlns="" xmlns:a16="http://schemas.microsoft.com/office/drawing/2014/main" val="20001"/>
                    </a:ext>
                  </a:extLst>
                </a:gridCol>
                <a:gridCol w="982588">
                  <a:extLst>
                    <a:ext uri="{9D8B030D-6E8A-4147-A177-3AD203B41FA5}">
                      <a16:colId xmlns="" xmlns:a16="http://schemas.microsoft.com/office/drawing/2014/main" val="20002"/>
                    </a:ext>
                  </a:extLst>
                </a:gridCol>
              </a:tblGrid>
              <a:tr h="507395">
                <a:tc>
                  <a:txBody>
                    <a:bodyPr/>
                    <a:lstStyle/>
                    <a:p>
                      <a:pPr algn="ctr" rtl="1"/>
                      <a:r>
                        <a:rPr lang="fa-IR" sz="2800" dirty="0" smtClean="0">
                          <a:solidFill>
                            <a:srgbClr val="C00000"/>
                          </a:solidFill>
                          <a:cs typeface="B Titr" panose="00000700000000000000" pitchFamily="2" charset="-78"/>
                        </a:rPr>
                        <a:t>شاخص</a:t>
                      </a:r>
                      <a:endParaRPr lang="fa-IR" sz="2800" dirty="0">
                        <a:solidFill>
                          <a:srgbClr val="C00000"/>
                        </a:solidFill>
                        <a:cs typeface="B Titr" panose="00000700000000000000" pitchFamily="2" charset="-78"/>
                      </a:endParaRPr>
                    </a:p>
                  </a:txBody>
                  <a:tcPr/>
                </a:tc>
                <a:tc>
                  <a:txBody>
                    <a:bodyPr/>
                    <a:lstStyle/>
                    <a:p>
                      <a:pPr algn="ctr" rtl="1"/>
                      <a:r>
                        <a:rPr lang="fa-IR" sz="2800" dirty="0" smtClean="0">
                          <a:solidFill>
                            <a:srgbClr val="C00000"/>
                          </a:solidFill>
                          <a:cs typeface="B Titr" panose="00000700000000000000" pitchFamily="2" charset="-78"/>
                        </a:rPr>
                        <a:t>ضریب</a:t>
                      </a:r>
                      <a:endParaRPr lang="fa-IR" sz="2800" dirty="0">
                        <a:solidFill>
                          <a:srgbClr val="C00000"/>
                        </a:solidFill>
                        <a:cs typeface="B Titr" panose="00000700000000000000" pitchFamily="2" charset="-78"/>
                      </a:endParaRPr>
                    </a:p>
                  </a:txBody>
                  <a:tcPr/>
                </a:tc>
                <a:tc>
                  <a:txBody>
                    <a:bodyPr/>
                    <a:lstStyle/>
                    <a:p>
                      <a:pPr algn="ctr" rtl="1"/>
                      <a:r>
                        <a:rPr lang="fa-IR" sz="2800" dirty="0" smtClean="0">
                          <a:solidFill>
                            <a:srgbClr val="C00000"/>
                          </a:solidFill>
                          <a:cs typeface="B Titr" panose="00000700000000000000" pitchFamily="2" charset="-78"/>
                        </a:rPr>
                        <a:t>شاخص</a:t>
                      </a:r>
                      <a:endParaRPr lang="fa-IR" sz="2800" dirty="0">
                        <a:solidFill>
                          <a:srgbClr val="C00000"/>
                        </a:solidFill>
                        <a:cs typeface="B Titr" panose="00000700000000000000" pitchFamily="2" charset="-78"/>
                      </a:endParaRPr>
                    </a:p>
                  </a:txBody>
                  <a:tcPr/>
                </a:tc>
                <a:tc>
                  <a:txBody>
                    <a:bodyPr/>
                    <a:lstStyle/>
                    <a:p>
                      <a:pPr algn="ctr" rtl="1"/>
                      <a:r>
                        <a:rPr lang="fa-IR" sz="2800" dirty="0" smtClean="0">
                          <a:solidFill>
                            <a:srgbClr val="C00000"/>
                          </a:solidFill>
                          <a:cs typeface="B Titr" panose="00000700000000000000" pitchFamily="2" charset="-78"/>
                        </a:rPr>
                        <a:t>ضریب</a:t>
                      </a:r>
                      <a:endParaRPr lang="fa-IR" sz="2800" dirty="0">
                        <a:solidFill>
                          <a:srgbClr val="C00000"/>
                        </a:solidFill>
                        <a:cs typeface="B Titr" panose="00000700000000000000" pitchFamily="2" charset="-78"/>
                      </a:endParaRPr>
                    </a:p>
                  </a:txBody>
                  <a:tcPr/>
                </a:tc>
                <a:extLst>
                  <a:ext uri="{0D108BD9-81ED-4DB2-BD59-A6C34878D82A}">
                    <a16:rowId xmlns="" xmlns:a16="http://schemas.microsoft.com/office/drawing/2014/main" val="10000"/>
                  </a:ext>
                </a:extLst>
              </a:tr>
              <a:tr h="865556">
                <a:tc>
                  <a:txBody>
                    <a:bodyPr/>
                    <a:lstStyle/>
                    <a:p>
                      <a:pPr algn="r" rtl="1"/>
                      <a:r>
                        <a:rPr lang="fa-IR" sz="2600" b="1" dirty="0" smtClean="0">
                          <a:ln/>
                          <a:solidFill>
                            <a:srgbClr val="7030A0"/>
                          </a:solidFill>
                          <a:cs typeface="B Titr" panose="00000700000000000000" pitchFamily="2" charset="-78"/>
                        </a:rPr>
                        <a:t>تعداد دانشجویان ارشد علوم پایه/</a:t>
                      </a:r>
                      <a:r>
                        <a:rPr lang="fa-IR" sz="2600" b="1" baseline="0" dirty="0" smtClean="0">
                          <a:ln/>
                          <a:solidFill>
                            <a:srgbClr val="7030A0"/>
                          </a:solidFill>
                          <a:cs typeface="B Titr" panose="00000700000000000000" pitchFamily="2" charset="-78"/>
                        </a:rPr>
                        <a:t> 100</a:t>
                      </a:r>
                      <a:endParaRPr lang="fa-IR" sz="2600" b="0" dirty="0">
                        <a:solidFill>
                          <a:srgbClr val="7030A0"/>
                        </a:solidFill>
                        <a:cs typeface="B Nazanin" panose="00000400000000000000" pitchFamily="2" charset="-78"/>
                      </a:endParaRPr>
                    </a:p>
                  </a:txBody>
                  <a:tcPr/>
                </a:tc>
                <a:tc>
                  <a:txBody>
                    <a:bodyPr/>
                    <a:lstStyle/>
                    <a:p>
                      <a:pPr algn="ctr"/>
                      <a:endParaRPr lang="fa-IR" sz="1400" kern="1200" dirty="0" smtClean="0">
                        <a:solidFill>
                          <a:schemeClr val="accent6">
                            <a:lumMod val="50000"/>
                          </a:schemeClr>
                        </a:solidFill>
                        <a:latin typeface="+mn-lt"/>
                        <a:ea typeface="+mn-ea"/>
                        <a:cs typeface="B Titr" panose="00000700000000000000" pitchFamily="2" charset="-78"/>
                      </a:endParaRPr>
                    </a:p>
                    <a:p>
                      <a:pPr algn="ctr"/>
                      <a:r>
                        <a:rPr lang="fa-IR" sz="2800" kern="1200" dirty="0" smtClean="0">
                          <a:solidFill>
                            <a:schemeClr val="accent6">
                              <a:lumMod val="50000"/>
                            </a:schemeClr>
                          </a:solidFill>
                          <a:latin typeface="+mn-lt"/>
                          <a:ea typeface="+mn-ea"/>
                          <a:cs typeface="B Titr" panose="00000700000000000000" pitchFamily="2" charset="-78"/>
                        </a:rPr>
                        <a:t>5</a:t>
                      </a:r>
                    </a:p>
                  </a:txBody>
                  <a:tcPr/>
                </a:tc>
                <a:tc>
                  <a:txBody>
                    <a:bodyPr/>
                    <a:lstStyle/>
                    <a:p>
                      <a:pPr algn="r" rtl="1"/>
                      <a:r>
                        <a:rPr lang="fa-IR" sz="2600" b="1" dirty="0" smtClean="0">
                          <a:ln/>
                          <a:solidFill>
                            <a:srgbClr val="FF0066"/>
                          </a:solidFill>
                          <a:cs typeface="B Titr" panose="00000700000000000000" pitchFamily="2" charset="-78"/>
                        </a:rPr>
                        <a:t> تعداد دانشجویان ارشد</a:t>
                      </a:r>
                      <a:r>
                        <a:rPr lang="fa-IR" sz="2600" b="1" baseline="0" dirty="0" smtClean="0">
                          <a:ln/>
                          <a:solidFill>
                            <a:srgbClr val="FF0066"/>
                          </a:solidFill>
                          <a:cs typeface="B Titr" panose="00000700000000000000" pitchFamily="2" charset="-78"/>
                        </a:rPr>
                        <a:t> </a:t>
                      </a:r>
                      <a:r>
                        <a:rPr lang="fa-IR" sz="2600" b="1" dirty="0" smtClean="0">
                          <a:ln/>
                          <a:solidFill>
                            <a:srgbClr val="FF0066"/>
                          </a:solidFill>
                          <a:cs typeface="B Titr" panose="00000700000000000000" pitchFamily="2" charset="-78"/>
                        </a:rPr>
                        <a:t>کشاورزی /100</a:t>
                      </a:r>
                      <a:endParaRPr lang="fa-IR" sz="2600" dirty="0">
                        <a:solidFill>
                          <a:srgbClr val="FF0066"/>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7/98</a:t>
                      </a:r>
                    </a:p>
                  </a:txBody>
                  <a:tcPr/>
                </a:tc>
                <a:extLst>
                  <a:ext uri="{0D108BD9-81ED-4DB2-BD59-A6C34878D82A}">
                    <a16:rowId xmlns="" xmlns:a16="http://schemas.microsoft.com/office/drawing/2014/main" val="10001"/>
                  </a:ext>
                </a:extLst>
              </a:tr>
              <a:tr h="1044637">
                <a:tc>
                  <a:txBody>
                    <a:bodyPr/>
                    <a:lstStyle/>
                    <a:p>
                      <a:pPr algn="r" rtl="1"/>
                      <a:endParaRPr lang="fa-IR" sz="1200" b="1" dirty="0" smtClean="0">
                        <a:ln/>
                        <a:solidFill>
                          <a:srgbClr val="7030A0"/>
                        </a:solidFill>
                        <a:cs typeface="B Titr" panose="00000700000000000000" pitchFamily="2" charset="-78"/>
                      </a:endParaRPr>
                    </a:p>
                    <a:p>
                      <a:pPr algn="r" rtl="1"/>
                      <a:r>
                        <a:rPr lang="fa-IR" sz="2500" b="1" dirty="0" smtClean="0">
                          <a:ln/>
                          <a:solidFill>
                            <a:srgbClr val="7030A0"/>
                          </a:solidFill>
                          <a:cs typeface="B Titr" panose="00000700000000000000" pitchFamily="2" charset="-78"/>
                        </a:rPr>
                        <a:t>تعداد دانشجویان دکتری علوم پایه/100</a:t>
                      </a:r>
                      <a:endParaRPr lang="fa-IR" sz="2500" b="1" dirty="0">
                        <a:solidFill>
                          <a:srgbClr val="7030A0"/>
                        </a:solidFill>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8/35</a:t>
                      </a:r>
                    </a:p>
                  </a:txBody>
                  <a:tcPr/>
                </a:tc>
                <a:tc>
                  <a:txBody>
                    <a:bodyPr/>
                    <a:lstStyle/>
                    <a:p>
                      <a:pPr algn="r" rtl="1"/>
                      <a:endParaRPr lang="fa-IR" sz="1400" b="1" dirty="0" smtClean="0">
                        <a:ln/>
                        <a:solidFill>
                          <a:srgbClr val="FF0066"/>
                        </a:solidFill>
                        <a:cs typeface="B Titr" panose="00000700000000000000" pitchFamily="2" charset="-78"/>
                      </a:endParaRPr>
                    </a:p>
                    <a:p>
                      <a:pPr algn="r" rtl="1"/>
                      <a:r>
                        <a:rPr lang="fa-IR" sz="2500" b="1" dirty="0" smtClean="0">
                          <a:ln/>
                          <a:solidFill>
                            <a:srgbClr val="FF0066"/>
                          </a:solidFill>
                          <a:cs typeface="B Titr" panose="00000700000000000000" pitchFamily="2" charset="-78"/>
                        </a:rPr>
                        <a:t>تعداد دانشجویان دکتری کشاورزی  / 100</a:t>
                      </a:r>
                      <a:endParaRPr lang="fa-IR" sz="2500" dirty="0">
                        <a:solidFill>
                          <a:srgbClr val="FF0066"/>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13/3</a:t>
                      </a:r>
                    </a:p>
                  </a:txBody>
                  <a:tcPr/>
                </a:tc>
                <a:extLst>
                  <a:ext uri="{0D108BD9-81ED-4DB2-BD59-A6C34878D82A}">
                    <a16:rowId xmlns="" xmlns:a16="http://schemas.microsoft.com/office/drawing/2014/main" val="10002"/>
                  </a:ext>
                </a:extLst>
              </a:tr>
              <a:tr h="817360">
                <a:tc>
                  <a:txBody>
                    <a:bodyPr/>
                    <a:lstStyle/>
                    <a:p>
                      <a:pPr algn="r" rtl="1"/>
                      <a:r>
                        <a:rPr lang="fa-IR" sz="2600" b="1" dirty="0" smtClean="0">
                          <a:ln/>
                          <a:solidFill>
                            <a:schemeClr val="accent2"/>
                          </a:solidFill>
                          <a:cs typeface="B Titr" panose="00000700000000000000" pitchFamily="2" charset="-78"/>
                        </a:rPr>
                        <a:t>تعداد دانشجویان ارشد  علوم انسانی /100</a:t>
                      </a:r>
                      <a:endParaRPr lang="fa-IR" sz="2600" b="1" dirty="0">
                        <a:solidFill>
                          <a:schemeClr val="accent2"/>
                        </a:solidFill>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3</a:t>
                      </a:r>
                    </a:p>
                  </a:txBody>
                  <a:tcPr/>
                </a:tc>
                <a:tc>
                  <a:txBody>
                    <a:bodyPr/>
                    <a:lstStyle/>
                    <a:p>
                      <a:pPr algn="ctr" rtl="1"/>
                      <a:endParaRPr lang="fa-IR" sz="1100" b="1" dirty="0" smtClean="0">
                        <a:ln/>
                        <a:solidFill>
                          <a:srgbClr val="CC3300"/>
                        </a:solidFill>
                        <a:cs typeface="B Titr" panose="00000700000000000000" pitchFamily="2" charset="-78"/>
                      </a:endParaRPr>
                    </a:p>
                    <a:p>
                      <a:pPr algn="ctr" rtl="1"/>
                      <a:r>
                        <a:rPr lang="fa-IR" sz="2800" b="1" dirty="0" smtClean="0">
                          <a:ln/>
                          <a:solidFill>
                            <a:srgbClr val="CC3300"/>
                          </a:solidFill>
                          <a:cs typeface="B Titr" panose="00000700000000000000" pitchFamily="2" charset="-78"/>
                        </a:rPr>
                        <a:t>مربی/10</a:t>
                      </a:r>
                      <a:endParaRPr lang="fa-IR" sz="2800" dirty="0">
                        <a:solidFill>
                          <a:srgbClr val="CC3300"/>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1/8</a:t>
                      </a:r>
                    </a:p>
                  </a:txBody>
                  <a:tcPr/>
                </a:tc>
                <a:extLst>
                  <a:ext uri="{0D108BD9-81ED-4DB2-BD59-A6C34878D82A}">
                    <a16:rowId xmlns="" xmlns:a16="http://schemas.microsoft.com/office/drawing/2014/main" val="10003"/>
                  </a:ext>
                </a:extLst>
              </a:tr>
              <a:tr h="817360">
                <a:tc>
                  <a:txBody>
                    <a:bodyPr/>
                    <a:lstStyle/>
                    <a:p>
                      <a:pPr algn="r" rtl="1"/>
                      <a:r>
                        <a:rPr lang="fa-IR" sz="2600" b="1" dirty="0" smtClean="0">
                          <a:ln/>
                          <a:solidFill>
                            <a:schemeClr val="accent2"/>
                          </a:solidFill>
                          <a:cs typeface="B Titr" panose="00000700000000000000" pitchFamily="2" charset="-78"/>
                        </a:rPr>
                        <a:t>تعداد دانشجویان دکتری علوم انسانی /100</a:t>
                      </a:r>
                      <a:endParaRPr lang="fa-IR" sz="2600" b="1" dirty="0">
                        <a:solidFill>
                          <a:schemeClr val="accent2"/>
                        </a:solidFill>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5</a:t>
                      </a:r>
                    </a:p>
                  </a:txBody>
                  <a:tcPr/>
                </a:tc>
                <a:tc>
                  <a:txBody>
                    <a:bodyPr/>
                    <a:lstStyle/>
                    <a:p>
                      <a:pPr algn="ctr" rtl="1"/>
                      <a:endParaRPr lang="fa-IR" sz="1100" b="1" dirty="0" smtClean="0">
                        <a:ln/>
                        <a:solidFill>
                          <a:srgbClr val="CC3300"/>
                        </a:solidFill>
                        <a:cs typeface="B Titr" panose="00000700000000000000" pitchFamily="2" charset="-78"/>
                      </a:endParaRPr>
                    </a:p>
                    <a:p>
                      <a:pPr algn="ctr" rtl="1"/>
                      <a:r>
                        <a:rPr lang="fa-IR" sz="2800" b="1" dirty="0" smtClean="0">
                          <a:ln/>
                          <a:solidFill>
                            <a:srgbClr val="CC3300"/>
                          </a:solidFill>
                          <a:cs typeface="B Titr" panose="00000700000000000000" pitchFamily="2" charset="-78"/>
                        </a:rPr>
                        <a:t>استادیار/10</a:t>
                      </a:r>
                      <a:endParaRPr lang="fa-IR" sz="2800" dirty="0">
                        <a:solidFill>
                          <a:srgbClr val="CC3300"/>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5/4</a:t>
                      </a:r>
                    </a:p>
                  </a:txBody>
                  <a:tcPr/>
                </a:tc>
                <a:extLst>
                  <a:ext uri="{0D108BD9-81ED-4DB2-BD59-A6C34878D82A}">
                    <a16:rowId xmlns="" xmlns:a16="http://schemas.microsoft.com/office/drawing/2014/main" val="10004"/>
                  </a:ext>
                </a:extLst>
              </a:tr>
              <a:tr h="817360">
                <a:tc>
                  <a:txBody>
                    <a:bodyPr/>
                    <a:lstStyle/>
                    <a:p>
                      <a:pPr algn="r" rtl="1"/>
                      <a:r>
                        <a:rPr lang="fa-IR" sz="2600" b="1" dirty="0" smtClean="0">
                          <a:ln/>
                          <a:solidFill>
                            <a:schemeClr val="accent1">
                              <a:lumMod val="50000"/>
                            </a:schemeClr>
                          </a:solidFill>
                          <a:cs typeface="B Titr" panose="00000700000000000000" pitchFamily="2" charset="-78"/>
                        </a:rPr>
                        <a:t>تعداد دانشجویان ارشد  فنی مهندسی /100</a:t>
                      </a:r>
                      <a:endParaRPr lang="fa-IR" sz="2600" b="1" dirty="0">
                        <a:solidFill>
                          <a:schemeClr val="accent1">
                            <a:lumMod val="50000"/>
                          </a:schemeClr>
                        </a:solidFill>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5/58</a:t>
                      </a:r>
                    </a:p>
                  </a:txBody>
                  <a:tcPr/>
                </a:tc>
                <a:tc>
                  <a:txBody>
                    <a:bodyPr/>
                    <a:lstStyle/>
                    <a:p>
                      <a:pPr algn="ctr" rtl="1"/>
                      <a:endParaRPr lang="fa-IR" sz="1100" b="1" dirty="0" smtClean="0">
                        <a:ln/>
                        <a:solidFill>
                          <a:srgbClr val="CC3300"/>
                        </a:solidFill>
                        <a:cs typeface="B Titr" panose="00000700000000000000" pitchFamily="2" charset="-78"/>
                      </a:endParaRPr>
                    </a:p>
                    <a:p>
                      <a:pPr algn="ctr" rtl="1"/>
                      <a:r>
                        <a:rPr lang="fa-IR" sz="2800" b="1" dirty="0" smtClean="0">
                          <a:ln/>
                          <a:solidFill>
                            <a:srgbClr val="CC3300"/>
                          </a:solidFill>
                          <a:cs typeface="B Titr" panose="00000700000000000000" pitchFamily="2" charset="-78"/>
                        </a:rPr>
                        <a:t>دانشیار/10</a:t>
                      </a:r>
                      <a:endParaRPr lang="fa-IR" sz="2800" dirty="0">
                        <a:solidFill>
                          <a:srgbClr val="CC3300"/>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7/2</a:t>
                      </a:r>
                    </a:p>
                  </a:txBody>
                  <a:tcPr/>
                </a:tc>
                <a:extLst>
                  <a:ext uri="{0D108BD9-81ED-4DB2-BD59-A6C34878D82A}">
                    <a16:rowId xmlns="" xmlns:a16="http://schemas.microsoft.com/office/drawing/2014/main" val="10005"/>
                  </a:ext>
                </a:extLst>
              </a:tr>
              <a:tr h="817360">
                <a:tc>
                  <a:txBody>
                    <a:bodyPr/>
                    <a:lstStyle/>
                    <a:p>
                      <a:pPr algn="r" rtl="1"/>
                      <a:r>
                        <a:rPr lang="fa-IR" sz="2500" b="1" dirty="0" smtClean="0">
                          <a:ln/>
                          <a:solidFill>
                            <a:schemeClr val="accent1">
                              <a:lumMod val="50000"/>
                            </a:schemeClr>
                          </a:solidFill>
                          <a:cs typeface="B Titr" panose="00000700000000000000" pitchFamily="2" charset="-78"/>
                        </a:rPr>
                        <a:t>تعداد دانشجویان دکتری فنی مهندسی/100</a:t>
                      </a:r>
                      <a:endParaRPr lang="fa-IR" sz="2500" b="1" dirty="0">
                        <a:solidFill>
                          <a:schemeClr val="accent1">
                            <a:lumMod val="50000"/>
                          </a:schemeClr>
                        </a:solidFill>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9/3</a:t>
                      </a:r>
                    </a:p>
                  </a:txBody>
                  <a:tcPr/>
                </a:tc>
                <a:tc>
                  <a:txBody>
                    <a:bodyPr/>
                    <a:lstStyle/>
                    <a:p>
                      <a:pPr algn="ctr" rtl="1"/>
                      <a:endParaRPr lang="fa-IR" sz="1100" b="1" dirty="0" smtClean="0">
                        <a:ln/>
                        <a:solidFill>
                          <a:srgbClr val="CC3300"/>
                        </a:solidFill>
                        <a:cs typeface="B Titr" panose="00000700000000000000" pitchFamily="2" charset="-78"/>
                      </a:endParaRPr>
                    </a:p>
                    <a:p>
                      <a:pPr algn="ctr" rtl="1"/>
                      <a:r>
                        <a:rPr lang="fa-IR" sz="2800" b="1" dirty="0" smtClean="0">
                          <a:ln/>
                          <a:solidFill>
                            <a:srgbClr val="CC3300"/>
                          </a:solidFill>
                          <a:cs typeface="B Titr" panose="00000700000000000000" pitchFamily="2" charset="-78"/>
                        </a:rPr>
                        <a:t>استاد/10</a:t>
                      </a:r>
                      <a:endParaRPr lang="fa-IR" sz="2800" dirty="0">
                        <a:solidFill>
                          <a:srgbClr val="CC3300"/>
                        </a:solidFill>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srgbClr val="70AD47">
                              <a:lumMod val="50000"/>
                            </a:srgbClr>
                          </a:solidFill>
                          <a:effectLst/>
                          <a:uLnTx/>
                          <a:uFillTx/>
                          <a:latin typeface="Calibri" panose="020F0502020204030204"/>
                          <a:ea typeface="+mn-ea"/>
                          <a:cs typeface="B Titr" panose="00000700000000000000" pitchFamily="2" charset="-78"/>
                        </a:rPr>
                        <a:t>9</a:t>
                      </a:r>
                    </a:p>
                  </a:txBody>
                  <a:tcPr/>
                </a:tc>
                <a:extLst>
                  <a:ext uri="{0D108BD9-81ED-4DB2-BD59-A6C34878D82A}">
                    <a16:rowId xmlns="" xmlns:a16="http://schemas.microsoft.com/office/drawing/2014/main" val="10006"/>
                  </a:ext>
                </a:extLst>
              </a:tr>
            </a:tbl>
          </a:graphicData>
        </a:graphic>
      </p:graphicFrame>
      <p:sp>
        <p:nvSpPr>
          <p:cNvPr id="5" name="Rectangle 4"/>
          <p:cNvSpPr/>
          <p:nvPr/>
        </p:nvSpPr>
        <p:spPr>
          <a:xfrm>
            <a:off x="850651" y="82972"/>
            <a:ext cx="10554491" cy="76944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fa-IR" sz="4400" b="1" cap="none" spc="0" dirty="0" smtClean="0">
                <a:ln w="22225">
                  <a:solidFill>
                    <a:schemeClr val="accent2"/>
                  </a:solidFill>
                  <a:prstDash val="solid"/>
                </a:ln>
                <a:solidFill>
                  <a:schemeClr val="accent2">
                    <a:lumMod val="40000"/>
                    <a:lumOff val="60000"/>
                  </a:schemeClr>
                </a:solidFill>
                <a:effectLst/>
                <a:cs typeface="B Titr" panose="00000700000000000000" pitchFamily="2" charset="-78"/>
              </a:rPr>
              <a:t>محاسبه وزن هر دانشکده بر اساس آیین نامه تشکیلات</a:t>
            </a:r>
            <a:endParaRPr lang="en-US" sz="4400" b="1" cap="none" spc="0" dirty="0">
              <a:ln w="22225">
                <a:solidFill>
                  <a:schemeClr val="accent2"/>
                </a:solidFill>
                <a:prstDash val="solid"/>
              </a:ln>
              <a:solidFill>
                <a:schemeClr val="accent2">
                  <a:lumMod val="40000"/>
                  <a:lumOff val="60000"/>
                </a:schemeClr>
              </a:solidFill>
              <a:effectLst/>
              <a:cs typeface="B Titr" panose="00000700000000000000" pitchFamily="2" charset="-78"/>
            </a:endParaRPr>
          </a:p>
        </p:txBody>
      </p:sp>
    </p:spTree>
    <p:extLst>
      <p:ext uri="{BB962C8B-B14F-4D97-AF65-F5344CB8AC3E}">
        <p14:creationId xmlns:p14="http://schemas.microsoft.com/office/powerpoint/2010/main" val="29107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2729</Words>
  <Application>Microsoft Office PowerPoint</Application>
  <PresentationFormat>Widescreen</PresentationFormat>
  <Paragraphs>864</Paragraphs>
  <Slides>28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B Nazanin</vt:lpstr>
      <vt:lpstr>Calibri Light</vt:lpstr>
      <vt:lpstr>Calibri</vt:lpstr>
      <vt:lpstr>B Jadid</vt:lpstr>
      <vt:lpstr>B Titr</vt:lpstr>
      <vt:lpstr>Arial</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akbari</dc:creator>
  <cp:lastModifiedBy>akbari</cp:lastModifiedBy>
  <cp:revision>203</cp:revision>
  <dcterms:created xsi:type="dcterms:W3CDTF">2019-10-06T08:32:19Z</dcterms:created>
  <dcterms:modified xsi:type="dcterms:W3CDTF">2020-06-22T06:50:19Z</dcterms:modified>
</cp:coreProperties>
</file>