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6"/>
  </p:notesMasterIdLst>
  <p:sldIdLst>
    <p:sldId id="258" r:id="rId2"/>
    <p:sldId id="259" r:id="rId3"/>
    <p:sldId id="262" r:id="rId4"/>
    <p:sldId id="263" r:id="rId5"/>
    <p:sldId id="270" r:id="rId6"/>
    <p:sldId id="265" r:id="rId7"/>
    <p:sldId id="266" r:id="rId8"/>
    <p:sldId id="267" r:id="rId9"/>
    <p:sldId id="268" r:id="rId10"/>
    <p:sldId id="269" r:id="rId11"/>
    <p:sldId id="271" r:id="rId12"/>
    <p:sldId id="272" r:id="rId13"/>
    <p:sldId id="273" r:id="rId14"/>
    <p:sldId id="260" r:id="rId15"/>
  </p:sldIdLst>
  <p:sldSz cx="12192000" cy="6858000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380"/>
    <p:restoredTop sz="94291" autoAdjust="0"/>
  </p:normalViewPr>
  <p:slideViewPr>
    <p:cSldViewPr snapToGrid="0">
      <p:cViewPr>
        <p:scale>
          <a:sx n="80" d="100"/>
          <a:sy n="80" d="100"/>
        </p:scale>
        <p:origin x="35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2DD58CB-C8BE-4CFC-AB1B-827276C057BE}" type="datetimeFigureOut">
              <a:rPr lang="fa-IR" smtClean="0"/>
              <a:t>02/08/1441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05032E6-0573-4806-A40C-94AEC36E0A0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38248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032E6-0573-4806-A40C-94AEC36E0A0A}" type="slidenum">
              <a:rPr lang="fa-IR" smtClean="0"/>
              <a:t>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549430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032E6-0573-4806-A40C-94AEC36E0A0A}" type="slidenum">
              <a:rPr lang="fa-IR" smtClean="0"/>
              <a:t>11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443547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032E6-0573-4806-A40C-94AEC36E0A0A}" type="slidenum">
              <a:rPr lang="fa-IR" smtClean="0"/>
              <a:t>12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283792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032E6-0573-4806-A40C-94AEC36E0A0A}" type="slidenum">
              <a:rPr lang="fa-IR" smtClean="0"/>
              <a:t>14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66172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032E6-0573-4806-A40C-94AEC36E0A0A}" type="slidenum">
              <a:rPr lang="fa-IR" smtClean="0"/>
              <a:t>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09523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032E6-0573-4806-A40C-94AEC36E0A0A}" type="slidenum">
              <a:rPr lang="fa-IR" smtClean="0"/>
              <a:t>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672090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032E6-0573-4806-A40C-94AEC36E0A0A}" type="slidenum">
              <a:rPr lang="fa-IR" smtClean="0"/>
              <a:t>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89526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032E6-0573-4806-A40C-94AEC36E0A0A}" type="slidenum">
              <a:rPr lang="fa-IR" smtClean="0"/>
              <a:t>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374658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032E6-0573-4806-A40C-94AEC36E0A0A}" type="slidenum">
              <a:rPr lang="fa-IR" smtClean="0"/>
              <a:t>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74017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032E6-0573-4806-A40C-94AEC36E0A0A}" type="slidenum">
              <a:rPr lang="fa-IR" smtClean="0"/>
              <a:t>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31289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032E6-0573-4806-A40C-94AEC36E0A0A}" type="slidenum">
              <a:rPr lang="fa-IR" smtClean="0"/>
              <a:t>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30644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032E6-0573-4806-A40C-94AEC36E0A0A}" type="slidenum">
              <a:rPr lang="fa-IR" smtClean="0"/>
              <a:t>10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75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BB255-1CD1-4BED-9A09-86BD9830B89D}" type="datetime8">
              <a:rPr lang="fa-IR" smtClean="0"/>
              <a:t>26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F6B95-215D-4013-A034-0CE90A73AC2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14841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E5A04-81C7-4FCF-8CE6-90EE75FCE199}" type="datetime8">
              <a:rPr lang="fa-IR" smtClean="0"/>
              <a:t>26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F6B95-215D-4013-A034-0CE90A73AC2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6938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47C14-BE10-4E8C-B72D-83D3FC0AE4D6}" type="datetime8">
              <a:rPr lang="fa-IR" smtClean="0"/>
              <a:t>26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F6B95-215D-4013-A034-0CE90A73AC2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79390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84CAA-29CE-4C08-B1A6-16ACDF3CBA5A}" type="datetime8">
              <a:rPr lang="fa-IR" smtClean="0"/>
              <a:t>26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F6B95-215D-4013-A034-0CE90A73AC2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67342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D8B1F-99E8-4964-922A-65914317BDC8}" type="datetime8">
              <a:rPr lang="fa-IR" smtClean="0"/>
              <a:t>26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F6B95-215D-4013-A034-0CE90A73AC2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34061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5BD83-F101-40BF-9AB9-CB7C0F154452}" type="datetime8">
              <a:rPr lang="fa-IR" smtClean="0"/>
              <a:t>26 مارس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F6B95-215D-4013-A034-0CE90A73AC2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952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7DB5C-120D-455F-ABC8-8155F10C189A}" type="datetime8">
              <a:rPr lang="fa-IR" smtClean="0"/>
              <a:t>26 مارس 20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F6B95-215D-4013-A034-0CE90A73AC2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43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583A-2E44-41A1-98F2-FA1BB2B230A1}" type="datetime8">
              <a:rPr lang="fa-IR" smtClean="0"/>
              <a:t>26 مارس 20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F6B95-215D-4013-A034-0CE90A73AC2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29225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CBA66-FD90-40BC-A51B-9243B351194D}" type="datetime8">
              <a:rPr lang="fa-IR" smtClean="0"/>
              <a:t>26 مارس 20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F6B95-215D-4013-A034-0CE90A73AC2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952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9D32B-2A42-4E84-BC42-5F4A6F4FFFF4}" type="datetime8">
              <a:rPr lang="fa-IR" smtClean="0"/>
              <a:t>26 مارس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F6B95-215D-4013-A034-0CE90A73AC2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74710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4B0F7-8DAB-4C6F-8342-403548A4FA80}" type="datetime8">
              <a:rPr lang="fa-IR" smtClean="0"/>
              <a:t>26 مارس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F6B95-215D-4013-A034-0CE90A73AC2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12814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7C12F-34FC-40A3-9D5C-7021DBC4F851}" type="datetime8">
              <a:rPr lang="fa-IR" smtClean="0"/>
              <a:t>26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F6B95-215D-4013-A034-0CE90A73AC2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9120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gif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gif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11.png"/><Relationship Id="rId5" Type="http://schemas.openxmlformats.org/officeDocument/2006/relationships/image" Target="../media/image10.gif"/><Relationship Id="rId4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2361" y="2461924"/>
            <a:ext cx="6607277" cy="3731058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fa-IR" sz="5400" dirty="0">
                <a:latin typeface="IranNastaliq" panose="02020505000000020003" pitchFamily="18" charset="0"/>
                <a:cs typeface="2  Titr" panose="00000700000000000000" pitchFamily="2" charset="-78"/>
              </a:rPr>
              <a:t>فصل سوم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fa-IR" sz="6600" b="1" dirty="0">
                <a:solidFill>
                  <a:srgbClr val="92D050"/>
                </a:solidFill>
                <a:latin typeface="IranNastaliq" panose="02020505000000020003" pitchFamily="18" charset="0"/>
                <a:ea typeface="+mj-ea"/>
                <a:cs typeface="2  Titr" panose="00000700000000000000" pitchFamily="2" charset="-78"/>
              </a:rPr>
              <a:t>استراتژی</a:t>
            </a:r>
            <a:endParaRPr lang="fa-IR" sz="4000" dirty="0">
              <a:latin typeface="IranNastaliq" panose="02020505000000020003" pitchFamily="18" charset="0"/>
              <a:cs typeface="2  Titr" panose="000007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F6B95-215D-4013-A034-0CE90A73AC2B}" type="slidenum">
              <a:rPr lang="fa-IR" sz="1800" smtClean="0">
                <a:solidFill>
                  <a:schemeClr val="tx1"/>
                </a:solidFill>
              </a:rPr>
              <a:t>1</a:t>
            </a:fld>
            <a:endParaRPr lang="fa-IR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51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3127"/>
            <a:ext cx="10515600" cy="1140031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fa-IR" sz="3600" dirty="0">
                <a:solidFill>
                  <a:srgbClr val="92D050"/>
                </a:solidFill>
                <a:cs typeface="B Titr" panose="00000700000000000000" pitchFamily="2" charset="-78"/>
              </a:rPr>
              <a:t>استراتژی های کلان1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5668"/>
            <a:ext cx="10515600" cy="486888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a-IR" sz="3600" b="1" dirty="0">
                <a:cs typeface="B Lotus" panose="00000400000000000000" pitchFamily="2" charset="-78"/>
              </a:rPr>
              <a:t>1)استراتژی مواجهه بادولت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a-IR" b="1" dirty="0">
                <a:cs typeface="B Lotus" panose="00000400000000000000" pitchFamily="2" charset="-78"/>
              </a:rPr>
              <a:t>استراتژی تغییر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a-IR" b="1" dirty="0">
                <a:cs typeface="B Lotus" panose="00000400000000000000" pitchFamily="2" charset="-78"/>
              </a:rPr>
              <a:t>استراتژی اجتناب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a-IR" b="1" dirty="0">
                <a:cs typeface="B Lotus" panose="00000400000000000000" pitchFamily="2" charset="-78"/>
              </a:rPr>
              <a:t>استراتژی ملحق شدن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b="1" dirty="0">
                <a:cs typeface="B Lotus" panose="00000400000000000000" pitchFamily="2" charset="-78"/>
              </a:rPr>
              <a:t>Alley Strategy</a:t>
            </a:r>
            <a:endParaRPr lang="fa-IR" b="1" dirty="0">
              <a:cs typeface="B Lotus" panose="00000400000000000000" pitchFamily="2" charset="-78"/>
            </a:endParaRPr>
          </a:p>
          <a:p>
            <a:pPr marL="0" indent="0">
              <a:buNone/>
            </a:pPr>
            <a:r>
              <a:rPr lang="fa-IR" sz="3600" b="1" dirty="0">
                <a:cs typeface="B Lotus" panose="00000400000000000000" pitchFamily="2" charset="-78"/>
              </a:rPr>
              <a:t>2)استراتژی ملی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a-IR" b="1" dirty="0">
                <a:cs typeface="B Lotus" panose="00000400000000000000" pitchFamily="2" charset="-78"/>
              </a:rPr>
              <a:t>استراتژی کار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a-IR" b="1" dirty="0">
                <a:cs typeface="B Lotus" panose="00000400000000000000" pitchFamily="2" charset="-78"/>
              </a:rPr>
              <a:t>استراتژی ارزش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a-IR" b="1" dirty="0">
                <a:cs typeface="B Lotus" panose="00000400000000000000" pitchFamily="2" charset="-78"/>
              </a:rPr>
              <a:t>استراتژی منحصربه فرد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a-IR" b="1" dirty="0">
                <a:cs typeface="B Lotus" panose="00000400000000000000" pitchFamily="2" charset="-78"/>
              </a:rPr>
              <a:t>استراتژی فصلی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a-IR" b="1" dirty="0">
                <a:cs typeface="B Lotus" panose="00000400000000000000" pitchFamily="2" charset="-78"/>
              </a:rPr>
              <a:t>استراتژی ارزش افزوده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a-IR" b="1" dirty="0">
                <a:cs typeface="B Lotus" panose="00000400000000000000" pitchFamily="2" charset="-78"/>
              </a:rPr>
              <a:t>استراتژی صادرکننده پاسخ</a:t>
            </a:r>
          </a:p>
        </p:txBody>
      </p:sp>
      <p:sp>
        <p:nvSpPr>
          <p:cNvPr id="4" name="Down Arrow 3"/>
          <p:cNvSpPr/>
          <p:nvPr/>
        </p:nvSpPr>
        <p:spPr>
          <a:xfrm>
            <a:off x="10212779" y="978556"/>
            <a:ext cx="484632" cy="489204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653142"/>
            <a:ext cx="3343834" cy="2574152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777" y="4276165"/>
            <a:ext cx="3236258" cy="1902759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295835" y="6356350"/>
            <a:ext cx="3285565" cy="365125"/>
          </a:xfrm>
        </p:spPr>
        <p:txBody>
          <a:bodyPr/>
          <a:lstStyle/>
          <a:p>
            <a:fld id="{DCEF6B95-215D-4013-A034-0CE90A73AC2B}" type="slidenum">
              <a:rPr lang="fa-IR" sz="1800" smtClean="0">
                <a:solidFill>
                  <a:schemeClr val="tx1"/>
                </a:solidFill>
              </a:rPr>
              <a:t>10</a:t>
            </a:fld>
            <a:endParaRPr lang="fa-IR" sz="1800" dirty="0">
              <a:solidFill>
                <a:schemeClr val="tx1"/>
              </a:solidFill>
            </a:endParaRPr>
          </a:p>
        </p:txBody>
      </p:sp>
      <p:pic>
        <p:nvPicPr>
          <p:cNvPr id="9" name="Content Placeholder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8391" y="5598433"/>
            <a:ext cx="1083609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417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4471"/>
            <a:ext cx="10515600" cy="1089211"/>
          </a:xfrm>
        </p:spPr>
        <p:txBody>
          <a:bodyPr>
            <a:normAutofit/>
          </a:bodyPr>
          <a:lstStyle/>
          <a:p>
            <a:r>
              <a:rPr lang="fa-IR" sz="3200" dirty="0">
                <a:solidFill>
                  <a:srgbClr val="92D050"/>
                </a:solidFill>
                <a:cs typeface="B Titr" panose="00000700000000000000" pitchFamily="2" charset="-78"/>
              </a:rPr>
              <a:t>ماتریس عوامل درونی وبیرونی اداره کل تربیت بدنی دانشگاه پیام نور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3675173"/>
              </p:ext>
            </p:extLst>
          </p:nvPr>
        </p:nvGraphicFramePr>
        <p:xfrm>
          <a:off x="6096000" y="1223682"/>
          <a:ext cx="5803151" cy="415387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868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350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3633">
                <a:tc>
                  <a:txBody>
                    <a:bodyPr/>
                    <a:lstStyle/>
                    <a:p>
                      <a:pPr rtl="1"/>
                      <a:r>
                        <a:rPr lang="fa-IR" sz="2400" dirty="0">
                          <a:solidFill>
                            <a:schemeClr val="tx1"/>
                          </a:solidFill>
                          <a:cs typeface="B Titr" panose="00000700000000000000" pitchFamily="2" charset="-78"/>
                        </a:rPr>
                        <a:t>ردیف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2400" dirty="0">
                          <a:solidFill>
                            <a:schemeClr val="tx1"/>
                          </a:solidFill>
                          <a:cs typeface="B Titr" panose="00000700000000000000" pitchFamily="2" charset="-78"/>
                        </a:rPr>
                        <a:t>فهرست قوت ها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571"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/>
                        <a:t>1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>
                          <a:cs typeface="B Lotus" panose="00000400000000000000" pitchFamily="2" charset="-78"/>
                        </a:rPr>
                        <a:t>وجودمراکزآموزشی متعددرشته تربیت بدنی بالاترین</a:t>
                      </a:r>
                      <a:r>
                        <a:rPr lang="fa-IR" sz="2000" b="1" baseline="0" dirty="0">
                          <a:cs typeface="B Lotus" panose="00000400000000000000" pitchFamily="2" charset="-78"/>
                        </a:rPr>
                        <a:t> گستره پوششی درسطح کشوربه دلیل تعددمراکز</a:t>
                      </a:r>
                      <a:endParaRPr lang="fa-IR" sz="2000" b="1" dirty="0">
                        <a:cs typeface="B Lotus" panose="00000400000000000000" pitchFamily="2" charset="-78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8479"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/>
                        <a:t>2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>
                          <a:solidFill>
                            <a:schemeClr val="tx1"/>
                          </a:solidFill>
                          <a:cs typeface="B Lotus" panose="00000400000000000000" pitchFamily="2" charset="-78"/>
                        </a:rPr>
                        <a:t>مجری دانشگاه</a:t>
                      </a:r>
                      <a:r>
                        <a:rPr lang="fa-IR" sz="2000" b="1" baseline="0" dirty="0">
                          <a:solidFill>
                            <a:schemeClr val="tx1"/>
                          </a:solidFill>
                          <a:cs typeface="B Lotus" panose="00000400000000000000" pitchFamily="2" charset="-78"/>
                        </a:rPr>
                        <a:t> پیام نوردرسراسرکشوروحضوراین دانشگاه حتی دردورافتاده ترین نقاط کشور</a:t>
                      </a:r>
                      <a:endParaRPr lang="fa-IR" sz="2000" b="1" dirty="0">
                        <a:solidFill>
                          <a:schemeClr val="tx1"/>
                        </a:solidFill>
                        <a:cs typeface="B Lotus" panose="00000400000000000000" pitchFamily="2" charset="-78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1571"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/>
                        <a:t>3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>
                          <a:cs typeface="B Lotus" panose="00000400000000000000" pitchFamily="2" charset="-78"/>
                        </a:rPr>
                        <a:t>بالاترین تنوع قومی واستعدادهای ژنتیکی برای رشته های خاص ورزشی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7583"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/>
                        <a:t>4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>
                          <a:solidFill>
                            <a:schemeClr val="tx1"/>
                          </a:solidFill>
                          <a:cs typeface="B Lotus" panose="00000400000000000000" pitchFamily="2" charset="-78"/>
                        </a:rPr>
                        <a:t>وجوداداره کل تربیت بدنی درساختاردانشگاه پیام نور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8856"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/>
                        <a:t>5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>
                          <a:solidFill>
                            <a:schemeClr val="tx1"/>
                          </a:solidFill>
                          <a:cs typeface="B Lotus" panose="00000400000000000000" pitchFamily="2" charset="-78"/>
                        </a:rPr>
                        <a:t>برگزاری منظم مسابقات,جشنواره هاوالمپیادهای درون دانشگاهی وبین دانشگاهی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3574458"/>
              </p:ext>
            </p:extLst>
          </p:nvPr>
        </p:nvGraphicFramePr>
        <p:xfrm>
          <a:off x="286871" y="1223682"/>
          <a:ext cx="5809129" cy="414227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859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9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6881">
                <a:tc>
                  <a:txBody>
                    <a:bodyPr/>
                    <a:lstStyle/>
                    <a:p>
                      <a:pPr rtl="1"/>
                      <a:r>
                        <a:rPr lang="fa-IR" sz="2400" dirty="0">
                          <a:solidFill>
                            <a:schemeClr val="tx1"/>
                          </a:solidFill>
                          <a:cs typeface="B Titr" panose="00000700000000000000" pitchFamily="2" charset="-78"/>
                        </a:rPr>
                        <a:t>ردیف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2400" dirty="0">
                          <a:solidFill>
                            <a:schemeClr val="tx1"/>
                          </a:solidFill>
                          <a:cs typeface="B Titr" panose="00000700000000000000" pitchFamily="2" charset="-78"/>
                        </a:rPr>
                        <a:t>فهرست ضعف ها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5621"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/>
                        <a:t>1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>
                          <a:solidFill>
                            <a:schemeClr val="tx1"/>
                          </a:solidFill>
                          <a:cs typeface="B Lotus" panose="00000400000000000000" pitchFamily="2" charset="-78"/>
                        </a:rPr>
                        <a:t>نبودیاچندمسولیتی بودن مدیران تربیت بدنی مراکز آموزشی دانشگاه پیام نور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5389"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/>
                        <a:t>2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>
                          <a:solidFill>
                            <a:schemeClr val="tx1"/>
                          </a:solidFill>
                          <a:cs typeface="B Lotus" panose="00000400000000000000" pitchFamily="2" charset="-78"/>
                        </a:rPr>
                        <a:t>حذف یاادغام ردیف های بودجه ورزش دانشجویی دردانشگاه پیام نور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881"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/>
                        <a:t>3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>
                          <a:solidFill>
                            <a:schemeClr val="tx1"/>
                          </a:solidFill>
                          <a:cs typeface="B Lotus" panose="00000400000000000000" pitchFamily="2" charset="-78"/>
                        </a:rPr>
                        <a:t>عدم وجودانجمن های فعال ورزش دانشجویی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5621"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/>
                        <a:t>4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>
                          <a:solidFill>
                            <a:schemeClr val="tx1"/>
                          </a:solidFill>
                          <a:cs typeface="B Lotus" panose="00000400000000000000" pitchFamily="2" charset="-78"/>
                        </a:rPr>
                        <a:t>نمودارسازمانی وساختار نامناسب تربیت بدنی دردانشگاه</a:t>
                      </a:r>
                      <a:r>
                        <a:rPr lang="fa-IR" sz="2000" b="1" baseline="0" dirty="0">
                          <a:solidFill>
                            <a:schemeClr val="tx1"/>
                          </a:solidFill>
                          <a:cs typeface="B Lotus" panose="00000400000000000000" pitchFamily="2" charset="-78"/>
                        </a:rPr>
                        <a:t> پیام نور</a:t>
                      </a:r>
                      <a:endParaRPr lang="fa-IR" sz="2000" b="1" dirty="0">
                        <a:solidFill>
                          <a:schemeClr val="tx1"/>
                        </a:solidFill>
                        <a:cs typeface="B Lotus" panose="00000400000000000000" pitchFamily="2" charset="-78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5621"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/>
                        <a:t>5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>
                          <a:solidFill>
                            <a:schemeClr val="tx1"/>
                          </a:solidFill>
                          <a:cs typeface="B Lotus" panose="00000400000000000000" pitchFamily="2" charset="-78"/>
                        </a:rPr>
                        <a:t>فقدان سیستم نظام منداطلاع رسانی وشناسایی دانشجویان ورزشکارجهت</a:t>
                      </a:r>
                      <a:r>
                        <a:rPr lang="fa-IR" sz="2000" b="1" baseline="0" dirty="0">
                          <a:solidFill>
                            <a:schemeClr val="tx1"/>
                          </a:solidFill>
                          <a:cs typeface="B Lotus" panose="00000400000000000000" pitchFamily="2" charset="-78"/>
                        </a:rPr>
                        <a:t> مسابقات</a:t>
                      </a:r>
                      <a:endParaRPr lang="fa-IR" sz="2000" b="1" dirty="0">
                        <a:solidFill>
                          <a:schemeClr val="tx1"/>
                        </a:solidFill>
                        <a:cs typeface="B Lotus" panose="00000400000000000000" pitchFamily="2" charset="-78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430306" y="6356350"/>
            <a:ext cx="3151094" cy="365125"/>
          </a:xfrm>
        </p:spPr>
        <p:txBody>
          <a:bodyPr/>
          <a:lstStyle/>
          <a:p>
            <a:fld id="{DCEF6B95-215D-4013-A034-0CE90A73AC2B}" type="slidenum">
              <a:rPr lang="fa-IR" sz="1800" smtClean="0">
                <a:solidFill>
                  <a:schemeClr val="tx1"/>
                </a:solidFill>
              </a:rPr>
              <a:t>11</a:t>
            </a:fld>
            <a:endParaRPr lang="fa-IR" sz="1800" dirty="0">
              <a:solidFill>
                <a:schemeClr val="tx1"/>
              </a:solidFill>
            </a:endParaRPr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1168" y="5548312"/>
            <a:ext cx="1083609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3810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7860306"/>
              </p:ext>
            </p:extLst>
          </p:nvPr>
        </p:nvGraphicFramePr>
        <p:xfrm>
          <a:off x="6387353" y="331692"/>
          <a:ext cx="5446059" cy="594879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178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82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9592">
                <a:tc>
                  <a:txBody>
                    <a:bodyPr/>
                    <a:lstStyle/>
                    <a:p>
                      <a:pPr rtl="1"/>
                      <a:r>
                        <a:rPr lang="fa-IR" sz="2400" dirty="0">
                          <a:solidFill>
                            <a:schemeClr val="tx1"/>
                          </a:solidFill>
                          <a:cs typeface="B Titr" panose="00000700000000000000" pitchFamily="2" charset="-78"/>
                        </a:rPr>
                        <a:t>ردیف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400" dirty="0">
                          <a:solidFill>
                            <a:schemeClr val="tx1"/>
                          </a:solidFill>
                          <a:cs typeface="B Titr" panose="00000700000000000000" pitchFamily="2" charset="-78"/>
                        </a:rPr>
                        <a:t>فهرست</a:t>
                      </a:r>
                      <a:r>
                        <a:rPr lang="fa-IR" sz="2400" baseline="0" dirty="0">
                          <a:solidFill>
                            <a:schemeClr val="tx1"/>
                          </a:solidFill>
                          <a:cs typeface="B Titr" panose="00000700000000000000" pitchFamily="2" charset="-78"/>
                        </a:rPr>
                        <a:t> فرصت ها</a:t>
                      </a:r>
                      <a:endParaRPr lang="fa-IR" sz="2400" dirty="0">
                        <a:solidFill>
                          <a:schemeClr val="tx1"/>
                        </a:solidFill>
                        <a:cs typeface="B Titr" panose="00000700000000000000" pitchFamily="2" charset="-78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>
                          <a:cs typeface="B Lotus" panose="00000400000000000000" pitchFamily="2" charset="-78"/>
                        </a:rPr>
                        <a:t>1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>
                          <a:cs typeface="B Lotus" panose="00000400000000000000" pitchFamily="2" charset="-78"/>
                        </a:rPr>
                        <a:t>وجودامکانات,پایگاه ها,ارتباطات</a:t>
                      </a:r>
                      <a:r>
                        <a:rPr lang="fa-IR" sz="2000" b="1" baseline="0" dirty="0">
                          <a:cs typeface="B Lotus" panose="00000400000000000000" pitchFamily="2" charset="-78"/>
                        </a:rPr>
                        <a:t> وحامیان رسمی ومردمی درتمامی استان های کشورجهت پیشبرداهداف دانشگاه</a:t>
                      </a:r>
                      <a:endParaRPr lang="fa-IR" sz="2000" b="1" dirty="0">
                        <a:cs typeface="B Lotus" panose="00000400000000000000" pitchFamily="2" charset="-78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>
                          <a:cs typeface="B Lotus" panose="00000400000000000000" pitchFamily="2" charset="-78"/>
                        </a:rPr>
                        <a:t>2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>
                          <a:cs typeface="B Lotus" panose="00000400000000000000" pitchFamily="2" charset="-78"/>
                        </a:rPr>
                        <a:t>وجوددروس تربیت بدنی عمومی1و2برای تمامی رشته های تحصیلی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>
                          <a:cs typeface="B Lotus" panose="00000400000000000000" pitchFamily="2" charset="-78"/>
                        </a:rPr>
                        <a:t>3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>
                          <a:cs typeface="B Lotus" panose="00000400000000000000" pitchFamily="2" charset="-78"/>
                        </a:rPr>
                        <a:t>دراختیارداشتن جمعیت کثیردانشجویی دردامنه های سنی متفاوت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>
                          <a:cs typeface="B Lotus" panose="00000400000000000000" pitchFamily="2" charset="-78"/>
                        </a:rPr>
                        <a:t>4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>
                          <a:cs typeface="B Lotus" panose="00000400000000000000" pitchFamily="2" charset="-78"/>
                        </a:rPr>
                        <a:t>وجودمقطع تحصیلی دکتری رشته تربیت بدنی دردانشگاه پیام نور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>
                          <a:cs typeface="B Lotus" panose="00000400000000000000" pitchFamily="2" charset="-78"/>
                        </a:rPr>
                        <a:t>5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>
                          <a:cs typeface="B Lotus" panose="00000400000000000000" pitchFamily="2" charset="-78"/>
                        </a:rPr>
                        <a:t>امکان دسترسی واستفاده ازتمامی تنوع آب هوایی واقلیمی سراسرکشور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598421"/>
              </p:ext>
            </p:extLst>
          </p:nvPr>
        </p:nvGraphicFramePr>
        <p:xfrm>
          <a:off x="201706" y="365124"/>
          <a:ext cx="6185647" cy="591536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233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37706">
                <a:tc>
                  <a:txBody>
                    <a:bodyPr/>
                    <a:lstStyle/>
                    <a:p>
                      <a:pPr rtl="1"/>
                      <a:r>
                        <a:rPr lang="fa-IR" sz="2400" b="0" dirty="0">
                          <a:solidFill>
                            <a:schemeClr val="tx1"/>
                          </a:solidFill>
                          <a:cs typeface="B Titr" panose="00000700000000000000" pitchFamily="2" charset="-78"/>
                        </a:rPr>
                        <a:t>ردیف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400" b="0" dirty="0">
                          <a:solidFill>
                            <a:schemeClr val="tx1"/>
                          </a:solidFill>
                          <a:cs typeface="B Titr" panose="00000700000000000000" pitchFamily="2" charset="-78"/>
                        </a:rPr>
                        <a:t>فهرست تهدیدها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5531"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>
                          <a:cs typeface="B Lotus" panose="00000400000000000000" pitchFamily="2" charset="-78"/>
                        </a:rPr>
                        <a:t>عدم تناسب بین میزان جذب دانشجوباپرسنل وامکانات زیربنایی دانشگاه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5531"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>
                          <a:cs typeface="B Lotus" panose="00000400000000000000" pitchFamily="2" charset="-78"/>
                        </a:rPr>
                        <a:t>نداشتن مالکیت</a:t>
                      </a:r>
                      <a:r>
                        <a:rPr lang="fa-IR" sz="2000" b="1" baseline="0" dirty="0">
                          <a:cs typeface="B Lotus" panose="00000400000000000000" pitchFamily="2" charset="-78"/>
                        </a:rPr>
                        <a:t> واستیجاری بودن بیشتراماکن دانشگاه خوصادرموردفضاهای ورزشی</a:t>
                      </a:r>
                      <a:endParaRPr lang="fa-IR" sz="2000" b="1" dirty="0">
                        <a:cs typeface="B Lotus" panose="00000400000000000000" pitchFamily="2" charset="-78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5531"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>
                          <a:cs typeface="B Lotus" panose="00000400000000000000" pitchFamily="2" charset="-78"/>
                        </a:rPr>
                        <a:t>عدم ارایه صحیح خدمات</a:t>
                      </a:r>
                      <a:r>
                        <a:rPr lang="fa-IR" sz="2000" b="1" baseline="0" dirty="0">
                          <a:cs typeface="B Lotus" panose="00000400000000000000" pitchFamily="2" charset="-78"/>
                        </a:rPr>
                        <a:t> فوق برنامه ورزشی دردانشگاه پیام نور</a:t>
                      </a:r>
                      <a:endParaRPr lang="fa-IR" sz="2000" b="1" dirty="0">
                        <a:cs typeface="B Lotus" panose="00000400000000000000" pitchFamily="2" charset="-78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5531"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>
                          <a:cs typeface="B Lotus" panose="00000400000000000000" pitchFamily="2" charset="-78"/>
                        </a:rPr>
                        <a:t>مدت زمان محدودحضوردانشجویان دردانشگاه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5531"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2000" b="1" dirty="0">
                          <a:cs typeface="B Lotus" panose="00000400000000000000" pitchFamily="2" charset="-78"/>
                        </a:rPr>
                        <a:t>کمبودحمایت وتوجه مدیران ارشددانشگاه به فعالیت های ورزشی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8" name="Slide Number Placeholder 57"/>
          <p:cNvSpPr>
            <a:spLocks noGrp="1"/>
          </p:cNvSpPr>
          <p:nvPr>
            <p:ph type="sldNum" sz="quarter" idx="12"/>
          </p:nvPr>
        </p:nvSpPr>
        <p:spPr>
          <a:xfrm>
            <a:off x="430306" y="6356350"/>
            <a:ext cx="3151094" cy="365125"/>
          </a:xfrm>
        </p:spPr>
        <p:txBody>
          <a:bodyPr/>
          <a:lstStyle/>
          <a:p>
            <a:fld id="{DCEF6B95-215D-4013-A034-0CE90A73AC2B}" type="slidenum">
              <a:rPr lang="fa-IR" sz="1800" smtClean="0">
                <a:solidFill>
                  <a:schemeClr val="tx1"/>
                </a:solidFill>
              </a:rPr>
              <a:t>12</a:t>
            </a:fld>
            <a:endParaRPr lang="fa-IR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4033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>
            <a:normAutofit/>
          </a:bodyPr>
          <a:lstStyle/>
          <a:p>
            <a:pPr algn="ctr"/>
            <a:r>
              <a:rPr lang="fa-IR" dirty="0">
                <a:solidFill>
                  <a:srgbClr val="92D050"/>
                </a:solidFill>
                <a:cs typeface="B Titr" panose="00000700000000000000" pitchFamily="2" charset="-78"/>
              </a:rPr>
              <a:t>منابع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a-IR" sz="3200" b="1" dirty="0">
                <a:cs typeface="B Lotus" panose="00000400000000000000" pitchFamily="2" charset="-78"/>
              </a:rPr>
              <a:t>برنامه ریزی راهبردی درسازمان های ورزشی</a:t>
            </a:r>
          </a:p>
          <a:p>
            <a:pPr marL="0" indent="0" algn="ctr">
              <a:buNone/>
            </a:pPr>
            <a:endParaRPr lang="fa-IR" sz="3200" b="1" dirty="0">
              <a:cs typeface="B Lotus" panose="00000400000000000000" pitchFamily="2" charset="-78"/>
            </a:endParaRPr>
          </a:p>
          <a:p>
            <a:pPr marL="0" indent="0" algn="ctr">
              <a:buNone/>
            </a:pPr>
            <a:r>
              <a:rPr lang="fa-IR" sz="3200" b="1" dirty="0">
                <a:cs typeface="B Lotus" panose="00000400000000000000" pitchFamily="2" charset="-78"/>
              </a:rPr>
              <a:t>مؤلفان</a:t>
            </a:r>
          </a:p>
          <a:p>
            <a:pPr marL="0" indent="0" algn="ctr">
              <a:buNone/>
            </a:pPr>
            <a:r>
              <a:rPr lang="fa-IR" sz="3200" b="1" dirty="0">
                <a:cs typeface="B Lotus" panose="00000400000000000000" pitchFamily="2" charset="-78"/>
              </a:rPr>
              <a:t>دکترشیرین زردشتیان</a:t>
            </a:r>
          </a:p>
          <a:p>
            <a:pPr marL="0" indent="0" algn="ctr">
              <a:buNone/>
            </a:pPr>
            <a:endParaRPr lang="fa-IR" sz="3200" b="1" dirty="0">
              <a:cs typeface="B Lotus" panose="00000400000000000000" pitchFamily="2" charset="-78"/>
            </a:endParaRPr>
          </a:p>
          <a:p>
            <a:pPr marL="0" indent="0" algn="ctr">
              <a:buNone/>
            </a:pPr>
            <a:r>
              <a:rPr lang="fa-IR" sz="3200" b="1" dirty="0">
                <a:cs typeface="B Lotus" panose="00000400000000000000" pitchFamily="2" charset="-78"/>
              </a:rPr>
              <a:t>سعیدخانمرادی(دانشجوی دکتری)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F6B95-215D-4013-A034-0CE90A73AC2B}" type="slidenum">
              <a:rPr lang="fa-IR" smtClean="0"/>
              <a:t>13</a:t>
            </a:fld>
            <a:endParaRPr lang="fa-IR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737" y="5410854"/>
            <a:ext cx="1083609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964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66" y="2042556"/>
            <a:ext cx="3800104" cy="2565070"/>
          </a:xfrm>
          <a:prstGeom prst="rect">
            <a:avLst/>
          </a:prstGeom>
        </p:spPr>
      </p:pic>
      <p:pic>
        <p:nvPicPr>
          <p:cNvPr id="6" name="ایستگاه راهن ۱۹۴۴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 rot="10800000">
            <a:off x="6100651" y="1782288"/>
            <a:ext cx="4163710" cy="411864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3124200" cy="365125"/>
          </a:xfrm>
        </p:spPr>
        <p:txBody>
          <a:bodyPr/>
          <a:lstStyle/>
          <a:p>
            <a:fld id="{DCEF6B95-215D-4013-A034-0CE90A73AC2B}" type="slidenum">
              <a:rPr lang="fa-IR" sz="1800" smtClean="0">
                <a:solidFill>
                  <a:schemeClr val="tx1"/>
                </a:solidFill>
              </a:rPr>
              <a:t>14</a:t>
            </a:fld>
            <a:endParaRPr lang="fa-IR" sz="18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305" y="557939"/>
            <a:ext cx="7233398" cy="5951349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0071705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fa-IR" sz="4900" dirty="0">
                <a:cs typeface="B Titr" panose="00000700000000000000" pitchFamily="2" charset="-78"/>
              </a:rPr>
            </a:br>
            <a:r>
              <a:rPr lang="fa-IR" sz="4900" dirty="0">
                <a:solidFill>
                  <a:srgbClr val="92D050"/>
                </a:solidFill>
                <a:cs typeface="B Titr" panose="00000700000000000000" pitchFamily="2" charset="-78"/>
              </a:rPr>
              <a:t>فهرست مطالب</a:t>
            </a:r>
            <a:br>
              <a:rPr lang="fa-IR" dirty="0"/>
            </a:br>
            <a:endParaRPr lang="fa-IR" dirty="0"/>
          </a:p>
        </p:txBody>
      </p:sp>
      <p:pic>
        <p:nvPicPr>
          <p:cNvPr id="4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022600"/>
            <a:ext cx="3057525" cy="3333750"/>
          </a:xfrm>
        </p:spPr>
      </p:pic>
      <p:sp>
        <p:nvSpPr>
          <p:cNvPr id="3" name="Rectangle 2"/>
          <p:cNvSpPr/>
          <p:nvPr/>
        </p:nvSpPr>
        <p:spPr>
          <a:xfrm>
            <a:off x="3767328" y="1489370"/>
            <a:ext cx="7586472" cy="3664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fa-IR" sz="32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تعریف استراتژی</a:t>
            </a:r>
            <a:endParaRPr lang="en-US" sz="3200" b="1" dirty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fa-IR" sz="32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انواع استراتژی</a:t>
            </a:r>
            <a:r>
              <a:rPr lang="fa-IR" sz="24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(استراتژی های اصلی،فرعی،وظیفه ای،کلان)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fa-IR" sz="32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استراتژی های پورتر</a:t>
            </a:r>
            <a:endParaRPr lang="en-US" sz="3200" b="1" dirty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fa-IR" sz="32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استراتژی های شرکت های ژاپنی</a:t>
            </a:r>
            <a:endParaRPr lang="en-US" sz="3200" b="1" dirty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fa-IR" sz="32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نمونه های برنامه ریزی راهبردی درسازمانهای ورزشی:نمونه سوم</a:t>
            </a:r>
            <a:endParaRPr lang="en-US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F6B95-215D-4013-A034-0CE90A73AC2B}" type="slidenum">
              <a:rPr lang="fa-IR" sz="1800" smtClean="0">
                <a:solidFill>
                  <a:schemeClr val="tx1"/>
                </a:solidFill>
              </a:rPr>
              <a:t>2</a:t>
            </a:fld>
            <a:endParaRPr lang="fa-IR" sz="1800" dirty="0">
              <a:solidFill>
                <a:schemeClr val="tx1"/>
              </a:solidFill>
            </a:endParaRPr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191" y="5548312"/>
            <a:ext cx="1168774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551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3600" dirty="0">
                <a:solidFill>
                  <a:srgbClr val="92D050"/>
                </a:solidFill>
                <a:cs typeface="B Titr" panose="00000700000000000000" pitchFamily="2" charset="-78"/>
              </a:rPr>
              <a:t>استراتژی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169068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fa-IR" b="1" dirty="0">
                <a:cs typeface="B Lotus" panose="00000400000000000000" pitchFamily="2" charset="-78"/>
              </a:rPr>
              <a:t>استراتژی واژه ای است که همانندواژه های رهبری,لجستیک وعملیات ازمدیریت نظامی سرچشمه گرفته است.</a:t>
            </a:r>
            <a:endParaRPr lang="en-US" b="1" dirty="0">
              <a:cs typeface="B Lotus" panose="00000400000000000000" pitchFamily="2" charset="-78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a-IR" b="1" dirty="0">
                <a:cs typeface="B Lotus" panose="00000400000000000000" pitchFamily="2" charset="-78"/>
              </a:rPr>
              <a:t>دودیدگاه درمورداستراتژی وجوددارد: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a-IR" b="1" dirty="0">
                <a:cs typeface="B Lotus" panose="00000400000000000000" pitchFamily="2" charset="-78"/>
              </a:rPr>
              <a:t>رویکردسنتی:دررویکردسنتی,عنصربرنامه ریزی,مبنای اصلی تعاریف استراتژی است.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a-IR" b="1" dirty="0">
                <a:cs typeface="B Lotus" panose="00000400000000000000" pitchFamily="2" charset="-78"/>
              </a:rPr>
              <a:t>رویکردنوین:طبق دیدگاه میتنزبرگ استراتژی الگویی ازجریان تصمیمات واقدامات است.</a:t>
            </a:r>
          </a:p>
          <a:p>
            <a:pPr marL="0" indent="0">
              <a:buNone/>
            </a:pPr>
            <a:r>
              <a:rPr lang="fa-IR" b="1" dirty="0">
                <a:cs typeface="B Lotus" panose="00000400000000000000" pitchFamily="2" charset="-78"/>
              </a:rPr>
              <a:t>هراستراتژی باید5خصوصیت راداشته باشد:</a:t>
            </a:r>
          </a:p>
        </p:txBody>
      </p:sp>
      <p:sp>
        <p:nvSpPr>
          <p:cNvPr id="4" name="Rectangle 3"/>
          <p:cNvSpPr/>
          <p:nvPr/>
        </p:nvSpPr>
        <p:spPr>
          <a:xfrm>
            <a:off x="5919311" y="4656331"/>
            <a:ext cx="1898049" cy="42672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b="1" dirty="0">
                <a:solidFill>
                  <a:schemeClr val="tx1"/>
                </a:solidFill>
                <a:cs typeface="B Lotus" panose="00000400000000000000" pitchFamily="2" charset="-78"/>
              </a:rPr>
              <a:t>خصوصیات راهبرد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7267956" y="4920807"/>
            <a:ext cx="1255776" cy="206374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8523732" y="4862005"/>
            <a:ext cx="1717548" cy="530352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b="1" dirty="0">
                <a:solidFill>
                  <a:schemeClr val="tx1"/>
                </a:solidFill>
                <a:cs typeface="B Lotus" panose="00000400000000000000" pitchFamily="2" charset="-78"/>
              </a:rPr>
              <a:t>هدف های قابل حصول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7252144" y="5068223"/>
            <a:ext cx="697230" cy="51638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7988046" y="5561332"/>
            <a:ext cx="1692402" cy="656588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b="1" dirty="0">
                <a:solidFill>
                  <a:schemeClr val="tx1"/>
                </a:solidFill>
                <a:cs typeface="B Lotus" panose="00000400000000000000" pitchFamily="2" charset="-78"/>
              </a:rPr>
              <a:t>اولویت بندی هدف ها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6693408" y="5148139"/>
            <a:ext cx="0" cy="754569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012181" y="5851715"/>
            <a:ext cx="1524761" cy="645798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b="1" dirty="0">
                <a:solidFill>
                  <a:schemeClr val="tx1"/>
                </a:solidFill>
                <a:cs typeface="B Lotus" panose="00000400000000000000" pitchFamily="2" charset="-78"/>
              </a:rPr>
              <a:t>راهکار دست یابی به اهداف</a:t>
            </a:r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5499545" y="5158151"/>
            <a:ext cx="425576" cy="628778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4230624" y="5818921"/>
            <a:ext cx="1633728" cy="678591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b="1" dirty="0">
                <a:solidFill>
                  <a:schemeClr val="tx1"/>
                </a:solidFill>
                <a:cs typeface="B Lotus" panose="00000400000000000000" pitchFamily="2" charset="-78"/>
              </a:rPr>
              <a:t>سیاست های ضروری</a:t>
            </a: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4873087" y="4782424"/>
            <a:ext cx="1046224" cy="415752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3540254" y="4913866"/>
            <a:ext cx="1580386" cy="530352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b="1" dirty="0">
                <a:solidFill>
                  <a:schemeClr val="tx1"/>
                </a:solidFill>
                <a:cs typeface="B Lotus" panose="00000400000000000000" pitchFamily="2" charset="-78"/>
              </a:rPr>
              <a:t>توالی برنامه ها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58" y="259387"/>
            <a:ext cx="2550421" cy="1537038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51329" y="6356350"/>
            <a:ext cx="3030071" cy="365125"/>
          </a:xfrm>
        </p:spPr>
        <p:txBody>
          <a:bodyPr/>
          <a:lstStyle/>
          <a:p>
            <a:fld id="{DCEF6B95-215D-4013-A034-0CE90A73AC2B}" type="slidenum">
              <a:rPr lang="fa-IR" sz="1800" smtClean="0">
                <a:solidFill>
                  <a:schemeClr val="tx1"/>
                </a:solidFill>
              </a:rPr>
              <a:t>3</a:t>
            </a:fld>
            <a:endParaRPr lang="fa-IR" sz="1800" dirty="0">
              <a:solidFill>
                <a:schemeClr val="tx1"/>
              </a:solidFill>
            </a:endParaRPr>
          </a:p>
        </p:txBody>
      </p:sp>
      <p:pic>
        <p:nvPicPr>
          <p:cNvPr id="18" name="Content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191" y="5548312"/>
            <a:ext cx="1168774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33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8" grpId="0" animBg="1"/>
      <p:bldP spid="13" grpId="0" animBg="1"/>
      <p:bldP spid="17" grpId="0" animBg="1"/>
      <p:bldP spid="22" grpId="0" animBg="1"/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r>
              <a:rPr lang="fa-IR" sz="3600" b="1" dirty="0">
                <a:solidFill>
                  <a:srgbClr val="92D050"/>
                </a:solidFill>
                <a:cs typeface="B Titr" panose="00000700000000000000" pitchFamily="2" charset="-78"/>
              </a:rPr>
              <a:t>انواع استراتژی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a-IR" sz="3200" b="1" dirty="0">
                <a:cs typeface="B Titr" panose="00000700000000000000" pitchFamily="2" charset="-78"/>
              </a:rPr>
              <a:t>استراتژی اصلی</a:t>
            </a:r>
          </a:p>
          <a:p>
            <a:endParaRPr lang="fa-IR" dirty="0"/>
          </a:p>
          <a:p>
            <a:pPr marL="0" indent="0">
              <a:buNone/>
            </a:pPr>
            <a:r>
              <a:rPr lang="fa-IR" sz="3200" b="1" dirty="0">
                <a:cs typeface="B Titr" panose="00000700000000000000" pitchFamily="2" charset="-78"/>
              </a:rPr>
              <a:t>استراتژی ثبات:</a:t>
            </a:r>
            <a:r>
              <a:rPr lang="fa-IR" sz="2400" b="1" dirty="0">
                <a:cs typeface="B Lotus" panose="00000400000000000000" pitchFamily="2" charset="-78"/>
              </a:rPr>
              <a:t>به مفهوم حفظ موقعیت موجوداست</a:t>
            </a:r>
            <a:r>
              <a:rPr lang="fa-IR" dirty="0"/>
              <a:t>.</a:t>
            </a:r>
          </a:p>
          <a:p>
            <a:pPr marL="0" indent="0">
              <a:buNone/>
            </a:pPr>
            <a:endParaRPr lang="fa-IR" dirty="0"/>
          </a:p>
          <a:p>
            <a:pPr marL="0" indent="0">
              <a:buNone/>
            </a:pPr>
            <a:r>
              <a:rPr lang="fa-IR" sz="3200" b="1" dirty="0">
                <a:cs typeface="B Titr" panose="00000700000000000000" pitchFamily="2" charset="-78"/>
              </a:rPr>
              <a:t>استراتژی کاهش:</a:t>
            </a:r>
            <a:r>
              <a:rPr lang="fa-IR" sz="2400" b="1" dirty="0">
                <a:cs typeface="B Lotus" panose="00000400000000000000" pitchFamily="2" charset="-78"/>
              </a:rPr>
              <a:t>درحالی که بنابه هردلیلی یک سازمان ورزشی درصدکاهش حجم فعالیتهای </a:t>
            </a:r>
          </a:p>
          <a:p>
            <a:pPr marL="0" indent="0">
              <a:buNone/>
            </a:pPr>
            <a:r>
              <a:rPr lang="fa-IR" sz="2400" b="1" dirty="0">
                <a:cs typeface="B Lotus" panose="00000400000000000000" pitchFamily="2" charset="-78"/>
              </a:rPr>
              <a:t>موجودباشدازاین استراتژی استفاده می شود.</a:t>
            </a:r>
          </a:p>
          <a:p>
            <a:pPr marL="0" indent="0">
              <a:buNone/>
            </a:pPr>
            <a:endParaRPr lang="fa-IR" dirty="0"/>
          </a:p>
          <a:p>
            <a:pPr marL="0" indent="0">
              <a:buNone/>
            </a:pPr>
            <a:r>
              <a:rPr lang="fa-IR" sz="3200" b="1" dirty="0">
                <a:cs typeface="B Titr" panose="00000700000000000000" pitchFamily="2" charset="-78"/>
              </a:rPr>
              <a:t>استراتژی توسعه:</a:t>
            </a:r>
            <a:r>
              <a:rPr lang="fa-IR" sz="2400" b="1" dirty="0">
                <a:cs typeface="B Lotus" panose="00000400000000000000" pitchFamily="2" charset="-78"/>
              </a:rPr>
              <a:t>برخلاف استراتژی کاهشی بوده ودرشرایطی است که سازمان به دنبال افزایش</a:t>
            </a:r>
          </a:p>
          <a:p>
            <a:pPr marL="0" indent="0">
              <a:buNone/>
            </a:pPr>
            <a:r>
              <a:rPr lang="fa-IR" sz="2400" b="1" dirty="0">
                <a:cs typeface="B Lotus" panose="00000400000000000000" pitchFamily="2" charset="-78"/>
              </a:rPr>
              <a:t> وگسترش فعالیتهای موجودباشد</a:t>
            </a:r>
            <a:r>
              <a:rPr lang="fa-IR" dirty="0"/>
              <a:t>.</a:t>
            </a:r>
          </a:p>
        </p:txBody>
      </p:sp>
      <p:sp>
        <p:nvSpPr>
          <p:cNvPr id="4" name="Down Arrow 3"/>
          <p:cNvSpPr/>
          <p:nvPr/>
        </p:nvSpPr>
        <p:spPr>
          <a:xfrm>
            <a:off x="9892146" y="1268953"/>
            <a:ext cx="484632" cy="556672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Down Arrow 4"/>
          <p:cNvSpPr/>
          <p:nvPr/>
        </p:nvSpPr>
        <p:spPr>
          <a:xfrm>
            <a:off x="9892146" y="2339439"/>
            <a:ext cx="484632" cy="475012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Down Arrow 5"/>
          <p:cNvSpPr/>
          <p:nvPr/>
        </p:nvSpPr>
        <p:spPr>
          <a:xfrm>
            <a:off x="9892146" y="3313216"/>
            <a:ext cx="484632" cy="510639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Down Arrow 7"/>
          <p:cNvSpPr/>
          <p:nvPr/>
        </p:nvSpPr>
        <p:spPr>
          <a:xfrm flipH="1">
            <a:off x="9892141" y="4658061"/>
            <a:ext cx="484631" cy="623944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65" y="835952"/>
            <a:ext cx="2725214" cy="1979345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12694" y="6356350"/>
            <a:ext cx="2868706" cy="365125"/>
          </a:xfrm>
        </p:spPr>
        <p:txBody>
          <a:bodyPr/>
          <a:lstStyle/>
          <a:p>
            <a:fld id="{DCEF6B95-215D-4013-A034-0CE90A73AC2B}" type="slidenum">
              <a:rPr lang="fa-IR" sz="1800" smtClean="0">
                <a:solidFill>
                  <a:schemeClr val="tx1"/>
                </a:solidFill>
              </a:rPr>
              <a:t>4</a:t>
            </a:fld>
            <a:endParaRPr lang="fa-IR" sz="1800" dirty="0">
              <a:solidFill>
                <a:schemeClr val="tx1"/>
              </a:solidFill>
            </a:endParaRPr>
          </a:p>
        </p:txBody>
      </p:sp>
      <p:pic>
        <p:nvPicPr>
          <p:cNvPr id="10" name="Content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634318"/>
            <a:ext cx="1219200" cy="1037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48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3600" b="1" dirty="0">
                <a:solidFill>
                  <a:srgbClr val="92D050"/>
                </a:solidFill>
                <a:cs typeface="B Titr" panose="00000700000000000000" pitchFamily="2" charset="-78"/>
              </a:rPr>
              <a:t>استراتژی پورتر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a-IR" b="1" dirty="0">
                <a:cs typeface="B Lotus" panose="00000400000000000000" pitchFamily="2" charset="-78"/>
              </a:rPr>
              <a:t>1)استراتژی رهبری هزینه</a:t>
            </a:r>
            <a:r>
              <a:rPr lang="fa-IR" sz="2400" b="1" dirty="0">
                <a:cs typeface="B Lotus" panose="00000400000000000000" pitchFamily="2" charset="-78"/>
              </a:rPr>
              <a:t>1</a:t>
            </a:r>
            <a:r>
              <a:rPr lang="fa-IR" b="1" dirty="0">
                <a:cs typeface="B Lotus" panose="00000400000000000000" pitchFamily="2" charset="-78"/>
              </a:rPr>
              <a:t>:</a:t>
            </a:r>
            <a:r>
              <a:rPr lang="fa-IR" sz="2400" b="1" dirty="0">
                <a:cs typeface="B Lotus" panose="00000400000000000000" pitchFamily="2" charset="-78"/>
              </a:rPr>
              <a:t>هدف ازاین استراتژی,کسب برتری دررقابت ازطریق تولیدمحصول یاخدمت</a:t>
            </a:r>
          </a:p>
          <a:p>
            <a:pPr marL="0" indent="0">
              <a:buNone/>
            </a:pPr>
            <a:r>
              <a:rPr lang="fa-IR" sz="2400" b="1" dirty="0">
                <a:cs typeface="B Lotus" panose="00000400000000000000" pitchFamily="2" charset="-78"/>
              </a:rPr>
              <a:t>باکمترین هزینه ی ممکن نسبت به رقبا.</a:t>
            </a:r>
          </a:p>
          <a:p>
            <a:pPr marL="0" indent="0">
              <a:buNone/>
            </a:pPr>
            <a:r>
              <a:rPr lang="fa-IR" b="1" dirty="0">
                <a:cs typeface="B Lotus" panose="00000400000000000000" pitchFamily="2" charset="-78"/>
              </a:rPr>
              <a:t>2)استراتژی تمایز</a:t>
            </a:r>
            <a:r>
              <a:rPr lang="fa-IR" sz="2400" b="1" dirty="0">
                <a:cs typeface="B Lotus" panose="00000400000000000000" pitchFamily="2" charset="-78"/>
              </a:rPr>
              <a:t>2</a:t>
            </a:r>
            <a:r>
              <a:rPr lang="fa-IR" b="1" dirty="0">
                <a:cs typeface="B Lotus" panose="00000400000000000000" pitchFamily="2" charset="-78"/>
              </a:rPr>
              <a:t>:</a:t>
            </a:r>
            <a:r>
              <a:rPr lang="fa-IR" sz="2400" b="1" dirty="0">
                <a:cs typeface="B Lotus" panose="00000400000000000000" pitchFamily="2" charset="-78"/>
              </a:rPr>
              <a:t>کسب برتری رقابتی ازطریق تولیدخدمت یامحصولی است که ازدیدگاه مشتریان در</a:t>
            </a:r>
          </a:p>
          <a:p>
            <a:pPr marL="0" indent="0">
              <a:buNone/>
            </a:pPr>
            <a:r>
              <a:rPr lang="fa-IR" sz="2400" b="1" dirty="0">
                <a:cs typeface="B Lotus" panose="00000400000000000000" pitchFamily="2" charset="-78"/>
              </a:rPr>
              <a:t>مقایسه بامحصولات مشابه منحصربه فردودارای خصوصیات ویژه باشد.</a:t>
            </a:r>
          </a:p>
          <a:p>
            <a:pPr marL="0" indent="0">
              <a:buNone/>
            </a:pPr>
            <a:r>
              <a:rPr lang="fa-IR" b="1" dirty="0">
                <a:cs typeface="B Lotus" panose="00000400000000000000" pitchFamily="2" charset="-78"/>
              </a:rPr>
              <a:t>3)استراتژی تمرکز</a:t>
            </a:r>
            <a:r>
              <a:rPr lang="fa-IR" sz="2400" b="1" dirty="0">
                <a:cs typeface="B Lotus" panose="00000400000000000000" pitchFamily="2" charset="-78"/>
              </a:rPr>
              <a:t>3</a:t>
            </a:r>
            <a:r>
              <a:rPr lang="fa-IR" b="1" dirty="0">
                <a:cs typeface="B Lotus" panose="00000400000000000000" pitchFamily="2" charset="-78"/>
              </a:rPr>
              <a:t>:</a:t>
            </a:r>
            <a:r>
              <a:rPr lang="fa-IR" sz="2400" b="1" dirty="0">
                <a:cs typeface="B Lotus" panose="00000400000000000000" pitchFamily="2" charset="-78"/>
              </a:rPr>
              <a:t>بامحدودشدن دامنه ی فعالیت,امکان متمرکزکردن منابع میسرشده ویک برتری رقابتی</a:t>
            </a:r>
          </a:p>
          <a:p>
            <a:pPr marL="0" indent="0">
              <a:buNone/>
            </a:pPr>
            <a:r>
              <a:rPr lang="fa-IR" sz="2400" b="1" dirty="0">
                <a:cs typeface="B Lotus" panose="00000400000000000000" pitchFamily="2" charset="-78"/>
              </a:rPr>
              <a:t>نسبت به رقبابه دست می آید.</a:t>
            </a:r>
          </a:p>
        </p:txBody>
      </p:sp>
      <p:sp>
        <p:nvSpPr>
          <p:cNvPr id="4" name="Rectangle 3"/>
          <p:cNvSpPr/>
          <p:nvPr/>
        </p:nvSpPr>
        <p:spPr>
          <a:xfrm>
            <a:off x="299757" y="5325522"/>
            <a:ext cx="2743199" cy="13662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l"/>
            <a:r>
              <a:rPr lang="en-US" b="1" dirty="0">
                <a:solidFill>
                  <a:schemeClr val="tx1"/>
                </a:solidFill>
                <a:cs typeface="B Lotus" panose="00000400000000000000" pitchFamily="2" charset="-78"/>
              </a:rPr>
              <a:t>1.Cost Leadership Strategy</a:t>
            </a:r>
          </a:p>
          <a:p>
            <a:pPr algn="l"/>
            <a:r>
              <a:rPr lang="en-US" b="1" dirty="0">
                <a:solidFill>
                  <a:schemeClr val="tx1"/>
                </a:solidFill>
                <a:cs typeface="B Lotus" panose="00000400000000000000" pitchFamily="2" charset="-78"/>
              </a:rPr>
              <a:t>2.Differentiation Strategy</a:t>
            </a:r>
          </a:p>
          <a:p>
            <a:pPr algn="l"/>
            <a:r>
              <a:rPr lang="en-US" b="1" dirty="0">
                <a:solidFill>
                  <a:schemeClr val="tx1"/>
                </a:solidFill>
                <a:cs typeface="B Lotus" panose="00000400000000000000" pitchFamily="2" charset="-78"/>
              </a:rPr>
              <a:t>3.Focus Strategy</a:t>
            </a:r>
            <a:endParaRPr lang="fa-IR" b="1" dirty="0">
              <a:solidFill>
                <a:schemeClr val="tx1"/>
              </a:solidFill>
              <a:cs typeface="B Lotus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3157" y="4286772"/>
            <a:ext cx="2857500" cy="2191871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4776" y="6356350"/>
            <a:ext cx="3016624" cy="365125"/>
          </a:xfrm>
        </p:spPr>
        <p:txBody>
          <a:bodyPr/>
          <a:lstStyle/>
          <a:p>
            <a:fld id="{DCEF6B95-215D-4013-A034-0CE90A73AC2B}" type="slidenum">
              <a:rPr lang="fa-IR" sz="1800" smtClean="0">
                <a:solidFill>
                  <a:schemeClr val="tx1"/>
                </a:solidFill>
              </a:rPr>
              <a:t>5</a:t>
            </a:fld>
            <a:endParaRPr lang="fa-IR" sz="1800" dirty="0">
              <a:solidFill>
                <a:schemeClr val="tx1"/>
              </a:solidFill>
            </a:endParaRPr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5519177"/>
            <a:ext cx="1219200" cy="1037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26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600" b="1" dirty="0">
                <a:solidFill>
                  <a:srgbClr val="92D050"/>
                </a:solidFill>
                <a:cs typeface="B Titr" panose="00000700000000000000" pitchFamily="2" charset="-78"/>
              </a:rPr>
              <a:t>استراتژی های شرکت های ژاپنی</a:t>
            </a:r>
          </a:p>
        </p:txBody>
      </p:sp>
      <p:sp>
        <p:nvSpPr>
          <p:cNvPr id="4" name="6-Point Star 3"/>
          <p:cNvSpPr/>
          <p:nvPr/>
        </p:nvSpPr>
        <p:spPr>
          <a:xfrm>
            <a:off x="5450774" y="1971304"/>
            <a:ext cx="1745673" cy="1263093"/>
          </a:xfrm>
          <a:prstGeom prst="star6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b="1" dirty="0">
                <a:solidFill>
                  <a:schemeClr val="bg1"/>
                </a:solidFill>
                <a:cs typeface="B Lotus" panose="00000400000000000000" pitchFamily="2" charset="-78"/>
              </a:rPr>
              <a:t>ایجادبرتری درچندشعبه</a:t>
            </a:r>
          </a:p>
        </p:txBody>
      </p:sp>
      <p:sp>
        <p:nvSpPr>
          <p:cNvPr id="5" name="6-Point Star 4"/>
          <p:cNvSpPr/>
          <p:nvPr/>
        </p:nvSpPr>
        <p:spPr>
          <a:xfrm>
            <a:off x="6970815" y="2681588"/>
            <a:ext cx="2006929" cy="1467210"/>
          </a:xfrm>
          <a:prstGeom prst="star6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b="1" dirty="0">
                <a:solidFill>
                  <a:schemeClr val="bg1"/>
                </a:solidFill>
                <a:cs typeface="B Lotus" panose="00000400000000000000" pitchFamily="2" charset="-78"/>
              </a:rPr>
              <a:t>جستجومناطق بی دفاع</a:t>
            </a:r>
          </a:p>
        </p:txBody>
      </p:sp>
      <p:sp>
        <p:nvSpPr>
          <p:cNvPr id="6" name="6-Point Star 5"/>
          <p:cNvSpPr/>
          <p:nvPr/>
        </p:nvSpPr>
        <p:spPr>
          <a:xfrm>
            <a:off x="4975762" y="3544094"/>
            <a:ext cx="1995054" cy="1491044"/>
          </a:xfrm>
          <a:prstGeom prst="star6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b="1" dirty="0">
                <a:solidFill>
                  <a:schemeClr val="bg1"/>
                </a:solidFill>
                <a:cs typeface="B Lotus" panose="00000400000000000000" pitchFamily="2" charset="-78"/>
              </a:rPr>
              <a:t>تغییرشرایط درگیری ونفوذ</a:t>
            </a:r>
          </a:p>
        </p:txBody>
      </p:sp>
      <p:sp>
        <p:nvSpPr>
          <p:cNvPr id="7" name="6-Point Star 6"/>
          <p:cNvSpPr/>
          <p:nvPr/>
        </p:nvSpPr>
        <p:spPr>
          <a:xfrm>
            <a:off x="3218212" y="2553195"/>
            <a:ext cx="2137559" cy="1595602"/>
          </a:xfrm>
          <a:prstGeom prst="star6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b="1" dirty="0">
                <a:solidFill>
                  <a:schemeClr val="bg1"/>
                </a:solidFill>
                <a:cs typeface="B Lotus" panose="00000400000000000000" pitchFamily="2" charset="-78"/>
              </a:rPr>
              <a:t>رقابت ازطریق همکاری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578224" y="6356350"/>
            <a:ext cx="3003176" cy="365125"/>
          </a:xfrm>
        </p:spPr>
        <p:txBody>
          <a:bodyPr/>
          <a:lstStyle/>
          <a:p>
            <a:endParaRPr lang="fa-IR" dirty="0"/>
          </a:p>
          <a:p>
            <a:fld id="{DCEF6B95-215D-4013-A034-0CE90A73AC2B}" type="slidenum">
              <a:rPr lang="fa-IR" sz="1800" smtClean="0">
                <a:solidFill>
                  <a:schemeClr val="tx1"/>
                </a:solidFill>
              </a:rPr>
              <a:t>6</a:t>
            </a:fld>
            <a:endParaRPr lang="fa-IR" sz="1800" dirty="0">
              <a:solidFill>
                <a:schemeClr val="tx1"/>
              </a:solidFill>
            </a:endParaRPr>
          </a:p>
        </p:txBody>
      </p:sp>
      <p:pic>
        <p:nvPicPr>
          <p:cNvPr id="9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4541" y="5548312"/>
            <a:ext cx="1083609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54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a-IR" sz="3600" b="1" dirty="0">
                <a:solidFill>
                  <a:srgbClr val="92D050"/>
                </a:solidFill>
                <a:cs typeface="B Titr" panose="00000700000000000000" pitchFamily="2" charset="-78"/>
              </a:rPr>
              <a:t>استراتژی های فرعی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a-IR" b="1" dirty="0">
                <a:cs typeface="B Lotus" panose="00000400000000000000" pitchFamily="2" charset="-78"/>
              </a:rPr>
              <a:t>استراتژی ادغام روبه جلو</a:t>
            </a:r>
            <a:r>
              <a:rPr lang="fa-IR" sz="2000" b="1" dirty="0">
                <a:cs typeface="B Lotus" panose="00000400000000000000" pitchFamily="2" charset="-78"/>
              </a:rPr>
              <a:t>1</a:t>
            </a:r>
          </a:p>
          <a:p>
            <a:pPr marL="0" indent="0">
              <a:buNone/>
            </a:pPr>
            <a:endParaRPr lang="fa-IR" b="1" dirty="0">
              <a:cs typeface="B Lotus" panose="00000400000000000000" pitchFamily="2" charset="-78"/>
            </a:endParaRPr>
          </a:p>
          <a:p>
            <a:pPr marL="0" indent="0">
              <a:buNone/>
            </a:pPr>
            <a:r>
              <a:rPr lang="fa-IR" b="1" dirty="0">
                <a:cs typeface="B Lotus" panose="00000400000000000000" pitchFamily="2" charset="-78"/>
              </a:rPr>
              <a:t>استراتژی ادغام روبه عقب</a:t>
            </a:r>
            <a:r>
              <a:rPr lang="fa-IR" sz="2000" b="1" dirty="0">
                <a:cs typeface="B Lotus" panose="00000400000000000000" pitchFamily="2" charset="-78"/>
              </a:rPr>
              <a:t>2</a:t>
            </a:r>
          </a:p>
          <a:p>
            <a:pPr marL="0" indent="0">
              <a:buNone/>
            </a:pPr>
            <a:endParaRPr lang="fa-IR" b="1" dirty="0">
              <a:cs typeface="B Lotus" panose="00000400000000000000" pitchFamily="2" charset="-78"/>
            </a:endParaRPr>
          </a:p>
          <a:p>
            <a:pPr marL="0" indent="0">
              <a:buNone/>
            </a:pPr>
            <a:r>
              <a:rPr lang="fa-IR" b="1" dirty="0">
                <a:cs typeface="B Lotus" panose="00000400000000000000" pitchFamily="2" charset="-78"/>
              </a:rPr>
              <a:t>استراتژی گسترش افقی</a:t>
            </a:r>
            <a:r>
              <a:rPr lang="fa-IR" sz="2000" b="1" dirty="0">
                <a:cs typeface="B Lotus" panose="00000400000000000000" pitchFamily="2" charset="-78"/>
              </a:rPr>
              <a:t>3</a:t>
            </a:r>
          </a:p>
          <a:p>
            <a:pPr marL="0" indent="0">
              <a:buNone/>
            </a:pPr>
            <a:endParaRPr lang="fa-IR" b="1" dirty="0">
              <a:cs typeface="B Lotus" panose="00000400000000000000" pitchFamily="2" charset="-78"/>
            </a:endParaRPr>
          </a:p>
          <a:p>
            <a:pPr marL="0" indent="0">
              <a:buNone/>
            </a:pPr>
            <a:r>
              <a:rPr lang="fa-IR" b="1" dirty="0">
                <a:cs typeface="B Lotus" panose="00000400000000000000" pitchFamily="2" charset="-78"/>
              </a:rPr>
              <a:t>استراتژی تنوع</a:t>
            </a:r>
            <a:r>
              <a:rPr lang="fa-IR" sz="2000" b="1" dirty="0">
                <a:cs typeface="B Lotus" panose="00000400000000000000" pitchFamily="2" charset="-78"/>
              </a:rPr>
              <a:t>4</a:t>
            </a:r>
          </a:p>
          <a:p>
            <a:endParaRPr lang="fa-IR" dirty="0"/>
          </a:p>
          <a:p>
            <a:pPr marL="0" indent="0">
              <a:buNone/>
            </a:pPr>
            <a:endParaRPr lang="fa-IR" dirty="0"/>
          </a:p>
          <a:p>
            <a:endParaRPr lang="fa-IR" dirty="0"/>
          </a:p>
          <a:p>
            <a:endParaRPr lang="fa-IR" dirty="0"/>
          </a:p>
          <a:p>
            <a:endParaRPr lang="fa-IR" dirty="0"/>
          </a:p>
        </p:txBody>
      </p:sp>
      <p:sp>
        <p:nvSpPr>
          <p:cNvPr id="4" name="Down Arrow 3"/>
          <p:cNvSpPr/>
          <p:nvPr/>
        </p:nvSpPr>
        <p:spPr>
          <a:xfrm>
            <a:off x="9357755" y="1201484"/>
            <a:ext cx="484632" cy="489204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Down Arrow 4"/>
          <p:cNvSpPr/>
          <p:nvPr/>
        </p:nvSpPr>
        <p:spPr>
          <a:xfrm>
            <a:off x="9357755" y="2279435"/>
            <a:ext cx="484632" cy="495224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Down Arrow 5"/>
          <p:cNvSpPr/>
          <p:nvPr/>
        </p:nvSpPr>
        <p:spPr>
          <a:xfrm>
            <a:off x="9357755" y="3323472"/>
            <a:ext cx="484632" cy="524134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Down Arrow 6"/>
          <p:cNvSpPr/>
          <p:nvPr/>
        </p:nvSpPr>
        <p:spPr>
          <a:xfrm>
            <a:off x="9315062" y="4275116"/>
            <a:ext cx="484632" cy="510640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Left Arrow 7"/>
          <p:cNvSpPr/>
          <p:nvPr/>
        </p:nvSpPr>
        <p:spPr>
          <a:xfrm flipV="1">
            <a:off x="8425062" y="4987637"/>
            <a:ext cx="586698" cy="473231"/>
          </a:xfrm>
          <a:prstGeom prst="leftArrow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9" name="Rectangle 8"/>
          <p:cNvSpPr/>
          <p:nvPr/>
        </p:nvSpPr>
        <p:spPr>
          <a:xfrm>
            <a:off x="5581403" y="4785756"/>
            <a:ext cx="2814452" cy="914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800" b="1" dirty="0">
                <a:cs typeface="B Lotus" panose="00000400000000000000" pitchFamily="2" charset="-78"/>
              </a:rPr>
              <a:t>استراتژی سرمایه گذاری مشترک</a:t>
            </a:r>
            <a:r>
              <a:rPr lang="fa-IR" sz="2000" b="1" dirty="0">
                <a:cs typeface="B Lotus" panose="00000400000000000000" pitchFamily="2" charset="-78"/>
              </a:rPr>
              <a:t>5</a:t>
            </a:r>
          </a:p>
        </p:txBody>
      </p:sp>
      <p:sp>
        <p:nvSpPr>
          <p:cNvPr id="10" name="Left Arrow 9"/>
          <p:cNvSpPr/>
          <p:nvPr/>
        </p:nvSpPr>
        <p:spPr>
          <a:xfrm>
            <a:off x="5001095" y="4987637"/>
            <a:ext cx="580308" cy="510638"/>
          </a:xfrm>
          <a:prstGeom prst="leftArrow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1" name="Rectangle 10"/>
          <p:cNvSpPr/>
          <p:nvPr/>
        </p:nvSpPr>
        <p:spPr>
          <a:xfrm>
            <a:off x="2814481" y="4773878"/>
            <a:ext cx="2151017" cy="914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800" b="1" dirty="0">
                <a:cs typeface="B Lotus" panose="00000400000000000000" pitchFamily="2" charset="-78"/>
              </a:rPr>
              <a:t>استراتژی نوآوری</a:t>
            </a:r>
            <a:r>
              <a:rPr lang="fa-IR" sz="2000" b="1" dirty="0">
                <a:cs typeface="B Lotus" panose="00000400000000000000" pitchFamily="2" charset="-78"/>
              </a:rPr>
              <a:t>6</a:t>
            </a:r>
          </a:p>
        </p:txBody>
      </p:sp>
      <p:sp>
        <p:nvSpPr>
          <p:cNvPr id="12" name="Left Arrow 11"/>
          <p:cNvSpPr/>
          <p:nvPr/>
        </p:nvSpPr>
        <p:spPr>
          <a:xfrm>
            <a:off x="2552206" y="4987637"/>
            <a:ext cx="586698" cy="510637"/>
          </a:xfrm>
          <a:prstGeom prst="leftArrow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3" name="Rectangle 12"/>
          <p:cNvSpPr/>
          <p:nvPr/>
        </p:nvSpPr>
        <p:spPr>
          <a:xfrm>
            <a:off x="478831" y="4785756"/>
            <a:ext cx="2057287" cy="81767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800" b="1" dirty="0">
                <a:cs typeface="B Lotus" panose="00000400000000000000" pitchFamily="2" charset="-78"/>
              </a:rPr>
              <a:t>استراتژی توسعه بازار</a:t>
            </a:r>
            <a:r>
              <a:rPr lang="fa-IR" sz="2000" b="1" dirty="0">
                <a:cs typeface="B Lotus" panose="00000400000000000000" pitchFamily="2" charset="-78"/>
              </a:rPr>
              <a:t>7</a:t>
            </a:r>
          </a:p>
        </p:txBody>
      </p:sp>
      <p:sp>
        <p:nvSpPr>
          <p:cNvPr id="14" name="Up Arrow 13"/>
          <p:cNvSpPr/>
          <p:nvPr/>
        </p:nvSpPr>
        <p:spPr>
          <a:xfrm>
            <a:off x="1222455" y="3981755"/>
            <a:ext cx="586125" cy="665018"/>
          </a:xfrm>
          <a:prstGeom prst="upArrow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5" name="Rectangle 14"/>
          <p:cNvSpPr/>
          <p:nvPr/>
        </p:nvSpPr>
        <p:spPr>
          <a:xfrm>
            <a:off x="478831" y="3086894"/>
            <a:ext cx="2073375" cy="78970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800" b="1" dirty="0">
                <a:cs typeface="B Lotus" panose="00000400000000000000" pitchFamily="2" charset="-78"/>
              </a:rPr>
              <a:t>استراتژی نفوذدربازار</a:t>
            </a:r>
            <a:r>
              <a:rPr lang="fa-IR" sz="2000" b="1" dirty="0">
                <a:cs typeface="B Lotus" panose="00000400000000000000" pitchFamily="2" charset="-78"/>
              </a:rPr>
              <a:t>8</a:t>
            </a:r>
          </a:p>
        </p:txBody>
      </p:sp>
      <p:sp>
        <p:nvSpPr>
          <p:cNvPr id="16" name="Up Arrow 15"/>
          <p:cNvSpPr/>
          <p:nvPr/>
        </p:nvSpPr>
        <p:spPr>
          <a:xfrm>
            <a:off x="1214411" y="2475149"/>
            <a:ext cx="586125" cy="506591"/>
          </a:xfrm>
          <a:prstGeom prst="upArrow">
            <a:avLst>
              <a:gd name="adj1" fmla="val 50000"/>
              <a:gd name="adj2" fmla="val 29241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7" name="Rectangle 16"/>
          <p:cNvSpPr/>
          <p:nvPr/>
        </p:nvSpPr>
        <p:spPr>
          <a:xfrm>
            <a:off x="-106878" y="1294410"/>
            <a:ext cx="2921359" cy="9850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800" b="1" dirty="0">
                <a:cs typeface="B Lotus" panose="00000400000000000000" pitchFamily="2" charset="-78"/>
              </a:rPr>
              <a:t>استراتژی توسعه محصولات وخدمات</a:t>
            </a:r>
            <a:r>
              <a:rPr lang="fa-IR" sz="2000" b="1" dirty="0">
                <a:cs typeface="B Lotus" panose="00000400000000000000" pitchFamily="2" charset="-78"/>
              </a:rPr>
              <a:t>9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1631" y="5498275"/>
            <a:ext cx="3117274" cy="132416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l"/>
            <a:r>
              <a:rPr lang="en-US" sz="1400" b="1" dirty="0">
                <a:solidFill>
                  <a:schemeClr val="tx1"/>
                </a:solidFill>
                <a:cs typeface="B Titr" panose="00000700000000000000" pitchFamily="2" charset="-78"/>
              </a:rPr>
              <a:t>1.Forward Integration Strategy</a:t>
            </a:r>
          </a:p>
          <a:p>
            <a:pPr algn="l"/>
            <a:r>
              <a:rPr lang="en-US" sz="1400" b="1" dirty="0">
                <a:solidFill>
                  <a:schemeClr val="tx1"/>
                </a:solidFill>
                <a:cs typeface="B Titr" panose="00000700000000000000" pitchFamily="2" charset="-78"/>
              </a:rPr>
              <a:t>2.Backward Integration Strategy</a:t>
            </a:r>
          </a:p>
          <a:p>
            <a:pPr algn="l"/>
            <a:r>
              <a:rPr lang="en-US" sz="1400" b="1" dirty="0">
                <a:solidFill>
                  <a:schemeClr val="tx1"/>
                </a:solidFill>
                <a:cs typeface="B Titr" panose="00000700000000000000" pitchFamily="2" charset="-78"/>
              </a:rPr>
              <a:t>3.Horizontal Strategy</a:t>
            </a:r>
          </a:p>
          <a:p>
            <a:pPr algn="l"/>
            <a:r>
              <a:rPr lang="en-US" sz="1400" b="1" dirty="0">
                <a:solidFill>
                  <a:schemeClr val="tx1"/>
                </a:solidFill>
                <a:cs typeface="B Titr" panose="00000700000000000000" pitchFamily="2" charset="-78"/>
              </a:rPr>
              <a:t>4.Diversification Strategy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138903" y="5603427"/>
            <a:ext cx="2771673" cy="121901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l"/>
            <a:r>
              <a:rPr lang="en-US" sz="1400" b="1" dirty="0">
                <a:solidFill>
                  <a:schemeClr val="tx1"/>
                </a:solidFill>
                <a:cs typeface="B Titr" panose="00000700000000000000" pitchFamily="2" charset="-78"/>
              </a:rPr>
              <a:t>5.Joint Venture Strategy</a:t>
            </a:r>
          </a:p>
          <a:p>
            <a:pPr algn="l"/>
            <a:r>
              <a:rPr lang="en-US" sz="1400" b="1" dirty="0">
                <a:solidFill>
                  <a:schemeClr val="tx1"/>
                </a:solidFill>
                <a:cs typeface="B Titr" panose="00000700000000000000" pitchFamily="2" charset="-78"/>
              </a:rPr>
              <a:t>6.Innovation Strategy</a:t>
            </a:r>
          </a:p>
          <a:p>
            <a:pPr algn="l"/>
            <a:r>
              <a:rPr lang="en-US" sz="1400" b="1" dirty="0">
                <a:solidFill>
                  <a:schemeClr val="tx1"/>
                </a:solidFill>
                <a:cs typeface="B Titr" panose="00000700000000000000" pitchFamily="2" charset="-78"/>
              </a:rPr>
              <a:t>7.Market Development Strategy</a:t>
            </a:r>
          </a:p>
          <a:p>
            <a:pPr algn="l"/>
            <a:r>
              <a:rPr lang="en-US" sz="1400" b="1" dirty="0">
                <a:solidFill>
                  <a:schemeClr val="tx1"/>
                </a:solidFill>
                <a:cs typeface="B Titr" panose="00000700000000000000" pitchFamily="2" charset="-78"/>
              </a:rPr>
              <a:t>8.Market Penetration Strategy</a:t>
            </a:r>
            <a:endParaRPr lang="fa-IR" sz="1400" b="1" dirty="0">
              <a:solidFill>
                <a:schemeClr val="tx1"/>
              </a:solidFill>
              <a:cs typeface="B Titr" panose="00000700000000000000" pitchFamily="2" charset="-78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910576" y="5603427"/>
            <a:ext cx="2627782" cy="121901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cs typeface="B Titr" panose="00000700000000000000" pitchFamily="2" charset="-78"/>
              </a:rPr>
              <a:t>9.Product/Service Development Strategy</a:t>
            </a:r>
            <a:endParaRPr lang="fa-IR" sz="1400" b="1" dirty="0">
              <a:solidFill>
                <a:schemeClr val="tx1"/>
              </a:solidFill>
              <a:cs typeface="B Titr" panose="00000700000000000000" pitchFamily="2" charset="-78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559" y="1913954"/>
            <a:ext cx="3084994" cy="1962648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121024" y="6597432"/>
            <a:ext cx="3460376" cy="124043"/>
          </a:xfrm>
        </p:spPr>
        <p:txBody>
          <a:bodyPr/>
          <a:lstStyle/>
          <a:p>
            <a:fld id="{DCEF6B95-215D-4013-A034-0CE90A73AC2B}" type="slidenum">
              <a:rPr lang="fa-IR" sz="1800" smtClean="0">
                <a:solidFill>
                  <a:schemeClr val="tx1"/>
                </a:solidFill>
              </a:rPr>
              <a:t>7</a:t>
            </a:fld>
            <a:endParaRPr lang="fa-IR" sz="1800" dirty="0">
              <a:solidFill>
                <a:schemeClr val="tx1"/>
              </a:solidFill>
            </a:endParaRPr>
          </a:p>
        </p:txBody>
      </p:sp>
      <p:pic>
        <p:nvPicPr>
          <p:cNvPr id="23" name="Content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499" y="5612359"/>
            <a:ext cx="1083609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456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9914"/>
          </a:xfrm>
        </p:spPr>
        <p:txBody>
          <a:bodyPr>
            <a:normAutofit/>
          </a:bodyPr>
          <a:lstStyle/>
          <a:p>
            <a:r>
              <a:rPr lang="fa-IR" sz="3200" b="1" dirty="0">
                <a:solidFill>
                  <a:srgbClr val="92D050"/>
                </a:solidFill>
                <a:cs typeface="B Titr" panose="00000700000000000000" pitchFamily="2" charset="-78"/>
              </a:rPr>
              <a:t>استراتژی هایی هستندکه به دنبال استراتژی های کاهش مطرح می شوند: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94410"/>
            <a:ext cx="10515600" cy="48825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2600" b="1" dirty="0">
                <a:cs typeface="B Lotus" panose="00000400000000000000" pitchFamily="2" charset="-78"/>
              </a:rPr>
              <a:t>1)استراتژی کاهش هزینه</a:t>
            </a:r>
            <a:r>
              <a:rPr lang="fa-IR" sz="2000" b="1" dirty="0">
                <a:cs typeface="B Lotus" panose="00000400000000000000" pitchFamily="2" charset="-78"/>
              </a:rPr>
              <a:t>1</a:t>
            </a:r>
            <a:r>
              <a:rPr lang="fa-IR" sz="2600" b="1" dirty="0">
                <a:cs typeface="B Lotus" panose="00000400000000000000" pitchFamily="2" charset="-78"/>
              </a:rPr>
              <a:t>:</a:t>
            </a:r>
            <a:r>
              <a:rPr lang="fa-IR" sz="2200" b="1" dirty="0">
                <a:cs typeface="B Lotus" panose="00000400000000000000" pitchFamily="2" charset="-78"/>
              </a:rPr>
              <a:t>دراین حالت سازمان موقتایابطوردایم اقدام به کاهش عملیات یافعالیت های تولید</a:t>
            </a:r>
          </a:p>
          <a:p>
            <a:pPr marL="0" indent="0">
              <a:buNone/>
            </a:pPr>
            <a:r>
              <a:rPr lang="fa-IR" sz="2200" b="1" dirty="0">
                <a:cs typeface="B Lotus" panose="00000400000000000000" pitchFamily="2" charset="-78"/>
              </a:rPr>
              <a:t>محصولات یاارایه خدمات می نماید.</a:t>
            </a:r>
          </a:p>
          <a:p>
            <a:pPr marL="0" indent="0">
              <a:buNone/>
            </a:pPr>
            <a:r>
              <a:rPr lang="fa-IR" sz="2600" b="1" dirty="0">
                <a:cs typeface="B Lotus" panose="00000400000000000000" pitchFamily="2" charset="-78"/>
              </a:rPr>
              <a:t>2)استراتژی واگذاری</a:t>
            </a:r>
            <a:r>
              <a:rPr lang="fa-IR" sz="2000" b="1" dirty="0">
                <a:cs typeface="B Lotus" panose="00000400000000000000" pitchFamily="2" charset="-78"/>
              </a:rPr>
              <a:t>2</a:t>
            </a:r>
            <a:r>
              <a:rPr lang="fa-IR" sz="2600" b="1" dirty="0">
                <a:cs typeface="B Lotus" panose="00000400000000000000" pitchFamily="2" charset="-78"/>
              </a:rPr>
              <a:t>:</a:t>
            </a:r>
            <a:r>
              <a:rPr lang="fa-IR" sz="2000" b="1" dirty="0">
                <a:cs typeface="B Lotus" panose="00000400000000000000" pitchFamily="2" charset="-78"/>
              </a:rPr>
              <a:t>درصورت عدم کارایی استراتژی عقب گرددرموردخدمت یامحصولی,سراغ این استراتژی گرفته می شود.</a:t>
            </a:r>
          </a:p>
          <a:p>
            <a:pPr marL="0" indent="0">
              <a:buNone/>
            </a:pPr>
            <a:r>
              <a:rPr lang="fa-IR" sz="2600" b="1" dirty="0">
                <a:cs typeface="B Lotus" panose="00000400000000000000" pitchFamily="2" charset="-78"/>
              </a:rPr>
              <a:t>3)استراتژی انحلال</a:t>
            </a:r>
            <a:r>
              <a:rPr lang="fa-IR" sz="2000" b="1" dirty="0">
                <a:cs typeface="B Lotus" panose="00000400000000000000" pitchFamily="2" charset="-78"/>
              </a:rPr>
              <a:t>3</a:t>
            </a:r>
            <a:r>
              <a:rPr lang="fa-IR" sz="2600" b="1" dirty="0">
                <a:cs typeface="B Lotus" panose="00000400000000000000" pitchFamily="2" charset="-78"/>
              </a:rPr>
              <a:t>:</a:t>
            </a:r>
            <a:r>
              <a:rPr lang="fa-IR" sz="2000" b="1" dirty="0">
                <a:cs typeface="B Lotus" panose="00000400000000000000" pitchFamily="2" charset="-78"/>
              </a:rPr>
              <a:t>درصورتی که استراتژی حذف محدودهم کارگرنیافتددرآن صورت اقدام به فروش یاحذف کامل </a:t>
            </a:r>
          </a:p>
          <a:p>
            <a:pPr marL="0" indent="0">
              <a:buNone/>
            </a:pPr>
            <a:r>
              <a:rPr lang="fa-IR" sz="2000" b="1" dirty="0">
                <a:cs typeface="B Lotus" panose="00000400000000000000" pitchFamily="2" charset="-78"/>
              </a:rPr>
              <a:t>محصول یاخط تولید آن می نماید.</a:t>
            </a:r>
          </a:p>
          <a:p>
            <a:pPr marL="0" indent="0">
              <a:buNone/>
            </a:pPr>
            <a:r>
              <a:rPr lang="fa-IR" sz="2600" b="1" dirty="0">
                <a:cs typeface="B Lotus" panose="00000400000000000000" pitchFamily="2" charset="-78"/>
              </a:rPr>
              <a:t>4)استراتژی تجدیدساختار</a:t>
            </a:r>
            <a:r>
              <a:rPr lang="fa-IR" sz="2000" b="1" dirty="0">
                <a:cs typeface="B Lotus" panose="00000400000000000000" pitchFamily="2" charset="-78"/>
              </a:rPr>
              <a:t>4</a:t>
            </a:r>
            <a:r>
              <a:rPr lang="fa-IR" sz="2600" b="1" dirty="0">
                <a:cs typeface="B Lotus" panose="00000400000000000000" pitchFamily="2" charset="-78"/>
              </a:rPr>
              <a:t>:</a:t>
            </a:r>
            <a:r>
              <a:rPr lang="fa-IR" sz="2000" b="1" dirty="0">
                <a:cs typeface="B Lotus" panose="00000400000000000000" pitchFamily="2" charset="-78"/>
              </a:rPr>
              <a:t>درصورتی که استراتژی ثبات پیروی شودبه دنبال آن وبه منظورتقویت مواضع موجودازاین</a:t>
            </a:r>
          </a:p>
          <a:p>
            <a:pPr marL="0" indent="0">
              <a:buNone/>
            </a:pPr>
            <a:r>
              <a:rPr lang="fa-IR" sz="2000" b="1" dirty="0">
                <a:cs typeface="B Lotus" panose="00000400000000000000" pitchFamily="2" charset="-78"/>
              </a:rPr>
              <a:t>استراتژی استفاده می شود.</a:t>
            </a:r>
          </a:p>
          <a:p>
            <a:pPr marL="0" indent="0">
              <a:buNone/>
            </a:pPr>
            <a:r>
              <a:rPr lang="fa-IR" sz="2600" b="1" dirty="0">
                <a:cs typeface="B Lotus" panose="00000400000000000000" pitchFamily="2" charset="-78"/>
              </a:rPr>
              <a:t>5)استراتژی وضع موجود</a:t>
            </a:r>
            <a:r>
              <a:rPr lang="fa-IR" sz="2000" b="1" dirty="0">
                <a:cs typeface="B Lotus" panose="00000400000000000000" pitchFamily="2" charset="-78"/>
              </a:rPr>
              <a:t>5</a:t>
            </a:r>
            <a:r>
              <a:rPr lang="fa-IR" sz="2600" b="1" dirty="0">
                <a:cs typeface="B Lotus" panose="00000400000000000000" pitchFamily="2" charset="-78"/>
              </a:rPr>
              <a:t>:</a:t>
            </a:r>
            <a:r>
              <a:rPr lang="fa-IR" sz="2000" b="1" dirty="0">
                <a:cs typeface="B Lotus" panose="00000400000000000000" pitchFamily="2" charset="-78"/>
              </a:rPr>
              <a:t>درصورتی که استراتژی ثبات پیروی شودولزومی به تغییرات چه جزیی وچه کلی نباشد.</a:t>
            </a:r>
          </a:p>
        </p:txBody>
      </p:sp>
      <p:sp>
        <p:nvSpPr>
          <p:cNvPr id="4" name="Rectangle 3"/>
          <p:cNvSpPr/>
          <p:nvPr/>
        </p:nvSpPr>
        <p:spPr>
          <a:xfrm>
            <a:off x="712694" y="5296395"/>
            <a:ext cx="2756646" cy="15616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l"/>
            <a:r>
              <a:rPr lang="en-US" sz="1600" b="1" dirty="0">
                <a:solidFill>
                  <a:schemeClr val="tx1"/>
                </a:solidFill>
                <a:cs typeface="B Lotus" panose="00000400000000000000" pitchFamily="2" charset="-78"/>
              </a:rPr>
              <a:t>1.Retrenchment Strategy</a:t>
            </a:r>
          </a:p>
          <a:p>
            <a:pPr algn="l"/>
            <a:r>
              <a:rPr lang="en-US" sz="1600" b="1" dirty="0">
                <a:solidFill>
                  <a:schemeClr val="tx1"/>
                </a:solidFill>
                <a:cs typeface="B Lotus" panose="00000400000000000000" pitchFamily="2" charset="-78"/>
              </a:rPr>
              <a:t>2.Divestitre Strategy</a:t>
            </a:r>
          </a:p>
          <a:p>
            <a:pPr algn="l"/>
            <a:r>
              <a:rPr lang="en-US" sz="1600" b="1" dirty="0">
                <a:solidFill>
                  <a:schemeClr val="tx1"/>
                </a:solidFill>
                <a:cs typeface="B Lotus" panose="00000400000000000000" pitchFamily="2" charset="-78"/>
              </a:rPr>
              <a:t>3.Liquidation Strategy</a:t>
            </a:r>
          </a:p>
          <a:p>
            <a:pPr algn="l"/>
            <a:r>
              <a:rPr lang="en-US" sz="1600" b="1" dirty="0">
                <a:solidFill>
                  <a:schemeClr val="tx1"/>
                </a:solidFill>
                <a:cs typeface="B Lotus" panose="00000400000000000000" pitchFamily="2" charset="-78"/>
              </a:rPr>
              <a:t>4.Restructuring Strategy</a:t>
            </a:r>
          </a:p>
          <a:p>
            <a:pPr algn="l"/>
            <a:r>
              <a:rPr lang="en-US" sz="1600" b="1" dirty="0">
                <a:solidFill>
                  <a:schemeClr val="tx1"/>
                </a:solidFill>
                <a:cs typeface="B Lotus" panose="00000400000000000000" pitchFamily="2" charset="-78"/>
              </a:rPr>
              <a:t>5.Status quo Strategy</a:t>
            </a:r>
            <a:r>
              <a:rPr lang="fa-IR" sz="1600" b="1" dirty="0">
                <a:solidFill>
                  <a:schemeClr val="tx1"/>
                </a:solidFill>
                <a:cs typeface="B Lotus" panose="00000400000000000000" pitchFamily="2" charset="-78"/>
              </a:rPr>
              <a:t>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7576" y="6356350"/>
            <a:ext cx="3473824" cy="501650"/>
          </a:xfrm>
        </p:spPr>
        <p:txBody>
          <a:bodyPr/>
          <a:lstStyle/>
          <a:p>
            <a:fld id="{DCEF6B95-215D-4013-A034-0CE90A73AC2B}" type="slidenum">
              <a:rPr lang="fa-IR" sz="1800" smtClean="0">
                <a:solidFill>
                  <a:schemeClr val="tx1"/>
                </a:solidFill>
              </a:rPr>
              <a:t>8</a:t>
            </a:fld>
            <a:endParaRPr lang="fa-IR" sz="1800" dirty="0">
              <a:solidFill>
                <a:schemeClr val="tx1"/>
              </a:solidFill>
            </a:endParaRPr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499" y="5612359"/>
            <a:ext cx="1083609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32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6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5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8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201483"/>
          </a:xfrm>
        </p:spPr>
        <p:txBody>
          <a:bodyPr>
            <a:normAutofit/>
          </a:bodyPr>
          <a:lstStyle/>
          <a:p>
            <a:r>
              <a:rPr lang="fa-IR" sz="3600" dirty="0">
                <a:solidFill>
                  <a:srgbClr val="92D050"/>
                </a:solidFill>
                <a:cs typeface="B Titr" panose="00000700000000000000" pitchFamily="2" charset="-78"/>
              </a:rPr>
              <a:t>استراتژی های وظیفه ای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6086"/>
            <a:ext cx="10515600" cy="4730877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fa-IR" sz="7400" b="1" dirty="0">
                <a:cs typeface="B Lotus" panose="00000400000000000000" pitchFamily="2" charset="-78"/>
              </a:rPr>
              <a:t>1)استراتژی عملیاتی</a:t>
            </a:r>
            <a:r>
              <a:rPr lang="fa-IR" sz="6200" b="1" dirty="0">
                <a:cs typeface="B Lotus" panose="00000400000000000000" pitchFamily="2" charset="-78"/>
              </a:rPr>
              <a:t>1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a-IR" sz="6200" b="1" dirty="0">
                <a:cs typeface="B Lotus" panose="00000400000000000000" pitchFamily="2" charset="-78"/>
              </a:rPr>
              <a:t>امکانات وتجهیزات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a-IR" sz="6200" b="1" dirty="0">
                <a:cs typeface="B Lotus" panose="00000400000000000000" pitchFamily="2" charset="-78"/>
              </a:rPr>
              <a:t>سفارشات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a-IR" sz="6200" b="1" dirty="0">
                <a:cs typeface="B Lotus" panose="00000400000000000000" pitchFamily="2" charset="-78"/>
              </a:rPr>
              <a:t>برنامه ریزی وکنترل</a:t>
            </a:r>
          </a:p>
          <a:p>
            <a:pPr marL="0" indent="0">
              <a:buNone/>
            </a:pPr>
            <a:r>
              <a:rPr lang="fa-IR" sz="7400" dirty="0"/>
              <a:t>2</a:t>
            </a:r>
            <a:r>
              <a:rPr lang="fa-IR" sz="7400" b="1" dirty="0">
                <a:cs typeface="B Lotus" panose="00000400000000000000" pitchFamily="2" charset="-78"/>
              </a:rPr>
              <a:t>)استراتژی مالی</a:t>
            </a:r>
            <a:r>
              <a:rPr lang="fa-IR" sz="6200" dirty="0"/>
              <a:t>2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a-IR" sz="6200" b="1" dirty="0">
                <a:cs typeface="B Lotus" panose="00000400000000000000" pitchFamily="2" charset="-78"/>
              </a:rPr>
              <a:t>هزینه سرمایه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a-IR" sz="6200" b="1" dirty="0">
                <a:cs typeface="B Lotus" panose="00000400000000000000" pitchFamily="2" charset="-78"/>
              </a:rPr>
              <a:t>توزیع سرمایه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a-IR" sz="6200" b="1" dirty="0">
                <a:cs typeface="B Lotus" panose="00000400000000000000" pitchFamily="2" charset="-78"/>
              </a:rPr>
              <a:t>مدیریت سرمایه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a-IR" sz="7400" b="1" dirty="0">
                <a:cs typeface="B Lotus" panose="00000400000000000000" pitchFamily="2" charset="-78"/>
              </a:rPr>
              <a:t>3)استراتژی بازاریابی</a:t>
            </a:r>
            <a:r>
              <a:rPr lang="fa-IR" sz="6200" b="1" dirty="0">
                <a:cs typeface="B Lotus" panose="00000400000000000000" pitchFamily="2" charset="-78"/>
              </a:rPr>
              <a:t>3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a-IR" sz="6200" b="1" dirty="0">
                <a:cs typeface="B Lotus" panose="00000400000000000000" pitchFamily="2" charset="-78"/>
              </a:rPr>
              <a:t>استراتژی رهبری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a-IR" sz="6200" b="1" dirty="0">
                <a:cs typeface="B Lotus" panose="00000400000000000000" pitchFamily="2" charset="-78"/>
              </a:rPr>
              <a:t>استراتژی پیرو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a-IR" sz="6200" b="1" dirty="0">
                <a:cs typeface="B Lotus" panose="00000400000000000000" pitchFamily="2" charset="-78"/>
              </a:rPr>
              <a:t>استراتژی نیچر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a-IR" sz="6200" b="1" dirty="0">
                <a:cs typeface="B Lotus" panose="00000400000000000000" pitchFamily="2" charset="-78"/>
              </a:rPr>
              <a:t>استراتژی چلنر</a:t>
            </a:r>
          </a:p>
        </p:txBody>
      </p:sp>
      <p:sp>
        <p:nvSpPr>
          <p:cNvPr id="4" name="Down Arrow 3"/>
          <p:cNvSpPr/>
          <p:nvPr/>
        </p:nvSpPr>
        <p:spPr>
          <a:xfrm>
            <a:off x="10094026" y="956882"/>
            <a:ext cx="484632" cy="489204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Rectangle 4"/>
          <p:cNvSpPr/>
          <p:nvPr/>
        </p:nvSpPr>
        <p:spPr>
          <a:xfrm>
            <a:off x="1353786" y="1446086"/>
            <a:ext cx="3051959" cy="183150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400" dirty="0">
                <a:cs typeface="B Lotus" panose="00000400000000000000" pitchFamily="2" charset="-78"/>
              </a:rPr>
              <a:t>4</a:t>
            </a:r>
            <a:r>
              <a:rPr lang="fa-IR" sz="2400" b="1" dirty="0">
                <a:cs typeface="B Lotus" panose="00000400000000000000" pitchFamily="2" charset="-78"/>
              </a:rPr>
              <a:t>)استراتژی تحقیق وتوسعه</a:t>
            </a:r>
            <a:r>
              <a:rPr lang="fa-IR" sz="2000" b="1" dirty="0">
                <a:cs typeface="B Lotus" panose="00000400000000000000" pitchFamily="2" charset="-78"/>
              </a:rPr>
              <a:t>4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fa-IR" sz="2000" b="1" dirty="0">
                <a:solidFill>
                  <a:schemeClr val="tx1"/>
                </a:solidFill>
                <a:cs typeface="B Lotus" panose="00000400000000000000" pitchFamily="2" charset="-78"/>
              </a:rPr>
              <a:t>نوع تحقیق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fa-IR" sz="2000" b="1" dirty="0">
                <a:solidFill>
                  <a:schemeClr val="tx1"/>
                </a:solidFill>
                <a:cs typeface="B Lotus" panose="00000400000000000000" pitchFamily="2" charset="-78"/>
              </a:rPr>
              <a:t>دوره زمانی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fa-IR" sz="2000" b="1" dirty="0">
                <a:solidFill>
                  <a:schemeClr val="tx1"/>
                </a:solidFill>
                <a:cs typeface="B Lotus" panose="00000400000000000000" pitchFamily="2" charset="-78"/>
              </a:rPr>
              <a:t>تناسب زمانی 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fa-IR" sz="2000" b="1" dirty="0">
                <a:solidFill>
                  <a:schemeClr val="tx1"/>
                </a:solidFill>
                <a:cs typeface="B Lotus" panose="00000400000000000000" pitchFamily="2" charset="-78"/>
              </a:rPr>
              <a:t>موضوع تحقیقی</a:t>
            </a:r>
          </a:p>
        </p:txBody>
      </p:sp>
      <p:sp>
        <p:nvSpPr>
          <p:cNvPr id="7" name="Rectangle 6"/>
          <p:cNvSpPr/>
          <p:nvPr/>
        </p:nvSpPr>
        <p:spPr>
          <a:xfrm>
            <a:off x="1353786" y="3146961"/>
            <a:ext cx="2660074" cy="9025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400" b="1" dirty="0">
                <a:solidFill>
                  <a:schemeClr val="tx1"/>
                </a:solidFill>
                <a:cs typeface="B Lotus" panose="00000400000000000000" pitchFamily="2" charset="-78"/>
              </a:rPr>
              <a:t>5)استراتژی ترکیب بازار</a:t>
            </a:r>
          </a:p>
        </p:txBody>
      </p:sp>
      <p:sp>
        <p:nvSpPr>
          <p:cNvPr id="8" name="Rectangle 7"/>
          <p:cNvSpPr/>
          <p:nvPr/>
        </p:nvSpPr>
        <p:spPr>
          <a:xfrm>
            <a:off x="-1" y="5547348"/>
            <a:ext cx="4652683" cy="132409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l"/>
            <a:r>
              <a:rPr lang="en-US" b="1" dirty="0">
                <a:solidFill>
                  <a:schemeClr val="tx1"/>
                </a:solidFill>
                <a:cs typeface="B Lotus" panose="00000400000000000000" pitchFamily="2" charset="-78"/>
              </a:rPr>
              <a:t>1.Operation</a:t>
            </a:r>
          </a:p>
          <a:p>
            <a:pPr algn="l"/>
            <a:r>
              <a:rPr lang="en-US" b="1" dirty="0">
                <a:solidFill>
                  <a:schemeClr val="tx1"/>
                </a:solidFill>
                <a:cs typeface="B Lotus" panose="00000400000000000000" pitchFamily="2" charset="-78"/>
              </a:rPr>
              <a:t>2.Financial Strategy</a:t>
            </a:r>
          </a:p>
          <a:p>
            <a:pPr algn="l"/>
            <a:r>
              <a:rPr lang="en-US" b="1" dirty="0">
                <a:solidFill>
                  <a:schemeClr val="tx1"/>
                </a:solidFill>
                <a:cs typeface="B Lotus" panose="00000400000000000000" pitchFamily="2" charset="-78"/>
              </a:rPr>
              <a:t>3.Marketing </a:t>
            </a:r>
            <a:r>
              <a:rPr lang="en-US" b="1" dirty="0" err="1">
                <a:solidFill>
                  <a:schemeClr val="tx1"/>
                </a:solidFill>
                <a:cs typeface="B Lotus" panose="00000400000000000000" pitchFamily="2" charset="-78"/>
              </a:rPr>
              <a:t>Straregy</a:t>
            </a:r>
            <a:endParaRPr lang="en-US" b="1" dirty="0">
              <a:solidFill>
                <a:schemeClr val="tx1"/>
              </a:solidFill>
              <a:cs typeface="B Lotus" panose="00000400000000000000" pitchFamily="2" charset="-78"/>
            </a:endParaRPr>
          </a:p>
          <a:p>
            <a:pPr algn="l"/>
            <a:r>
              <a:rPr lang="en-US" b="1" dirty="0">
                <a:solidFill>
                  <a:schemeClr val="tx1"/>
                </a:solidFill>
                <a:cs typeface="B Lotus" panose="00000400000000000000" pitchFamily="2" charset="-78"/>
              </a:rPr>
              <a:t>4.RESEARCH 8 Development Strategy</a:t>
            </a:r>
          </a:p>
          <a:p>
            <a:pPr algn="l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446" y="2110777"/>
            <a:ext cx="3323636" cy="2582247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21024" y="6521824"/>
            <a:ext cx="430305" cy="524435"/>
          </a:xfrm>
        </p:spPr>
        <p:txBody>
          <a:bodyPr/>
          <a:lstStyle/>
          <a:p>
            <a:fld id="{DCEF6B95-215D-4013-A034-0CE90A73AC2B}" type="slidenum">
              <a:rPr lang="fa-IR" sz="1800" smtClean="0">
                <a:solidFill>
                  <a:schemeClr val="tx1"/>
                </a:solidFill>
              </a:rPr>
              <a:t>9</a:t>
            </a:fld>
            <a:endParaRPr lang="fa-IR" sz="1800" dirty="0">
              <a:solidFill>
                <a:schemeClr val="tx1"/>
              </a:solidFill>
            </a:endParaRPr>
          </a:p>
        </p:txBody>
      </p:sp>
      <p:pic>
        <p:nvPicPr>
          <p:cNvPr id="10" name="Content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8391" y="5681663"/>
            <a:ext cx="1083609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0660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8643</TotalTime>
  <Words>858</Words>
  <Application>Microsoft Office PowerPoint</Application>
  <PresentationFormat>Widescreen</PresentationFormat>
  <Paragraphs>204</Paragraphs>
  <Slides>14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B Lotus</vt:lpstr>
      <vt:lpstr>B Titr</vt:lpstr>
      <vt:lpstr>Calibri</vt:lpstr>
      <vt:lpstr>Calibri Light</vt:lpstr>
      <vt:lpstr>IranNastaliq</vt:lpstr>
      <vt:lpstr>Wingdings</vt:lpstr>
      <vt:lpstr>Office Theme</vt:lpstr>
      <vt:lpstr>PowerPoint Presentation</vt:lpstr>
      <vt:lpstr> فهرست مطالب </vt:lpstr>
      <vt:lpstr>استراتژی</vt:lpstr>
      <vt:lpstr>انواع استراتژی</vt:lpstr>
      <vt:lpstr>استراتژی پورتر</vt:lpstr>
      <vt:lpstr>استراتژی های شرکت های ژاپنی</vt:lpstr>
      <vt:lpstr>استراتژی های فرعی</vt:lpstr>
      <vt:lpstr>استراتژی هایی هستندکه به دنبال استراتژی های کاهش مطرح می شوند:</vt:lpstr>
      <vt:lpstr>استراتژی های وظیفه ای</vt:lpstr>
      <vt:lpstr>استراتژی های کلان1</vt:lpstr>
      <vt:lpstr>ماتریس عوامل درونی وبیرونی اداره کل تربیت بدنی دانشگاه پیام نور</vt:lpstr>
      <vt:lpstr>PowerPoint Presentation</vt:lpstr>
      <vt:lpstr>منابع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fadak</dc:creator>
  <cp:lastModifiedBy>Dr Zardashtian</cp:lastModifiedBy>
  <cp:revision>195</cp:revision>
  <dcterms:created xsi:type="dcterms:W3CDTF">2017-03-27T04:22:30Z</dcterms:created>
  <dcterms:modified xsi:type="dcterms:W3CDTF">2020-03-26T18:51:09Z</dcterms:modified>
</cp:coreProperties>
</file>