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2" r:id="rId4"/>
    <p:sldId id="263" r:id="rId5"/>
    <p:sldId id="270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60" r:id="rId1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291" autoAdjust="0"/>
  </p:normalViewPr>
  <p:slideViewPr>
    <p:cSldViewPr snapToGrid="0">
      <p:cViewPr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2DD58CB-C8BE-4CFC-AB1B-827276C057BE}" type="datetimeFigureOut">
              <a:rPr lang="fa-IR" smtClean="0"/>
              <a:t>02/08/1441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5032E6-0573-4806-A40C-94AEC36E0A0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824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032E6-0573-4806-A40C-94AEC36E0A0A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4943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032E6-0573-4806-A40C-94AEC36E0A0A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4354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032E6-0573-4806-A40C-94AEC36E0A0A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8379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032E6-0573-4806-A40C-94AEC36E0A0A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617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032E6-0573-4806-A40C-94AEC36E0A0A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952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032E6-0573-4806-A40C-94AEC36E0A0A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720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032E6-0573-4806-A40C-94AEC36E0A0A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9526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032E6-0573-4806-A40C-94AEC36E0A0A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7465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032E6-0573-4806-A40C-94AEC36E0A0A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401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032E6-0573-4806-A40C-94AEC36E0A0A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128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032E6-0573-4806-A40C-94AEC36E0A0A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064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032E6-0573-4806-A40C-94AEC36E0A0A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B255-1CD1-4BED-9A09-86BD9830B89D}" type="datetime8">
              <a:rPr lang="fa-IR" smtClean="0"/>
              <a:t>26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B95-215D-4013-A034-0CE90A73AC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484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5A04-81C7-4FCF-8CE6-90EE75FCE199}" type="datetime8">
              <a:rPr lang="fa-IR" smtClean="0"/>
              <a:t>26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B95-215D-4013-A034-0CE90A73AC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93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7C14-BE10-4E8C-B72D-83D3FC0AE4D6}" type="datetime8">
              <a:rPr lang="fa-IR" smtClean="0"/>
              <a:t>26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B95-215D-4013-A034-0CE90A73AC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939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4CAA-29CE-4C08-B1A6-16ACDF3CBA5A}" type="datetime8">
              <a:rPr lang="fa-IR" smtClean="0"/>
              <a:t>26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B95-215D-4013-A034-0CE90A73AC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734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8B1F-99E8-4964-922A-65914317BDC8}" type="datetime8">
              <a:rPr lang="fa-IR" smtClean="0"/>
              <a:t>26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B95-215D-4013-A034-0CE90A73AC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406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BD83-F101-40BF-9AB9-CB7C0F154452}" type="datetime8">
              <a:rPr lang="fa-IR" smtClean="0"/>
              <a:t>26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B95-215D-4013-A034-0CE90A73AC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52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DB5C-120D-455F-ABC8-8155F10C189A}" type="datetime8">
              <a:rPr lang="fa-IR" smtClean="0"/>
              <a:t>26 مارس 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B95-215D-4013-A034-0CE90A73AC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3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83A-2E44-41A1-98F2-FA1BB2B230A1}" type="datetime8">
              <a:rPr lang="fa-IR" smtClean="0"/>
              <a:t>26 مارس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B95-215D-4013-A034-0CE90A73AC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922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BA66-FD90-40BC-A51B-9243B351194D}" type="datetime8">
              <a:rPr lang="fa-IR" smtClean="0"/>
              <a:t>26 مارس 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B95-215D-4013-A034-0CE90A73AC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5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D32B-2A42-4E84-BC42-5F4A6F4FFFF4}" type="datetime8">
              <a:rPr lang="fa-IR" smtClean="0"/>
              <a:t>26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B95-215D-4013-A034-0CE90A73AC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471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B0F7-8DAB-4C6F-8342-403548A4FA80}" type="datetime8">
              <a:rPr lang="fa-IR" smtClean="0"/>
              <a:t>26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B95-215D-4013-A034-0CE90A73AC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281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7C12F-34FC-40A3-9D5C-7021DBC4F851}" type="datetime8">
              <a:rPr lang="fa-IR" smtClean="0"/>
              <a:t>26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F6B95-215D-4013-A034-0CE90A73AC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120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2361" y="2461924"/>
            <a:ext cx="6607277" cy="373105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5400" dirty="0">
                <a:latin typeface="IranNastaliq" panose="02020505000000020003" pitchFamily="18" charset="0"/>
                <a:cs typeface="2  Titr" panose="00000700000000000000" pitchFamily="2" charset="-78"/>
              </a:rPr>
              <a:t>فصل سوم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6600" b="1" dirty="0">
                <a:solidFill>
                  <a:srgbClr val="92D050"/>
                </a:solidFill>
                <a:latin typeface="IranNastaliq" panose="02020505000000020003" pitchFamily="18" charset="0"/>
                <a:ea typeface="+mj-ea"/>
                <a:cs typeface="2  Titr" panose="00000700000000000000" pitchFamily="2" charset="-78"/>
              </a:rPr>
              <a:t>استراتژی</a:t>
            </a:r>
            <a:endParaRPr lang="fa-IR" sz="4000" dirty="0">
              <a:latin typeface="IranNastaliq" panose="02020505000000020003" pitchFamily="18" charset="0"/>
              <a:cs typeface="2 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B95-215D-4013-A034-0CE90A73AC2B}" type="slidenum">
              <a:rPr lang="fa-IR" sz="1800" smtClean="0">
                <a:solidFill>
                  <a:schemeClr val="tx1"/>
                </a:solidFill>
              </a:rPr>
              <a:t>1</a:t>
            </a:fld>
            <a:endParaRPr lang="fa-I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1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127"/>
            <a:ext cx="10515600" cy="114003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92D050"/>
                </a:solidFill>
                <a:cs typeface="B Titr" panose="00000700000000000000" pitchFamily="2" charset="-78"/>
              </a:rPr>
              <a:t>استراتژی های کلان1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668"/>
            <a:ext cx="10515600" cy="48688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a-IR" sz="3600" b="1" dirty="0">
                <a:cs typeface="B Lotus" panose="00000400000000000000" pitchFamily="2" charset="-78"/>
              </a:rPr>
              <a:t>1)استراتژی مواجهه بادولت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b="1" dirty="0">
                <a:cs typeface="B Lotus" panose="00000400000000000000" pitchFamily="2" charset="-78"/>
              </a:rPr>
              <a:t>استراتژی تغییر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b="1" dirty="0">
                <a:cs typeface="B Lotus" panose="00000400000000000000" pitchFamily="2" charset="-78"/>
              </a:rPr>
              <a:t>استراتژی اجتناب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b="1" dirty="0">
                <a:cs typeface="B Lotus" panose="00000400000000000000" pitchFamily="2" charset="-78"/>
              </a:rPr>
              <a:t>استراتژی ملحق شدن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cs typeface="B Lotus" panose="00000400000000000000" pitchFamily="2" charset="-78"/>
              </a:rPr>
              <a:t>Alley Strategy</a:t>
            </a:r>
            <a:endParaRPr lang="fa-IR" b="1" dirty="0">
              <a:cs typeface="B Lotus" panose="00000400000000000000" pitchFamily="2" charset="-78"/>
            </a:endParaRPr>
          </a:p>
          <a:p>
            <a:pPr marL="0" indent="0">
              <a:buNone/>
            </a:pPr>
            <a:r>
              <a:rPr lang="fa-IR" sz="3600" b="1" dirty="0">
                <a:cs typeface="B Lotus" panose="00000400000000000000" pitchFamily="2" charset="-78"/>
              </a:rPr>
              <a:t>2)استراتژی ملی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b="1" dirty="0">
                <a:cs typeface="B Lotus" panose="00000400000000000000" pitchFamily="2" charset="-78"/>
              </a:rPr>
              <a:t>استراتژی کار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b="1" dirty="0">
                <a:cs typeface="B Lotus" panose="00000400000000000000" pitchFamily="2" charset="-78"/>
              </a:rPr>
              <a:t>استراتژی ارزش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b="1" dirty="0">
                <a:cs typeface="B Lotus" panose="00000400000000000000" pitchFamily="2" charset="-78"/>
              </a:rPr>
              <a:t>استراتژی منحصربه فرد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b="1" dirty="0">
                <a:cs typeface="B Lotus" panose="00000400000000000000" pitchFamily="2" charset="-78"/>
              </a:rPr>
              <a:t>استراتژی فصلی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b="1" dirty="0">
                <a:cs typeface="B Lotus" panose="00000400000000000000" pitchFamily="2" charset="-78"/>
              </a:rPr>
              <a:t>استراتژی ارزش افزوده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b="1" dirty="0">
                <a:cs typeface="B Lotus" panose="00000400000000000000" pitchFamily="2" charset="-78"/>
              </a:rPr>
              <a:t>استراتژی صادرکننده پاسخ</a:t>
            </a:r>
          </a:p>
        </p:txBody>
      </p:sp>
      <p:sp>
        <p:nvSpPr>
          <p:cNvPr id="4" name="Down Arrow 3"/>
          <p:cNvSpPr/>
          <p:nvPr/>
        </p:nvSpPr>
        <p:spPr>
          <a:xfrm>
            <a:off x="10212779" y="978556"/>
            <a:ext cx="484632" cy="48920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53142"/>
            <a:ext cx="3343834" cy="257415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" y="4276165"/>
            <a:ext cx="3236258" cy="190275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95835" y="6356350"/>
            <a:ext cx="3285565" cy="365125"/>
          </a:xfrm>
        </p:spPr>
        <p:txBody>
          <a:bodyPr/>
          <a:lstStyle/>
          <a:p>
            <a:fld id="{DCEF6B95-215D-4013-A034-0CE90A73AC2B}" type="slidenum">
              <a:rPr lang="fa-IR" sz="1800" smtClean="0">
                <a:solidFill>
                  <a:schemeClr val="tx1"/>
                </a:solidFill>
              </a:rPr>
              <a:t>10</a:t>
            </a:fld>
            <a:endParaRPr lang="fa-IR" sz="1800" dirty="0">
              <a:solidFill>
                <a:schemeClr val="tx1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391" y="5598433"/>
            <a:ext cx="108360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1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1089211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rgbClr val="92D050"/>
                </a:solidFill>
                <a:cs typeface="B Titr" panose="00000700000000000000" pitchFamily="2" charset="-78"/>
              </a:rPr>
              <a:t>ماتریس عوامل درونی وبیرونی اداره کل تربیت بدنی دانشگاه پیام نور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675173"/>
              </p:ext>
            </p:extLst>
          </p:nvPr>
        </p:nvGraphicFramePr>
        <p:xfrm>
          <a:off x="6096000" y="1223682"/>
          <a:ext cx="5803151" cy="41538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5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633">
                <a:tc>
                  <a:txBody>
                    <a:bodyPr/>
                    <a:lstStyle/>
                    <a:p>
                      <a:pPr rtl="1"/>
                      <a:r>
                        <a:rPr lang="fa-IR" sz="240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ردیف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40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فهرست قوت ها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571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cs typeface="B Lotus" panose="00000400000000000000" pitchFamily="2" charset="-78"/>
                        </a:rPr>
                        <a:t>وجودمراکزآموزشی متعددرشته تربیت بدنی بالاترین</a:t>
                      </a:r>
                      <a:r>
                        <a:rPr lang="fa-IR" sz="2000" b="1" baseline="0" dirty="0">
                          <a:cs typeface="B Lotus" panose="00000400000000000000" pitchFamily="2" charset="-78"/>
                        </a:rPr>
                        <a:t> گستره پوششی درسطح کشوربه دلیل تعددمراکز</a:t>
                      </a:r>
                      <a:endParaRPr lang="fa-IR" sz="2000" b="1" dirty="0">
                        <a:cs typeface="B Lotus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479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solidFill>
                            <a:schemeClr val="tx1"/>
                          </a:solidFill>
                          <a:cs typeface="B Lotus" panose="00000400000000000000" pitchFamily="2" charset="-78"/>
                        </a:rPr>
                        <a:t>مجری دانشگاه</a:t>
                      </a:r>
                      <a:r>
                        <a:rPr lang="fa-IR" sz="2000" b="1" baseline="0" dirty="0">
                          <a:solidFill>
                            <a:schemeClr val="tx1"/>
                          </a:solidFill>
                          <a:cs typeface="B Lotus" panose="00000400000000000000" pitchFamily="2" charset="-78"/>
                        </a:rPr>
                        <a:t> پیام نوردرسراسرکشوروحضوراین دانشگاه حتی دردورافتاده ترین نقاط کشور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Lotus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571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cs typeface="B Lotus" panose="00000400000000000000" pitchFamily="2" charset="-78"/>
                        </a:rPr>
                        <a:t>بالاترین تنوع قومی واستعدادهای ژنتیکی برای رشته های خاص ورزشی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583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solidFill>
                            <a:schemeClr val="tx1"/>
                          </a:solidFill>
                          <a:cs typeface="B Lotus" panose="00000400000000000000" pitchFamily="2" charset="-78"/>
                        </a:rPr>
                        <a:t>وجوداداره کل تربیت بدنی درساختاردانشگاه پیام نور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856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solidFill>
                            <a:schemeClr val="tx1"/>
                          </a:solidFill>
                          <a:cs typeface="B Lotus" panose="00000400000000000000" pitchFamily="2" charset="-78"/>
                        </a:rPr>
                        <a:t>برگزاری منظم مسابقات,جشنواره هاوالمپیادهای درون دانشگاهی وبین دانشگاهی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574458"/>
              </p:ext>
            </p:extLst>
          </p:nvPr>
        </p:nvGraphicFramePr>
        <p:xfrm>
          <a:off x="286871" y="1223682"/>
          <a:ext cx="5809129" cy="414227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9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9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881">
                <a:tc>
                  <a:txBody>
                    <a:bodyPr/>
                    <a:lstStyle/>
                    <a:p>
                      <a:pPr rtl="1"/>
                      <a:r>
                        <a:rPr lang="fa-IR" sz="240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ردیف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40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فهرست ضعف ها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621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solidFill>
                            <a:schemeClr val="tx1"/>
                          </a:solidFill>
                          <a:cs typeface="B Lotus" panose="00000400000000000000" pitchFamily="2" charset="-78"/>
                        </a:rPr>
                        <a:t>نبودیاچندمسولیتی بودن مدیران تربیت بدنی مراکز آموزشی دانشگاه پیام نور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389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solidFill>
                            <a:schemeClr val="tx1"/>
                          </a:solidFill>
                          <a:cs typeface="B Lotus" panose="00000400000000000000" pitchFamily="2" charset="-78"/>
                        </a:rPr>
                        <a:t>حذف یاادغام ردیف های بودجه ورزش دانشجویی دردانشگاه پیام نور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881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solidFill>
                            <a:schemeClr val="tx1"/>
                          </a:solidFill>
                          <a:cs typeface="B Lotus" panose="00000400000000000000" pitchFamily="2" charset="-78"/>
                        </a:rPr>
                        <a:t>عدم وجودانجمن های فعال ورزش دانشجویی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621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solidFill>
                            <a:schemeClr val="tx1"/>
                          </a:solidFill>
                          <a:cs typeface="B Lotus" panose="00000400000000000000" pitchFamily="2" charset="-78"/>
                        </a:rPr>
                        <a:t>نمودارسازمانی وساختار نامناسب تربیت بدنی دردانشگاه</a:t>
                      </a:r>
                      <a:r>
                        <a:rPr lang="fa-IR" sz="2000" b="1" baseline="0" dirty="0">
                          <a:solidFill>
                            <a:schemeClr val="tx1"/>
                          </a:solidFill>
                          <a:cs typeface="B Lotus" panose="00000400000000000000" pitchFamily="2" charset="-78"/>
                        </a:rPr>
                        <a:t> پیام نور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Lotus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621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solidFill>
                            <a:schemeClr val="tx1"/>
                          </a:solidFill>
                          <a:cs typeface="B Lotus" panose="00000400000000000000" pitchFamily="2" charset="-78"/>
                        </a:rPr>
                        <a:t>فقدان سیستم نظام منداطلاع رسانی وشناسایی دانشجویان ورزشکارجهت</a:t>
                      </a:r>
                      <a:r>
                        <a:rPr lang="fa-IR" sz="2000" b="1" baseline="0" dirty="0">
                          <a:solidFill>
                            <a:schemeClr val="tx1"/>
                          </a:solidFill>
                          <a:cs typeface="B Lotus" panose="00000400000000000000" pitchFamily="2" charset="-78"/>
                        </a:rPr>
                        <a:t> مسابقات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Lotus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30306" y="6356350"/>
            <a:ext cx="3151094" cy="365125"/>
          </a:xfrm>
        </p:spPr>
        <p:txBody>
          <a:bodyPr/>
          <a:lstStyle/>
          <a:p>
            <a:fld id="{DCEF6B95-215D-4013-A034-0CE90A73AC2B}" type="slidenum">
              <a:rPr lang="fa-IR" sz="1800" smtClean="0">
                <a:solidFill>
                  <a:schemeClr val="tx1"/>
                </a:solidFill>
              </a:rPr>
              <a:t>11</a:t>
            </a:fld>
            <a:endParaRPr lang="fa-IR" sz="18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168" y="5548312"/>
            <a:ext cx="108360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81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860306"/>
              </p:ext>
            </p:extLst>
          </p:nvPr>
        </p:nvGraphicFramePr>
        <p:xfrm>
          <a:off x="6387353" y="331692"/>
          <a:ext cx="5446059" cy="59487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17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9592">
                <a:tc>
                  <a:txBody>
                    <a:bodyPr/>
                    <a:lstStyle/>
                    <a:p>
                      <a:pPr rtl="1"/>
                      <a:r>
                        <a:rPr lang="fa-IR" sz="240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ردیف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فهرست</a:t>
                      </a:r>
                      <a:r>
                        <a:rPr lang="fa-IR" sz="2400" baseline="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 فرصت ها</a:t>
                      </a:r>
                      <a:endParaRPr lang="fa-IR" sz="24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cs typeface="B Lotus" panose="00000400000000000000" pitchFamily="2" charset="-78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cs typeface="B Lotus" panose="00000400000000000000" pitchFamily="2" charset="-78"/>
                        </a:rPr>
                        <a:t>وجودامکانات,پایگاه ها,ارتباطات</a:t>
                      </a:r>
                      <a:r>
                        <a:rPr lang="fa-IR" sz="2000" b="1" baseline="0" dirty="0">
                          <a:cs typeface="B Lotus" panose="00000400000000000000" pitchFamily="2" charset="-78"/>
                        </a:rPr>
                        <a:t> وحامیان رسمی ومردمی درتمامی استان های کشورجهت پیشبرداهداف دانشگاه</a:t>
                      </a:r>
                      <a:endParaRPr lang="fa-IR" sz="2000" b="1" dirty="0">
                        <a:cs typeface="B Lotus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cs typeface="B Lotus" panose="00000400000000000000" pitchFamily="2" charset="-78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cs typeface="B Lotus" panose="00000400000000000000" pitchFamily="2" charset="-78"/>
                        </a:rPr>
                        <a:t>وجوددروس تربیت بدنی عمومی1و2برای تمامی رشته های تحصیلی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cs typeface="B Lotus" panose="00000400000000000000" pitchFamily="2" charset="-78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cs typeface="B Lotus" panose="00000400000000000000" pitchFamily="2" charset="-78"/>
                        </a:rPr>
                        <a:t>دراختیارداشتن جمعیت کثیردانشجویی دردامنه های سنی متفاوت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cs typeface="B Lotus" panose="00000400000000000000" pitchFamily="2" charset="-78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cs typeface="B Lotus" panose="00000400000000000000" pitchFamily="2" charset="-78"/>
                        </a:rPr>
                        <a:t>وجودمقطع تحصیلی دکتری رشته تربیت بدنی دردانشگاه پیام نور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cs typeface="B Lotus" panose="00000400000000000000" pitchFamily="2" charset="-78"/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cs typeface="B Lotus" panose="00000400000000000000" pitchFamily="2" charset="-78"/>
                        </a:rPr>
                        <a:t>امکان دسترسی واستفاده ازتمامی تنوع آب هوایی واقلیمی سراسرکشور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98421"/>
              </p:ext>
            </p:extLst>
          </p:nvPr>
        </p:nvGraphicFramePr>
        <p:xfrm>
          <a:off x="201706" y="365124"/>
          <a:ext cx="6185647" cy="591536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62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3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706">
                <a:tc>
                  <a:txBody>
                    <a:bodyPr/>
                    <a:lstStyle/>
                    <a:p>
                      <a:pPr rtl="1"/>
                      <a:r>
                        <a:rPr lang="fa-IR" sz="2400" b="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ردیف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فهرست تهدیدها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531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cs typeface="B Lotus" panose="00000400000000000000" pitchFamily="2" charset="-78"/>
                        </a:rPr>
                        <a:t>عدم تناسب بین میزان جذب دانشجوباپرسنل وامکانات زیربنایی دانشگاه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531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cs typeface="B Lotus" panose="00000400000000000000" pitchFamily="2" charset="-78"/>
                        </a:rPr>
                        <a:t>نداشتن مالکیت</a:t>
                      </a:r>
                      <a:r>
                        <a:rPr lang="fa-IR" sz="2000" b="1" baseline="0" dirty="0">
                          <a:cs typeface="B Lotus" panose="00000400000000000000" pitchFamily="2" charset="-78"/>
                        </a:rPr>
                        <a:t> واستیجاری بودن بیشتراماکن دانشگاه خوصادرموردفضاهای ورزشی</a:t>
                      </a:r>
                      <a:endParaRPr lang="fa-IR" sz="2000" b="1" dirty="0">
                        <a:cs typeface="B Lotus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531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cs typeface="B Lotus" panose="00000400000000000000" pitchFamily="2" charset="-78"/>
                        </a:rPr>
                        <a:t>عدم ارایه صحیح خدمات</a:t>
                      </a:r>
                      <a:r>
                        <a:rPr lang="fa-IR" sz="2000" b="1" baseline="0" dirty="0">
                          <a:cs typeface="B Lotus" panose="00000400000000000000" pitchFamily="2" charset="-78"/>
                        </a:rPr>
                        <a:t> فوق برنامه ورزشی دردانشگاه پیام نور</a:t>
                      </a:r>
                      <a:endParaRPr lang="fa-IR" sz="2000" b="1" dirty="0">
                        <a:cs typeface="B Lotus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531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cs typeface="B Lotus" panose="00000400000000000000" pitchFamily="2" charset="-78"/>
                        </a:rPr>
                        <a:t>مدت زمان محدودحضوردانشجویان دردانشگاه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5531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>
                          <a:cs typeface="B Lotus" panose="00000400000000000000" pitchFamily="2" charset="-78"/>
                        </a:rPr>
                        <a:t>کمبودحمایت وتوجه مدیران ارشددانشگاه به فعالیت های ورزشی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>
          <a:xfrm>
            <a:off x="430306" y="6356350"/>
            <a:ext cx="3151094" cy="365125"/>
          </a:xfrm>
        </p:spPr>
        <p:txBody>
          <a:bodyPr/>
          <a:lstStyle/>
          <a:p>
            <a:fld id="{DCEF6B95-215D-4013-A034-0CE90A73AC2B}" type="slidenum">
              <a:rPr lang="fa-IR" sz="1800" smtClean="0">
                <a:solidFill>
                  <a:schemeClr val="tx1"/>
                </a:solidFill>
              </a:rPr>
              <a:t>12</a:t>
            </a:fld>
            <a:endParaRPr lang="fa-I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03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/>
            <a:r>
              <a:rPr lang="fa-IR" dirty="0">
                <a:solidFill>
                  <a:srgbClr val="92D050"/>
                </a:solidFill>
                <a:cs typeface="B Titr" panose="00000700000000000000" pitchFamily="2" charset="-78"/>
              </a:rPr>
              <a:t>منابع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200" b="1" dirty="0">
                <a:cs typeface="B Lotus" panose="00000400000000000000" pitchFamily="2" charset="-78"/>
              </a:rPr>
              <a:t>برنامه ریزی راهبردی درسازمان های ورزشی</a:t>
            </a:r>
          </a:p>
          <a:p>
            <a:pPr marL="0" indent="0" algn="ctr">
              <a:buNone/>
            </a:pPr>
            <a:endParaRPr lang="fa-IR" sz="3200" b="1" dirty="0">
              <a:cs typeface="B Lotus" panose="00000400000000000000" pitchFamily="2" charset="-78"/>
            </a:endParaRPr>
          </a:p>
          <a:p>
            <a:pPr marL="0" indent="0" algn="ctr">
              <a:buNone/>
            </a:pPr>
            <a:r>
              <a:rPr lang="fa-IR" sz="3200" b="1" dirty="0">
                <a:cs typeface="B Lotus" panose="00000400000000000000" pitchFamily="2" charset="-78"/>
              </a:rPr>
              <a:t>مؤلفان</a:t>
            </a:r>
          </a:p>
          <a:p>
            <a:pPr marL="0" indent="0" algn="ctr">
              <a:buNone/>
            </a:pPr>
            <a:r>
              <a:rPr lang="fa-IR" sz="3200" b="1" dirty="0">
                <a:cs typeface="B Lotus" panose="00000400000000000000" pitchFamily="2" charset="-78"/>
              </a:rPr>
              <a:t>دکترشیرین زردشتیان</a:t>
            </a:r>
          </a:p>
          <a:p>
            <a:pPr marL="0" indent="0" algn="ctr">
              <a:buNone/>
            </a:pPr>
            <a:endParaRPr lang="fa-IR" sz="3200" b="1" dirty="0">
              <a:cs typeface="B Lotus" panose="00000400000000000000" pitchFamily="2" charset="-78"/>
            </a:endParaRPr>
          </a:p>
          <a:p>
            <a:pPr marL="0" indent="0" algn="ctr">
              <a:buNone/>
            </a:pPr>
            <a:r>
              <a:rPr lang="fa-IR" sz="3200" b="1" dirty="0">
                <a:cs typeface="B Lotus" panose="00000400000000000000" pitchFamily="2" charset="-78"/>
              </a:rPr>
              <a:t>سعیدخانمرادی(دانشجوی دکتری)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B95-215D-4013-A034-0CE90A73AC2B}" type="slidenum">
              <a:rPr lang="fa-IR" smtClean="0"/>
              <a:t>13</a:t>
            </a:fld>
            <a:endParaRPr lang="fa-IR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737" y="5410854"/>
            <a:ext cx="108360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6" y="2042556"/>
            <a:ext cx="3800104" cy="2565070"/>
          </a:xfrm>
          <a:prstGeom prst="rect">
            <a:avLst/>
          </a:prstGeom>
        </p:spPr>
      </p:pic>
      <p:pic>
        <p:nvPicPr>
          <p:cNvPr id="6" name="ایستگاه راهن ۱۹۴۴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>
            <a:off x="6100651" y="1782288"/>
            <a:ext cx="4163710" cy="41186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3124200" cy="365125"/>
          </a:xfrm>
        </p:spPr>
        <p:txBody>
          <a:bodyPr/>
          <a:lstStyle/>
          <a:p>
            <a:fld id="{DCEF6B95-215D-4013-A034-0CE90A73AC2B}" type="slidenum">
              <a:rPr lang="fa-IR" sz="1800" smtClean="0">
                <a:solidFill>
                  <a:schemeClr val="tx1"/>
                </a:solidFill>
              </a:rPr>
              <a:t>14</a:t>
            </a:fld>
            <a:endParaRPr lang="fa-IR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05" y="557939"/>
            <a:ext cx="7233398" cy="595134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0717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a-IR" sz="4900" dirty="0">
                <a:cs typeface="B Titr" panose="00000700000000000000" pitchFamily="2" charset="-78"/>
              </a:rPr>
            </a:br>
            <a:r>
              <a:rPr lang="fa-IR" sz="4900" dirty="0">
                <a:solidFill>
                  <a:srgbClr val="92D050"/>
                </a:solidFill>
                <a:cs typeface="B Titr" panose="00000700000000000000" pitchFamily="2" charset="-78"/>
              </a:rPr>
              <a:t>فهرست مطالب</a:t>
            </a:r>
            <a:br>
              <a:rPr lang="fa-IR" dirty="0"/>
            </a:br>
            <a:endParaRPr lang="fa-IR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022600"/>
            <a:ext cx="3057525" cy="3333750"/>
          </a:xfrm>
        </p:spPr>
      </p:pic>
      <p:sp>
        <p:nvSpPr>
          <p:cNvPr id="3" name="Rectangle 2"/>
          <p:cNvSpPr/>
          <p:nvPr/>
        </p:nvSpPr>
        <p:spPr>
          <a:xfrm>
            <a:off x="3767328" y="1489370"/>
            <a:ext cx="7586472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32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تعریف استراتژی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32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انواع استراتژی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(استراتژی های اصلی،فرعی،وظیفه ای،کلان)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32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استراتژی های پورتر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32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استراتژی های شرکت های ژاپنی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32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نمونه های برنامه ریزی راهبردی درسازمانهای ورزشی:نمونه سوم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B95-215D-4013-A034-0CE90A73AC2B}" type="slidenum">
              <a:rPr lang="fa-IR" sz="1800" smtClean="0">
                <a:solidFill>
                  <a:schemeClr val="tx1"/>
                </a:solidFill>
              </a:rPr>
              <a:t>2</a:t>
            </a:fld>
            <a:endParaRPr lang="fa-IR" sz="18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91" y="5548312"/>
            <a:ext cx="116877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92D050"/>
                </a:solidFill>
                <a:cs typeface="B Titr" panose="00000700000000000000" pitchFamily="2" charset="-78"/>
              </a:rPr>
              <a:t>استراتژی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a-IR" b="1" dirty="0">
                <a:cs typeface="B Lotus" panose="00000400000000000000" pitchFamily="2" charset="-78"/>
              </a:rPr>
              <a:t>استراتژی واژه ای است که همانندواژه های رهبری,لجستیک وعملیات ازمدیریت نظامی سرچشمه گرفته است.</a:t>
            </a:r>
            <a:endParaRPr lang="en-US" b="1" dirty="0">
              <a:cs typeface="B Lotus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a-IR" b="1" dirty="0">
                <a:cs typeface="B Lotus" panose="00000400000000000000" pitchFamily="2" charset="-78"/>
              </a:rPr>
              <a:t>دودیدگاه درمورداستراتژی وجوددارد: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b="1" dirty="0">
                <a:cs typeface="B Lotus" panose="00000400000000000000" pitchFamily="2" charset="-78"/>
              </a:rPr>
              <a:t>رویکردسنتی:دررویکردسنتی,عنصربرنامه ریزی,مبنای اصلی تعاریف استراتژی است.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b="1" dirty="0">
                <a:cs typeface="B Lotus" panose="00000400000000000000" pitchFamily="2" charset="-78"/>
              </a:rPr>
              <a:t>رویکردنوین:طبق دیدگاه میتنزبرگ استراتژی الگویی ازجریان تصمیمات واقدامات است.</a:t>
            </a:r>
          </a:p>
          <a:p>
            <a:pPr marL="0" indent="0">
              <a:buNone/>
            </a:pPr>
            <a:r>
              <a:rPr lang="fa-IR" b="1" dirty="0">
                <a:cs typeface="B Lotus" panose="00000400000000000000" pitchFamily="2" charset="-78"/>
              </a:rPr>
              <a:t>هراستراتژی باید5خصوصیت راداشته باشد:</a:t>
            </a:r>
          </a:p>
        </p:txBody>
      </p:sp>
      <p:sp>
        <p:nvSpPr>
          <p:cNvPr id="4" name="Rectangle 3"/>
          <p:cNvSpPr/>
          <p:nvPr/>
        </p:nvSpPr>
        <p:spPr>
          <a:xfrm>
            <a:off x="5919311" y="4656331"/>
            <a:ext cx="1898049" cy="4267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Lotus" panose="00000400000000000000" pitchFamily="2" charset="-78"/>
              </a:rPr>
              <a:t>خصوصیات راهبرد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267956" y="4920807"/>
            <a:ext cx="1255776" cy="20637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523732" y="4862005"/>
            <a:ext cx="1717548" cy="53035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Lotus" panose="00000400000000000000" pitchFamily="2" charset="-78"/>
              </a:rPr>
              <a:t>هدف های قابل حصول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52144" y="5068223"/>
            <a:ext cx="697230" cy="51638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88046" y="5561332"/>
            <a:ext cx="1692402" cy="65658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Lotus" panose="00000400000000000000" pitchFamily="2" charset="-78"/>
              </a:rPr>
              <a:t>اولویت بندی هدف ها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693408" y="5148139"/>
            <a:ext cx="0" cy="75456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012181" y="5851715"/>
            <a:ext cx="1524761" cy="64579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Lotus" panose="00000400000000000000" pitchFamily="2" charset="-78"/>
              </a:rPr>
              <a:t>راهکار دست یابی به اهداف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499545" y="5158151"/>
            <a:ext cx="425576" cy="62877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30624" y="5818921"/>
            <a:ext cx="1633728" cy="67859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Lotus" panose="00000400000000000000" pitchFamily="2" charset="-78"/>
              </a:rPr>
              <a:t>سیاست های ضروری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873087" y="4782424"/>
            <a:ext cx="1046224" cy="41575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40254" y="4913866"/>
            <a:ext cx="1580386" cy="53035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Lotus" panose="00000400000000000000" pitchFamily="2" charset="-78"/>
              </a:rPr>
              <a:t>توالی برنامه ها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8" y="259387"/>
            <a:ext cx="2550421" cy="153703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1329" y="6356350"/>
            <a:ext cx="3030071" cy="365125"/>
          </a:xfrm>
        </p:spPr>
        <p:txBody>
          <a:bodyPr/>
          <a:lstStyle/>
          <a:p>
            <a:fld id="{DCEF6B95-215D-4013-A034-0CE90A73AC2B}" type="slidenum">
              <a:rPr lang="fa-IR" sz="1800" smtClean="0">
                <a:solidFill>
                  <a:schemeClr val="tx1"/>
                </a:solidFill>
              </a:rPr>
              <a:t>3</a:t>
            </a:fld>
            <a:endParaRPr lang="fa-IR" sz="1800" dirty="0">
              <a:solidFill>
                <a:schemeClr val="tx1"/>
              </a:solidFill>
            </a:endParaRPr>
          </a:p>
        </p:txBody>
      </p:sp>
      <p:pic>
        <p:nvPicPr>
          <p:cNvPr id="1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91" y="5548312"/>
            <a:ext cx="116877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3" grpId="0" animBg="1"/>
      <p:bldP spid="17" grpId="0" animBg="1"/>
      <p:bldP spid="22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fa-IR" sz="3600" b="1" dirty="0">
                <a:solidFill>
                  <a:srgbClr val="92D050"/>
                </a:solidFill>
                <a:cs typeface="B Titr" panose="00000700000000000000" pitchFamily="2" charset="-78"/>
              </a:rPr>
              <a:t>انواع استراتژی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sz="3200" b="1" dirty="0">
                <a:cs typeface="B Titr" panose="00000700000000000000" pitchFamily="2" charset="-78"/>
              </a:rPr>
              <a:t>استراتژی اصلی</a:t>
            </a:r>
          </a:p>
          <a:p>
            <a:endParaRPr lang="fa-IR" dirty="0"/>
          </a:p>
          <a:p>
            <a:pPr marL="0" indent="0">
              <a:buNone/>
            </a:pPr>
            <a:r>
              <a:rPr lang="fa-IR" sz="3200" b="1" dirty="0">
                <a:cs typeface="B Titr" panose="00000700000000000000" pitchFamily="2" charset="-78"/>
              </a:rPr>
              <a:t>استراتژی ثبات:</a:t>
            </a:r>
            <a:r>
              <a:rPr lang="fa-IR" sz="2400" b="1" dirty="0">
                <a:cs typeface="B Lotus" panose="00000400000000000000" pitchFamily="2" charset="-78"/>
              </a:rPr>
              <a:t>به مفهوم حفظ موقعیت موجوداست</a:t>
            </a:r>
            <a:r>
              <a:rPr lang="fa-IR" dirty="0"/>
              <a:t>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sz="3200" b="1" dirty="0">
                <a:cs typeface="B Titr" panose="00000700000000000000" pitchFamily="2" charset="-78"/>
              </a:rPr>
              <a:t>استراتژی کاهش:</a:t>
            </a:r>
            <a:r>
              <a:rPr lang="fa-IR" sz="2400" b="1" dirty="0">
                <a:cs typeface="B Lotus" panose="00000400000000000000" pitchFamily="2" charset="-78"/>
              </a:rPr>
              <a:t>درحالی که بنابه هردلیلی یک سازمان ورزشی درصدکاهش حجم فعالیتهای </a:t>
            </a:r>
          </a:p>
          <a:p>
            <a:pPr marL="0" indent="0">
              <a:buNone/>
            </a:pPr>
            <a:r>
              <a:rPr lang="fa-IR" sz="2400" b="1" dirty="0">
                <a:cs typeface="B Lotus" panose="00000400000000000000" pitchFamily="2" charset="-78"/>
              </a:rPr>
              <a:t>موجودباشدازاین استراتژی استفاده می شود.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sz="3200" b="1" dirty="0">
                <a:cs typeface="B Titr" panose="00000700000000000000" pitchFamily="2" charset="-78"/>
              </a:rPr>
              <a:t>استراتژی توسعه:</a:t>
            </a:r>
            <a:r>
              <a:rPr lang="fa-IR" sz="2400" b="1" dirty="0">
                <a:cs typeface="B Lotus" panose="00000400000000000000" pitchFamily="2" charset="-78"/>
              </a:rPr>
              <a:t>برخلاف استراتژی کاهشی بوده ودرشرایطی است که سازمان به دنبال افزایش</a:t>
            </a:r>
          </a:p>
          <a:p>
            <a:pPr marL="0" indent="0">
              <a:buNone/>
            </a:pPr>
            <a:r>
              <a:rPr lang="fa-IR" sz="2400" b="1" dirty="0">
                <a:cs typeface="B Lotus" panose="00000400000000000000" pitchFamily="2" charset="-78"/>
              </a:rPr>
              <a:t> وگسترش فعالیتهای موجودباشد</a:t>
            </a:r>
            <a:r>
              <a:rPr lang="fa-IR" dirty="0"/>
              <a:t>.</a:t>
            </a:r>
          </a:p>
        </p:txBody>
      </p:sp>
      <p:sp>
        <p:nvSpPr>
          <p:cNvPr id="4" name="Down Arrow 3"/>
          <p:cNvSpPr/>
          <p:nvPr/>
        </p:nvSpPr>
        <p:spPr>
          <a:xfrm>
            <a:off x="9892146" y="1268953"/>
            <a:ext cx="484632" cy="55667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Down Arrow 4"/>
          <p:cNvSpPr/>
          <p:nvPr/>
        </p:nvSpPr>
        <p:spPr>
          <a:xfrm>
            <a:off x="9892146" y="2339439"/>
            <a:ext cx="484632" cy="47501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Down Arrow 5"/>
          <p:cNvSpPr/>
          <p:nvPr/>
        </p:nvSpPr>
        <p:spPr>
          <a:xfrm>
            <a:off x="9892146" y="3313216"/>
            <a:ext cx="484632" cy="510639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Down Arrow 7"/>
          <p:cNvSpPr/>
          <p:nvPr/>
        </p:nvSpPr>
        <p:spPr>
          <a:xfrm flipH="1">
            <a:off x="9892141" y="4658061"/>
            <a:ext cx="484631" cy="62394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5" y="835952"/>
            <a:ext cx="2725214" cy="197934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2694" y="6356350"/>
            <a:ext cx="2868706" cy="365125"/>
          </a:xfrm>
        </p:spPr>
        <p:txBody>
          <a:bodyPr/>
          <a:lstStyle/>
          <a:p>
            <a:fld id="{DCEF6B95-215D-4013-A034-0CE90A73AC2B}" type="slidenum">
              <a:rPr lang="fa-IR" sz="1800" smtClean="0">
                <a:solidFill>
                  <a:schemeClr val="tx1"/>
                </a:solidFill>
              </a:rPr>
              <a:t>4</a:t>
            </a:fld>
            <a:endParaRPr lang="fa-IR" sz="1800" dirty="0">
              <a:solidFill>
                <a:schemeClr val="tx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34318"/>
            <a:ext cx="1219200" cy="103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rgbClr val="92D050"/>
                </a:solidFill>
                <a:cs typeface="B Titr" panose="00000700000000000000" pitchFamily="2" charset="-78"/>
              </a:rPr>
              <a:t>استراتژی پورتر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>
                <a:cs typeface="B Lotus" panose="00000400000000000000" pitchFamily="2" charset="-78"/>
              </a:rPr>
              <a:t>1)استراتژی رهبری هزینه</a:t>
            </a:r>
            <a:r>
              <a:rPr lang="fa-IR" sz="2400" b="1" dirty="0">
                <a:cs typeface="B Lotus" panose="00000400000000000000" pitchFamily="2" charset="-78"/>
              </a:rPr>
              <a:t>1</a:t>
            </a:r>
            <a:r>
              <a:rPr lang="fa-IR" b="1" dirty="0">
                <a:cs typeface="B Lotus" panose="00000400000000000000" pitchFamily="2" charset="-78"/>
              </a:rPr>
              <a:t>:</a:t>
            </a:r>
            <a:r>
              <a:rPr lang="fa-IR" sz="2400" b="1" dirty="0">
                <a:cs typeface="B Lotus" panose="00000400000000000000" pitchFamily="2" charset="-78"/>
              </a:rPr>
              <a:t>هدف ازاین استراتژی,کسب برتری دررقابت ازطریق تولیدمحصول یاخدمت</a:t>
            </a:r>
          </a:p>
          <a:p>
            <a:pPr marL="0" indent="0">
              <a:buNone/>
            </a:pPr>
            <a:r>
              <a:rPr lang="fa-IR" sz="2400" b="1" dirty="0">
                <a:cs typeface="B Lotus" panose="00000400000000000000" pitchFamily="2" charset="-78"/>
              </a:rPr>
              <a:t>باکمترین هزینه ی ممکن نسبت به رقبا.</a:t>
            </a:r>
          </a:p>
          <a:p>
            <a:pPr marL="0" indent="0">
              <a:buNone/>
            </a:pPr>
            <a:r>
              <a:rPr lang="fa-IR" b="1" dirty="0">
                <a:cs typeface="B Lotus" panose="00000400000000000000" pitchFamily="2" charset="-78"/>
              </a:rPr>
              <a:t>2)استراتژی تمایز</a:t>
            </a:r>
            <a:r>
              <a:rPr lang="fa-IR" sz="2400" b="1" dirty="0">
                <a:cs typeface="B Lotus" panose="00000400000000000000" pitchFamily="2" charset="-78"/>
              </a:rPr>
              <a:t>2</a:t>
            </a:r>
            <a:r>
              <a:rPr lang="fa-IR" b="1" dirty="0">
                <a:cs typeface="B Lotus" panose="00000400000000000000" pitchFamily="2" charset="-78"/>
              </a:rPr>
              <a:t>:</a:t>
            </a:r>
            <a:r>
              <a:rPr lang="fa-IR" sz="2400" b="1" dirty="0">
                <a:cs typeface="B Lotus" panose="00000400000000000000" pitchFamily="2" charset="-78"/>
              </a:rPr>
              <a:t>کسب برتری رقابتی ازطریق تولیدخدمت یامحصولی است که ازدیدگاه مشتریان در</a:t>
            </a:r>
          </a:p>
          <a:p>
            <a:pPr marL="0" indent="0">
              <a:buNone/>
            </a:pPr>
            <a:r>
              <a:rPr lang="fa-IR" sz="2400" b="1" dirty="0">
                <a:cs typeface="B Lotus" panose="00000400000000000000" pitchFamily="2" charset="-78"/>
              </a:rPr>
              <a:t>مقایسه بامحصولات مشابه منحصربه فردودارای خصوصیات ویژه باشد.</a:t>
            </a:r>
          </a:p>
          <a:p>
            <a:pPr marL="0" indent="0">
              <a:buNone/>
            </a:pPr>
            <a:r>
              <a:rPr lang="fa-IR" b="1" dirty="0">
                <a:cs typeface="B Lotus" panose="00000400000000000000" pitchFamily="2" charset="-78"/>
              </a:rPr>
              <a:t>3)استراتژی تمرکز</a:t>
            </a:r>
            <a:r>
              <a:rPr lang="fa-IR" sz="2400" b="1" dirty="0">
                <a:cs typeface="B Lotus" panose="00000400000000000000" pitchFamily="2" charset="-78"/>
              </a:rPr>
              <a:t>3</a:t>
            </a:r>
            <a:r>
              <a:rPr lang="fa-IR" b="1" dirty="0">
                <a:cs typeface="B Lotus" panose="00000400000000000000" pitchFamily="2" charset="-78"/>
              </a:rPr>
              <a:t>:</a:t>
            </a:r>
            <a:r>
              <a:rPr lang="fa-IR" sz="2400" b="1" dirty="0">
                <a:cs typeface="B Lotus" panose="00000400000000000000" pitchFamily="2" charset="-78"/>
              </a:rPr>
              <a:t>بامحدودشدن دامنه ی فعالیت,امکان متمرکزکردن منابع میسرشده ویک برتری رقابتی</a:t>
            </a:r>
          </a:p>
          <a:p>
            <a:pPr marL="0" indent="0">
              <a:buNone/>
            </a:pPr>
            <a:r>
              <a:rPr lang="fa-IR" sz="2400" b="1" dirty="0">
                <a:cs typeface="B Lotus" panose="00000400000000000000" pitchFamily="2" charset="-78"/>
              </a:rPr>
              <a:t>نسبت به رقبابه دست می آید.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9757" y="5325522"/>
            <a:ext cx="2743199" cy="1366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b="1" dirty="0">
                <a:solidFill>
                  <a:schemeClr val="tx1"/>
                </a:solidFill>
                <a:cs typeface="B Lotus" panose="00000400000000000000" pitchFamily="2" charset="-78"/>
              </a:rPr>
              <a:t>1.Cost Leadership Strategy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cs typeface="B Lotus" panose="00000400000000000000" pitchFamily="2" charset="-78"/>
              </a:rPr>
              <a:t>2.Differentiation Strategy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cs typeface="B Lotus" panose="00000400000000000000" pitchFamily="2" charset="-78"/>
              </a:rPr>
              <a:t>3.Focus Strategy</a:t>
            </a:r>
            <a:endParaRPr lang="fa-IR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57" y="4286772"/>
            <a:ext cx="2857500" cy="219187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776" y="6356350"/>
            <a:ext cx="3016624" cy="365125"/>
          </a:xfrm>
        </p:spPr>
        <p:txBody>
          <a:bodyPr/>
          <a:lstStyle/>
          <a:p>
            <a:fld id="{DCEF6B95-215D-4013-A034-0CE90A73AC2B}" type="slidenum">
              <a:rPr lang="fa-IR" sz="1800" smtClean="0">
                <a:solidFill>
                  <a:schemeClr val="tx1"/>
                </a:solidFill>
              </a:rPr>
              <a:t>5</a:t>
            </a:fld>
            <a:endParaRPr lang="fa-IR" sz="1800" dirty="0">
              <a:solidFill>
                <a:schemeClr val="tx1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519177"/>
            <a:ext cx="1219200" cy="103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>
                <a:solidFill>
                  <a:srgbClr val="92D050"/>
                </a:solidFill>
                <a:cs typeface="B Titr" panose="00000700000000000000" pitchFamily="2" charset="-78"/>
              </a:rPr>
              <a:t>استراتژی های شرکت های ژاپنی</a:t>
            </a:r>
          </a:p>
        </p:txBody>
      </p:sp>
      <p:sp>
        <p:nvSpPr>
          <p:cNvPr id="4" name="6-Point Star 3"/>
          <p:cNvSpPr/>
          <p:nvPr/>
        </p:nvSpPr>
        <p:spPr>
          <a:xfrm>
            <a:off x="5450774" y="1971304"/>
            <a:ext cx="1745673" cy="1263093"/>
          </a:xfrm>
          <a:prstGeom prst="star6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bg1"/>
                </a:solidFill>
                <a:cs typeface="B Lotus" panose="00000400000000000000" pitchFamily="2" charset="-78"/>
              </a:rPr>
              <a:t>ایجادبرتری درچندشعبه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6970815" y="2681588"/>
            <a:ext cx="2006929" cy="1467210"/>
          </a:xfrm>
          <a:prstGeom prst="star6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bg1"/>
                </a:solidFill>
                <a:cs typeface="B Lotus" panose="00000400000000000000" pitchFamily="2" charset="-78"/>
              </a:rPr>
              <a:t>جستجومناطق بی دفاع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4975762" y="3544094"/>
            <a:ext cx="1995054" cy="1491044"/>
          </a:xfrm>
          <a:prstGeom prst="star6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bg1"/>
                </a:solidFill>
                <a:cs typeface="B Lotus" panose="00000400000000000000" pitchFamily="2" charset="-78"/>
              </a:rPr>
              <a:t>تغییرشرایط درگیری ونفوذ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3218212" y="2553195"/>
            <a:ext cx="2137559" cy="1595602"/>
          </a:xfrm>
          <a:prstGeom prst="star6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bg1"/>
                </a:solidFill>
                <a:cs typeface="B Lotus" panose="00000400000000000000" pitchFamily="2" charset="-78"/>
              </a:rPr>
              <a:t>رقابت ازطریق همکاری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78224" y="6356350"/>
            <a:ext cx="3003176" cy="365125"/>
          </a:xfrm>
        </p:spPr>
        <p:txBody>
          <a:bodyPr/>
          <a:lstStyle/>
          <a:p>
            <a:endParaRPr lang="fa-IR" dirty="0"/>
          </a:p>
          <a:p>
            <a:fld id="{DCEF6B95-215D-4013-A034-0CE90A73AC2B}" type="slidenum">
              <a:rPr lang="fa-IR" sz="1800" smtClean="0">
                <a:solidFill>
                  <a:schemeClr val="tx1"/>
                </a:solidFill>
              </a:rPr>
              <a:t>6</a:t>
            </a:fld>
            <a:endParaRPr lang="fa-IR" sz="1800" dirty="0">
              <a:solidFill>
                <a:schemeClr val="tx1"/>
              </a:solidFill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1" y="5548312"/>
            <a:ext cx="108360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4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a-IR" sz="3600" b="1" dirty="0">
                <a:solidFill>
                  <a:srgbClr val="92D050"/>
                </a:solidFill>
                <a:cs typeface="B Titr" panose="00000700000000000000" pitchFamily="2" charset="-78"/>
              </a:rPr>
              <a:t>استراتژی های فرعی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>
                <a:cs typeface="B Lotus" panose="00000400000000000000" pitchFamily="2" charset="-78"/>
              </a:rPr>
              <a:t>استراتژی ادغام روبه جلو</a:t>
            </a:r>
            <a:r>
              <a:rPr lang="fa-IR" sz="2000" b="1" dirty="0">
                <a:cs typeface="B Lotus" panose="00000400000000000000" pitchFamily="2" charset="-78"/>
              </a:rPr>
              <a:t>1</a:t>
            </a:r>
          </a:p>
          <a:p>
            <a:pPr marL="0" indent="0">
              <a:buNone/>
            </a:pPr>
            <a:endParaRPr lang="fa-IR" b="1" dirty="0">
              <a:cs typeface="B Lotus" panose="00000400000000000000" pitchFamily="2" charset="-78"/>
            </a:endParaRPr>
          </a:p>
          <a:p>
            <a:pPr marL="0" indent="0">
              <a:buNone/>
            </a:pPr>
            <a:r>
              <a:rPr lang="fa-IR" b="1" dirty="0">
                <a:cs typeface="B Lotus" panose="00000400000000000000" pitchFamily="2" charset="-78"/>
              </a:rPr>
              <a:t>استراتژی ادغام روبه عقب</a:t>
            </a:r>
            <a:r>
              <a:rPr lang="fa-IR" sz="2000" b="1" dirty="0">
                <a:cs typeface="B Lotus" panose="00000400000000000000" pitchFamily="2" charset="-78"/>
              </a:rPr>
              <a:t>2</a:t>
            </a:r>
          </a:p>
          <a:p>
            <a:pPr marL="0" indent="0">
              <a:buNone/>
            </a:pPr>
            <a:endParaRPr lang="fa-IR" b="1" dirty="0">
              <a:cs typeface="B Lotus" panose="00000400000000000000" pitchFamily="2" charset="-78"/>
            </a:endParaRPr>
          </a:p>
          <a:p>
            <a:pPr marL="0" indent="0">
              <a:buNone/>
            </a:pPr>
            <a:r>
              <a:rPr lang="fa-IR" b="1" dirty="0">
                <a:cs typeface="B Lotus" panose="00000400000000000000" pitchFamily="2" charset="-78"/>
              </a:rPr>
              <a:t>استراتژی گسترش افقی</a:t>
            </a:r>
            <a:r>
              <a:rPr lang="fa-IR" sz="2000" b="1" dirty="0">
                <a:cs typeface="B Lotus" panose="00000400000000000000" pitchFamily="2" charset="-78"/>
              </a:rPr>
              <a:t>3</a:t>
            </a:r>
          </a:p>
          <a:p>
            <a:pPr marL="0" indent="0">
              <a:buNone/>
            </a:pPr>
            <a:endParaRPr lang="fa-IR" b="1" dirty="0">
              <a:cs typeface="B Lotus" panose="00000400000000000000" pitchFamily="2" charset="-78"/>
            </a:endParaRPr>
          </a:p>
          <a:p>
            <a:pPr marL="0" indent="0">
              <a:buNone/>
            </a:pPr>
            <a:r>
              <a:rPr lang="fa-IR" b="1" dirty="0">
                <a:cs typeface="B Lotus" panose="00000400000000000000" pitchFamily="2" charset="-78"/>
              </a:rPr>
              <a:t>استراتژی تنوع</a:t>
            </a:r>
            <a:r>
              <a:rPr lang="fa-IR" sz="2000" b="1" dirty="0">
                <a:cs typeface="B Lotus" panose="00000400000000000000" pitchFamily="2" charset="-78"/>
              </a:rPr>
              <a:t>4</a:t>
            </a:r>
          </a:p>
          <a:p>
            <a:endParaRPr lang="fa-IR" dirty="0"/>
          </a:p>
          <a:p>
            <a:pPr marL="0" indent="0">
              <a:buNone/>
            </a:pPr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</p:txBody>
      </p:sp>
      <p:sp>
        <p:nvSpPr>
          <p:cNvPr id="4" name="Down Arrow 3"/>
          <p:cNvSpPr/>
          <p:nvPr/>
        </p:nvSpPr>
        <p:spPr>
          <a:xfrm>
            <a:off x="9357755" y="1201484"/>
            <a:ext cx="484632" cy="48920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Down Arrow 4"/>
          <p:cNvSpPr/>
          <p:nvPr/>
        </p:nvSpPr>
        <p:spPr>
          <a:xfrm>
            <a:off x="9357755" y="2279435"/>
            <a:ext cx="484632" cy="49522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Down Arrow 5"/>
          <p:cNvSpPr/>
          <p:nvPr/>
        </p:nvSpPr>
        <p:spPr>
          <a:xfrm>
            <a:off x="9357755" y="3323472"/>
            <a:ext cx="484632" cy="52413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Down Arrow 6"/>
          <p:cNvSpPr/>
          <p:nvPr/>
        </p:nvSpPr>
        <p:spPr>
          <a:xfrm>
            <a:off x="9315062" y="4275116"/>
            <a:ext cx="484632" cy="51064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Left Arrow 7"/>
          <p:cNvSpPr/>
          <p:nvPr/>
        </p:nvSpPr>
        <p:spPr>
          <a:xfrm flipV="1">
            <a:off x="8425062" y="4987637"/>
            <a:ext cx="586698" cy="473231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5581403" y="4785756"/>
            <a:ext cx="2814452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Lotus" panose="00000400000000000000" pitchFamily="2" charset="-78"/>
              </a:rPr>
              <a:t>استراتژی سرمایه گذاری مشترک</a:t>
            </a:r>
            <a:r>
              <a:rPr lang="fa-IR" sz="2000" b="1" dirty="0">
                <a:cs typeface="B Lotus" panose="00000400000000000000" pitchFamily="2" charset="-78"/>
              </a:rPr>
              <a:t>5</a:t>
            </a:r>
          </a:p>
        </p:txBody>
      </p:sp>
      <p:sp>
        <p:nvSpPr>
          <p:cNvPr id="10" name="Left Arrow 9"/>
          <p:cNvSpPr/>
          <p:nvPr/>
        </p:nvSpPr>
        <p:spPr>
          <a:xfrm>
            <a:off x="5001095" y="4987637"/>
            <a:ext cx="580308" cy="510638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2814481" y="4773878"/>
            <a:ext cx="2151017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Lotus" panose="00000400000000000000" pitchFamily="2" charset="-78"/>
              </a:rPr>
              <a:t>استراتژی نوآوری</a:t>
            </a:r>
            <a:r>
              <a:rPr lang="fa-IR" sz="2000" b="1" dirty="0">
                <a:cs typeface="B Lotus" panose="00000400000000000000" pitchFamily="2" charset="-78"/>
              </a:rPr>
              <a:t>6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2552206" y="4987637"/>
            <a:ext cx="586698" cy="510637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478831" y="4785756"/>
            <a:ext cx="2057287" cy="8176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Lotus" panose="00000400000000000000" pitchFamily="2" charset="-78"/>
              </a:rPr>
              <a:t>استراتژی توسعه بازار</a:t>
            </a:r>
            <a:r>
              <a:rPr lang="fa-IR" sz="2000" b="1" dirty="0">
                <a:cs typeface="B Lotus" panose="00000400000000000000" pitchFamily="2" charset="-78"/>
              </a:rPr>
              <a:t>7</a:t>
            </a:r>
          </a:p>
        </p:txBody>
      </p:sp>
      <p:sp>
        <p:nvSpPr>
          <p:cNvPr id="14" name="Up Arrow 13"/>
          <p:cNvSpPr/>
          <p:nvPr/>
        </p:nvSpPr>
        <p:spPr>
          <a:xfrm>
            <a:off x="1222455" y="3981755"/>
            <a:ext cx="586125" cy="665018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478831" y="3086894"/>
            <a:ext cx="2073375" cy="7897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Lotus" panose="00000400000000000000" pitchFamily="2" charset="-78"/>
              </a:rPr>
              <a:t>استراتژی نفوذدربازار</a:t>
            </a:r>
            <a:r>
              <a:rPr lang="fa-IR" sz="2000" b="1" dirty="0">
                <a:cs typeface="B Lotus" panose="00000400000000000000" pitchFamily="2" charset="-78"/>
              </a:rPr>
              <a:t>8</a:t>
            </a:r>
          </a:p>
        </p:txBody>
      </p:sp>
      <p:sp>
        <p:nvSpPr>
          <p:cNvPr id="16" name="Up Arrow 15"/>
          <p:cNvSpPr/>
          <p:nvPr/>
        </p:nvSpPr>
        <p:spPr>
          <a:xfrm>
            <a:off x="1214411" y="2475149"/>
            <a:ext cx="586125" cy="506591"/>
          </a:xfrm>
          <a:prstGeom prst="upArrow">
            <a:avLst>
              <a:gd name="adj1" fmla="val 50000"/>
              <a:gd name="adj2" fmla="val 29241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ectangle 16"/>
          <p:cNvSpPr/>
          <p:nvPr/>
        </p:nvSpPr>
        <p:spPr>
          <a:xfrm>
            <a:off x="-106878" y="1294410"/>
            <a:ext cx="2921359" cy="985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Lotus" panose="00000400000000000000" pitchFamily="2" charset="-78"/>
              </a:rPr>
              <a:t>استراتژی توسعه محصولات وخدمات</a:t>
            </a:r>
            <a:r>
              <a:rPr lang="fa-IR" sz="2000" b="1" dirty="0">
                <a:cs typeface="B Lotus" panose="00000400000000000000" pitchFamily="2" charset="-78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31" y="5498275"/>
            <a:ext cx="3117274" cy="13241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sz="1400" b="1" dirty="0">
                <a:solidFill>
                  <a:schemeClr val="tx1"/>
                </a:solidFill>
                <a:cs typeface="B Titr" panose="00000700000000000000" pitchFamily="2" charset="-78"/>
              </a:rPr>
              <a:t>1.Forward Integration Strategy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  <a:cs typeface="B Titr" panose="00000700000000000000" pitchFamily="2" charset="-78"/>
              </a:rPr>
              <a:t>2.Backward Integration Strategy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  <a:cs typeface="B Titr" panose="00000700000000000000" pitchFamily="2" charset="-78"/>
              </a:rPr>
              <a:t>3.Horizontal Strategy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  <a:cs typeface="B Titr" panose="00000700000000000000" pitchFamily="2" charset="-78"/>
              </a:rPr>
              <a:t>4.Diversification Strategy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38903" y="5603427"/>
            <a:ext cx="2771673" cy="12190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sz="1400" b="1" dirty="0">
                <a:solidFill>
                  <a:schemeClr val="tx1"/>
                </a:solidFill>
                <a:cs typeface="B Titr" panose="00000700000000000000" pitchFamily="2" charset="-78"/>
              </a:rPr>
              <a:t>5.Joint Venture Strategy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  <a:cs typeface="B Titr" panose="00000700000000000000" pitchFamily="2" charset="-78"/>
              </a:rPr>
              <a:t>6.Innovation Strategy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  <a:cs typeface="B Titr" panose="00000700000000000000" pitchFamily="2" charset="-78"/>
              </a:rPr>
              <a:t>7.Market Development Strategy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  <a:cs typeface="B Titr" panose="00000700000000000000" pitchFamily="2" charset="-78"/>
              </a:rPr>
              <a:t>8.Market Penetration Strategy</a:t>
            </a:r>
            <a:endParaRPr lang="fa-IR" sz="14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10576" y="5603427"/>
            <a:ext cx="2627782" cy="121901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B Titr" panose="00000700000000000000" pitchFamily="2" charset="-78"/>
              </a:rPr>
              <a:t>9.Product/Service Development Strategy</a:t>
            </a:r>
            <a:endParaRPr lang="fa-IR" sz="14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59" y="1913954"/>
            <a:ext cx="3084994" cy="196264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21024" y="6597432"/>
            <a:ext cx="3460376" cy="124043"/>
          </a:xfrm>
        </p:spPr>
        <p:txBody>
          <a:bodyPr/>
          <a:lstStyle/>
          <a:p>
            <a:fld id="{DCEF6B95-215D-4013-A034-0CE90A73AC2B}" type="slidenum">
              <a:rPr lang="fa-IR" sz="1800" smtClean="0">
                <a:solidFill>
                  <a:schemeClr val="tx1"/>
                </a:solidFill>
              </a:rPr>
              <a:t>7</a:t>
            </a:fld>
            <a:endParaRPr lang="fa-IR" sz="1800" dirty="0">
              <a:solidFill>
                <a:schemeClr val="tx1"/>
              </a:solidFill>
            </a:endParaRPr>
          </a:p>
        </p:txBody>
      </p:sp>
      <p:pic>
        <p:nvPicPr>
          <p:cNvPr id="2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99" y="5612359"/>
            <a:ext cx="108360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9914"/>
          </a:xfrm>
        </p:spPr>
        <p:txBody>
          <a:bodyPr>
            <a:normAutofit/>
          </a:bodyPr>
          <a:lstStyle/>
          <a:p>
            <a:r>
              <a:rPr lang="fa-IR" sz="3200" b="1" dirty="0">
                <a:solidFill>
                  <a:srgbClr val="92D050"/>
                </a:solidFill>
                <a:cs typeface="B Titr" panose="00000700000000000000" pitchFamily="2" charset="-78"/>
              </a:rPr>
              <a:t>استراتژی هایی هستندکه به دنبال استراتژی های کاهش مطرح می شوند: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4410"/>
            <a:ext cx="10515600" cy="4882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600" b="1" dirty="0">
                <a:cs typeface="B Lotus" panose="00000400000000000000" pitchFamily="2" charset="-78"/>
              </a:rPr>
              <a:t>1)استراتژی کاهش هزینه</a:t>
            </a:r>
            <a:r>
              <a:rPr lang="fa-IR" sz="2000" b="1" dirty="0">
                <a:cs typeface="B Lotus" panose="00000400000000000000" pitchFamily="2" charset="-78"/>
              </a:rPr>
              <a:t>1</a:t>
            </a:r>
            <a:r>
              <a:rPr lang="fa-IR" sz="2600" b="1" dirty="0">
                <a:cs typeface="B Lotus" panose="00000400000000000000" pitchFamily="2" charset="-78"/>
              </a:rPr>
              <a:t>:</a:t>
            </a:r>
            <a:r>
              <a:rPr lang="fa-IR" sz="2200" b="1" dirty="0">
                <a:cs typeface="B Lotus" panose="00000400000000000000" pitchFamily="2" charset="-78"/>
              </a:rPr>
              <a:t>دراین حالت سازمان موقتایابطوردایم اقدام به کاهش عملیات یافعالیت های تولید</a:t>
            </a:r>
          </a:p>
          <a:p>
            <a:pPr marL="0" indent="0">
              <a:buNone/>
            </a:pPr>
            <a:r>
              <a:rPr lang="fa-IR" sz="2200" b="1" dirty="0">
                <a:cs typeface="B Lotus" panose="00000400000000000000" pitchFamily="2" charset="-78"/>
              </a:rPr>
              <a:t>محصولات یاارایه خدمات می نماید.</a:t>
            </a:r>
          </a:p>
          <a:p>
            <a:pPr marL="0" indent="0">
              <a:buNone/>
            </a:pPr>
            <a:r>
              <a:rPr lang="fa-IR" sz="2600" b="1" dirty="0">
                <a:cs typeface="B Lotus" panose="00000400000000000000" pitchFamily="2" charset="-78"/>
              </a:rPr>
              <a:t>2)استراتژی واگذاری</a:t>
            </a:r>
            <a:r>
              <a:rPr lang="fa-IR" sz="2000" b="1" dirty="0">
                <a:cs typeface="B Lotus" panose="00000400000000000000" pitchFamily="2" charset="-78"/>
              </a:rPr>
              <a:t>2</a:t>
            </a:r>
            <a:r>
              <a:rPr lang="fa-IR" sz="2600" b="1" dirty="0">
                <a:cs typeface="B Lotus" panose="00000400000000000000" pitchFamily="2" charset="-78"/>
              </a:rPr>
              <a:t>:</a:t>
            </a:r>
            <a:r>
              <a:rPr lang="fa-IR" sz="2000" b="1" dirty="0">
                <a:cs typeface="B Lotus" panose="00000400000000000000" pitchFamily="2" charset="-78"/>
              </a:rPr>
              <a:t>درصورت عدم کارایی استراتژی عقب گرددرموردخدمت یامحصولی,سراغ این استراتژی گرفته می شود.</a:t>
            </a:r>
          </a:p>
          <a:p>
            <a:pPr marL="0" indent="0">
              <a:buNone/>
            </a:pPr>
            <a:r>
              <a:rPr lang="fa-IR" sz="2600" b="1" dirty="0">
                <a:cs typeface="B Lotus" panose="00000400000000000000" pitchFamily="2" charset="-78"/>
              </a:rPr>
              <a:t>3)استراتژی انحلال</a:t>
            </a:r>
            <a:r>
              <a:rPr lang="fa-IR" sz="2000" b="1" dirty="0">
                <a:cs typeface="B Lotus" panose="00000400000000000000" pitchFamily="2" charset="-78"/>
              </a:rPr>
              <a:t>3</a:t>
            </a:r>
            <a:r>
              <a:rPr lang="fa-IR" sz="2600" b="1" dirty="0">
                <a:cs typeface="B Lotus" panose="00000400000000000000" pitchFamily="2" charset="-78"/>
              </a:rPr>
              <a:t>:</a:t>
            </a:r>
            <a:r>
              <a:rPr lang="fa-IR" sz="2000" b="1" dirty="0">
                <a:cs typeface="B Lotus" panose="00000400000000000000" pitchFamily="2" charset="-78"/>
              </a:rPr>
              <a:t>درصورتی که استراتژی حذف محدودهم کارگرنیافتددرآن صورت اقدام به فروش یاحذف کامل </a:t>
            </a:r>
          </a:p>
          <a:p>
            <a:pPr marL="0" indent="0">
              <a:buNone/>
            </a:pPr>
            <a:r>
              <a:rPr lang="fa-IR" sz="2000" b="1" dirty="0">
                <a:cs typeface="B Lotus" panose="00000400000000000000" pitchFamily="2" charset="-78"/>
              </a:rPr>
              <a:t>محصول یاخط تولید آن می نماید.</a:t>
            </a:r>
          </a:p>
          <a:p>
            <a:pPr marL="0" indent="0">
              <a:buNone/>
            </a:pPr>
            <a:r>
              <a:rPr lang="fa-IR" sz="2600" b="1" dirty="0">
                <a:cs typeface="B Lotus" panose="00000400000000000000" pitchFamily="2" charset="-78"/>
              </a:rPr>
              <a:t>4)استراتژی تجدیدساختار</a:t>
            </a:r>
            <a:r>
              <a:rPr lang="fa-IR" sz="2000" b="1" dirty="0">
                <a:cs typeface="B Lotus" panose="00000400000000000000" pitchFamily="2" charset="-78"/>
              </a:rPr>
              <a:t>4</a:t>
            </a:r>
            <a:r>
              <a:rPr lang="fa-IR" sz="2600" b="1" dirty="0">
                <a:cs typeface="B Lotus" panose="00000400000000000000" pitchFamily="2" charset="-78"/>
              </a:rPr>
              <a:t>:</a:t>
            </a:r>
            <a:r>
              <a:rPr lang="fa-IR" sz="2000" b="1" dirty="0">
                <a:cs typeface="B Lotus" panose="00000400000000000000" pitchFamily="2" charset="-78"/>
              </a:rPr>
              <a:t>درصورتی که استراتژی ثبات پیروی شودبه دنبال آن وبه منظورتقویت مواضع موجودازاین</a:t>
            </a:r>
          </a:p>
          <a:p>
            <a:pPr marL="0" indent="0">
              <a:buNone/>
            </a:pPr>
            <a:r>
              <a:rPr lang="fa-IR" sz="2000" b="1" dirty="0">
                <a:cs typeface="B Lotus" panose="00000400000000000000" pitchFamily="2" charset="-78"/>
              </a:rPr>
              <a:t>استراتژی استفاده می شود.</a:t>
            </a:r>
          </a:p>
          <a:p>
            <a:pPr marL="0" indent="0">
              <a:buNone/>
            </a:pPr>
            <a:r>
              <a:rPr lang="fa-IR" sz="2600" b="1" dirty="0">
                <a:cs typeface="B Lotus" panose="00000400000000000000" pitchFamily="2" charset="-78"/>
              </a:rPr>
              <a:t>5)استراتژی وضع موجود</a:t>
            </a:r>
            <a:r>
              <a:rPr lang="fa-IR" sz="2000" b="1" dirty="0">
                <a:cs typeface="B Lotus" panose="00000400000000000000" pitchFamily="2" charset="-78"/>
              </a:rPr>
              <a:t>5</a:t>
            </a:r>
            <a:r>
              <a:rPr lang="fa-IR" sz="2600" b="1" dirty="0">
                <a:cs typeface="B Lotus" panose="00000400000000000000" pitchFamily="2" charset="-78"/>
              </a:rPr>
              <a:t>:</a:t>
            </a:r>
            <a:r>
              <a:rPr lang="fa-IR" sz="2000" b="1" dirty="0">
                <a:cs typeface="B Lotus" panose="00000400000000000000" pitchFamily="2" charset="-78"/>
              </a:rPr>
              <a:t>درصورتی که استراتژی ثبات پیروی شودولزومی به تغییرات چه جزیی وچه کلی نباشد.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694" y="5296395"/>
            <a:ext cx="2756646" cy="1561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sz="1600" b="1" dirty="0">
                <a:solidFill>
                  <a:schemeClr val="tx1"/>
                </a:solidFill>
                <a:cs typeface="B Lotus" panose="00000400000000000000" pitchFamily="2" charset="-78"/>
              </a:rPr>
              <a:t>1.Retrenchment Strategy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cs typeface="B Lotus" panose="00000400000000000000" pitchFamily="2" charset="-78"/>
              </a:rPr>
              <a:t>2.Divestitre Strategy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cs typeface="B Lotus" panose="00000400000000000000" pitchFamily="2" charset="-78"/>
              </a:rPr>
              <a:t>3.Liquidation Strategy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cs typeface="B Lotus" panose="00000400000000000000" pitchFamily="2" charset="-78"/>
              </a:rPr>
              <a:t>4.Restructuring Strategy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cs typeface="B Lotus" panose="00000400000000000000" pitchFamily="2" charset="-78"/>
              </a:rPr>
              <a:t>5.Status quo Strategy</a:t>
            </a:r>
            <a:r>
              <a:rPr lang="fa-IR" sz="1600" b="1" dirty="0">
                <a:solidFill>
                  <a:schemeClr val="tx1"/>
                </a:solidFill>
                <a:cs typeface="B Lotus" panose="00000400000000000000" pitchFamily="2" charset="-78"/>
              </a:rPr>
              <a:t>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576" y="6356350"/>
            <a:ext cx="3473824" cy="501650"/>
          </a:xfrm>
        </p:spPr>
        <p:txBody>
          <a:bodyPr/>
          <a:lstStyle/>
          <a:p>
            <a:fld id="{DCEF6B95-215D-4013-A034-0CE90A73AC2B}" type="slidenum">
              <a:rPr lang="fa-IR" sz="1800" smtClean="0">
                <a:solidFill>
                  <a:schemeClr val="tx1"/>
                </a:solidFill>
              </a:rPr>
              <a:t>8</a:t>
            </a:fld>
            <a:endParaRPr lang="fa-IR" sz="18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99" y="5612359"/>
            <a:ext cx="108360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1483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92D050"/>
                </a:solidFill>
                <a:cs typeface="B Titr" panose="00000700000000000000" pitchFamily="2" charset="-78"/>
              </a:rPr>
              <a:t>استراتژی های وظیفه ای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086"/>
            <a:ext cx="10515600" cy="473087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a-IR" sz="7400" b="1" dirty="0">
                <a:cs typeface="B Lotus" panose="00000400000000000000" pitchFamily="2" charset="-78"/>
              </a:rPr>
              <a:t>1)استراتژی عملیاتی</a:t>
            </a:r>
            <a:r>
              <a:rPr lang="fa-IR" sz="6200" b="1" dirty="0">
                <a:cs typeface="B Lotus" panose="00000400000000000000" pitchFamily="2" charset="-78"/>
              </a:rPr>
              <a:t>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6200" b="1" dirty="0">
                <a:cs typeface="B Lotus" panose="00000400000000000000" pitchFamily="2" charset="-78"/>
              </a:rPr>
              <a:t>امکانات وتجهیزات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6200" b="1" dirty="0">
                <a:cs typeface="B Lotus" panose="00000400000000000000" pitchFamily="2" charset="-78"/>
              </a:rPr>
              <a:t>سفارشات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6200" b="1" dirty="0">
                <a:cs typeface="B Lotus" panose="00000400000000000000" pitchFamily="2" charset="-78"/>
              </a:rPr>
              <a:t>برنامه ریزی وکنترل</a:t>
            </a:r>
          </a:p>
          <a:p>
            <a:pPr marL="0" indent="0">
              <a:buNone/>
            </a:pPr>
            <a:r>
              <a:rPr lang="fa-IR" sz="7400" dirty="0"/>
              <a:t>2</a:t>
            </a:r>
            <a:r>
              <a:rPr lang="fa-IR" sz="7400" b="1" dirty="0">
                <a:cs typeface="B Lotus" panose="00000400000000000000" pitchFamily="2" charset="-78"/>
              </a:rPr>
              <a:t>)استراتژی مالی</a:t>
            </a:r>
            <a:r>
              <a:rPr lang="fa-IR" sz="6200" dirty="0"/>
              <a:t>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6200" b="1" dirty="0">
                <a:cs typeface="B Lotus" panose="00000400000000000000" pitchFamily="2" charset="-78"/>
              </a:rPr>
              <a:t>هزینه سرمایه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6200" b="1" dirty="0">
                <a:cs typeface="B Lotus" panose="00000400000000000000" pitchFamily="2" charset="-78"/>
              </a:rPr>
              <a:t>توزیع سرمایه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6200" b="1" dirty="0">
                <a:cs typeface="B Lotus" panose="00000400000000000000" pitchFamily="2" charset="-78"/>
              </a:rPr>
              <a:t>مدیریت سرمایه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7400" b="1" dirty="0">
                <a:cs typeface="B Lotus" panose="00000400000000000000" pitchFamily="2" charset="-78"/>
              </a:rPr>
              <a:t>3)استراتژی بازاریابی</a:t>
            </a:r>
            <a:r>
              <a:rPr lang="fa-IR" sz="6200" b="1" dirty="0">
                <a:cs typeface="B Lotus" panose="00000400000000000000" pitchFamily="2" charset="-78"/>
              </a:rPr>
              <a:t>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6200" b="1" dirty="0">
                <a:cs typeface="B Lotus" panose="00000400000000000000" pitchFamily="2" charset="-78"/>
              </a:rPr>
              <a:t>استراتژی رهبری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6200" b="1" dirty="0">
                <a:cs typeface="B Lotus" panose="00000400000000000000" pitchFamily="2" charset="-78"/>
              </a:rPr>
              <a:t>استراتژی پیرو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6200" b="1" dirty="0">
                <a:cs typeface="B Lotus" panose="00000400000000000000" pitchFamily="2" charset="-78"/>
              </a:rPr>
              <a:t>استراتژی نیچر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6200" b="1" dirty="0">
                <a:cs typeface="B Lotus" panose="00000400000000000000" pitchFamily="2" charset="-78"/>
              </a:rPr>
              <a:t>استراتژی چلنر</a:t>
            </a:r>
          </a:p>
        </p:txBody>
      </p:sp>
      <p:sp>
        <p:nvSpPr>
          <p:cNvPr id="4" name="Down Arrow 3"/>
          <p:cNvSpPr/>
          <p:nvPr/>
        </p:nvSpPr>
        <p:spPr>
          <a:xfrm>
            <a:off x="10094026" y="956882"/>
            <a:ext cx="484632" cy="48920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1353786" y="1446086"/>
            <a:ext cx="3051959" cy="1831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>
                <a:cs typeface="B Lotus" panose="00000400000000000000" pitchFamily="2" charset="-78"/>
              </a:rPr>
              <a:t>4</a:t>
            </a:r>
            <a:r>
              <a:rPr lang="fa-IR" sz="2400" b="1" dirty="0">
                <a:cs typeface="B Lotus" panose="00000400000000000000" pitchFamily="2" charset="-78"/>
              </a:rPr>
              <a:t>)استراتژی تحقیق وتوسعه</a:t>
            </a:r>
            <a:r>
              <a:rPr lang="fa-IR" sz="2000" b="1" dirty="0">
                <a:cs typeface="B Lotus" panose="00000400000000000000" pitchFamily="2" charset="-78"/>
              </a:rPr>
              <a:t>4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a-IR" sz="2000" b="1" dirty="0">
                <a:solidFill>
                  <a:schemeClr val="tx1"/>
                </a:solidFill>
                <a:cs typeface="B Lotus" panose="00000400000000000000" pitchFamily="2" charset="-78"/>
              </a:rPr>
              <a:t>نوع تحقیق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a-IR" sz="2000" b="1" dirty="0">
                <a:solidFill>
                  <a:schemeClr val="tx1"/>
                </a:solidFill>
                <a:cs typeface="B Lotus" panose="00000400000000000000" pitchFamily="2" charset="-78"/>
              </a:rPr>
              <a:t>دوره زمانی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a-IR" sz="2000" b="1" dirty="0">
                <a:solidFill>
                  <a:schemeClr val="tx1"/>
                </a:solidFill>
                <a:cs typeface="B Lotus" panose="00000400000000000000" pitchFamily="2" charset="-78"/>
              </a:rPr>
              <a:t>تناسب زمانی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a-IR" sz="2000" b="1" dirty="0">
                <a:solidFill>
                  <a:schemeClr val="tx1"/>
                </a:solidFill>
                <a:cs typeface="B Lotus" panose="00000400000000000000" pitchFamily="2" charset="-78"/>
              </a:rPr>
              <a:t>موضوع تحقیقی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3786" y="3146961"/>
            <a:ext cx="2660074" cy="90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5)استراتژی ترکیب بازار</a:t>
            </a:r>
          </a:p>
        </p:txBody>
      </p:sp>
      <p:sp>
        <p:nvSpPr>
          <p:cNvPr id="8" name="Rectangle 7"/>
          <p:cNvSpPr/>
          <p:nvPr/>
        </p:nvSpPr>
        <p:spPr>
          <a:xfrm>
            <a:off x="-1" y="5547348"/>
            <a:ext cx="4652683" cy="13240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b="1" dirty="0">
                <a:solidFill>
                  <a:schemeClr val="tx1"/>
                </a:solidFill>
                <a:cs typeface="B Lotus" panose="00000400000000000000" pitchFamily="2" charset="-78"/>
              </a:rPr>
              <a:t>1.Operation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cs typeface="B Lotus" panose="00000400000000000000" pitchFamily="2" charset="-78"/>
              </a:rPr>
              <a:t>2.Financial Strategy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cs typeface="B Lotus" panose="00000400000000000000" pitchFamily="2" charset="-78"/>
              </a:rPr>
              <a:t>3.Marketing </a:t>
            </a:r>
            <a:r>
              <a:rPr lang="en-US" b="1" dirty="0" err="1">
                <a:solidFill>
                  <a:schemeClr val="tx1"/>
                </a:solidFill>
                <a:cs typeface="B Lotus" panose="00000400000000000000" pitchFamily="2" charset="-78"/>
              </a:rPr>
              <a:t>Straregy</a:t>
            </a:r>
            <a:endParaRPr lang="en-US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cs typeface="B Lotus" panose="00000400000000000000" pitchFamily="2" charset="-78"/>
              </a:rPr>
              <a:t>4.RESEARCH 8 Development Strategy</a:t>
            </a:r>
          </a:p>
          <a:p>
            <a:pPr algn="l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46" y="2110777"/>
            <a:ext cx="3323636" cy="258224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1024" y="6521824"/>
            <a:ext cx="430305" cy="524435"/>
          </a:xfrm>
        </p:spPr>
        <p:txBody>
          <a:bodyPr/>
          <a:lstStyle/>
          <a:p>
            <a:fld id="{DCEF6B95-215D-4013-A034-0CE90A73AC2B}" type="slidenum">
              <a:rPr lang="fa-IR" sz="1800" smtClean="0">
                <a:solidFill>
                  <a:schemeClr val="tx1"/>
                </a:solidFill>
              </a:rPr>
              <a:t>9</a:t>
            </a:fld>
            <a:endParaRPr lang="fa-IR" sz="1800" dirty="0">
              <a:solidFill>
                <a:schemeClr val="tx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391" y="5681663"/>
            <a:ext cx="108360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66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8643</TotalTime>
  <Words>858</Words>
  <Application>Microsoft Office PowerPoint</Application>
  <PresentationFormat>Widescreen</PresentationFormat>
  <Paragraphs>204</Paragraphs>
  <Slides>14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 Lotus</vt:lpstr>
      <vt:lpstr>B Titr</vt:lpstr>
      <vt:lpstr>Calibri</vt:lpstr>
      <vt:lpstr>Calibri Light</vt:lpstr>
      <vt:lpstr>IranNastaliq</vt:lpstr>
      <vt:lpstr>Wingdings</vt:lpstr>
      <vt:lpstr>Office Theme</vt:lpstr>
      <vt:lpstr>PowerPoint Presentation</vt:lpstr>
      <vt:lpstr> فهرست مطالب </vt:lpstr>
      <vt:lpstr>استراتژی</vt:lpstr>
      <vt:lpstr>انواع استراتژی</vt:lpstr>
      <vt:lpstr>استراتژی پورتر</vt:lpstr>
      <vt:lpstr>استراتژی های شرکت های ژاپنی</vt:lpstr>
      <vt:lpstr>استراتژی های فرعی</vt:lpstr>
      <vt:lpstr>استراتژی هایی هستندکه به دنبال استراتژی های کاهش مطرح می شوند:</vt:lpstr>
      <vt:lpstr>استراتژی های وظیفه ای</vt:lpstr>
      <vt:lpstr>استراتژی های کلان1</vt:lpstr>
      <vt:lpstr>ماتریس عوامل درونی وبیرونی اداره کل تربیت بدنی دانشگاه پیام نور</vt:lpstr>
      <vt:lpstr>PowerPoint Presentation</vt:lpstr>
      <vt:lpstr>منابع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fadak</dc:creator>
  <cp:lastModifiedBy>Dr Zardashtian</cp:lastModifiedBy>
  <cp:revision>195</cp:revision>
  <dcterms:created xsi:type="dcterms:W3CDTF">2017-03-27T04:22:30Z</dcterms:created>
  <dcterms:modified xsi:type="dcterms:W3CDTF">2020-03-26T18:51:09Z</dcterms:modified>
</cp:coreProperties>
</file>