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8" r:id="rId11"/>
    <p:sldId id="280" r:id="rId12"/>
    <p:sldId id="279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C84D4"/>
    <a:srgbClr val="FF0000"/>
    <a:srgbClr val="E79849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3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1043-130C-4EF5-84C5-C5A9B856B4D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2F08-6750-40AE-B21D-21825F56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26" y="702686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بخش اول فصل چهارم: برنامه ریزی استراتژیک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2" y="1954697"/>
            <a:ext cx="4776395" cy="47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تعریف برنامه ریزی استراتژیک: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فرایند دستیابی به اهداف بلند مدت و حیاتی سازمان در محیط رقابتی</a:t>
            </a:r>
            <a:endParaRPr lang="en-US" dirty="0"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835299"/>
              </p:ext>
            </p:extLst>
          </p:nvPr>
        </p:nvGraphicFramePr>
        <p:xfrm>
          <a:off x="838200" y="2661649"/>
          <a:ext cx="10515600" cy="391688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294159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41292979"/>
                    </a:ext>
                  </a:extLst>
                </a:gridCol>
              </a:tblGrid>
              <a:tr h="866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غیر قابل اجرا بدون برنامه ریزی عملیاتی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توجه به تاثیر عوامل خارجی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09398"/>
                  </a:ext>
                </a:extLst>
              </a:tr>
              <a:tr h="866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امکان رسیدن به اهداف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نوعی برنامه بلند مدت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13321"/>
                  </a:ext>
                </a:extLst>
              </a:tr>
              <a:tr h="866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موجب هدایت تمامی سازمان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آینده نگر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69586"/>
                  </a:ext>
                </a:extLst>
              </a:tr>
              <a:tr h="866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زمینه اساسی برای</a:t>
                      </a:r>
                      <a:r>
                        <a:rPr lang="fa-IR" sz="2800" b="1" baseline="0" dirty="0">
                          <a:cs typeface="B Zar" panose="00000400000000000000" pitchFamily="2" charset="-78"/>
                        </a:rPr>
                        <a:t> تمامی برنامه های دیگر در سطوح سازمانی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>
                          <a:cs typeface="B Zar" panose="00000400000000000000" pitchFamily="2" charset="-78"/>
                        </a:rPr>
                        <a:t>مسولیت آن با مدیریت عالی</a:t>
                      </a:r>
                      <a:endParaRPr lang="en-US" sz="2800" b="1" dirty="0">
                        <a:solidFill>
                          <a:srgbClr val="FF33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0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7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8319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22399" r="-170" b="6336"/>
          <a:stretch/>
        </p:blipFill>
        <p:spPr>
          <a:xfrm>
            <a:off x="91439" y="470264"/>
            <a:ext cx="11952515" cy="62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7525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دلایل بکارگیری برنامه ریزی استراتژیک: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441655"/>
            <a:ext cx="2621055" cy="2621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/>
          <p:cNvSpPr/>
          <p:nvPr/>
        </p:nvSpPr>
        <p:spPr>
          <a:xfrm>
            <a:off x="5138057" y="1771622"/>
            <a:ext cx="5878286" cy="78377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</a:rPr>
              <a:t>طراحی شده برای محیط های پیچیده و متغیر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138057" y="2791268"/>
            <a:ext cx="5878286" cy="783771"/>
          </a:xfrm>
          <a:prstGeom prst="fra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</a:rPr>
              <a:t>تشکیل دهنده ی بخشی از مدیریت نتیجه گرا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138057" y="3813676"/>
            <a:ext cx="5878286" cy="783771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</a:rPr>
              <a:t>ابزاری برای اعمال مدیریت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138057" y="4836084"/>
            <a:ext cx="5878286" cy="783771"/>
          </a:xfrm>
          <a:prstGeom prst="frame">
            <a:avLst/>
          </a:prstGeom>
          <a:solidFill>
            <a:srgbClr val="E79849"/>
          </a:solidFill>
          <a:ln>
            <a:solidFill>
              <a:srgbClr val="E79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</a:rPr>
              <a:t>تطبیق پذیری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138057" y="5858492"/>
            <a:ext cx="5878286" cy="78377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</a:rPr>
              <a:t>پشتیبانی مشتریان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9931"/>
            <a:ext cx="2982711" cy="223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2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مزایای به کارگیری برنامه ریزی استراتژیک: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08920" y="2208066"/>
            <a:ext cx="927463" cy="70539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تافلر</a:t>
            </a:r>
            <a:endParaRPr lang="en-US" sz="2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690464" y="2521573"/>
            <a:ext cx="548640" cy="1698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9357" y="1920239"/>
            <a:ext cx="3801291" cy="1293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مقابله با تغییرات آنی و شوک کننده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تعیین اولویت ها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020029" y="4305136"/>
            <a:ext cx="1371599" cy="100178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3300"/>
                </a:solidFill>
                <a:cs typeface="B Zar" panose="00000400000000000000" pitchFamily="2" charset="-78"/>
              </a:rPr>
              <a:t>الیسون و کای</a:t>
            </a:r>
            <a:endParaRPr lang="en-US" sz="2400" b="1" dirty="0">
              <a:solidFill>
                <a:srgbClr val="FF3300"/>
              </a:solidFill>
              <a:cs typeface="B Zar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9369879" y="4655804"/>
            <a:ext cx="496388" cy="3004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91840" y="3477259"/>
            <a:ext cx="5979524" cy="28190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درک فلسفه وجودی سازمان و ارزش محوری حاکم بر سازمان</a:t>
            </a:r>
          </a:p>
          <a:p>
            <a:pPr marL="342900" indent="-342900" algn="ct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بوجود آوردن ارتباطات تیمی موفق</a:t>
            </a:r>
          </a:p>
          <a:p>
            <a:pPr marL="342900" indent="-342900" algn="ct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انجام فعالیت های بنیادی برای ایجاد تغییرات در سازمان</a:t>
            </a:r>
          </a:p>
          <a:p>
            <a:pPr marL="342900" indent="-342900" algn="ct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گردآوری اعضا برای جست جوی فرصت هایی برای رفع نیازهای مشتریان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4" y="1439896"/>
            <a:ext cx="3436029" cy="2037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146">
            <a:off x="-102867" y="4566098"/>
            <a:ext cx="3349724" cy="1491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2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0070C0"/>
                </a:solidFill>
                <a:cs typeface="B Titr" panose="00000700000000000000" pitchFamily="2" charset="-78"/>
              </a:rPr>
              <a:t>اصول برنامه ریزی استراتژیک: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 </a:t>
            </a:r>
            <a:r>
              <a:rPr lang="fa-IR" dirty="0">
                <a:cs typeface="B Zar" panose="00000400000000000000" pitchFamily="2" charset="-78"/>
              </a:rPr>
              <a:t>توجه به اولویت ها و آینده نگری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پیوستگی و ارتباط بین واحدهای سازمان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ارتباط برنامه سازمان با برنامه توسعه ملی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تداوم، انعطاف و واقع بینی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توجه به مشارکت و همکارطی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هدایت کارکنان بسوی هدف مشترک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مشارکت افراد در تصمیم گیری و اجرا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حداکثر استفاده از منابع موجود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4430281" cy="2538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659">
            <a:off x="1068269" y="2065120"/>
            <a:ext cx="4128543" cy="1455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52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ویژگی های برنامه ریزی استراتژیک: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انعکاسی از ارزش های حاکم بر جامعه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معطوف به سوالات اصلی و اساسی سازمان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هم جهت و همسو کردن مدیران با اهداف و رسالت های سازمان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طرح دید درازمدت در سازمان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ایجاد هماهنگی و انسجام بین عملیات سازمان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شکل گیری در سطوح عالی سازمان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فراگیر و جهت دهی به برنامه های عملیاتی سازمان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پیش بینی با توجه به امکانات و محدودیت های بیرونی و درونی سازمان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" y="2068799"/>
            <a:ext cx="3278776" cy="3082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50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8" y="143577"/>
            <a:ext cx="11234530" cy="1325563"/>
          </a:xfrm>
        </p:spPr>
        <p:txBody>
          <a:bodyPr>
            <a:noAutofit/>
          </a:bodyPr>
          <a:lstStyle/>
          <a:p>
            <a:pPr algn="r" rtl="1"/>
            <a:br>
              <a:rPr lang="en-US" sz="3200" dirty="0">
                <a:cs typeface="B Titr" panose="00000700000000000000" pitchFamily="2" charset="-78"/>
              </a:rPr>
            </a:b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اجزای تشکیل دهنده و یا عوامل اجرا کننده فرآیند برنامه ریزی استراتژیک: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8558349" y="1995511"/>
            <a:ext cx="2795451" cy="992777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کمیته راهبردی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8558347" y="3583510"/>
            <a:ext cx="2795451" cy="992777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کمیته برنامه ریزی استراتژیک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8558347" y="5171509"/>
            <a:ext cx="2795451" cy="992777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مدیریت برنامه ریزی استراتژیک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28709" y="2328613"/>
            <a:ext cx="785947" cy="32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628707" y="3906974"/>
            <a:ext cx="785947" cy="32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628708" y="5504611"/>
            <a:ext cx="785947" cy="32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5590902" y="2095035"/>
            <a:ext cx="1894114" cy="793728"/>
          </a:xfrm>
          <a:prstGeom prst="homePlat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مدیران سطوح عالی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5408023" y="3673395"/>
            <a:ext cx="2076993" cy="902891"/>
          </a:xfrm>
          <a:prstGeom prst="homePlat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تیم اجرائی شامل مدیران میانی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5590902" y="5271033"/>
            <a:ext cx="1894114" cy="793728"/>
          </a:xfrm>
          <a:prstGeom prst="homePlat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مدیریت کل فرایند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11">
            <a:off x="353915" y="4442944"/>
            <a:ext cx="4234878" cy="228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6003635" y="3234652"/>
            <a:ext cx="18473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99" y="1690688"/>
            <a:ext cx="3054234" cy="2313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71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0070C0"/>
                </a:solidFill>
                <a:cs typeface="B Titr" panose="00000700000000000000" pitchFamily="2" charset="-78"/>
              </a:rPr>
              <a:t>زمینه های تعارض در برنامه ریزی استراتژیک:</a:t>
            </a:r>
            <a:br>
              <a:rPr lang="en-US" dirty="0">
                <a:solidFill>
                  <a:srgbClr val="0070C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مشارکت گروه های خارج از سازمان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بودجه بندی سالانه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محدودیت برنامه ها و تغییر جهت گیری سازمان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اتلاف وقت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علنی شدن مشکلات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آشکار شدن زمینه ها و موارد برنامه ریزی و زمینه انتقاد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cs typeface="B Zar" panose="00000400000000000000" pitchFamily="2" charset="-78"/>
              </a:rPr>
              <a:t>مشکل بودن تعیین استراتژیک بودن یا نبودن</a:t>
            </a:r>
            <a:endParaRPr lang="en-US" sz="2400" b="1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324">
            <a:off x="799011" y="3967934"/>
            <a:ext cx="3784185" cy="283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6" y="1331129"/>
            <a:ext cx="206692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91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 برنامه ریزی استراتژیک:</a:t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504" y="1487760"/>
            <a:ext cx="10515600" cy="4351338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شکل گرفتن تفکر استراتژیک در سازمان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B Zar" panose="00000400000000000000" pitchFamily="2" charset="-78"/>
              </a:rPr>
              <a:t> تشخیص جهت گیری آینده سازمان و توجه به فرصت ها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B Zar" panose="00000400000000000000" pitchFamily="2" charset="-78"/>
              </a:rPr>
              <a:t> تشکیل گروه های برنامه ریز و رعایت بیشتر اصول کارشناسی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B Zar" panose="00000400000000000000" pitchFamily="2" charset="-78"/>
              </a:rPr>
              <a:t> بهبود عملکرد، معیارها و راه های سنجش هدف ها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B Zar" panose="00000400000000000000" pitchFamily="2" charset="-78"/>
              </a:rPr>
              <a:t> و...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288">
            <a:off x="838200" y="4456525"/>
            <a:ext cx="3018194" cy="201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63" y="4924698"/>
            <a:ext cx="2297487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3931"/>
            <a:ext cx="2827359" cy="1410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40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برنامه ریزی: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3" y="1573834"/>
            <a:ext cx="10515600" cy="435133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 برنامه ریزی عبارت است از: یک سلسله عملیات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منظم</a:t>
            </a:r>
            <a:r>
              <a:rPr lang="fa-IR" dirty="0">
                <a:cs typeface="B Zar" panose="00000400000000000000" pitchFamily="2" charset="-78"/>
              </a:rPr>
              <a:t>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سیستماتیک</a:t>
            </a:r>
            <a:r>
              <a:rPr lang="fa-IR" dirty="0">
                <a:cs typeface="B Zar" panose="00000400000000000000" pitchFamily="2" charset="-78"/>
              </a:rPr>
              <a:t> و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مرتبط</a:t>
            </a:r>
            <a:r>
              <a:rPr lang="fa-IR" dirty="0">
                <a:cs typeface="B Zar" panose="00000400000000000000" pitchFamily="2" charset="-78"/>
              </a:rPr>
              <a:t> با یکدیگر که به منظور دستیابی به یکسری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اهداف معین</a:t>
            </a:r>
            <a:r>
              <a:rPr lang="fa-IR" dirty="0">
                <a:cs typeface="B Zar" panose="00000400000000000000" pitchFamily="2" charset="-78"/>
              </a:rPr>
              <a:t> و مشخص توسط یک نهاد، سازمان و یا دولت برای یک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مدت معین </a:t>
            </a:r>
            <a:r>
              <a:rPr lang="fa-IR" dirty="0">
                <a:cs typeface="B Zar" panose="00000400000000000000" pitchFamily="2" charset="-78"/>
              </a:rPr>
              <a:t>انجام می گیرد.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96" y="4754880"/>
            <a:ext cx="2381506" cy="179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4687195"/>
            <a:ext cx="3213463" cy="1804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" y="4243897"/>
            <a:ext cx="2031275" cy="236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926080" y="3154949"/>
            <a:ext cx="7132320" cy="836116"/>
          </a:xfrm>
          <a:prstGeom prst="roundRect">
            <a:avLst/>
          </a:prstGeom>
          <a:solidFill>
            <a:srgbClr val="FC8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>
              <a:solidFill>
                <a:srgbClr val="FF3300"/>
              </a:solidFill>
            </a:endParaRPr>
          </a:p>
          <a:p>
            <a:pPr algn="ctr"/>
            <a:r>
              <a:rPr lang="fa-IR" sz="2400" b="1" dirty="0">
                <a:solidFill>
                  <a:srgbClr val="FF3300"/>
                </a:solidFill>
              </a:rPr>
              <a:t>         </a:t>
            </a:r>
            <a:r>
              <a:rPr lang="fa-IR" sz="2400" b="1" dirty="0">
                <a:solidFill>
                  <a:srgbClr val="FF3300"/>
                </a:solidFill>
                <a:cs typeface="B Zar" panose="00000400000000000000" pitchFamily="2" charset="-78"/>
              </a:rPr>
              <a:t>مفهوم کارایی</a:t>
            </a:r>
            <a:endParaRPr lang="en-US" sz="2400" b="1" dirty="0">
              <a:solidFill>
                <a:srgbClr val="FF3300"/>
              </a:solidFill>
              <a:cs typeface="B Zar" panose="00000400000000000000" pitchFamily="2" charset="-78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7393578" y="3211749"/>
            <a:ext cx="2664822" cy="72251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فعالیت اثربخش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94367" y="3542948"/>
            <a:ext cx="2279469" cy="26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69772" y="3226526"/>
            <a:ext cx="1848394" cy="722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Zar" panose="00000400000000000000" pitchFamily="2" charset="-78"/>
              </a:rPr>
              <a:t>تحقق هدف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21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فرآیند برنامه ریزی راهبردی:</a:t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24" y="1690688"/>
            <a:ext cx="10199927" cy="4927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24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0070C0"/>
                </a:solidFill>
                <a:cs typeface="B Titr" panose="00000700000000000000" pitchFamily="2" charset="-78"/>
              </a:rPr>
              <a:t>دلایل برنامه ریزی در ورزش:</a:t>
            </a:r>
            <a:br>
              <a:rPr lang="en-US" dirty="0">
                <a:solidFill>
                  <a:srgbClr val="0070C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سلامت و تندرستی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کمک به روابط اجتماعی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انعطاف و سازگاری با تغییرات پیش بینی نشده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نقشه اصلی برای سازمان با وجود تغییر مدیریت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توصیف آینده مطلوب سازمان و شیوه های دستیابی به اهداف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دادن دید روشن به اعضا، بازیکنان و گروه های بیرونی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انجام عمل بجای واکنش نشان دادن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و...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1" y="4833257"/>
            <a:ext cx="4256587" cy="187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5" y="1422186"/>
            <a:ext cx="4286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9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800" b="1" dirty="0">
                <a:cs typeface="B Titr" panose="00000700000000000000" pitchFamily="2" charset="-78"/>
              </a:rPr>
              <a:t>ویژگی های برنامه ریزی:</a:t>
            </a:r>
            <a:br>
              <a:rPr lang="en-US" sz="4800" dirty="0">
                <a:cs typeface="B Titr" panose="00000700000000000000" pitchFamily="2" charset="-78"/>
              </a:rPr>
            </a:br>
            <a:endParaRPr lang="en-US" sz="48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318" y="1443699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5436318" y="2119506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5436318" y="2795314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5436319" y="3479000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5436319" y="4146929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5436319" y="4814533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5436320" y="5476159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5436320" y="6137785"/>
            <a:ext cx="5917475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8392879" y="1342657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روشن و قابل فهم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923999" y="2028746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آرمانی نباشد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8392886" y="2734993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جامع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924006" y="3342309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متعادل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8392886" y="3975452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انعطاف پذیر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5924006" y="4681451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زمان مشخص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8392886" y="5343077"/>
            <a:ext cx="2593166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با مشارکت کارکنان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5924006" y="6061548"/>
            <a:ext cx="2468880" cy="7272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جنبه های انسانی</a:t>
            </a:r>
            <a:endParaRPr lang="en-US" sz="2800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4" y="1999853"/>
            <a:ext cx="4425315" cy="4425315"/>
          </a:xfrm>
        </p:spPr>
      </p:pic>
    </p:spTree>
    <p:extLst>
      <p:ext uri="{BB962C8B-B14F-4D97-AF65-F5344CB8AC3E}">
        <p14:creationId xmlns:p14="http://schemas.microsoft.com/office/powerpoint/2010/main" val="14900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5" y="409579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ا</a:t>
            </a:r>
            <a:r>
              <a:rPr lang="fa-IR" b="1" dirty="0">
                <a:cs typeface="B Titr" panose="00000700000000000000" pitchFamily="2" charset="-78"/>
              </a:rPr>
              <a:t>نواع برنامه ریزی: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19059" r="-782" b="6908"/>
          <a:stretch/>
        </p:blipFill>
        <p:spPr>
          <a:xfrm>
            <a:off x="169817" y="3738194"/>
            <a:ext cx="3016067" cy="28716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08642"/>
              </p:ext>
            </p:extLst>
          </p:nvPr>
        </p:nvGraphicFramePr>
        <p:xfrm>
          <a:off x="2141583" y="2024743"/>
          <a:ext cx="8128000" cy="16639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34870974"/>
                    </a:ext>
                  </a:extLst>
                </a:gridCol>
                <a:gridCol w="2044337">
                  <a:extLst>
                    <a:ext uri="{9D8B030D-6E8A-4147-A177-3AD203B41FA5}">
                      <a16:colId xmlns:a16="http://schemas.microsoft.com/office/drawing/2014/main" val="2463598356"/>
                    </a:ext>
                  </a:extLst>
                </a:gridCol>
                <a:gridCol w="2019663">
                  <a:extLst>
                    <a:ext uri="{9D8B030D-6E8A-4147-A177-3AD203B41FA5}">
                      <a16:colId xmlns:a16="http://schemas.microsoft.com/office/drawing/2014/main" val="3799141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40949242"/>
                    </a:ext>
                  </a:extLst>
                </a:gridCol>
              </a:tblGrid>
              <a:tr h="71906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solidFill>
                            <a:srgbClr val="800080"/>
                          </a:solidFill>
                          <a:cs typeface="B Zar" panose="00000400000000000000" pitchFamily="2" charset="-78"/>
                        </a:rPr>
                        <a:t>بلند مدت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میان مدت </a:t>
                      </a:r>
                      <a:endParaRPr lang="en-US" sz="2800" dirty="0">
                        <a:solidFill>
                          <a:srgbClr val="80008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کوتاه مدت </a:t>
                      </a:r>
                      <a:endParaRPr lang="en-US" sz="2800" dirty="0">
                        <a:solidFill>
                          <a:srgbClr val="80008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solidFill>
                            <a:srgbClr val="660033"/>
                          </a:solidFill>
                          <a:cs typeface="B Zar" panose="00000400000000000000" pitchFamily="2" charset="-78"/>
                        </a:rPr>
                        <a:t>از نظر زمان</a:t>
                      </a:r>
                      <a:endParaRPr lang="en-US" sz="3200" dirty="0">
                        <a:solidFill>
                          <a:srgbClr val="660033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419036"/>
                  </a:ext>
                </a:extLst>
              </a:tr>
              <a:tr h="7047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>
                          <a:solidFill>
                            <a:srgbClr val="800080"/>
                          </a:solidFill>
                          <a:cs typeface="B Zar" panose="00000400000000000000" pitchFamily="2" charset="-78"/>
                        </a:rPr>
                        <a:t>بخشی</a:t>
                      </a:r>
                      <a:endParaRPr lang="en-US" sz="2800" b="1" dirty="0">
                        <a:solidFill>
                          <a:srgbClr val="800080"/>
                        </a:solidFill>
                        <a:cs typeface="B Zar" panose="00000400000000000000" pitchFamily="2" charset="-78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80008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>
                          <a:solidFill>
                            <a:srgbClr val="800080"/>
                          </a:solidFill>
                          <a:cs typeface="B Zar" panose="00000400000000000000" pitchFamily="2" charset="-78"/>
                        </a:rPr>
                        <a:t>منطقه ای  </a:t>
                      </a:r>
                      <a:endParaRPr lang="en-US" sz="2800" b="1" dirty="0">
                        <a:solidFill>
                          <a:srgbClr val="80008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>
                          <a:solidFill>
                            <a:srgbClr val="800080"/>
                          </a:solidFill>
                          <a:cs typeface="B Zar" panose="00000400000000000000" pitchFamily="2" charset="-78"/>
                        </a:rPr>
                        <a:t>کلان</a:t>
                      </a:r>
                      <a:endParaRPr lang="en-US" sz="2800" b="1" dirty="0">
                        <a:solidFill>
                          <a:srgbClr val="80008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>
                          <a:solidFill>
                            <a:srgbClr val="660033"/>
                          </a:solidFill>
                          <a:cs typeface="B Zar" panose="00000400000000000000" pitchFamily="2" charset="-78"/>
                        </a:rPr>
                        <a:t>از نظر مکان</a:t>
                      </a:r>
                      <a:endParaRPr lang="en-US" sz="3200" b="1" dirty="0">
                        <a:solidFill>
                          <a:srgbClr val="660033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2227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4" y="4519830"/>
            <a:ext cx="3562486" cy="1855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9" y="4011799"/>
            <a:ext cx="4065134" cy="2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برنامه ریزی بلند مدت: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8670" y="-1729247"/>
            <a:ext cx="5354660" cy="11560631"/>
          </a:xfrm>
        </p:spPr>
      </p:pic>
    </p:spTree>
    <p:extLst>
      <p:ext uri="{BB962C8B-B14F-4D97-AF65-F5344CB8AC3E}">
        <p14:creationId xmlns:p14="http://schemas.microsoft.com/office/powerpoint/2010/main" val="14892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ویژگی های برنامه ریزی بلند مدت: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37236"/>
            <a:ext cx="5445034" cy="280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evel 4"/>
          <p:cNvSpPr/>
          <p:nvPr/>
        </p:nvSpPr>
        <p:spPr>
          <a:xfrm>
            <a:off x="8556171" y="2206303"/>
            <a:ext cx="2063932" cy="96665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موضوعیت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8556171" y="3609203"/>
            <a:ext cx="2063932" cy="96665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جامعیت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8556171" y="5007429"/>
            <a:ext cx="2063932" cy="96665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رسمیت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6" y="1664547"/>
            <a:ext cx="2468321" cy="2024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2" y="1284063"/>
            <a:ext cx="2178095" cy="2325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2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استراتژی و برنامه ریزی بلند مدت: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برنامه ریزی بلند مدت از استراتژی های سازمان نشات میگیرد.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Zar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دیدگاه های مربوط به ماهیت استراتژی سازمان: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استراتژی سازمان، سیاست کلی و نوعی الگوی تصمیم گیری است.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استراتژی سازمان، یک تدبیر است.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استراتژی سازمان، هدف های استراتژی محیط – عملکرد، بازار- محصول و ساختار سازمانی را تغییر میدهد.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2" y="1330234"/>
            <a:ext cx="206692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6" y="5122466"/>
            <a:ext cx="4072618" cy="143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4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برنامه ریزی عملیاتی:</a:t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 عبارت است از: چگونگی تعیین اهداف و تبدیل این اهداف به صورت عملیات و پیش بینی روش های اجرای آن.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0" y="2839346"/>
            <a:ext cx="5431155" cy="358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37" y="3296276"/>
            <a:ext cx="3849733" cy="3015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4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696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Zar</vt:lpstr>
      <vt:lpstr>Calibri</vt:lpstr>
      <vt:lpstr>Calibri Light</vt:lpstr>
      <vt:lpstr>Wingdings</vt:lpstr>
      <vt:lpstr>Office Theme</vt:lpstr>
      <vt:lpstr>بخش اول فصل چهارم: برنامه ریزی استراتژیک </vt:lpstr>
      <vt:lpstr>برنامه ریزی: </vt:lpstr>
      <vt:lpstr>دلایل برنامه ریزی در ورزش: </vt:lpstr>
      <vt:lpstr>ویژگی های برنامه ریزی: </vt:lpstr>
      <vt:lpstr>انواع برنامه ریزی:</vt:lpstr>
      <vt:lpstr>برنامه ریزی بلند مدت: </vt:lpstr>
      <vt:lpstr>ویژگی های برنامه ریزی بلند مدت: </vt:lpstr>
      <vt:lpstr>استراتژی و برنامه ریزی بلند مدت:</vt:lpstr>
      <vt:lpstr>برنامه ریزی عملیاتی: </vt:lpstr>
      <vt:lpstr>تعریف برنامه ریزی استراتژیک:</vt:lpstr>
      <vt:lpstr>PowerPoint Presentation</vt:lpstr>
      <vt:lpstr>PowerPoint Presentation</vt:lpstr>
      <vt:lpstr>دلایل بکارگیری برنامه ریزی استراتژیک: </vt:lpstr>
      <vt:lpstr>مزایای به کارگیری برنامه ریزی استراتژیک: </vt:lpstr>
      <vt:lpstr>اصول برنامه ریزی استراتژیک:</vt:lpstr>
      <vt:lpstr>ویژگی های برنامه ریزی استراتژیک: </vt:lpstr>
      <vt:lpstr> اجزای تشکیل دهنده و یا عوامل اجرا کننده فرآیند برنامه ریزی استراتژیک: </vt:lpstr>
      <vt:lpstr>زمینه های تعارض در برنامه ریزی استراتژیک: </vt:lpstr>
      <vt:lpstr>اهداف برنامه ریزی استراتژیک: </vt:lpstr>
      <vt:lpstr>فرآیند برنامه ریزی راهبردی: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 Zardashtian</cp:lastModifiedBy>
  <cp:revision>76</cp:revision>
  <dcterms:created xsi:type="dcterms:W3CDTF">2017-05-06T06:43:32Z</dcterms:created>
  <dcterms:modified xsi:type="dcterms:W3CDTF">2020-03-26T17:33:49Z</dcterms:modified>
</cp:coreProperties>
</file>