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8" r:id="rId11"/>
    <p:sldId id="280" r:id="rId12"/>
    <p:sldId id="279" r:id="rId13"/>
    <p:sldId id="276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C84D4"/>
    <a:srgbClr val="FF0000"/>
    <a:srgbClr val="E79849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11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2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7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7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6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6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2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9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8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3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C1043-130C-4EF5-84C5-C5A9B856B4D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12F08-6750-40AE-B21D-21825F56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5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326" y="702686"/>
            <a:ext cx="10515600" cy="1325563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بخش اول فصل چهارم: برنامه ریزی استراتژیک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2" y="1954697"/>
            <a:ext cx="4776395" cy="477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تعریف برنامه ریزی استراتژیک: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فرایند دستیابی به اهداف بلند مدت و حیاتی سازمان در محیط رقابتی</a:t>
            </a:r>
            <a:endParaRPr lang="en-US" dirty="0">
              <a:cs typeface="B Zar" panose="00000400000000000000" pitchFamily="2" charset="-78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835299"/>
              </p:ext>
            </p:extLst>
          </p:nvPr>
        </p:nvGraphicFramePr>
        <p:xfrm>
          <a:off x="838200" y="2661649"/>
          <a:ext cx="10515600" cy="3916884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32941599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41292979"/>
                    </a:ext>
                  </a:extLst>
                </a:gridCol>
              </a:tblGrid>
              <a:tr h="8662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غیر قابل اجرا بدون برنامه ریزی عملیاتی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توجه به تاثیر عوامل خارجی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409398"/>
                  </a:ext>
                </a:extLst>
              </a:tr>
              <a:tr h="8662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امکان رسیدن به اهداف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نوعی برنامه بلند مدت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513321"/>
                  </a:ext>
                </a:extLst>
              </a:tr>
              <a:tr h="8662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موجب هدایت تمامی سازمان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آینده نگر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869586"/>
                  </a:ext>
                </a:extLst>
              </a:tr>
              <a:tr h="8662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زمینه اساسی برای</a:t>
                      </a:r>
                      <a:r>
                        <a:rPr lang="fa-IR" sz="2800" b="1" baseline="0" dirty="0">
                          <a:cs typeface="B Zar" panose="00000400000000000000" pitchFamily="2" charset="-78"/>
                        </a:rPr>
                        <a:t> تمامی برنامه های دیگر در سطوح سازمانی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a-IR" sz="2800" b="1" dirty="0">
                          <a:cs typeface="B Zar" panose="00000400000000000000" pitchFamily="2" charset="-78"/>
                        </a:rPr>
                        <a:t>مسولیت آن با مدیریت عالی</a:t>
                      </a:r>
                      <a:endParaRPr lang="en-US" sz="2800" b="1" dirty="0">
                        <a:solidFill>
                          <a:srgbClr val="FF330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30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7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18319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3" t="22399" r="-170" b="6336"/>
          <a:stretch/>
        </p:blipFill>
        <p:spPr>
          <a:xfrm>
            <a:off x="91439" y="470264"/>
            <a:ext cx="11952515" cy="62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67525"/>
      </p:ext>
    </p:extLst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دلایل بکارگیری برنامه ریزی استراتژیک: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6" y="1441655"/>
            <a:ext cx="2621055" cy="26210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Frame 3"/>
          <p:cNvSpPr/>
          <p:nvPr/>
        </p:nvSpPr>
        <p:spPr>
          <a:xfrm>
            <a:off x="5138057" y="1771622"/>
            <a:ext cx="5878286" cy="783771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/>
                </a:solidFill>
              </a:rPr>
              <a:t>طراحی شده برای محیط های پیچیده و متغیر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5138057" y="2791268"/>
            <a:ext cx="5878286" cy="783771"/>
          </a:xfrm>
          <a:prstGeom prst="fram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/>
                </a:solidFill>
              </a:rPr>
              <a:t>تشکیل دهنده ی بخشی از مدیریت نتیجه گرا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5138057" y="3813676"/>
            <a:ext cx="5878286" cy="783771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/>
                </a:solidFill>
              </a:rPr>
              <a:t>ابزاری برای اعمال مدیریت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5138057" y="4836084"/>
            <a:ext cx="5878286" cy="783771"/>
          </a:xfrm>
          <a:prstGeom prst="frame">
            <a:avLst/>
          </a:prstGeom>
          <a:solidFill>
            <a:srgbClr val="E79849"/>
          </a:solidFill>
          <a:ln>
            <a:solidFill>
              <a:srgbClr val="E798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/>
                </a:solidFill>
              </a:rPr>
              <a:t>تطبیق پذیری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5138057" y="5858492"/>
            <a:ext cx="5878286" cy="783771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/>
                </a:solidFill>
              </a:rPr>
              <a:t>پشتیبانی مشتریان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349931"/>
            <a:ext cx="2982711" cy="2233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524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Titr" panose="00000700000000000000" pitchFamily="2" charset="-78"/>
              </a:rPr>
              <a:t>مزایای به کارگیری برنامه ریزی استراتژیک: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408920" y="2208066"/>
            <a:ext cx="927463" cy="70539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FF0000"/>
                </a:solidFill>
                <a:cs typeface="B Zar" panose="00000400000000000000" pitchFamily="2" charset="-78"/>
              </a:rPr>
              <a:t>تافلر</a:t>
            </a:r>
            <a:endParaRPr lang="en-US" sz="2400" b="1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9690464" y="2521573"/>
            <a:ext cx="548640" cy="16981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19357" y="1920239"/>
            <a:ext cx="3801291" cy="12932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مقابله با تغییرات آنی و شوک کننده</a:t>
            </a:r>
          </a:p>
          <a:p>
            <a:pPr marL="342900" indent="-3429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تعیین اولویت ها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020029" y="4305136"/>
            <a:ext cx="1371599" cy="100178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FF3300"/>
                </a:solidFill>
                <a:cs typeface="B Zar" panose="00000400000000000000" pitchFamily="2" charset="-78"/>
              </a:rPr>
              <a:t>الیسون و کای</a:t>
            </a:r>
            <a:endParaRPr lang="en-US" sz="2400" b="1" dirty="0">
              <a:solidFill>
                <a:srgbClr val="FF3300"/>
              </a:solidFill>
              <a:cs typeface="B Zar" panose="00000400000000000000" pitchFamily="2" charset="-78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9369879" y="4655804"/>
            <a:ext cx="496388" cy="3004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291840" y="3477259"/>
            <a:ext cx="5979524" cy="28190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درک فلسفه وجودی سازمان و ارزش محوری حاکم بر سازمان</a:t>
            </a:r>
          </a:p>
          <a:p>
            <a:pPr marL="342900" indent="-342900" algn="ct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بوجود آوردن ارتباطات تیمی موفق</a:t>
            </a:r>
          </a:p>
          <a:p>
            <a:pPr marL="342900" indent="-342900" algn="ct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انجام فعالیت های بنیادی برای ایجاد تغییرات در سازمان</a:t>
            </a:r>
          </a:p>
          <a:p>
            <a:pPr marL="342900" indent="-342900" algn="ctr" rtl="1">
              <a:lnSpc>
                <a:spcPct val="15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گردآوری اعضا برای جست جوی فرصت هایی برای رفع نیازهای مشتریان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4" y="1439896"/>
            <a:ext cx="3436029" cy="2037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5146">
            <a:off x="-102867" y="4566098"/>
            <a:ext cx="3349724" cy="14911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622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0070C0"/>
                </a:solidFill>
                <a:cs typeface="B Titr" panose="00000700000000000000" pitchFamily="2" charset="-78"/>
              </a:rPr>
              <a:t>اصول برنامه ریزی استراتژیک:</a:t>
            </a:r>
            <a:endParaRPr lang="en-US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dirty="0"/>
              <a:t> </a:t>
            </a:r>
            <a:r>
              <a:rPr lang="fa-IR" dirty="0">
                <a:cs typeface="B Zar" panose="00000400000000000000" pitchFamily="2" charset="-78"/>
              </a:rPr>
              <a:t>توجه به اولویت ها و آینده نگری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پیوستگی و ارتباط بین واحدهای سازمان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ارتباط برنامه سازمان با برنامه توسعه ملی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تداوم، انعطاف و واقع بینی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توجه به مشارکت و همکارطی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هدایت کارکنان بسوی هدف مشترک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مشارکت افراد در تصمیم گیری و اجرا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حداکثر استفاده از منابع موجود</a:t>
            </a:r>
            <a:endParaRPr lang="en-US" dirty="0">
              <a:cs typeface="B Za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01294"/>
            <a:ext cx="4430281" cy="2538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659">
            <a:off x="1068269" y="2065120"/>
            <a:ext cx="4128543" cy="1455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6529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ویژگی های برنامه ریزی استراتژیک: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انعکاسی از ارزش های حاکم بر جامعه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معطوف به سوالات اصلی و اساسی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هم جهت و همسو کردن مدیران با اهداف و رسالت های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طرح دید درازمدت در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ایجاد هماهنگی و انسجام بین عملیات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شکل گیری در سطوح عالی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فراگیر و جهت دهی به برنامه های عملیاتی سازمان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پیش بینی با توجه به امکانات و محدودیت های بیرونی و درونی سازمان</a:t>
            </a:r>
            <a:endParaRPr lang="en-US" dirty="0">
              <a:cs typeface="B Za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7" y="2068799"/>
            <a:ext cx="3278776" cy="30820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6504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68" y="143577"/>
            <a:ext cx="11234530" cy="1325563"/>
          </a:xfrm>
        </p:spPr>
        <p:txBody>
          <a:bodyPr>
            <a:noAutofit/>
          </a:bodyPr>
          <a:lstStyle/>
          <a:p>
            <a:pPr algn="r" rtl="1"/>
            <a:br>
              <a:rPr lang="en-US" sz="3200" dirty="0">
                <a:cs typeface="B Titr" panose="00000700000000000000" pitchFamily="2" charset="-78"/>
              </a:rPr>
            </a:b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اجزای تشکیل دهنده و یا عوامل اجرا کننده فرآیند برنامه ریزی استراتژیک:</a:t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5" name="Bevel 4"/>
          <p:cNvSpPr/>
          <p:nvPr/>
        </p:nvSpPr>
        <p:spPr>
          <a:xfrm>
            <a:off x="8558349" y="1995511"/>
            <a:ext cx="2795451" cy="992777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Zar" panose="00000400000000000000" pitchFamily="2" charset="-78"/>
              </a:rPr>
              <a:t>کمیته راهبردی</a:t>
            </a:r>
            <a:endParaRPr lang="en-US" sz="24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8558347" y="3583510"/>
            <a:ext cx="2795451" cy="992777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Zar" panose="00000400000000000000" pitchFamily="2" charset="-78"/>
              </a:rPr>
              <a:t>کمیته برنامه ریزی استراتژیک</a:t>
            </a:r>
            <a:endParaRPr lang="en-US" sz="24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12" name="Bevel 11"/>
          <p:cNvSpPr/>
          <p:nvPr/>
        </p:nvSpPr>
        <p:spPr>
          <a:xfrm>
            <a:off x="8558347" y="5171509"/>
            <a:ext cx="2795451" cy="992777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Zar" panose="00000400000000000000" pitchFamily="2" charset="-78"/>
              </a:rPr>
              <a:t>مدیریت برنامه ریزی استراتژیک</a:t>
            </a:r>
            <a:endParaRPr lang="en-US" sz="24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7628709" y="2328613"/>
            <a:ext cx="785947" cy="3265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>
            <a:off x="7628707" y="3906974"/>
            <a:ext cx="785947" cy="3265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7628708" y="5504611"/>
            <a:ext cx="785947" cy="3265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entagon 16"/>
          <p:cNvSpPr/>
          <p:nvPr/>
        </p:nvSpPr>
        <p:spPr>
          <a:xfrm>
            <a:off x="5590902" y="2095035"/>
            <a:ext cx="1894114" cy="793728"/>
          </a:xfrm>
          <a:prstGeom prst="homePlat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مدیران سطوح عالی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5408023" y="3673395"/>
            <a:ext cx="2076993" cy="902891"/>
          </a:xfrm>
          <a:prstGeom prst="homePlat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تیم اجرائی شامل مدیران میانی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5590902" y="5271033"/>
            <a:ext cx="1894114" cy="793728"/>
          </a:xfrm>
          <a:prstGeom prst="homePlat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مدیریت کل فرایند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pic>
        <p:nvPicPr>
          <p:cNvPr id="27" name="Content Placeholder 2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011">
            <a:off x="353915" y="4442944"/>
            <a:ext cx="4234878" cy="2280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Rectangle 25"/>
          <p:cNvSpPr/>
          <p:nvPr/>
        </p:nvSpPr>
        <p:spPr>
          <a:xfrm>
            <a:off x="6003635" y="3234652"/>
            <a:ext cx="18473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99" y="1690688"/>
            <a:ext cx="3054234" cy="2313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714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3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5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5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35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5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0070C0"/>
                </a:solidFill>
                <a:cs typeface="B Titr" panose="00000700000000000000" pitchFamily="2" charset="-78"/>
              </a:rPr>
              <a:t>زمینه های تعارض در برنامه ریزی استراتژیک:</a:t>
            </a:r>
            <a:br>
              <a:rPr lang="en-US" dirty="0">
                <a:solidFill>
                  <a:srgbClr val="0070C0"/>
                </a:solidFill>
                <a:cs typeface="B Titr" panose="00000700000000000000" pitchFamily="2" charset="-78"/>
              </a:rPr>
            </a:br>
            <a:endParaRPr lang="en-US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مشارکت گروه های خارج از سازمان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بودجه بندی سالانه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محدودیت برنامه ها و تغییر جهت گیری سازمان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اتلاف وقت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علنی شدن مشکلات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آشکار شدن زمینه ها و موارد برنامه ریزی و زمینه انتقاد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cs typeface="B Zar" panose="00000400000000000000" pitchFamily="2" charset="-78"/>
              </a:rPr>
              <a:t>مشکل بودن تعیین استراتژیک بودن یا نبودن</a:t>
            </a:r>
            <a:endParaRPr lang="en-US" sz="2400" b="1" dirty="0"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24">
            <a:off x="799011" y="3967934"/>
            <a:ext cx="3784185" cy="283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46" y="1331129"/>
            <a:ext cx="2066925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8915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اهداف برنامه ریزی استراتژیک:</a:t>
            </a:r>
            <a:br>
              <a:rPr lang="en-US" dirty="0">
                <a:solidFill>
                  <a:srgbClr val="FF0000"/>
                </a:solidFill>
                <a:cs typeface="B Titr" panose="00000700000000000000" pitchFamily="2" charset="-78"/>
              </a:rPr>
            </a:b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9504" y="1487760"/>
            <a:ext cx="10515600" cy="4351338"/>
          </a:xfrm>
        </p:spPr>
        <p:txBody>
          <a:bodyPr/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شکل گرفتن تفکر استراتژیک در سازمان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Zar" panose="00000400000000000000" pitchFamily="2" charset="-78"/>
              </a:rPr>
              <a:t> تشخیص جهت گیری آینده سازمان و توجه به فرصت ها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Zar" panose="00000400000000000000" pitchFamily="2" charset="-78"/>
              </a:rPr>
              <a:t> تشکیل گروه های برنامه ریز و رعایت بیشتر اصول کارشناسی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Zar" panose="00000400000000000000" pitchFamily="2" charset="-78"/>
              </a:rPr>
              <a:t> بهبود عملکرد، معیارها و راه های سنجش هدف ها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Zar" panose="00000400000000000000" pitchFamily="2" charset="-78"/>
              </a:rPr>
              <a:t> و...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6288">
            <a:off x="838200" y="4456525"/>
            <a:ext cx="3018194" cy="2012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63" y="4924698"/>
            <a:ext cx="2297487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3931"/>
            <a:ext cx="2827359" cy="1410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7409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برنامه ریزی: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913" y="1573834"/>
            <a:ext cx="10515600" cy="4351338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B Zar" panose="00000400000000000000" pitchFamily="2" charset="-78"/>
              </a:rPr>
              <a:t> برنامه ریزی عبارت است از: یک سلسله عملیات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منظم</a:t>
            </a:r>
            <a:r>
              <a:rPr lang="fa-IR" dirty="0">
                <a:cs typeface="B Zar" panose="00000400000000000000" pitchFamily="2" charset="-78"/>
              </a:rPr>
              <a:t>،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سیستماتیک</a:t>
            </a:r>
            <a:r>
              <a:rPr lang="fa-IR" dirty="0">
                <a:cs typeface="B Zar" panose="00000400000000000000" pitchFamily="2" charset="-78"/>
              </a:rPr>
              <a:t> و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مرتبط</a:t>
            </a:r>
            <a:r>
              <a:rPr lang="fa-IR" dirty="0">
                <a:cs typeface="B Zar" panose="00000400000000000000" pitchFamily="2" charset="-78"/>
              </a:rPr>
              <a:t> با یکدیگر که به منظور دستیابی به یکسری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اهداف معین</a:t>
            </a:r>
            <a:r>
              <a:rPr lang="fa-IR" dirty="0">
                <a:cs typeface="B Zar" panose="00000400000000000000" pitchFamily="2" charset="-78"/>
              </a:rPr>
              <a:t> و مشخص توسط یک نهاد، سازمان و یا دولت برای یک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مدت معین </a:t>
            </a:r>
            <a:r>
              <a:rPr lang="fa-IR" dirty="0">
                <a:cs typeface="B Zar" panose="00000400000000000000" pitchFamily="2" charset="-78"/>
              </a:rPr>
              <a:t>انجام می گیرد.</a:t>
            </a:r>
            <a:endParaRPr lang="en-US" dirty="0">
              <a:cs typeface="B Za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096" y="4754880"/>
            <a:ext cx="2381506" cy="17981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0" y="4687195"/>
            <a:ext cx="3213463" cy="1804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8" y="4243897"/>
            <a:ext cx="2031275" cy="2369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2926080" y="3154949"/>
            <a:ext cx="7132320" cy="836116"/>
          </a:xfrm>
          <a:prstGeom prst="roundRect">
            <a:avLst/>
          </a:prstGeom>
          <a:solidFill>
            <a:srgbClr val="FC84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400" b="1" dirty="0">
              <a:solidFill>
                <a:srgbClr val="FF3300"/>
              </a:solidFill>
            </a:endParaRPr>
          </a:p>
          <a:p>
            <a:pPr algn="ctr"/>
            <a:r>
              <a:rPr lang="fa-IR" sz="2400" b="1" dirty="0">
                <a:solidFill>
                  <a:srgbClr val="FF3300"/>
                </a:solidFill>
              </a:rPr>
              <a:t>         </a:t>
            </a:r>
            <a:r>
              <a:rPr lang="fa-IR" sz="2400" b="1" dirty="0">
                <a:solidFill>
                  <a:srgbClr val="FF3300"/>
                </a:solidFill>
                <a:cs typeface="B Zar" panose="00000400000000000000" pitchFamily="2" charset="-78"/>
              </a:rPr>
              <a:t>مفهوم کارایی</a:t>
            </a:r>
            <a:endParaRPr lang="en-US" sz="2400" b="1" dirty="0">
              <a:solidFill>
                <a:srgbClr val="FF3300"/>
              </a:solidFill>
              <a:cs typeface="B Zar" panose="00000400000000000000" pitchFamily="2" charset="-78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7393578" y="3211749"/>
            <a:ext cx="2664822" cy="722517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فعالیت اثربخش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994367" y="3542948"/>
            <a:ext cx="2279469" cy="261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069772" y="3226526"/>
            <a:ext cx="1848394" cy="722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Zar" panose="00000400000000000000" pitchFamily="2" charset="-78"/>
              </a:rPr>
              <a:t>تحقق هدف</a:t>
            </a:r>
            <a:endParaRPr lang="en-US" sz="20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21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فرآیند برنامه ریزی راهبردی:</a:t>
            </a:r>
            <a:br>
              <a:rPr lang="en-US" dirty="0">
                <a:solidFill>
                  <a:srgbClr val="FF0000"/>
                </a:solidFill>
                <a:cs typeface="B Titr" panose="00000700000000000000" pitchFamily="2" charset="-78"/>
              </a:rPr>
            </a:b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24" y="1690688"/>
            <a:ext cx="10199927" cy="49274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1240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0070C0"/>
                </a:solidFill>
                <a:cs typeface="B Titr" panose="00000700000000000000" pitchFamily="2" charset="-78"/>
              </a:rPr>
              <a:t>دلایل برنامه ریزی در ورزش:</a:t>
            </a:r>
            <a:br>
              <a:rPr lang="en-US" dirty="0">
                <a:solidFill>
                  <a:srgbClr val="0070C0"/>
                </a:solidFill>
                <a:cs typeface="B Titr" panose="00000700000000000000" pitchFamily="2" charset="-78"/>
              </a:rPr>
            </a:br>
            <a:endParaRPr lang="en-US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سلامت و تندرستی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کمک به روابط اجتماعی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انعطاف و سازگاری با تغییرات پیش بینی نشده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نقشه اصلی برای سازمان با وجود تغییر مدیریت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توصیف آینده مطلوب سازمان و شیوه های دستیابی به اهداف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دادن دید روشن به اعضا، بازیکنان و گروه های بیرونی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انجام عمل بجای واکنش نشان دادن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و...</a:t>
            </a:r>
            <a:endParaRPr lang="en-US" dirty="0"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1" y="4833257"/>
            <a:ext cx="4256587" cy="1877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5" y="1422186"/>
            <a:ext cx="4286250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390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sz="4800" b="1" dirty="0">
                <a:cs typeface="B Titr" panose="00000700000000000000" pitchFamily="2" charset="-78"/>
              </a:rPr>
              <a:t>ویژگی های برنامه ریزی:</a:t>
            </a:r>
            <a:br>
              <a:rPr lang="en-US" sz="4800" dirty="0">
                <a:cs typeface="B Titr" panose="00000700000000000000" pitchFamily="2" charset="-78"/>
              </a:rPr>
            </a:br>
            <a:endParaRPr lang="en-US" sz="4800" dirty="0"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6318" y="1443699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" name="Rectangle 4"/>
          <p:cNvSpPr/>
          <p:nvPr/>
        </p:nvSpPr>
        <p:spPr>
          <a:xfrm>
            <a:off x="5436318" y="2119506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" name="Rectangle 5"/>
          <p:cNvSpPr/>
          <p:nvPr/>
        </p:nvSpPr>
        <p:spPr>
          <a:xfrm>
            <a:off x="5436318" y="2795314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7" name="Rectangle 6"/>
          <p:cNvSpPr/>
          <p:nvPr/>
        </p:nvSpPr>
        <p:spPr>
          <a:xfrm>
            <a:off x="5436319" y="3479000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Rectangle 7"/>
          <p:cNvSpPr/>
          <p:nvPr/>
        </p:nvSpPr>
        <p:spPr>
          <a:xfrm>
            <a:off x="5436319" y="4146929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9" name="Rectangle 8"/>
          <p:cNvSpPr/>
          <p:nvPr/>
        </p:nvSpPr>
        <p:spPr>
          <a:xfrm>
            <a:off x="5436319" y="4814533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" name="Rectangle 9"/>
          <p:cNvSpPr/>
          <p:nvPr/>
        </p:nvSpPr>
        <p:spPr>
          <a:xfrm>
            <a:off x="5436320" y="5476159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1" name="Rectangle 10"/>
          <p:cNvSpPr/>
          <p:nvPr/>
        </p:nvSpPr>
        <p:spPr>
          <a:xfrm>
            <a:off x="5436320" y="6137785"/>
            <a:ext cx="5917475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8392879" y="1342657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روشن و قابل فهم</a:t>
            </a:r>
            <a:endParaRPr lang="en-US" sz="2800" dirty="0"/>
          </a:p>
        </p:txBody>
      </p:sp>
      <p:sp>
        <p:nvSpPr>
          <p:cNvPr id="14" name="Rounded Rectangle 13"/>
          <p:cNvSpPr/>
          <p:nvPr/>
        </p:nvSpPr>
        <p:spPr>
          <a:xfrm>
            <a:off x="5923999" y="2028746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آرمانی نباشد</a:t>
            </a:r>
            <a:endParaRPr lang="en-US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8392886" y="2734993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جامع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5924006" y="3342309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متعادل</a:t>
            </a:r>
            <a:endParaRPr lang="en-US" sz="2800" dirty="0"/>
          </a:p>
        </p:txBody>
      </p:sp>
      <p:sp>
        <p:nvSpPr>
          <p:cNvPr id="17" name="Rounded Rectangle 16"/>
          <p:cNvSpPr/>
          <p:nvPr/>
        </p:nvSpPr>
        <p:spPr>
          <a:xfrm>
            <a:off x="8392886" y="3975452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انعطاف پذیر</a:t>
            </a:r>
            <a:endParaRPr lang="en-US" sz="2800" dirty="0"/>
          </a:p>
        </p:txBody>
      </p:sp>
      <p:sp>
        <p:nvSpPr>
          <p:cNvPr id="18" name="Rounded Rectangle 17"/>
          <p:cNvSpPr/>
          <p:nvPr/>
        </p:nvSpPr>
        <p:spPr>
          <a:xfrm>
            <a:off x="5924006" y="4681451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زمان مشخص</a:t>
            </a:r>
            <a:endParaRPr lang="en-US" sz="2800" dirty="0"/>
          </a:p>
        </p:txBody>
      </p:sp>
      <p:sp>
        <p:nvSpPr>
          <p:cNvPr id="19" name="Rounded Rectangle 18"/>
          <p:cNvSpPr/>
          <p:nvPr/>
        </p:nvSpPr>
        <p:spPr>
          <a:xfrm>
            <a:off x="8392886" y="5343077"/>
            <a:ext cx="2593166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با مشارکت کارکنان</a:t>
            </a:r>
            <a:endParaRPr lang="en-US" sz="2800" dirty="0"/>
          </a:p>
        </p:txBody>
      </p:sp>
      <p:sp>
        <p:nvSpPr>
          <p:cNvPr id="20" name="Rounded Rectangle 19"/>
          <p:cNvSpPr/>
          <p:nvPr/>
        </p:nvSpPr>
        <p:spPr>
          <a:xfrm>
            <a:off x="5924006" y="6061548"/>
            <a:ext cx="2468880" cy="727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جنبه های انسانی</a:t>
            </a:r>
            <a:endParaRPr lang="en-US" sz="2800" dirty="0"/>
          </a:p>
        </p:txBody>
      </p:sp>
      <p:pic>
        <p:nvPicPr>
          <p:cNvPr id="23" name="Content Placeholder 2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4" y="1999853"/>
            <a:ext cx="4425315" cy="4425315"/>
          </a:xfrm>
        </p:spPr>
      </p:pic>
    </p:spTree>
    <p:extLst>
      <p:ext uri="{BB962C8B-B14F-4D97-AF65-F5344CB8AC3E}">
        <p14:creationId xmlns:p14="http://schemas.microsoft.com/office/powerpoint/2010/main" val="14900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omb/>
      </p:transition>
    </mc:Choice>
    <mc:Fallback xmlns="">
      <p:transition spd="slow">
        <p:comb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755" y="40957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ا</a:t>
            </a:r>
            <a:r>
              <a:rPr lang="fa-IR" b="1" dirty="0">
                <a:cs typeface="B Titr" panose="00000700000000000000" pitchFamily="2" charset="-78"/>
              </a:rPr>
              <a:t>نواع برنامه ریزی: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4" name="Content Placeholder 20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19059" r="-782" b="6908"/>
          <a:stretch/>
        </p:blipFill>
        <p:spPr>
          <a:xfrm>
            <a:off x="169817" y="3738194"/>
            <a:ext cx="3016067" cy="28716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308642"/>
              </p:ext>
            </p:extLst>
          </p:nvPr>
        </p:nvGraphicFramePr>
        <p:xfrm>
          <a:off x="2141583" y="2024743"/>
          <a:ext cx="8128000" cy="16639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834870974"/>
                    </a:ext>
                  </a:extLst>
                </a:gridCol>
                <a:gridCol w="2044337">
                  <a:extLst>
                    <a:ext uri="{9D8B030D-6E8A-4147-A177-3AD203B41FA5}">
                      <a16:colId xmlns:a16="http://schemas.microsoft.com/office/drawing/2014/main" val="2463598356"/>
                    </a:ext>
                  </a:extLst>
                </a:gridCol>
                <a:gridCol w="2019663">
                  <a:extLst>
                    <a:ext uri="{9D8B030D-6E8A-4147-A177-3AD203B41FA5}">
                      <a16:colId xmlns:a16="http://schemas.microsoft.com/office/drawing/2014/main" val="37991418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40949242"/>
                    </a:ext>
                  </a:extLst>
                </a:gridCol>
              </a:tblGrid>
              <a:tr h="719060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>
                          <a:solidFill>
                            <a:srgbClr val="800080"/>
                          </a:solidFill>
                          <a:cs typeface="B Zar" panose="00000400000000000000" pitchFamily="2" charset="-78"/>
                        </a:rPr>
                        <a:t>بلند مدت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b="1" kern="1200" dirty="0">
                          <a:solidFill>
                            <a:srgbClr val="800080"/>
                          </a:solidFill>
                          <a:effectLst/>
                          <a:latin typeface="+mn-lt"/>
                          <a:ea typeface="+mn-ea"/>
                          <a:cs typeface="B Zar" panose="00000400000000000000" pitchFamily="2" charset="-78"/>
                        </a:rPr>
                        <a:t>میان مدت </a:t>
                      </a:r>
                      <a:endParaRPr lang="en-US" sz="2800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b="1" kern="1200" dirty="0">
                          <a:solidFill>
                            <a:srgbClr val="800080"/>
                          </a:solidFill>
                          <a:effectLst/>
                          <a:latin typeface="+mn-lt"/>
                          <a:ea typeface="+mn-ea"/>
                          <a:cs typeface="B Zar" panose="00000400000000000000" pitchFamily="2" charset="-78"/>
                        </a:rPr>
                        <a:t>کوتاه مدت </a:t>
                      </a:r>
                      <a:endParaRPr lang="en-US" sz="2800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dirty="0">
                          <a:solidFill>
                            <a:srgbClr val="660033"/>
                          </a:solidFill>
                          <a:cs typeface="B Zar" panose="00000400000000000000" pitchFamily="2" charset="-78"/>
                        </a:rPr>
                        <a:t>از نظر زمان</a:t>
                      </a:r>
                      <a:endParaRPr lang="en-US" sz="3200" dirty="0">
                        <a:solidFill>
                          <a:srgbClr val="660033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419036"/>
                  </a:ext>
                </a:extLst>
              </a:tr>
              <a:tr h="7047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800" b="1" dirty="0">
                          <a:solidFill>
                            <a:srgbClr val="800080"/>
                          </a:solidFill>
                          <a:cs typeface="B Zar" panose="00000400000000000000" pitchFamily="2" charset="-78"/>
                        </a:rPr>
                        <a:t>بخشی</a:t>
                      </a:r>
                      <a:endParaRPr lang="en-US" sz="2800" b="1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  <a:p>
                      <a:pPr algn="ctr"/>
                      <a:endParaRPr lang="en-US" sz="2800" b="1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b="1" dirty="0">
                          <a:solidFill>
                            <a:srgbClr val="800080"/>
                          </a:solidFill>
                          <a:cs typeface="B Zar" panose="00000400000000000000" pitchFamily="2" charset="-78"/>
                        </a:rPr>
                        <a:t>منطقه ای  </a:t>
                      </a:r>
                      <a:endParaRPr lang="en-US" sz="2800" b="1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b="1" dirty="0">
                          <a:solidFill>
                            <a:srgbClr val="800080"/>
                          </a:solidFill>
                          <a:cs typeface="B Zar" panose="00000400000000000000" pitchFamily="2" charset="-78"/>
                        </a:rPr>
                        <a:t>کلان</a:t>
                      </a:r>
                      <a:endParaRPr lang="en-US" sz="2800" b="1" dirty="0">
                        <a:solidFill>
                          <a:srgbClr val="800080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200" b="1" dirty="0">
                          <a:solidFill>
                            <a:srgbClr val="660033"/>
                          </a:solidFill>
                          <a:cs typeface="B Zar" panose="00000400000000000000" pitchFamily="2" charset="-78"/>
                        </a:rPr>
                        <a:t>از نظر مکان</a:t>
                      </a:r>
                      <a:endParaRPr lang="en-US" sz="3200" b="1" dirty="0">
                        <a:solidFill>
                          <a:srgbClr val="660033"/>
                        </a:solidFill>
                        <a:cs typeface="B Za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2227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74" y="4519830"/>
            <a:ext cx="3562486" cy="18557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409" y="4011799"/>
            <a:ext cx="4065134" cy="27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برنامه ریزی بلند مدت: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18670" y="-1729247"/>
            <a:ext cx="5354660" cy="11560631"/>
          </a:xfrm>
        </p:spPr>
      </p:pic>
    </p:spTree>
    <p:extLst>
      <p:ext uri="{BB962C8B-B14F-4D97-AF65-F5344CB8AC3E}">
        <p14:creationId xmlns:p14="http://schemas.microsoft.com/office/powerpoint/2010/main" val="148923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Titr" panose="00000700000000000000" pitchFamily="2" charset="-78"/>
              </a:rPr>
              <a:t>ویژگی های برنامه ریزی بلند مدت:</a:t>
            </a:r>
            <a:br>
              <a:rPr lang="en-US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37236"/>
            <a:ext cx="5445034" cy="2805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Bevel 4"/>
          <p:cNvSpPr/>
          <p:nvPr/>
        </p:nvSpPr>
        <p:spPr>
          <a:xfrm>
            <a:off x="8556171" y="2206303"/>
            <a:ext cx="2063932" cy="96665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FF0000"/>
                </a:solidFill>
                <a:cs typeface="B Titr" panose="00000700000000000000" pitchFamily="2" charset="-78"/>
              </a:rPr>
              <a:t>موضوعیت</a:t>
            </a:r>
            <a:endParaRPr lang="en-US" sz="2800" b="1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Bevel 5"/>
          <p:cNvSpPr/>
          <p:nvPr/>
        </p:nvSpPr>
        <p:spPr>
          <a:xfrm>
            <a:off x="8556171" y="3609203"/>
            <a:ext cx="2063932" cy="96665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FF0000"/>
                </a:solidFill>
                <a:cs typeface="B Titr" panose="00000700000000000000" pitchFamily="2" charset="-78"/>
              </a:rPr>
              <a:t>جامعیت</a:t>
            </a:r>
            <a:endParaRPr lang="en-US" sz="2800" b="1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7" name="Bevel 6"/>
          <p:cNvSpPr/>
          <p:nvPr/>
        </p:nvSpPr>
        <p:spPr>
          <a:xfrm>
            <a:off x="8556171" y="5007429"/>
            <a:ext cx="2063932" cy="96665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FF0000"/>
                </a:solidFill>
                <a:cs typeface="B Titr" panose="00000700000000000000" pitchFamily="2" charset="-78"/>
              </a:rPr>
              <a:t>رسمیت</a:t>
            </a:r>
            <a:endParaRPr lang="en-US" sz="2800" b="1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16" y="1664547"/>
            <a:ext cx="2468321" cy="2024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42" y="1284063"/>
            <a:ext cx="2178095" cy="2325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621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Titr" panose="00000700000000000000" pitchFamily="2" charset="-78"/>
              </a:rPr>
              <a:t>استراتژی و برنامه ریزی بلند مدت: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rPr>
              <a:t>برنامه ریزی بلند مدت از استراتژی های سازمان نشات میگیرد.</a:t>
            </a:r>
            <a:endParaRPr lang="en-US" dirty="0">
              <a:solidFill>
                <a:schemeClr val="accent1">
                  <a:lumMod val="75000"/>
                </a:schemeClr>
              </a:solidFill>
              <a:cs typeface="B Zar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US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b="1" dirty="0">
                <a:solidFill>
                  <a:srgbClr val="FF0000"/>
                </a:solidFill>
                <a:cs typeface="B Zar" panose="00000400000000000000" pitchFamily="2" charset="-78"/>
              </a:rPr>
              <a:t>دیدگاه های مربوط به ماهیت استراتژی سازمان: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استراتژی سازمان، سیاست کلی و نوعی الگوی تصمیم گیری است.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استراتژی سازمان، یک تدبیر است.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استراتژی سازمان، هدف های استراتژی محیط – عملکرد، بازار- محصول و ساختار سازمانی را تغییر میدهد.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52" y="1330234"/>
            <a:ext cx="2066925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26" y="5122466"/>
            <a:ext cx="4072618" cy="143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544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برنامه ریزی عملیاتی:</a:t>
            </a:r>
            <a:br>
              <a:rPr lang="en-US" dirty="0">
                <a:solidFill>
                  <a:srgbClr val="FF0000"/>
                </a:solidFill>
                <a:cs typeface="B Titr" panose="00000700000000000000" pitchFamily="2" charset="-78"/>
              </a:rPr>
            </a:b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 عبارت است از: چگونگی تعیین اهداف و تبدیل این اهداف به صورت عملیات و پیش بینی روش های اجرای آن.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0" y="2839346"/>
            <a:ext cx="5431155" cy="3580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37" y="3296276"/>
            <a:ext cx="3849733" cy="30156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744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696</Words>
  <Application>Microsoft Office PowerPoint</Application>
  <PresentationFormat>Widescreen</PresentationFormat>
  <Paragraphs>113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 Zar</vt:lpstr>
      <vt:lpstr>Calibri</vt:lpstr>
      <vt:lpstr>Calibri Light</vt:lpstr>
      <vt:lpstr>Wingdings</vt:lpstr>
      <vt:lpstr>Office Theme</vt:lpstr>
      <vt:lpstr>بخش اول فصل چهارم: برنامه ریزی استراتژیک </vt:lpstr>
      <vt:lpstr>برنامه ریزی: </vt:lpstr>
      <vt:lpstr>دلایل برنامه ریزی در ورزش: </vt:lpstr>
      <vt:lpstr>ویژگی های برنامه ریزی: </vt:lpstr>
      <vt:lpstr>انواع برنامه ریزی:</vt:lpstr>
      <vt:lpstr>برنامه ریزی بلند مدت: </vt:lpstr>
      <vt:lpstr>ویژگی های برنامه ریزی بلند مدت: </vt:lpstr>
      <vt:lpstr>استراتژی و برنامه ریزی بلند مدت:</vt:lpstr>
      <vt:lpstr>برنامه ریزی عملیاتی: </vt:lpstr>
      <vt:lpstr>تعریف برنامه ریزی استراتژیک:</vt:lpstr>
      <vt:lpstr>PowerPoint Presentation</vt:lpstr>
      <vt:lpstr>PowerPoint Presentation</vt:lpstr>
      <vt:lpstr>دلایل بکارگیری برنامه ریزی استراتژیک: </vt:lpstr>
      <vt:lpstr>مزایای به کارگیری برنامه ریزی استراتژیک: </vt:lpstr>
      <vt:lpstr>اصول برنامه ریزی استراتژیک:</vt:lpstr>
      <vt:lpstr>ویژگی های برنامه ریزی استراتژیک: </vt:lpstr>
      <vt:lpstr> اجزای تشکیل دهنده و یا عوامل اجرا کننده فرآیند برنامه ریزی استراتژیک: </vt:lpstr>
      <vt:lpstr>زمینه های تعارض در برنامه ریزی استراتژیک: </vt:lpstr>
      <vt:lpstr>اهداف برنامه ریزی استراتژیک: </vt:lpstr>
      <vt:lpstr>فرآیند برنامه ریزی راهبردی: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Dr Zardashtian</cp:lastModifiedBy>
  <cp:revision>76</cp:revision>
  <dcterms:created xsi:type="dcterms:W3CDTF">2017-05-06T06:43:32Z</dcterms:created>
  <dcterms:modified xsi:type="dcterms:W3CDTF">2020-03-26T17:33:49Z</dcterms:modified>
</cp:coreProperties>
</file>