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3" r:id="rId1"/>
    <p:sldMasterId id="2147483685" r:id="rId2"/>
    <p:sldMasterId id="2147483697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4201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8654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A6D6A3-555D-46FA-BA59-C98061225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1D510-5063-4817-919B-68AAE657A1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77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F97AC-CF68-4917-8C39-530797B2FE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4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3F108-2ACF-40FB-8D26-6058149CFE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84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FFCA2-34C0-40DB-9339-B9B99B6C79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41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0D94D-4491-44EB-96A7-07C54A06C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12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84416-14FE-4995-BDA4-ABCC69DC8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51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2C1FA-DF6D-4A56-9A21-6A07A5AAAD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8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379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868DB-C1CB-47A2-91AD-38C320CDC8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2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0278F-4FF5-4230-82E4-45C1556926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51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F30AA-8FA7-4299-8890-3893BA8D3B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797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826088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88493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36531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512048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4159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548526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0811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1162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27342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092478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243974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459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9100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1310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585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420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1134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870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fa-I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7A59F77B-989D-497C-9024-5A8BD14825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73DF120-EC80-4E87-8B4B-C04562A1D70A}" type="datetimeFigureOut">
              <a:rPr lang="fa-IR" smtClean="0"/>
              <a:t>02/08/1441</a:t>
            </a:fld>
            <a:endParaRPr lang="fa-I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a-I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A58C53-AF99-4567-B1E3-497701367C85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220" y="40466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fa-IR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Titr" panose="00000700000000000000" pitchFamily="2" charset="-78"/>
              </a:rPr>
              <a:t>بخش دوم – فصل </a:t>
            </a:r>
            <a:r>
              <a:rPr lang="fa-IR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5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249" y="2783997"/>
            <a:ext cx="8064896" cy="193807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«تعیین ماموریت و تهیه بیانیه ماموریت در یک سازمان ورزشی»</a:t>
            </a:r>
          </a:p>
        </p:txBody>
      </p:sp>
    </p:spTree>
    <p:extLst>
      <p:ext uri="{BB962C8B-B14F-4D97-AF65-F5344CB8AC3E}">
        <p14:creationId xmlns:p14="http://schemas.microsoft.com/office/powerpoint/2010/main" val="11930132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5292"/>
            <a:ext cx="7772400" cy="1326009"/>
          </a:xfrm>
        </p:spPr>
        <p:txBody>
          <a:bodyPr>
            <a:normAutofit/>
          </a:bodyPr>
          <a:lstStyle/>
          <a:p>
            <a:pPr algn="ctr"/>
            <a:r>
              <a:rPr lang="fa-IR" sz="3200" b="1" dirty="0">
                <a:solidFill>
                  <a:schemeClr val="tx1"/>
                </a:solidFill>
                <a:cs typeface="B Karim" pitchFamily="2" charset="-78"/>
              </a:rPr>
              <a:t>درنهایت با استفاده از تجزیه و تحلیل های پایانی , چهار بیانیه ماموریت مربوط به کار آفرینی ورزش بدست آمد 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764" y="2136244"/>
            <a:ext cx="8420472" cy="4176464"/>
          </a:xfrm>
        </p:spPr>
        <p:txBody>
          <a:bodyPr>
            <a:noAutofit/>
          </a:bodyPr>
          <a:lstStyle/>
          <a:p>
            <a:pPr marL="342900" indent="-342900" algn="r">
              <a:buFont typeface="Wingdings" pitchFamily="2" charset="2"/>
              <a:buChar char="v"/>
            </a:pPr>
            <a:r>
              <a:rPr lang="fa-IR" sz="2800" b="1" dirty="0">
                <a:solidFill>
                  <a:schemeClr val="tx1"/>
                </a:solidFill>
                <a:cs typeface="B Karim" pitchFamily="2" charset="-78"/>
              </a:rPr>
              <a:t>فراهم کردن اقتصادی پویا برای ورزش ,کمک به توسعه ورزش از طریق خصوصی سازی در جامعه بمنظور گسترش نوآوری وایجاد اشتغال.</a:t>
            </a:r>
          </a:p>
          <a:p>
            <a:pPr marL="342900" indent="-342900" algn="r">
              <a:buFont typeface="Wingdings" pitchFamily="2" charset="2"/>
              <a:buChar char="v"/>
            </a:pPr>
            <a:r>
              <a:rPr lang="fa-IR" sz="2800" b="1" dirty="0">
                <a:solidFill>
                  <a:schemeClr val="tx1"/>
                </a:solidFill>
                <a:cs typeface="B Karim" pitchFamily="2" charset="-78"/>
              </a:rPr>
              <a:t>پیوستگی میان جامعه ,دولت ,بخش خصوصی وصنعت ورزش بمنظور استفاده کمتر از منابع مالی دولتی وایجاد کسب و کارهای ورزشی در کشور.</a:t>
            </a:r>
          </a:p>
          <a:p>
            <a:pPr marL="342900" indent="-342900" algn="r">
              <a:buFont typeface="Wingdings" pitchFamily="2" charset="2"/>
              <a:buChar char="v"/>
            </a:pPr>
            <a:r>
              <a:rPr lang="fa-IR" sz="2800" b="1" dirty="0">
                <a:solidFill>
                  <a:schemeClr val="tx1"/>
                </a:solidFill>
                <a:cs typeface="B Karim" pitchFamily="2" charset="-78"/>
              </a:rPr>
              <a:t>خدمت به جامعه وفراهم کردن زیر ساخت ها ومحیط مناسب برای کشورازطریق آموزش کار آفرینی بمنظور گسترش فضای رقابتی در ورزش.</a:t>
            </a:r>
          </a:p>
          <a:p>
            <a:pPr marL="342900" indent="-342900" algn="r">
              <a:buFont typeface="Wingdings" pitchFamily="2" charset="2"/>
              <a:buChar char="v"/>
            </a:pPr>
            <a:r>
              <a:rPr lang="fa-IR" sz="2800" b="1" dirty="0">
                <a:solidFill>
                  <a:schemeClr val="tx1"/>
                </a:solidFill>
                <a:cs typeface="B Karim" pitchFamily="2" charset="-78"/>
              </a:rPr>
              <a:t>استفاده بهینه از ظرفیت های موجود در ورزش ,توسعه پژوهش های منجر به نوآوری و گسترش خصوصی سازی بمنظور ایجاد اشتغال در ورزش.</a:t>
            </a:r>
          </a:p>
          <a:p>
            <a:pPr marL="342900" indent="-342900" algn="r">
              <a:buFont typeface="Wingdings" pitchFamily="2" charset="2"/>
              <a:buChar char="v"/>
            </a:pPr>
            <a:endParaRPr lang="fa-IR" sz="2400" b="1" dirty="0">
              <a:solidFill>
                <a:schemeClr val="tx1"/>
              </a:solidFill>
              <a:cs typeface="B Kari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915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4968552" cy="1622730"/>
          </a:xfrm>
          <a:scene3d>
            <a:camera prst="perspectiveRight"/>
            <a:lightRig rig="threePt" dir="t"/>
          </a:scene3d>
        </p:spPr>
        <p:txBody>
          <a:bodyPr>
            <a:noAutofit/>
          </a:bodyPr>
          <a:lstStyle/>
          <a:p>
            <a:pPr algn="ctr"/>
            <a:r>
              <a:rPr lang="fa-IR" sz="48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منبع : برنامه ریزی در سازمان های ورزشی </a:t>
            </a:r>
            <a:br>
              <a:rPr lang="fa-IR" sz="48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نویسنده : دکتر شیرین زردشتیان</a:t>
            </a:r>
            <a:b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             آقای سعید خانمرادی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221088"/>
            <a:ext cx="3816424" cy="1374345"/>
          </a:xfrm>
          <a:scene3d>
            <a:camera prst="perspectiveRight"/>
            <a:lightRig rig="threePt" dir="t"/>
          </a:scene3d>
        </p:spPr>
        <p:txBody>
          <a:bodyPr anchor="ctr">
            <a:noAutofit/>
          </a:bodyPr>
          <a:lstStyle/>
          <a:p>
            <a:pPr algn="ctr"/>
            <a:r>
              <a:rPr lang="fa-IR" sz="4800" dirty="0">
                <a:solidFill>
                  <a:srgbClr val="0070C0"/>
                </a:solidFill>
                <a:latin typeface="IranNastaliq" pitchFamily="18" charset="0"/>
                <a:cs typeface="IranNastaliq" pitchFamily="18" charset="0"/>
              </a:rPr>
              <a:t>از توجه شما سپاسگزارم</a:t>
            </a:r>
          </a:p>
          <a:p>
            <a:pPr algn="ctr"/>
            <a:r>
              <a:rPr lang="fa-IR" sz="4800" dirty="0">
                <a:solidFill>
                  <a:srgbClr val="0070C0"/>
                </a:solidFill>
                <a:latin typeface="IranNastaliq" pitchFamily="18" charset="0"/>
                <a:cs typeface="IranNastaliq" pitchFamily="18" charset="0"/>
              </a:rPr>
              <a:t>مرادی اردیبهشت 96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501" y="1628800"/>
            <a:ext cx="4176464" cy="42738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2777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0495" y="476672"/>
            <a:ext cx="5265801" cy="1470025"/>
          </a:xfrm>
        </p:spPr>
        <p:txBody>
          <a:bodyPr>
            <a:normAutofit/>
          </a:bodyPr>
          <a:lstStyle/>
          <a:p>
            <a:pPr algn="ctr"/>
            <a:r>
              <a:rPr lang="fa-IR" sz="48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عناوین 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1700808"/>
            <a:ext cx="4240560" cy="4464496"/>
          </a:xfrm>
        </p:spPr>
        <p:txBody>
          <a:bodyPr anchor="ctr">
            <a:normAutofit fontScale="92500" lnSpcReduction="10000"/>
          </a:bodyPr>
          <a:lstStyle/>
          <a:p>
            <a:pPr marL="457200" indent="-457200" algn="r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بیانیه ماموریت چیست؟</a:t>
            </a:r>
          </a:p>
          <a:p>
            <a:pPr marL="457200" indent="-457200" algn="r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ویژگی ها و کارکردهای ماموریت</a:t>
            </a:r>
          </a:p>
          <a:p>
            <a:pPr marL="457200" indent="-457200" algn="r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بیانیه ماموریت عنصر کلیدی </a:t>
            </a:r>
          </a:p>
          <a:p>
            <a:pPr algn="r">
              <a:lnSpc>
                <a:spcPct val="150000"/>
              </a:lnSpc>
            </a:pPr>
            <a:r>
              <a:rPr lang="fa-IR" sz="2800" dirty="0">
                <a:cs typeface="B Karim" pitchFamily="2" charset="-78"/>
              </a:rPr>
              <a:t>      </a:t>
            </a: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برنامه ریزی راهبردی</a:t>
            </a:r>
          </a:p>
          <a:p>
            <a:pPr marL="457200" indent="-457200" algn="r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اجزای تشکیل دهنده بیانه ماموریت </a:t>
            </a:r>
          </a:p>
          <a:p>
            <a:pPr algn="r">
              <a:lnSpc>
                <a:spcPct val="150000"/>
              </a:lnSpc>
            </a:pPr>
            <a:r>
              <a:rPr lang="fa-IR" sz="2800" dirty="0">
                <a:cs typeface="B Karim" pitchFamily="2" charset="-78"/>
              </a:rPr>
              <a:t>       </a:t>
            </a: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در یک سازمان ورزشی</a:t>
            </a:r>
          </a:p>
          <a:p>
            <a:pPr marL="457200" indent="-457200" algn="r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dirty="0">
                <a:solidFill>
                  <a:schemeClr val="tx1"/>
                </a:solidFill>
                <a:cs typeface="B Karim" pitchFamily="2" charset="-78"/>
              </a:rPr>
              <a:t>تهیه بیانه ماموریت سازمان ورزشی</a:t>
            </a:r>
          </a:p>
        </p:txBody>
      </p:sp>
    </p:spTree>
    <p:extLst>
      <p:ext uri="{BB962C8B-B14F-4D97-AF65-F5344CB8AC3E}">
        <p14:creationId xmlns:p14="http://schemas.microsoft.com/office/powerpoint/2010/main" val="184279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5365104" cy="1008112"/>
          </a:xfrm>
          <a:scene3d>
            <a:camera prst="perspectiveRigh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fa-IR" sz="44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بیانیه ماموریت  چیست 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124744"/>
            <a:ext cx="4240560" cy="5112568"/>
          </a:xfrm>
          <a:scene3d>
            <a:camera prst="perspectiveRight"/>
            <a:lightRig rig="threePt" dir="t"/>
          </a:scene3d>
        </p:spPr>
        <p:txBody>
          <a:bodyPr>
            <a:noAutofit/>
          </a:bodyPr>
          <a:lstStyle/>
          <a:p>
            <a:pPr marL="342900" indent="-342900" algn="r">
              <a:lnSpc>
                <a:spcPct val="160000"/>
              </a:lnSpc>
              <a:buFont typeface="Wingdings" pitchFamily="2" charset="2"/>
              <a:buChar char="v"/>
            </a:pPr>
            <a:r>
              <a:rPr lang="en-US" sz="1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MISSION STATEMENT </a:t>
            </a:r>
            <a:r>
              <a:rPr lang="fa-IR" sz="1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 </a:t>
            </a: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یا بیانه ماموریت , عبارتی است که بوسیله آن هدف و مقصود یک سازمان از سازمان های مشابه متمایز می شود.</a:t>
            </a:r>
          </a:p>
          <a:p>
            <a:pPr marL="457200" indent="-457200" algn="r">
              <a:lnSpc>
                <a:spcPct val="16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این بیانه علت اصلی به وجود آمدن سازمان را بیان می کند.</a:t>
            </a:r>
          </a:p>
          <a:p>
            <a:pPr marL="457200" indent="-457200" algn="r">
              <a:lnSpc>
                <a:spcPct val="16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گاهی بیانیه ماموریت را بیان اعتقادات , بیان مقصود ,بیان فلسفه , باورها ؟, اصول یا بیان چشم انداز سازمان تلقی می کنند.</a:t>
            </a:r>
          </a:p>
          <a:p>
            <a:pPr marL="342900" indent="-342900" algn="r">
              <a:lnSpc>
                <a:spcPct val="160000"/>
              </a:lnSpc>
              <a:buFont typeface="Wingdings" pitchFamily="2" charset="2"/>
              <a:buChar char="v"/>
            </a:pPr>
            <a:endParaRPr lang="fa-IR" sz="2000" b="1" dirty="0">
              <a:solidFill>
                <a:schemeClr val="tx1"/>
              </a:solidFill>
              <a:cs typeface="B Karim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56792"/>
            <a:ext cx="3024336" cy="3816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09994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9266"/>
            <a:ext cx="7523683" cy="1063915"/>
          </a:xfrm>
          <a:scene3d>
            <a:camera prst="perspectiveLeft"/>
            <a:lightRig rig="threePt" dir="t"/>
          </a:scene3d>
        </p:spPr>
        <p:txBody>
          <a:bodyPr>
            <a:noAutofit/>
          </a:bodyPr>
          <a:lstStyle/>
          <a:p>
            <a:pPr algn="ctr"/>
            <a:r>
              <a:rPr lang="fa-IR" sz="4000" b="1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ویژگی های ماموریت ازنظر «ورون مک جیننز»</a:t>
            </a:r>
          </a:p>
        </p:txBody>
      </p:sp>
      <p:sp>
        <p:nvSpPr>
          <p:cNvPr id="4" name="Rectangle 3"/>
          <p:cNvSpPr/>
          <p:nvPr/>
        </p:nvSpPr>
        <p:spPr>
          <a:xfrm>
            <a:off x="4355976" y="1268760"/>
            <a:ext cx="4032448" cy="5256584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سازمان را به شکلی که هست و آنچه می خواهد بشود معرفی نماید.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به آن اندازه محدود باشد که برخی از فعالیت های مخاطره آمیز را حذف کند و آن قدرگسترده باشد که سبب رشد ونوآوری بگردد.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سازمان را از سایر سازمانهای دیگر متمایز نماید.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بعنوان چهارچوبی باشد که بتوان بوسیله آن فعالیت های کنونی و آینده سازمان را ارزیابی کند.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به اندازه ای آشکار باشد که که همه اعضای سازمان بتوانند آنرا درک کنند.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3888432" cy="4608512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Baran" pitchFamily="2" charset="-78"/>
              </a:rPr>
              <a:t>ایجاد حس یک رسالت مهم وایجاد انگیزه فعالیت.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Baran" pitchFamily="2" charset="-78"/>
              </a:rPr>
              <a:t>همسو نمودن اهداف سازمان در جهت نیازهای جامعه.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Baran" pitchFamily="2" charset="-78"/>
              </a:rPr>
              <a:t>ارائه تصویری روشن از سازمان به جامعه وکسب مشروعیت ایجاد وادامه حیات سازمان.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Baran" pitchFamily="2" charset="-78"/>
              </a:rPr>
              <a:t>تعیین موضوعات و چالش های استراتژیک.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Baran" pitchFamily="2" charset="-78"/>
              </a:rPr>
              <a:t>تسخیر قلب ها  , نه وسیله ای برای بستن ذهن ها.</a:t>
            </a:r>
          </a:p>
        </p:txBody>
      </p:sp>
    </p:spTree>
    <p:extLst>
      <p:ext uri="{BB962C8B-B14F-4D97-AF65-F5344CB8AC3E}">
        <p14:creationId xmlns:p14="http://schemas.microsoft.com/office/powerpoint/2010/main" val="317733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348464" cy="1152128"/>
          </a:xfrm>
          <a:scene3d>
            <a:camera prst="perspectiveLeft"/>
            <a:lightRig rig="threePt" dir="t"/>
          </a:scene3d>
        </p:spPr>
        <p:txBody>
          <a:bodyPr anchor="t">
            <a:noAutofit/>
          </a:bodyPr>
          <a:lstStyle/>
          <a:p>
            <a: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بیانیه ماموریت عنصر کلیدی برنامه ریزی راهبردی :</a:t>
            </a:r>
            <a:b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endParaRPr lang="fa-IR" sz="4000" dirty="0">
              <a:latin typeface="IranNastaliq" pitchFamily="18" charset="0"/>
              <a:cs typeface="IranNastaliq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1960" y="1635794"/>
            <a:ext cx="4672608" cy="4824536"/>
          </a:xfr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بیانیه ماموریت از بخشهای معنادار مهم مدیریتی است.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تدوین بیانیه ماموریت از وظایف مهم مدیران است که اگر خوب تدوین شده باشد احتمال موفقیت سازمان را افزایش می دهد.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بیانیه ماموریت برای کل سازمان وتمام بخش ها و اجزای آن تشریح شده باشد.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باید بین چشم انداز و ماموریت  تفاوت قائل شد.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endParaRPr lang="fa-IR" sz="2400" b="1" dirty="0">
              <a:solidFill>
                <a:schemeClr val="tx1"/>
              </a:solidFill>
              <a:cs typeface="B Karim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28800"/>
            <a:ext cx="3960440" cy="38473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8311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800" dirty="0">
                <a:latin typeface="IranNastaliq" pitchFamily="18" charset="0"/>
                <a:cs typeface="IranNastaliq" pitchFamily="18" charset="0"/>
              </a:rPr>
              <a:t>مراحل چهارگانه بیانه ماموریت از نظر ویکهام :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1245" y="1412776"/>
            <a:ext cx="2869615" cy="1440160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عملکرد (چگونه بیانیه ماموریت موجب توسعه در سازمان می شود)</a:t>
            </a:r>
          </a:p>
        </p:txBody>
      </p:sp>
      <p:sp>
        <p:nvSpPr>
          <p:cNvPr id="4" name="Rectangle 3"/>
          <p:cNvSpPr/>
          <p:nvPr/>
        </p:nvSpPr>
        <p:spPr>
          <a:xfrm>
            <a:off x="769233" y="2564904"/>
            <a:ext cx="2869615" cy="1440160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شفاف ساز (چه عناصری از کار آفرینی باید شامل ماموریت شود)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4047" y="3645024"/>
            <a:ext cx="2869615" cy="1440160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ایجاد بیانیه (چگونه با عناصر ضروری موافقت می شود)</a:t>
            </a:r>
          </a:p>
        </p:txBody>
      </p:sp>
      <p:sp>
        <p:nvSpPr>
          <p:cNvPr id="6" name="Rectangle 5"/>
          <p:cNvSpPr/>
          <p:nvPr/>
        </p:nvSpPr>
        <p:spPr>
          <a:xfrm>
            <a:off x="769232" y="4869160"/>
            <a:ext cx="2869615" cy="1440160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جمله بندی وارتباط (چگونه بیانیه ماموریت با مشارکت ذینغعان مطرح می شود)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491880" y="2132856"/>
            <a:ext cx="165618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491880" y="3284984"/>
            <a:ext cx="165618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491880" y="4365104"/>
            <a:ext cx="1656185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60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772400" cy="1296143"/>
          </a:xfrm>
        </p:spPr>
        <p:txBody>
          <a:bodyPr anchor="t">
            <a:normAutofit fontScale="90000"/>
          </a:bodyPr>
          <a:lstStyle/>
          <a:p>
            <a:pPr algn="ctr"/>
            <a:r>
              <a:rPr lang="fa-IR" sz="3100" dirty="0">
                <a:solidFill>
                  <a:schemeClr val="tx1"/>
                </a:solidFill>
                <a:cs typeface="B Karim" pitchFamily="2" charset="-78"/>
              </a:rPr>
              <a:t>اجزای تشکیل دهنده بیانه ماموریت در یک سازمان ورزشی :</a:t>
            </a:r>
            <a:br>
              <a:rPr lang="fa-IR" sz="3200" dirty="0">
                <a:solidFill>
                  <a:schemeClr val="tx1"/>
                </a:solidFill>
                <a:cs typeface="B Karim" pitchFamily="2" charset="-78"/>
              </a:rPr>
            </a:br>
            <a:r>
              <a:rPr lang="fa-IR" sz="3200" b="1" dirty="0">
                <a:solidFill>
                  <a:schemeClr val="tx1"/>
                </a:solidFill>
                <a:cs typeface="B Karim" pitchFamily="2" charset="-78"/>
              </a:rPr>
              <a:t>«</a:t>
            </a: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برای تهیه ماموریت یک سازمان ورزشی باید یک سری از ویژگی ها در نظر گرفته شوند.این ویژگی ها تعیین کننده رسالت سازمان هستند:»</a:t>
            </a:r>
            <a:endParaRPr lang="fa-IR" sz="3200" b="1" dirty="0">
              <a:solidFill>
                <a:schemeClr val="tx1"/>
              </a:solidFill>
              <a:cs typeface="B Karim" pitchFamily="2" charset="-7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114020"/>
              </p:ext>
            </p:extLst>
          </p:nvPr>
        </p:nvGraphicFramePr>
        <p:xfrm>
          <a:off x="395536" y="1484784"/>
          <a:ext cx="8064896" cy="4968552"/>
        </p:xfrm>
        <a:graphic>
          <a:graphicData uri="http://schemas.openxmlformats.org/drawingml/2006/table">
            <a:tbl>
              <a:tblPr rtl="1" firstRow="1" bandRow="1"/>
              <a:tblGrid>
                <a:gridCol w="180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4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857"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Karim" pitchFamily="2" charset="-78"/>
                        </a:rPr>
                        <a:t>ویژگی</a:t>
                      </a:r>
                      <a:r>
                        <a:rPr lang="fa-IR" sz="2400" b="1" dirty="0">
                          <a:cs typeface="B Karim" pitchFamily="2" charset="-78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Karim" pitchFamily="2" charset="-78"/>
                        </a:rPr>
                        <a:t>نکات کاربردی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محصول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سازمان ورزشی چرا و برای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چه کاری بوجود آمده است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مشتری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چه کسانی ازخدمات سازمان ورزشی بهره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مند می شوند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بازار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نوع و گستردگی حوزه کاری سازمان ورزشی مشخص گردد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فن آوری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سازمان ورزشی باید از مدرنترین فناوری استفاده کند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رشد وسودآوری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هر عملی توسط سازمان ورزشی باید با هدف رشد و سودآوری باشد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فلسفه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باورها ,ارزشها و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اولویت های یک سازمان ورزشی چیست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شایستگی ممتاز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سازمان ورزشی چه برتری ومزیتی نسبت به سایر سازمان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ها دارد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تصور مردم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سازمان ورزشی نسبت به مسائل اجتماعی در جامعه ومحیط چه واکنشی نشان می دهد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کارکنان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سازمان ورزشی  باید در زمینه افزایش عملکرد کارکنان تلاش کند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43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8840" y="-40454"/>
            <a:ext cx="4966320" cy="1080120"/>
          </a:xfrm>
        </p:spPr>
        <p:txBody>
          <a:bodyPr>
            <a:normAutofit/>
          </a:bodyPr>
          <a:lstStyle/>
          <a:p>
            <a:pPr algn="ctr"/>
            <a: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تهیه بیانیه ماموریت 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560840" cy="1872208"/>
          </a:xfrm>
        </p:spPr>
        <p:txBody>
          <a:bodyPr>
            <a:noAutofit/>
          </a:bodyPr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هر سازمان ورزشی قبل از اینکه  بخواهد برنامه راهبردی خودرا مشخص کند باید اهداف خودرا تعیین کند وبداند بدنبال دستیابی به چه چیزی است.</a:t>
            </a:r>
          </a:p>
          <a:p>
            <a:pPr marL="342900" indent="-342900" algn="ctr">
              <a:buFont typeface="Wingdings" pitchFamily="2" charset="2"/>
              <a:buChar char="v"/>
            </a:pPr>
            <a:endParaRPr lang="fa-IR" sz="2400" b="1" dirty="0">
              <a:solidFill>
                <a:schemeClr val="tx1"/>
              </a:solidFill>
              <a:cs typeface="B Karim" pitchFamily="2" charset="-78"/>
            </a:endParaRPr>
          </a:p>
          <a:p>
            <a:pPr marL="342900" indent="-342900" algn="r">
              <a:buFont typeface="Wingdings" pitchFamily="2" charset="2"/>
              <a:buChar char="v"/>
            </a:pPr>
            <a:r>
              <a:rPr lang="fa-IR" sz="2400" b="1" dirty="0">
                <a:solidFill>
                  <a:schemeClr val="tx1"/>
                </a:solidFill>
                <a:cs typeface="B Karim" pitchFamily="2" charset="-78"/>
              </a:rPr>
              <a:t>سازمان باید تمام اعضای آن را به بیانیه ماموریت پایبند نماید.</a:t>
            </a:r>
          </a:p>
        </p:txBody>
      </p:sp>
      <p:sp>
        <p:nvSpPr>
          <p:cNvPr id="4" name="Oval 3"/>
          <p:cNvSpPr/>
          <p:nvPr/>
        </p:nvSpPr>
        <p:spPr>
          <a:xfrm>
            <a:off x="5652120" y="4437112"/>
            <a:ext cx="1922512" cy="1080120"/>
          </a:xfrm>
          <a:prstGeom prst="ellipse">
            <a:avLst/>
          </a:prstGeom>
          <a:noFill/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2-ماموریت</a:t>
            </a:r>
          </a:p>
        </p:txBody>
      </p:sp>
      <p:sp>
        <p:nvSpPr>
          <p:cNvPr id="5" name="Oval 4"/>
          <p:cNvSpPr/>
          <p:nvPr/>
        </p:nvSpPr>
        <p:spPr>
          <a:xfrm>
            <a:off x="3707904" y="3501008"/>
            <a:ext cx="1922512" cy="1080120"/>
          </a:xfrm>
          <a:prstGeom prst="ellipse">
            <a:avLst/>
          </a:prstGeom>
          <a:noFill/>
          <a:ln>
            <a:solidFill>
              <a:schemeClr val="tx1"/>
            </a:solidFill>
          </a:ln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1-چشم انداز</a:t>
            </a:r>
          </a:p>
        </p:txBody>
      </p:sp>
      <p:sp>
        <p:nvSpPr>
          <p:cNvPr id="6" name="Oval 5"/>
          <p:cNvSpPr/>
          <p:nvPr/>
        </p:nvSpPr>
        <p:spPr>
          <a:xfrm>
            <a:off x="1835696" y="4509120"/>
            <a:ext cx="1922512" cy="1080120"/>
          </a:xfrm>
          <a:prstGeom prst="ellipse">
            <a:avLst/>
          </a:prstGeom>
          <a:noFill/>
          <a:ln>
            <a:solidFill>
              <a:schemeClr val="tx1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3-ارزش های محوری</a:t>
            </a:r>
          </a:p>
        </p:txBody>
      </p:sp>
    </p:spTree>
    <p:extLst>
      <p:ext uri="{BB962C8B-B14F-4D97-AF65-F5344CB8AC3E}">
        <p14:creationId xmlns:p14="http://schemas.microsoft.com/office/powerpoint/2010/main" val="216633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69067"/>
              </p:ext>
            </p:extLst>
          </p:nvPr>
        </p:nvGraphicFramePr>
        <p:xfrm>
          <a:off x="467544" y="908721"/>
          <a:ext cx="7776864" cy="5650725"/>
        </p:xfrm>
        <a:graphic>
          <a:graphicData uri="http://schemas.openxmlformats.org/drawingml/2006/table">
            <a:tbl>
              <a:tblPr rtl="1" firstRow="1" bandRow="1"/>
              <a:tblGrid>
                <a:gridCol w="955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4546"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>
                          <a:cs typeface="B Karim" pitchFamily="2" charset="-78"/>
                        </a:rPr>
                        <a:t>ردیف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>
                          <a:cs typeface="B Karim" pitchFamily="2" charset="-78"/>
                        </a:rPr>
                        <a:t>اجزای ماموریت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>
                          <a:cs typeface="B Karim" pitchFamily="2" charset="-78"/>
                        </a:rPr>
                        <a:t>توضیحات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60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مشتریان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جامعه (افراد تحصیل کرده وجوانان)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60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محصولات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بررسی علمی و ایجاد اشتغال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60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بازارها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تمام افراد جامعه به ویژه جوانان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60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فناوری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رشد نوآوریها وفناوری مرتبط باورزش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60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بقا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رشد وتوسعه فعالیتهای اقتصادی در ورزش کشور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7064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فلسفه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خدمت به جامعه ایران تا فاصله خود را با کشورهای دیگر کاهش بدهیم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58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ویژگی ممتاز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وجود نیروهای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جوان و مستعد در کشور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5354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تصور مردم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با انجام کار حرفه ای وتخصصی وبا ایجاد رابطه مناسب و منطقی عملکرد کارآفرینی</a:t>
                      </a:r>
                      <a:r>
                        <a:rPr lang="fa-IR" sz="2000" b="1" baseline="0" dirty="0">
                          <a:cs typeface="B Karim" pitchFamily="2" charset="-78"/>
                        </a:rPr>
                        <a:t> را به اطلاع جامعه برسانیم</a:t>
                      </a:r>
                      <a:endParaRPr lang="fa-IR" sz="2000" b="1" dirty="0">
                        <a:cs typeface="B Karim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7064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کارکنان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cs typeface="B Karim" pitchFamily="2" charset="-78"/>
                        </a:rPr>
                        <a:t>توجه به آموزش و یادگیری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286184"/>
            <a:ext cx="523252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rim" pitchFamily="2" charset="-78"/>
              </a:rPr>
              <a:t>اجزای تشکیل دهنده ماموریت کارآفرینی در ورزش کشور</a:t>
            </a:r>
          </a:p>
        </p:txBody>
      </p:sp>
    </p:spTree>
    <p:extLst>
      <p:ext uri="{BB962C8B-B14F-4D97-AF65-F5344CB8AC3E}">
        <p14:creationId xmlns:p14="http://schemas.microsoft.com/office/powerpoint/2010/main" val="390327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9th Theme Collection-Ghalamo (2)">
  <a:themeElements>
    <a:clrScheme name="Office Theme 2">
      <a:dk1>
        <a:srgbClr val="000000"/>
      </a:dk1>
      <a:lt1>
        <a:srgbClr val="FF99CC"/>
      </a:lt1>
      <a:dk2>
        <a:srgbClr val="000000"/>
      </a:dk2>
      <a:lt2>
        <a:srgbClr val="CCCCCC"/>
      </a:lt2>
      <a:accent1>
        <a:srgbClr val="992A26"/>
      </a:accent1>
      <a:accent2>
        <a:srgbClr val="562966"/>
      </a:accent2>
      <a:accent3>
        <a:srgbClr val="FFCAE2"/>
      </a:accent3>
      <a:accent4>
        <a:srgbClr val="000000"/>
      </a:accent4>
      <a:accent5>
        <a:srgbClr val="CAACAC"/>
      </a:accent5>
      <a:accent6>
        <a:srgbClr val="4D245C"/>
      </a:accent6>
      <a:hlink>
        <a:srgbClr val="6E0037"/>
      </a:hlink>
      <a:folHlink>
        <a:srgbClr val="2E1F66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991F5C"/>
        </a:accent1>
        <a:accent2>
          <a:srgbClr val="852153"/>
        </a:accent2>
        <a:accent3>
          <a:srgbClr val="FFCAE2"/>
        </a:accent3>
        <a:accent4>
          <a:srgbClr val="000000"/>
        </a:accent4>
        <a:accent5>
          <a:srgbClr val="CAABB5"/>
        </a:accent5>
        <a:accent6>
          <a:srgbClr val="781D4A"/>
        </a:accent6>
        <a:hlink>
          <a:srgbClr val="730B3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992A26"/>
        </a:accent1>
        <a:accent2>
          <a:srgbClr val="562966"/>
        </a:accent2>
        <a:accent3>
          <a:srgbClr val="FFCAE2"/>
        </a:accent3>
        <a:accent4>
          <a:srgbClr val="000000"/>
        </a:accent4>
        <a:accent5>
          <a:srgbClr val="CAACAC"/>
        </a:accent5>
        <a:accent6>
          <a:srgbClr val="4D245C"/>
        </a:accent6>
        <a:hlink>
          <a:srgbClr val="6E0037"/>
        </a:hlink>
        <a:folHlink>
          <a:srgbClr val="2E1F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2E6634"/>
        </a:accent1>
        <a:accent2>
          <a:srgbClr val="80194C"/>
        </a:accent2>
        <a:accent3>
          <a:srgbClr val="FFCAE2"/>
        </a:accent3>
        <a:accent4>
          <a:srgbClr val="000000"/>
        </a:accent4>
        <a:accent5>
          <a:srgbClr val="ADB8AE"/>
        </a:accent5>
        <a:accent6>
          <a:srgbClr val="731644"/>
        </a:accent6>
        <a:hlink>
          <a:srgbClr val="444500"/>
        </a:hlink>
        <a:folHlink>
          <a:srgbClr val="003A5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734B0B"/>
        </a:accent1>
        <a:accent2>
          <a:srgbClr val="3B4C17"/>
        </a:accent2>
        <a:accent3>
          <a:srgbClr val="FFCAE2"/>
        </a:accent3>
        <a:accent4>
          <a:srgbClr val="000000"/>
        </a:accent4>
        <a:accent5>
          <a:srgbClr val="BCB1AA"/>
        </a:accent5>
        <a:accent6>
          <a:srgbClr val="354414"/>
        </a:accent6>
        <a:hlink>
          <a:srgbClr val="1B3259"/>
        </a:hlink>
        <a:folHlink>
          <a:srgbClr val="6B00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1F5C"/>
        </a:accent1>
        <a:accent2>
          <a:srgbClr val="852153"/>
        </a:accent2>
        <a:accent3>
          <a:srgbClr val="FFFFFF"/>
        </a:accent3>
        <a:accent4>
          <a:srgbClr val="000000"/>
        </a:accent4>
        <a:accent5>
          <a:srgbClr val="CAABB5"/>
        </a:accent5>
        <a:accent6>
          <a:srgbClr val="781D4A"/>
        </a:accent6>
        <a:hlink>
          <a:srgbClr val="730B3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2A26"/>
        </a:accent1>
        <a:accent2>
          <a:srgbClr val="562966"/>
        </a:accent2>
        <a:accent3>
          <a:srgbClr val="FFFFFF"/>
        </a:accent3>
        <a:accent4>
          <a:srgbClr val="000000"/>
        </a:accent4>
        <a:accent5>
          <a:srgbClr val="CAACAC"/>
        </a:accent5>
        <a:accent6>
          <a:srgbClr val="4D245C"/>
        </a:accent6>
        <a:hlink>
          <a:srgbClr val="6E0037"/>
        </a:hlink>
        <a:folHlink>
          <a:srgbClr val="2E1F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E6634"/>
        </a:accent1>
        <a:accent2>
          <a:srgbClr val="80194C"/>
        </a:accent2>
        <a:accent3>
          <a:srgbClr val="FFFFFF"/>
        </a:accent3>
        <a:accent4>
          <a:srgbClr val="000000"/>
        </a:accent4>
        <a:accent5>
          <a:srgbClr val="ADB8AE"/>
        </a:accent5>
        <a:accent6>
          <a:srgbClr val="731644"/>
        </a:accent6>
        <a:hlink>
          <a:srgbClr val="444500"/>
        </a:hlink>
        <a:folHlink>
          <a:srgbClr val="003A5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4B0B"/>
        </a:accent1>
        <a:accent2>
          <a:srgbClr val="3B4C17"/>
        </a:accent2>
        <a:accent3>
          <a:srgbClr val="FFFFFF"/>
        </a:accent3>
        <a:accent4>
          <a:srgbClr val="000000"/>
        </a:accent4>
        <a:accent5>
          <a:srgbClr val="BCB1AA"/>
        </a:accent5>
        <a:accent6>
          <a:srgbClr val="354414"/>
        </a:accent6>
        <a:hlink>
          <a:srgbClr val="1B3259"/>
        </a:hlink>
        <a:folHlink>
          <a:srgbClr val="6B003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99CC"/>
      </a:lt1>
      <a:dk2>
        <a:srgbClr val="000000"/>
      </a:dk2>
      <a:lt2>
        <a:srgbClr val="CCCCCC"/>
      </a:lt2>
      <a:accent1>
        <a:srgbClr val="992A26"/>
      </a:accent1>
      <a:accent2>
        <a:srgbClr val="562966"/>
      </a:accent2>
      <a:accent3>
        <a:srgbClr val="FFCAE2"/>
      </a:accent3>
      <a:accent4>
        <a:srgbClr val="000000"/>
      </a:accent4>
      <a:accent5>
        <a:srgbClr val="CAACAC"/>
      </a:accent5>
      <a:accent6>
        <a:srgbClr val="4D245C"/>
      </a:accent6>
      <a:hlink>
        <a:srgbClr val="6E0037"/>
      </a:hlink>
      <a:folHlink>
        <a:srgbClr val="2E1F66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991F5C"/>
        </a:accent1>
        <a:accent2>
          <a:srgbClr val="852153"/>
        </a:accent2>
        <a:accent3>
          <a:srgbClr val="FFCAE2"/>
        </a:accent3>
        <a:accent4>
          <a:srgbClr val="000000"/>
        </a:accent4>
        <a:accent5>
          <a:srgbClr val="CAABB5"/>
        </a:accent5>
        <a:accent6>
          <a:srgbClr val="781D4A"/>
        </a:accent6>
        <a:hlink>
          <a:srgbClr val="730B3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992A26"/>
        </a:accent1>
        <a:accent2>
          <a:srgbClr val="562966"/>
        </a:accent2>
        <a:accent3>
          <a:srgbClr val="FFCAE2"/>
        </a:accent3>
        <a:accent4>
          <a:srgbClr val="000000"/>
        </a:accent4>
        <a:accent5>
          <a:srgbClr val="CAACAC"/>
        </a:accent5>
        <a:accent6>
          <a:srgbClr val="4D245C"/>
        </a:accent6>
        <a:hlink>
          <a:srgbClr val="6E0037"/>
        </a:hlink>
        <a:folHlink>
          <a:srgbClr val="2E1F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2E6634"/>
        </a:accent1>
        <a:accent2>
          <a:srgbClr val="80194C"/>
        </a:accent2>
        <a:accent3>
          <a:srgbClr val="FFCAE2"/>
        </a:accent3>
        <a:accent4>
          <a:srgbClr val="000000"/>
        </a:accent4>
        <a:accent5>
          <a:srgbClr val="ADB8AE"/>
        </a:accent5>
        <a:accent6>
          <a:srgbClr val="731644"/>
        </a:accent6>
        <a:hlink>
          <a:srgbClr val="444500"/>
        </a:hlink>
        <a:folHlink>
          <a:srgbClr val="003A5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99CC"/>
        </a:lt1>
        <a:dk2>
          <a:srgbClr val="000000"/>
        </a:dk2>
        <a:lt2>
          <a:srgbClr val="CCCCCC"/>
        </a:lt2>
        <a:accent1>
          <a:srgbClr val="734B0B"/>
        </a:accent1>
        <a:accent2>
          <a:srgbClr val="3B4C17"/>
        </a:accent2>
        <a:accent3>
          <a:srgbClr val="FFCAE2"/>
        </a:accent3>
        <a:accent4>
          <a:srgbClr val="000000"/>
        </a:accent4>
        <a:accent5>
          <a:srgbClr val="BCB1AA"/>
        </a:accent5>
        <a:accent6>
          <a:srgbClr val="354414"/>
        </a:accent6>
        <a:hlink>
          <a:srgbClr val="1B3259"/>
        </a:hlink>
        <a:folHlink>
          <a:srgbClr val="6B00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1F5C"/>
        </a:accent1>
        <a:accent2>
          <a:srgbClr val="852153"/>
        </a:accent2>
        <a:accent3>
          <a:srgbClr val="FFFFFF"/>
        </a:accent3>
        <a:accent4>
          <a:srgbClr val="000000"/>
        </a:accent4>
        <a:accent5>
          <a:srgbClr val="CAABB5"/>
        </a:accent5>
        <a:accent6>
          <a:srgbClr val="781D4A"/>
        </a:accent6>
        <a:hlink>
          <a:srgbClr val="730B3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2A26"/>
        </a:accent1>
        <a:accent2>
          <a:srgbClr val="562966"/>
        </a:accent2>
        <a:accent3>
          <a:srgbClr val="FFFFFF"/>
        </a:accent3>
        <a:accent4>
          <a:srgbClr val="000000"/>
        </a:accent4>
        <a:accent5>
          <a:srgbClr val="CAACAC"/>
        </a:accent5>
        <a:accent6>
          <a:srgbClr val="4D245C"/>
        </a:accent6>
        <a:hlink>
          <a:srgbClr val="6E0037"/>
        </a:hlink>
        <a:folHlink>
          <a:srgbClr val="2E1F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E6634"/>
        </a:accent1>
        <a:accent2>
          <a:srgbClr val="80194C"/>
        </a:accent2>
        <a:accent3>
          <a:srgbClr val="FFFFFF"/>
        </a:accent3>
        <a:accent4>
          <a:srgbClr val="000000"/>
        </a:accent4>
        <a:accent5>
          <a:srgbClr val="ADB8AE"/>
        </a:accent5>
        <a:accent6>
          <a:srgbClr val="731644"/>
        </a:accent6>
        <a:hlink>
          <a:srgbClr val="444500"/>
        </a:hlink>
        <a:folHlink>
          <a:srgbClr val="003A5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4B0B"/>
        </a:accent1>
        <a:accent2>
          <a:srgbClr val="3B4C17"/>
        </a:accent2>
        <a:accent3>
          <a:srgbClr val="FFFFFF"/>
        </a:accent3>
        <a:accent4>
          <a:srgbClr val="000000"/>
        </a:accent4>
        <a:accent5>
          <a:srgbClr val="BCB1AA"/>
        </a:accent5>
        <a:accent6>
          <a:srgbClr val="354414"/>
        </a:accent6>
        <a:hlink>
          <a:srgbClr val="1B3259"/>
        </a:hlink>
        <a:folHlink>
          <a:srgbClr val="6B003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9th Theme Collection-Ghalamo (2)</Template>
  <TotalTime>280</TotalTime>
  <Words>832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 Karim</vt:lpstr>
      <vt:lpstr>IranNastaliq</vt:lpstr>
      <vt:lpstr>Wingdings</vt:lpstr>
      <vt:lpstr>9th Theme Collection-Ghalamo (2)</vt:lpstr>
      <vt:lpstr>1_Default Design</vt:lpstr>
      <vt:lpstr>Diseño predeterminado</vt:lpstr>
      <vt:lpstr>بخش دوم – فصل 5 </vt:lpstr>
      <vt:lpstr>عناوین :</vt:lpstr>
      <vt:lpstr>بیانیه ماموریت  چیست ؟</vt:lpstr>
      <vt:lpstr>ویژگی های ماموریت ازنظر «ورون مک جیننز»</vt:lpstr>
      <vt:lpstr>بیانیه ماموریت عنصر کلیدی برنامه ریزی راهبردی : </vt:lpstr>
      <vt:lpstr>مراحل چهارگانه بیانه ماموریت از نظر ویکهام :</vt:lpstr>
      <vt:lpstr>اجزای تشکیل دهنده بیانه ماموریت در یک سازمان ورزشی : «برای تهیه ماموریت یک سازمان ورزشی باید یک سری از ویژگی ها در نظر گرفته شوند.این ویژگی ها تعیین کننده رسالت سازمان هستند:»</vt:lpstr>
      <vt:lpstr>تهیه بیانیه ماموریت :</vt:lpstr>
      <vt:lpstr>PowerPoint Presentation</vt:lpstr>
      <vt:lpstr>درنهایت با استفاده از تجزیه و تحلیل های پایانی , چهار بیانیه ماموریت مربوط به کار آفرینی ورزش بدست آمد :</vt:lpstr>
      <vt:lpstr>منبع : برنامه ریزی در سازمان های ورزشی  نویسنده : دکتر شیرین زردشتیان              آقای سعید خانمرادی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MRT</dc:creator>
  <cp:lastModifiedBy>Dr Zardashtian</cp:lastModifiedBy>
  <cp:revision>26</cp:revision>
  <dcterms:created xsi:type="dcterms:W3CDTF">2017-05-14T19:33:38Z</dcterms:created>
  <dcterms:modified xsi:type="dcterms:W3CDTF">2020-03-26T18:38:17Z</dcterms:modified>
</cp:coreProperties>
</file>