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4" r:id="rId1"/>
    <p:sldMasterId id="2147483871" r:id="rId2"/>
  </p:sldMasterIdLst>
  <p:sldIdLst>
    <p:sldId id="256" r:id="rId3"/>
    <p:sldId id="258" r:id="rId4"/>
    <p:sldId id="259" r:id="rId5"/>
    <p:sldId id="260" r:id="rId6"/>
    <p:sldId id="280" r:id="rId7"/>
    <p:sldId id="261" r:id="rId8"/>
    <p:sldId id="262" r:id="rId9"/>
    <p:sldId id="263" r:id="rId10"/>
    <p:sldId id="266" r:id="rId11"/>
    <p:sldId id="264" r:id="rId12"/>
    <p:sldId id="267" r:id="rId13"/>
    <p:sldId id="282" r:id="rId14"/>
    <p:sldId id="269" r:id="rId15"/>
    <p:sldId id="283" r:id="rId16"/>
    <p:sldId id="284" r:id="rId17"/>
    <p:sldId id="285" r:id="rId18"/>
    <p:sldId id="268" r:id="rId19"/>
    <p:sldId id="270" r:id="rId20"/>
    <p:sldId id="271" r:id="rId21"/>
    <p:sldId id="272" r:id="rId22"/>
    <p:sldId id="281"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AFFB9B-9FB8-469E-96F9-4D32314110B6}" type="datetimeFigureOut">
              <a:rPr lang="en-US" smtClean="0"/>
              <a:t>3/26/2020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59791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35BB1C6-BF8F-4481-8AB2-603A1C8A906A}" type="datetimeFigureOut">
              <a:rPr lang="en-US" smtClean="0"/>
              <a:t>3/26/2020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6022693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35BB1C6-BF8F-4481-8AB2-603A1C8A906A}" type="datetimeFigureOut">
              <a:rPr lang="en-US" smtClean="0"/>
              <a:t>3/26/2020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2137977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C35BB1C6-BF8F-4481-8AB2-603A1C8A906A}" type="datetimeFigureOut">
              <a:rPr lang="en-US" smtClean="0"/>
              <a:t>3/26/2020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8248128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C35BB1C6-BF8F-4481-8AB2-603A1C8A906A}" type="datetimeFigureOut">
              <a:rPr lang="en-US" smtClean="0"/>
              <a:t>3/26/2020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2206050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C35BB1C6-BF8F-4481-8AB2-603A1C8A906A}" type="datetimeFigureOut">
              <a:rPr lang="en-US" smtClean="0"/>
              <a:t>3/26/2020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1699491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smtClean="0"/>
              <a:t>3/26/2020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3281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smtClean="0"/>
              <a:t>3/26/2020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86521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AFFB9B-9FB8-469E-96F9-4D32314110B6}" type="datetimeFigureOut">
              <a:rPr lang="en-US" smtClean="0"/>
              <a:t>3/26/2020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637200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smtClean="0"/>
              <a:t>3/26/2020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238689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smtClean="0"/>
              <a:t>3/26/2020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43846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smtClean="0"/>
              <a:t>3/26/2020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099413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smtClean="0"/>
              <a:t>3/26/2020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63193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smtClean="0"/>
              <a:t>3/26/2020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06811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3/26/2020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036123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3/26/2020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859027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smtClean="0"/>
              <a:t>3/26/2020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344690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smtClean="0"/>
              <a:t>3/26/2020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880989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35BB1C6-BF8F-4481-8AB2-603A1C8A906A}" type="datetimeFigureOut">
              <a:rPr lang="en-US" smtClean="0"/>
              <a:t>3/26/2020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05580390"/>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35BB1C6-BF8F-4481-8AB2-603A1C8A906A}" type="datetimeFigureOut">
              <a:rPr lang="en-US" smtClean="0"/>
              <a:t>3/26/2020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20053932"/>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C35BB1C6-BF8F-4481-8AB2-603A1C8A906A}" type="datetimeFigureOut">
              <a:rPr lang="en-US" smtClean="0"/>
              <a:t>3/26/2020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82346031"/>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C35BB1C6-BF8F-4481-8AB2-603A1C8A906A}" type="datetimeFigureOut">
              <a:rPr lang="en-US" smtClean="0"/>
              <a:t>3/26/2020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6623060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smtClean="0"/>
              <a:t>3/26/2020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745545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C35BB1C6-BF8F-4481-8AB2-603A1C8A906A}" type="datetimeFigureOut">
              <a:rPr lang="en-US" smtClean="0"/>
              <a:t>3/26/2020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80129182"/>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smtClean="0"/>
              <a:t>3/26/2020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456430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smtClean="0"/>
              <a:t>3/26/2020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87348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smtClean="0"/>
              <a:t>3/26/2020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21947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smtClean="0"/>
              <a:t>3/26/2020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58446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3/26/2020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75118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3/26/2020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62197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smtClean="0"/>
              <a:t>3/26/2020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00471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smtClean="0"/>
              <a:t>3/26/2020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28614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35BB1C6-BF8F-4481-8AB2-603A1C8A906A}" type="datetimeFigureOut">
              <a:rPr lang="en-US" smtClean="0"/>
              <a:t>3/26/2020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61243501"/>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 id="2147483867" r:id="rId13"/>
    <p:sldLayoutId id="2147483868" r:id="rId14"/>
    <p:sldLayoutId id="2147483869" r:id="rId15"/>
    <p:sldLayoutId id="2147483870" r:id="rId16"/>
  </p:sldLayoutIdLst>
  <p:hf sldNum="0" hdr="0" ftr="0" dt="0"/>
  <p:txStyles>
    <p:titleStyle>
      <a:lvl1pPr algn="l" defTabSz="457200" rtl="1" eaLnBrk="1" latinLnBrk="0" hangingPunct="1">
        <a:spcBef>
          <a:spcPct val="0"/>
        </a:spcBef>
        <a:buNone/>
        <a:defRPr sz="3600" kern="1200">
          <a:solidFill>
            <a:schemeClr val="accent2">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35BB1C6-BF8F-4481-8AB2-603A1C8A906A}" type="datetimeFigureOut">
              <a:rPr lang="en-US" smtClean="0"/>
              <a:t>3/26/2020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94948120"/>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 id="2147483885" r:id="rId14"/>
    <p:sldLayoutId id="2147483886" r:id="rId15"/>
    <p:sldLayoutId id="2147483887" r:id="rId16"/>
  </p:sldLayoutIdLst>
  <p:hf sldNum="0" hdr="0" ftr="0" dt="0"/>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slide" Target="slide15.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13.xml"/><Relationship Id="rId4" Type="http://schemas.openxmlformats.org/officeDocument/2006/relationships/slide" Target="slide16.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slide" Target="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60174" y="1693831"/>
            <a:ext cx="9575742" cy="769441"/>
          </a:xfrm>
          <a:prstGeom prst="rect">
            <a:avLst/>
          </a:prstGeom>
        </p:spPr>
        <p:txBody>
          <a:bodyPr wrap="square">
            <a:spAutoFit/>
          </a:bodyPr>
          <a:lstStyle/>
          <a:p>
            <a:pPr lvl="0" algn="r" defTabSz="914400" rtl="1" latinLnBrk="1"/>
            <a:r>
              <a:rPr lang="fa-IR" sz="4400" dirty="0">
                <a:solidFill>
                  <a:srgbClr val="FF0000"/>
                </a:solidFill>
                <a:latin typeface="IranNastaliq" panose="02020505000000020003" pitchFamily="18" charset="0"/>
                <a:cs typeface="2  Titr" panose="00000700000000000000" pitchFamily="2" charset="-78"/>
              </a:rPr>
              <a:t>ماتریس </a:t>
            </a:r>
            <a:r>
              <a:rPr lang="fa-IR" sz="4400">
                <a:solidFill>
                  <a:srgbClr val="FF0000"/>
                </a:solidFill>
                <a:latin typeface="IranNastaliq" panose="02020505000000020003" pitchFamily="18" charset="0"/>
                <a:cs typeface="2  Titr" panose="00000700000000000000" pitchFamily="2" charset="-78"/>
              </a:rPr>
              <a:t>سوات ، ماتریس </a:t>
            </a:r>
            <a:r>
              <a:rPr lang="fa-IR" sz="4400" dirty="0">
                <a:solidFill>
                  <a:srgbClr val="FF0000"/>
                </a:solidFill>
                <a:latin typeface="IranNastaliq" panose="02020505000000020003" pitchFamily="18" charset="0"/>
                <a:cs typeface="2  Titr" panose="00000700000000000000" pitchFamily="2" charset="-78"/>
              </a:rPr>
              <a:t>داخلی و خارجی</a:t>
            </a:r>
          </a:p>
        </p:txBody>
      </p:sp>
      <p:pic>
        <p:nvPicPr>
          <p:cNvPr id="10" name="Picture 9"/>
          <p:cNvPicPr>
            <a:picLocks noChangeAspect="1"/>
          </p:cNvPicPr>
          <p:nvPr/>
        </p:nvPicPr>
        <p:blipFill>
          <a:blip r:embed="rId3"/>
          <a:stretch>
            <a:fillRect/>
          </a:stretch>
        </p:blipFill>
        <p:spPr>
          <a:xfrm>
            <a:off x="7871476" y="4282414"/>
            <a:ext cx="4188315" cy="2688569"/>
          </a:xfrm>
          <a:prstGeom prst="rect">
            <a:avLst/>
          </a:prstGeom>
        </p:spPr>
      </p:pic>
    </p:spTree>
    <p:extLst>
      <p:ext uri="{BB962C8B-B14F-4D97-AF65-F5344CB8AC3E}">
        <p14:creationId xmlns:p14="http://schemas.microsoft.com/office/powerpoint/2010/main" val="13432913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8942" y="0"/>
            <a:ext cx="8911687" cy="1280890"/>
          </a:xfrm>
        </p:spPr>
        <p:txBody>
          <a:bodyPr>
            <a:normAutofit fontScale="90000"/>
          </a:bodyPr>
          <a:lstStyle/>
          <a:p>
            <a:pPr algn="r"/>
            <a:br>
              <a:rPr lang="fa-IR" sz="4900" dirty="0">
                <a:cs typeface="B Titr" panose="00000700000000000000" pitchFamily="2" charset="-78"/>
              </a:rPr>
            </a:br>
            <a:r>
              <a:rPr lang="fa-IR" sz="4900" dirty="0">
                <a:cs typeface="B Titr" panose="00000700000000000000" pitchFamily="2" charset="-78"/>
              </a:rPr>
              <a:t>گام سوم: تشکیل ماتریس</a:t>
            </a:r>
            <a:r>
              <a:rPr lang="en-US" sz="4900" dirty="0">
                <a:cs typeface="B Titr" panose="00000700000000000000" pitchFamily="2" charset="-78"/>
              </a:rPr>
              <a:t>SWOT </a:t>
            </a:r>
            <a:br>
              <a:rPr lang="en-US" sz="4900" dirty="0">
                <a:cs typeface="B Titr" panose="00000700000000000000" pitchFamily="2" charset="-78"/>
              </a:rPr>
            </a:br>
            <a:br>
              <a:rPr lang="fa-IR" dirty="0"/>
            </a:br>
            <a:endParaRPr lang="fa-IR" dirty="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Effect>
                      <a14:brightnessContrast bright="40000"/>
                    </a14:imgEffect>
                  </a14:imgLayer>
                </a14:imgProps>
              </a:ext>
            </a:extLst>
          </a:blip>
          <a:stretch>
            <a:fillRect/>
          </a:stretch>
        </p:blipFill>
        <p:spPr>
          <a:xfrm>
            <a:off x="1577007" y="3467699"/>
            <a:ext cx="5035827" cy="311123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Rectangle 5"/>
          <p:cNvSpPr/>
          <p:nvPr/>
        </p:nvSpPr>
        <p:spPr>
          <a:xfrm>
            <a:off x="1669775" y="1749288"/>
            <a:ext cx="10378176" cy="1877437"/>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1" u="none" strike="noStrike" kern="0" cap="none" spc="0" normalizeH="0" baseline="0" noProof="0" dirty="0">
                <a:ln>
                  <a:noFill/>
                </a:ln>
                <a:solidFill>
                  <a:prstClr val="black"/>
                </a:solidFill>
                <a:effectLst/>
                <a:uLnTx/>
                <a:uFillTx/>
                <a:latin typeface="Calibri"/>
                <a:cs typeface="B Nazanin" pitchFamily="2" charset="-78"/>
              </a:rPr>
              <a:t>برای تشکیل این ماتریس باید عوامل داخلی و خارجی را در ابعاد </a:t>
            </a:r>
            <a:r>
              <a:rPr kumimoji="0" lang="fa-IR" sz="3200" b="1" u="none" strike="noStrike" kern="0" cap="none" spc="0" normalizeH="0" baseline="0" noProof="0" dirty="0">
                <a:ln>
                  <a:noFill/>
                </a:ln>
                <a:solidFill>
                  <a:srgbClr val="00B0F0"/>
                </a:solidFill>
                <a:effectLst/>
                <a:uLnTx/>
                <a:uFillTx/>
                <a:latin typeface="Calibri"/>
                <a:cs typeface="B Nazanin" pitchFamily="2" charset="-78"/>
              </a:rPr>
              <a:t>عمودی و افقی </a:t>
            </a:r>
            <a:r>
              <a:rPr kumimoji="0" lang="fa-IR" sz="2800" b="1" u="none" strike="noStrike" kern="0" cap="none" spc="0" normalizeH="0" baseline="0" noProof="0" dirty="0">
                <a:ln>
                  <a:noFill/>
                </a:ln>
                <a:solidFill>
                  <a:prstClr val="black"/>
                </a:solidFill>
                <a:effectLst/>
                <a:uLnTx/>
                <a:uFillTx/>
                <a:latin typeface="Calibri"/>
                <a:cs typeface="B Nazanin" pitchFamily="2" charset="-78"/>
              </a:rPr>
              <a:t>آن قرار داد تا جایگاه صنعت یا سازمان در بازار مشخص گردد و بتوان استراتژی های مناسبی را برای آن مشخص کرد. این ماتریس منطبق بر ماتریس </a:t>
            </a:r>
            <a:r>
              <a:rPr kumimoji="0" lang="en-US" sz="2800" b="1" u="none" strike="noStrike" kern="0" cap="none" spc="0" normalizeH="0" baseline="0" noProof="0" dirty="0">
                <a:ln>
                  <a:noFill/>
                </a:ln>
                <a:solidFill>
                  <a:prstClr val="black"/>
                </a:solidFill>
                <a:effectLst/>
                <a:uLnTx/>
                <a:uFillTx/>
                <a:latin typeface="Calibri"/>
                <a:cs typeface="B Nazanin" pitchFamily="2" charset="-78"/>
              </a:rPr>
              <a:t>  SWOT </a:t>
            </a:r>
            <a:r>
              <a:rPr kumimoji="0" lang="fa-IR" sz="2800" b="1" u="none" strike="noStrike" kern="0" cap="none" spc="0" normalizeH="0" baseline="0" noProof="0" dirty="0">
                <a:ln>
                  <a:noFill/>
                </a:ln>
                <a:solidFill>
                  <a:prstClr val="black"/>
                </a:solidFill>
                <a:effectLst/>
                <a:uLnTx/>
                <a:uFillTx/>
                <a:latin typeface="Calibri"/>
                <a:cs typeface="B Nazanin" pitchFamily="2" charset="-78"/>
              </a:rPr>
              <a:t>است و استراتژی های مناسب برای سازمان را مشخص می‌کند.</a:t>
            </a:r>
            <a:endParaRPr kumimoji="0" lang="fa-IR" sz="2800" b="1" u="none" strike="noStrike" kern="0" cap="none" spc="0" normalizeH="0" baseline="0" noProof="0" dirty="0">
              <a:ln>
                <a:noFill/>
              </a:ln>
              <a:solidFill>
                <a:sysClr val="windowText" lastClr="000000"/>
              </a:solidFill>
              <a:effectLst/>
              <a:uLnTx/>
              <a:uFillTx/>
              <a:cs typeface="B Nazanin" panose="00000400000000000000" pitchFamily="2" charset="-78"/>
            </a:endParaRPr>
          </a:p>
        </p:txBody>
      </p:sp>
    </p:spTree>
    <p:extLst>
      <p:ext uri="{BB962C8B-B14F-4D97-AF65-F5344CB8AC3E}">
        <p14:creationId xmlns:p14="http://schemas.microsoft.com/office/powerpoint/2010/main" val="25572396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par>
                                <p:cTn id="13" presetID="6" presetClass="entr" presetSubtype="16"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r>
              <a:rPr lang="fa-IR" sz="4800" dirty="0">
                <a:solidFill>
                  <a:srgbClr val="00B050"/>
                </a:solidFill>
                <a:cs typeface="B Titr" panose="00000700000000000000" pitchFamily="2" charset="-78"/>
              </a:rPr>
              <a:t>تشکیل ماتریس تجزیه و تحلیل </a:t>
            </a:r>
            <a:r>
              <a:rPr lang="en-US" sz="4400" dirty="0">
                <a:solidFill>
                  <a:srgbClr val="00B050"/>
                </a:solidFill>
                <a:latin typeface="A Nasr" panose="02000000000000000000" pitchFamily="2" charset="-78"/>
                <a:cs typeface="A Nasr" panose="02000000000000000000" pitchFamily="2" charset="-78"/>
              </a:rPr>
              <a:t>SWOT</a:t>
            </a:r>
            <a:r>
              <a:rPr lang="en-US" sz="4800" dirty="0">
                <a:solidFill>
                  <a:srgbClr val="00B050"/>
                </a:solidFill>
                <a:cs typeface="B Titr" panose="00000700000000000000" pitchFamily="2" charset="-78"/>
              </a:rPr>
              <a:t> </a:t>
            </a:r>
          </a:p>
        </p:txBody>
      </p:sp>
      <p:sp>
        <p:nvSpPr>
          <p:cNvPr id="7" name="Rectangle 6"/>
          <p:cNvSpPr/>
          <p:nvPr/>
        </p:nvSpPr>
        <p:spPr>
          <a:xfrm>
            <a:off x="1789043" y="1756707"/>
            <a:ext cx="10204174" cy="2800767"/>
          </a:xfrm>
          <a:prstGeom prst="rect">
            <a:avLst/>
          </a:prstGeom>
        </p:spPr>
        <p:txBody>
          <a:bodyPr wrap="square">
            <a:spAutoFit/>
          </a:bodyPr>
          <a:lstStyle/>
          <a:p>
            <a:pPr lvl="0" algn="just" defTabSz="914400" rtl="1" fontAlgn="base">
              <a:spcBef>
                <a:spcPct val="0"/>
              </a:spcBef>
              <a:spcAft>
                <a:spcPct val="0"/>
              </a:spcAft>
            </a:pPr>
            <a:r>
              <a:rPr lang="ar-SA" sz="2800" b="1" dirty="0">
                <a:solidFill>
                  <a:prstClr val="black"/>
                </a:solidFill>
                <a:latin typeface="Calibri" pitchFamily="34" charset="0"/>
                <a:ea typeface="Times New Roman" pitchFamily="18" charset="0"/>
                <a:cs typeface="B Nazanin" panose="00000400000000000000" pitchFamily="2" charset="-78"/>
              </a:rPr>
              <a:t>در مدل</a:t>
            </a:r>
            <a:r>
              <a:rPr lang="en-US" sz="2800" b="1" dirty="0">
                <a:solidFill>
                  <a:prstClr val="black"/>
                </a:solidFill>
                <a:latin typeface="Calibri" pitchFamily="34" charset="0"/>
                <a:ea typeface="Times New Roman" pitchFamily="18" charset="0"/>
                <a:cs typeface="B Nazanin" panose="00000400000000000000" pitchFamily="2" charset="-78"/>
              </a:rPr>
              <a:t> SWOT </a:t>
            </a:r>
            <a:r>
              <a:rPr lang="ar-SA" sz="2800" b="1" dirty="0">
                <a:solidFill>
                  <a:prstClr val="black"/>
                </a:solidFill>
                <a:latin typeface="Calibri" pitchFamily="34" charset="0"/>
                <a:ea typeface="Times New Roman" pitchFamily="18" charset="0"/>
                <a:cs typeface="B Nazanin" panose="00000400000000000000" pitchFamily="2" charset="-78"/>
              </a:rPr>
              <a:t>پس از فهرست نمودن عوامل قوت، ضعف، فرصت و تهدید که در مرحله قبل شناسایی شده، فهرست عوامل خارجی (فرصت ها و تهدیدها) در نخستین ستون و عوامل داخلی (قوت ها و ضعف ها) در نخستین سطر نوشته می شوند. چهار خانه میانی جدول، چهار حالت تلاقی این عوامل را نشان می دهد که برای حالت استراتژی های‌ ویژه ای مورد نیاز خواهد بود. بنابراین همواره این ماتریس منجر به چهار دسته استراتژی</a:t>
            </a:r>
            <a:r>
              <a:rPr lang="en-US" sz="2800" b="1" dirty="0">
                <a:solidFill>
                  <a:prstClr val="black"/>
                </a:solidFill>
                <a:latin typeface="Calibri" pitchFamily="34" charset="0"/>
                <a:ea typeface="Times New Roman" pitchFamily="18" charset="0"/>
                <a:cs typeface="B Nazanin" panose="00000400000000000000" pitchFamily="2" charset="-78"/>
              </a:rPr>
              <a:t> </a:t>
            </a:r>
            <a:r>
              <a:rPr lang="en-US" sz="3600" b="1" dirty="0">
                <a:solidFill>
                  <a:schemeClr val="accent3"/>
                </a:solidFill>
                <a:latin typeface="Calibri" pitchFamily="34" charset="0"/>
                <a:ea typeface="Times New Roman" pitchFamily="18" charset="0"/>
                <a:cs typeface="B Nazanin" panose="00000400000000000000" pitchFamily="2" charset="-78"/>
              </a:rPr>
              <a:t>ST</a:t>
            </a:r>
            <a:r>
              <a:rPr lang="ar-SA" sz="2800" b="1" dirty="0">
                <a:solidFill>
                  <a:prstClr val="black"/>
                </a:solidFill>
                <a:latin typeface="Calibri" pitchFamily="34" charset="0"/>
                <a:ea typeface="Times New Roman" pitchFamily="18" charset="0"/>
                <a:cs typeface="B Nazanin" panose="00000400000000000000" pitchFamily="2" charset="-78"/>
              </a:rPr>
              <a:t>، </a:t>
            </a:r>
            <a:r>
              <a:rPr lang="en-US" sz="3600" b="1" dirty="0">
                <a:solidFill>
                  <a:schemeClr val="accent3"/>
                </a:solidFill>
                <a:latin typeface="Calibri" pitchFamily="34" charset="0"/>
                <a:ea typeface="Times New Roman" pitchFamily="18" charset="0"/>
                <a:cs typeface="B Nazanin" panose="00000400000000000000" pitchFamily="2" charset="-78"/>
              </a:rPr>
              <a:t>WT</a:t>
            </a:r>
            <a:r>
              <a:rPr lang="ar-SA" sz="2800" b="1" dirty="0">
                <a:solidFill>
                  <a:prstClr val="black"/>
                </a:solidFill>
                <a:latin typeface="Calibri" pitchFamily="34" charset="0"/>
                <a:ea typeface="Times New Roman" pitchFamily="18" charset="0"/>
                <a:cs typeface="B Nazanin" panose="00000400000000000000" pitchFamily="2" charset="-78"/>
              </a:rPr>
              <a:t>، </a:t>
            </a:r>
            <a:r>
              <a:rPr lang="en-US" sz="3600" b="1" dirty="0">
                <a:solidFill>
                  <a:schemeClr val="accent3"/>
                </a:solidFill>
                <a:latin typeface="Calibri" pitchFamily="34" charset="0"/>
                <a:ea typeface="Times New Roman" pitchFamily="18" charset="0"/>
                <a:cs typeface="B Nazanin" panose="00000400000000000000" pitchFamily="2" charset="-78"/>
              </a:rPr>
              <a:t>WO</a:t>
            </a:r>
            <a:r>
              <a:rPr lang="en-US" sz="2800" b="1" dirty="0">
                <a:solidFill>
                  <a:prstClr val="black"/>
                </a:solidFill>
                <a:latin typeface="Calibri" pitchFamily="34" charset="0"/>
                <a:ea typeface="Times New Roman" pitchFamily="18" charset="0"/>
                <a:cs typeface="B Nazanin" panose="00000400000000000000" pitchFamily="2" charset="-78"/>
              </a:rPr>
              <a:t> </a:t>
            </a:r>
            <a:r>
              <a:rPr lang="ar-SA" sz="2800" b="1" dirty="0">
                <a:solidFill>
                  <a:prstClr val="black"/>
                </a:solidFill>
                <a:latin typeface="Calibri" pitchFamily="34" charset="0"/>
                <a:ea typeface="Times New Roman" pitchFamily="18" charset="0"/>
                <a:cs typeface="B Nazanin" panose="00000400000000000000" pitchFamily="2" charset="-78"/>
              </a:rPr>
              <a:t>و</a:t>
            </a:r>
            <a:r>
              <a:rPr lang="en-US" sz="2800" b="1" dirty="0">
                <a:solidFill>
                  <a:prstClr val="black"/>
                </a:solidFill>
                <a:latin typeface="Calibri" pitchFamily="34" charset="0"/>
                <a:ea typeface="Times New Roman" pitchFamily="18" charset="0"/>
                <a:cs typeface="B Nazanin" panose="00000400000000000000" pitchFamily="2" charset="-78"/>
              </a:rPr>
              <a:t> </a:t>
            </a:r>
            <a:r>
              <a:rPr lang="en-US" sz="3600" b="1" dirty="0">
                <a:solidFill>
                  <a:schemeClr val="accent3"/>
                </a:solidFill>
                <a:latin typeface="Calibri" pitchFamily="34" charset="0"/>
                <a:ea typeface="Times New Roman" pitchFamily="18" charset="0"/>
                <a:cs typeface="B Nazanin" panose="00000400000000000000" pitchFamily="2" charset="-78"/>
              </a:rPr>
              <a:t>SO</a:t>
            </a:r>
            <a:r>
              <a:rPr lang="en-US" sz="2800" b="1" dirty="0">
                <a:solidFill>
                  <a:prstClr val="black"/>
                </a:solidFill>
                <a:latin typeface="Calibri" pitchFamily="34" charset="0"/>
                <a:ea typeface="Times New Roman" pitchFamily="18" charset="0"/>
                <a:cs typeface="B Nazanin" panose="00000400000000000000" pitchFamily="2" charset="-78"/>
              </a:rPr>
              <a:t> </a:t>
            </a:r>
            <a:r>
              <a:rPr lang="ar-SA" sz="2800" b="1" dirty="0">
                <a:solidFill>
                  <a:prstClr val="black"/>
                </a:solidFill>
                <a:latin typeface="Calibri" pitchFamily="34" charset="0"/>
                <a:ea typeface="Times New Roman" pitchFamily="18" charset="0"/>
                <a:cs typeface="B Nazanin" panose="00000400000000000000" pitchFamily="2" charset="-78"/>
              </a:rPr>
              <a:t>می‌شود. </a:t>
            </a:r>
            <a:endParaRPr lang="en-US" sz="2800" b="1" dirty="0">
              <a:solidFill>
                <a:prstClr val="black"/>
              </a:solidFill>
              <a:latin typeface="Arial" pitchFamily="34" charset="0"/>
              <a:cs typeface="B Nazanin" panose="00000400000000000000" pitchFamily="2" charset="-78"/>
            </a:endParaRPr>
          </a:p>
        </p:txBody>
      </p:sp>
    </p:spTree>
    <p:extLst>
      <p:ext uri="{BB962C8B-B14F-4D97-AF65-F5344CB8AC3E}">
        <p14:creationId xmlns:p14="http://schemas.microsoft.com/office/powerpoint/2010/main" val="17320695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4700"/>
                    </a14:imgEffect>
                    <a14:imgEffect>
                      <a14:brightnessContrast bright="-20000" contrast="20000"/>
                    </a14:imgEffect>
                  </a14:imgLayer>
                </a14:imgProps>
              </a:ext>
            </a:extLst>
          </a:blip>
          <a:stretch>
            <a:fillRect/>
          </a:stretch>
        </p:blipFill>
        <p:spPr>
          <a:xfrm>
            <a:off x="0" y="0"/>
            <a:ext cx="12192000" cy="7128592"/>
          </a:xfrm>
          <a:prstGeom prst="rect">
            <a:avLst/>
          </a:prstGeom>
        </p:spPr>
      </p:pic>
      <p:sp>
        <p:nvSpPr>
          <p:cNvPr id="6" name="Thought Bubble: Cloud 5"/>
          <p:cNvSpPr/>
          <p:nvPr/>
        </p:nvSpPr>
        <p:spPr>
          <a:xfrm>
            <a:off x="543339" y="704354"/>
            <a:ext cx="3087757" cy="2120349"/>
          </a:xfrm>
          <a:prstGeom prst="cloudCallout">
            <a:avLst>
              <a:gd name="adj1" fmla="val 26554"/>
              <a:gd name="adj2" fmla="val 156053"/>
            </a:avLst>
          </a:prstGeom>
          <a:solidFill>
            <a:srgbClr val="FF0000"/>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800" dirty="0">
                <a:solidFill>
                  <a:schemeClr val="tx1"/>
                </a:solidFill>
                <a:latin typeface="Calibri"/>
                <a:cs typeface="B Titr" panose="00000700000000000000" pitchFamily="2" charset="-78"/>
              </a:rPr>
              <a:t>استراتژی های </a:t>
            </a:r>
            <a:r>
              <a:rPr lang="en-US" sz="2800" dirty="0">
                <a:solidFill>
                  <a:schemeClr val="tx1"/>
                </a:solidFill>
                <a:latin typeface="Calibri"/>
                <a:cs typeface="B Titr" panose="00000700000000000000" pitchFamily="2" charset="-78"/>
              </a:rPr>
              <a:t>  </a:t>
            </a:r>
            <a:r>
              <a:rPr lang="en-US" sz="3600" b="1" dirty="0">
                <a:solidFill>
                  <a:schemeClr val="tx1"/>
                </a:solidFill>
                <a:latin typeface="Calibri"/>
                <a:cs typeface="B Titr" panose="00000700000000000000" pitchFamily="2" charset="-78"/>
              </a:rPr>
              <a:t>SO</a:t>
            </a:r>
            <a:endParaRPr lang="fa-IR" sz="2400" b="1" dirty="0">
              <a:solidFill>
                <a:schemeClr val="tx1"/>
              </a:solidFill>
            </a:endParaRPr>
          </a:p>
        </p:txBody>
      </p:sp>
      <p:sp>
        <p:nvSpPr>
          <p:cNvPr id="7" name="Thought Bubble: Cloud 6"/>
          <p:cNvSpPr/>
          <p:nvPr/>
        </p:nvSpPr>
        <p:spPr>
          <a:xfrm>
            <a:off x="4177742" y="286911"/>
            <a:ext cx="3177215" cy="1974574"/>
          </a:xfrm>
          <a:prstGeom prst="cloudCallout">
            <a:avLst>
              <a:gd name="adj1" fmla="val -72339"/>
              <a:gd name="adj2" fmla="val 174580"/>
            </a:avLst>
          </a:prstGeom>
          <a:solidFill>
            <a:srgbClr val="FFFF00"/>
          </a:solidFill>
        </p:spPr>
        <p:style>
          <a:lnRef idx="1">
            <a:schemeClr val="dk1"/>
          </a:lnRef>
          <a:fillRef idx="2">
            <a:schemeClr val="dk1"/>
          </a:fillRef>
          <a:effectRef idx="1">
            <a:schemeClr val="dk1"/>
          </a:effectRef>
          <a:fontRef idx="minor">
            <a:schemeClr val="dk1"/>
          </a:fontRef>
        </p:style>
        <p:txBody>
          <a:bodyPr rtlCol="1" anchor="ctr"/>
          <a:lstStyle/>
          <a:p>
            <a:pPr algn="ctr"/>
            <a:r>
              <a:rPr lang="fa-IR" sz="2800" dirty="0">
                <a:solidFill>
                  <a:srgbClr val="FF0000"/>
                </a:solidFill>
                <a:latin typeface="Calibri"/>
                <a:cs typeface="B Titr" panose="00000700000000000000" pitchFamily="2" charset="-78"/>
              </a:rPr>
              <a:t>استراتژی های </a:t>
            </a:r>
            <a:r>
              <a:rPr lang="en-US" sz="2800" b="1" dirty="0">
                <a:solidFill>
                  <a:srgbClr val="FF0000"/>
                </a:solidFill>
                <a:latin typeface="Calibri"/>
                <a:cs typeface="B Titr" panose="00000700000000000000" pitchFamily="2" charset="-78"/>
              </a:rPr>
              <a:t>WO</a:t>
            </a:r>
            <a:endParaRPr lang="fa-IR" sz="2000" b="1" dirty="0">
              <a:cs typeface="B Titr" panose="00000700000000000000" pitchFamily="2" charset="-78"/>
            </a:endParaRPr>
          </a:p>
        </p:txBody>
      </p:sp>
      <p:sp>
        <p:nvSpPr>
          <p:cNvPr id="8" name="Thought Bubble: Cloud 7"/>
          <p:cNvSpPr/>
          <p:nvPr/>
        </p:nvSpPr>
        <p:spPr>
          <a:xfrm>
            <a:off x="7974484" y="704354"/>
            <a:ext cx="2971812" cy="1974574"/>
          </a:xfrm>
          <a:prstGeom prst="cloudCallout">
            <a:avLst>
              <a:gd name="adj1" fmla="val -188525"/>
              <a:gd name="adj2" fmla="val 148406"/>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rtlCol="1" anchor="ctr"/>
          <a:lstStyle/>
          <a:p>
            <a:pPr algn="ctr"/>
            <a:r>
              <a:rPr lang="fa-IR" sz="2800" b="1" dirty="0">
                <a:solidFill>
                  <a:srgbClr val="FF0000"/>
                </a:solidFill>
                <a:latin typeface="Calibri"/>
                <a:cs typeface="B Titr" panose="00000700000000000000" pitchFamily="2" charset="-78"/>
              </a:rPr>
              <a:t>استراتژی های </a:t>
            </a:r>
            <a:r>
              <a:rPr lang="en-US" sz="3600" b="1" dirty="0">
                <a:solidFill>
                  <a:srgbClr val="FF0000"/>
                </a:solidFill>
                <a:latin typeface="Calibri"/>
                <a:cs typeface="B Titr" panose="00000700000000000000" pitchFamily="2" charset="-78"/>
              </a:rPr>
              <a:t>ST</a:t>
            </a:r>
            <a:endParaRPr lang="fa-IR" b="1" dirty="0"/>
          </a:p>
        </p:txBody>
      </p:sp>
      <p:sp>
        <p:nvSpPr>
          <p:cNvPr id="9" name="Thought Bubble: Cloud 8">
            <a:hlinkClick r:id="rId4" action="ppaction://hlinksldjump"/>
          </p:cNvPr>
          <p:cNvSpPr/>
          <p:nvPr/>
        </p:nvSpPr>
        <p:spPr>
          <a:xfrm>
            <a:off x="7235686" y="3383282"/>
            <a:ext cx="3114262" cy="1974574"/>
          </a:xfrm>
          <a:prstGeom prst="cloudCallout">
            <a:avLst>
              <a:gd name="adj1" fmla="val -117243"/>
              <a:gd name="adj2" fmla="val 39681"/>
            </a:avLst>
          </a:prstGeom>
          <a:solidFill>
            <a:schemeClr val="bg2"/>
          </a:solidFill>
          <a:ln>
            <a:solidFill>
              <a:schemeClr val="accent3">
                <a:lumMod val="75000"/>
              </a:schemeClr>
            </a:solidFill>
          </a:ln>
        </p:spPr>
        <p:style>
          <a:lnRef idx="2">
            <a:schemeClr val="accent5"/>
          </a:lnRef>
          <a:fillRef idx="1">
            <a:schemeClr val="lt1"/>
          </a:fillRef>
          <a:effectRef idx="0">
            <a:schemeClr val="accent5"/>
          </a:effectRef>
          <a:fontRef idx="minor">
            <a:schemeClr val="dk1"/>
          </a:fontRef>
        </p:style>
        <p:txBody>
          <a:bodyPr rtlCol="1" anchor="ctr"/>
          <a:lstStyle/>
          <a:p>
            <a:pPr algn="ctr"/>
            <a:r>
              <a:rPr lang="fa-IR" sz="2800" dirty="0">
                <a:solidFill>
                  <a:srgbClr val="FF0000"/>
                </a:solidFill>
                <a:latin typeface="Calibri"/>
                <a:cs typeface="B Titr" panose="00000700000000000000" pitchFamily="2" charset="-78"/>
              </a:rPr>
              <a:t>استراتژی های </a:t>
            </a:r>
            <a:r>
              <a:rPr lang="en-US" sz="3600" b="1" dirty="0">
                <a:solidFill>
                  <a:srgbClr val="FF0000"/>
                </a:solidFill>
                <a:latin typeface="Calibri"/>
                <a:cs typeface="B Titr" panose="00000700000000000000" pitchFamily="2" charset="-78"/>
              </a:rPr>
              <a:t>WT</a:t>
            </a:r>
            <a:endParaRPr lang="fa-IR" b="1" dirty="0"/>
          </a:p>
        </p:txBody>
      </p:sp>
      <p:sp>
        <p:nvSpPr>
          <p:cNvPr id="11" name="Thought Bubble: Cloud 10">
            <a:hlinkClick r:id="rId5" action="ppaction://hlinksldjump"/>
          </p:cNvPr>
          <p:cNvSpPr/>
          <p:nvPr/>
        </p:nvSpPr>
        <p:spPr>
          <a:xfrm>
            <a:off x="2398643" y="159026"/>
            <a:ext cx="384313" cy="255769"/>
          </a:xfrm>
          <a:prstGeom prst="cloudCallout">
            <a:avLst>
              <a:gd name="adj1" fmla="val -31547"/>
              <a:gd name="adj2" fmla="val 166889"/>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fa-IR" dirty="0"/>
          </a:p>
        </p:txBody>
      </p:sp>
      <p:sp>
        <p:nvSpPr>
          <p:cNvPr id="12" name="Thought Bubble: Cloud 11">
            <a:hlinkClick r:id="rId6" action="ppaction://hlinksldjump"/>
          </p:cNvPr>
          <p:cNvSpPr/>
          <p:nvPr/>
        </p:nvSpPr>
        <p:spPr>
          <a:xfrm>
            <a:off x="7354957" y="159025"/>
            <a:ext cx="384313" cy="255769"/>
          </a:xfrm>
          <a:prstGeom prst="cloudCallout">
            <a:avLst>
              <a:gd name="adj1" fmla="val -31547"/>
              <a:gd name="adj2" fmla="val 166889"/>
            </a:avLst>
          </a:prstGeom>
          <a:solidFill>
            <a:srgbClr val="FFFF00"/>
          </a:solidFill>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fa-IR"/>
          </a:p>
        </p:txBody>
      </p:sp>
      <p:sp>
        <p:nvSpPr>
          <p:cNvPr id="13" name="Thought Bubble: Cloud 12">
            <a:hlinkClick r:id="rId7" action="ppaction://hlinksldjump"/>
          </p:cNvPr>
          <p:cNvSpPr/>
          <p:nvPr/>
        </p:nvSpPr>
        <p:spPr>
          <a:xfrm>
            <a:off x="10724328" y="414794"/>
            <a:ext cx="384313" cy="255769"/>
          </a:xfrm>
          <a:prstGeom prst="cloudCallout">
            <a:avLst>
              <a:gd name="adj1" fmla="val -31547"/>
              <a:gd name="adj2" fmla="val 166889"/>
            </a:avLst>
          </a:prstGeom>
          <a:solidFill>
            <a:schemeClr val="tx2">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fa-IR"/>
          </a:p>
        </p:txBody>
      </p:sp>
      <p:sp>
        <p:nvSpPr>
          <p:cNvPr id="14" name="Thought Bubble: Cloud 13">
            <a:hlinkClick r:id="rId4" action="ppaction://hlinksldjump"/>
          </p:cNvPr>
          <p:cNvSpPr/>
          <p:nvPr/>
        </p:nvSpPr>
        <p:spPr>
          <a:xfrm>
            <a:off x="10157791" y="2942315"/>
            <a:ext cx="384313" cy="255769"/>
          </a:xfrm>
          <a:prstGeom prst="cloudCallout">
            <a:avLst>
              <a:gd name="adj1" fmla="val -31547"/>
              <a:gd name="adj2" fmla="val 166889"/>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48803179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3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30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30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3000"/>
                                        <p:tgtEl>
                                          <p:spTgt spid="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2"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0846" y="370308"/>
            <a:ext cx="9808334" cy="3777622"/>
          </a:xfrm>
        </p:spPr>
        <p:txBody>
          <a:bodyPr>
            <a:normAutofit/>
          </a:bodyPr>
          <a:lstStyle/>
          <a:p>
            <a:pPr marL="0" lvl="0" indent="0" algn="ctr" defTabSz="914400">
              <a:lnSpc>
                <a:spcPct val="120000"/>
              </a:lnSpc>
              <a:spcBef>
                <a:spcPct val="20000"/>
              </a:spcBef>
              <a:buClr>
                <a:srgbClr val="C0504D">
                  <a:lumMod val="50000"/>
                </a:srgbClr>
              </a:buClr>
              <a:buSzPct val="90000"/>
              <a:buNone/>
            </a:pPr>
            <a:r>
              <a:rPr lang="fa-IR" sz="4800" dirty="0">
                <a:solidFill>
                  <a:schemeClr val="accent3"/>
                </a:solidFill>
                <a:latin typeface="Calibri"/>
                <a:cs typeface="B Titr" panose="00000700000000000000" pitchFamily="2" charset="-78"/>
              </a:rPr>
              <a:t>استراتژی های </a:t>
            </a:r>
            <a:r>
              <a:rPr lang="en-US" sz="4800" dirty="0">
                <a:solidFill>
                  <a:schemeClr val="accent3"/>
                </a:solidFill>
                <a:latin typeface="Calibri"/>
                <a:cs typeface="B Titr" panose="00000700000000000000" pitchFamily="2" charset="-78"/>
              </a:rPr>
              <a:t>SO</a:t>
            </a:r>
            <a:r>
              <a:rPr lang="fa-IR" sz="4800" dirty="0">
                <a:solidFill>
                  <a:schemeClr val="accent3"/>
                </a:solidFill>
                <a:latin typeface="Calibri"/>
                <a:cs typeface="B Titr" panose="00000700000000000000" pitchFamily="2" charset="-78"/>
              </a:rPr>
              <a:t>:</a:t>
            </a:r>
          </a:p>
          <a:p>
            <a:pPr marL="0" lvl="0" indent="0" defTabSz="914400">
              <a:lnSpc>
                <a:spcPct val="120000"/>
              </a:lnSpc>
              <a:spcBef>
                <a:spcPct val="20000"/>
              </a:spcBef>
              <a:buClr>
                <a:srgbClr val="C0504D">
                  <a:lumMod val="50000"/>
                </a:srgbClr>
              </a:buClr>
              <a:buSzPct val="90000"/>
              <a:buNone/>
            </a:pPr>
            <a:endParaRPr lang="fa-IR" sz="4800" dirty="0">
              <a:solidFill>
                <a:schemeClr val="accent3"/>
              </a:solidFill>
              <a:latin typeface="Calibri"/>
              <a:cs typeface="B Titr" panose="00000700000000000000" pitchFamily="2" charset="-78"/>
            </a:endParaRPr>
          </a:p>
          <a:p>
            <a:pPr marL="0" lvl="0" indent="0" algn="just" defTabSz="914400">
              <a:lnSpc>
                <a:spcPct val="120000"/>
              </a:lnSpc>
              <a:spcBef>
                <a:spcPct val="20000"/>
              </a:spcBef>
              <a:buClr>
                <a:srgbClr val="C0504D">
                  <a:lumMod val="50000"/>
                </a:srgbClr>
              </a:buClr>
              <a:buSzPct val="90000"/>
              <a:buNone/>
            </a:pPr>
            <a:r>
              <a:rPr lang="fa-IR" sz="2600" b="1" dirty="0">
                <a:solidFill>
                  <a:prstClr val="black"/>
                </a:solidFill>
                <a:latin typeface="Calibri"/>
                <a:cs typeface="B Nazanin" pitchFamily="2" charset="-78"/>
              </a:rPr>
              <a:t>در  این استراتژی ها سازمان می کوشد با تکیه بر نقاط قوت داخلی از فرصت های محیطی بهره برداری نماید. استراتژی های این خانه غالبا ماهیتی تهاجمی داند و استراتژی هایی چون توسعه بازار و محصول و یکپارچگی عمودی و افقی را بر می گیرند.</a:t>
            </a:r>
            <a:endParaRPr lang="fa-IR" sz="2200" b="1" dirty="0">
              <a:solidFill>
                <a:prstClr val="black"/>
              </a:solidFill>
              <a:latin typeface="Calibri"/>
              <a:cs typeface="B Nazanin" pitchFamily="2" charset="-78"/>
            </a:endParaRPr>
          </a:p>
        </p:txBody>
      </p:sp>
      <p:sp>
        <p:nvSpPr>
          <p:cNvPr id="2" name="Arrow: Right 1">
            <a:hlinkClick r:id="rId2" action="ppaction://hlinksldjump"/>
          </p:cNvPr>
          <p:cNvSpPr/>
          <p:nvPr/>
        </p:nvSpPr>
        <p:spPr>
          <a:xfrm>
            <a:off x="596348" y="848139"/>
            <a:ext cx="636104" cy="2782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a:ln>
                <a:noFill/>
              </a:ln>
              <a:solidFill>
                <a:prstClr val="white"/>
              </a:solidFill>
              <a:effectLst/>
              <a:uLnTx/>
              <a:uFillTx/>
              <a:latin typeface="Century Gothic" panose="020B0502020202020204"/>
              <a:ea typeface="+mn-ea"/>
              <a:cs typeface="Tahoma" panose="020B0604030504040204" pitchFamily="34" charset="0"/>
            </a:endParaRPr>
          </a:p>
        </p:txBody>
      </p:sp>
      <p:pic>
        <p:nvPicPr>
          <p:cNvPr id="5" name="Picture 4"/>
          <p:cNvPicPr>
            <a:picLocks noChangeAspect="1"/>
          </p:cNvPicPr>
          <p:nvPr/>
        </p:nvPicPr>
        <p:blipFill>
          <a:blip r:embed="rId3"/>
          <a:stretch>
            <a:fillRect/>
          </a:stretch>
        </p:blipFill>
        <p:spPr>
          <a:xfrm>
            <a:off x="1855304" y="4083816"/>
            <a:ext cx="2809461" cy="2550990"/>
          </a:xfrm>
          <a:prstGeom prst="rect">
            <a:avLst/>
          </a:prstGeom>
        </p:spPr>
      </p:pic>
      <p:pic>
        <p:nvPicPr>
          <p:cNvPr id="12" name="Picture 11"/>
          <p:cNvPicPr>
            <a:picLocks noChangeAspect="1"/>
          </p:cNvPicPr>
          <p:nvPr/>
        </p:nvPicPr>
        <p:blipFill>
          <a:blip r:embed="rId3"/>
          <a:stretch>
            <a:fillRect/>
          </a:stretch>
        </p:blipFill>
        <p:spPr>
          <a:xfrm>
            <a:off x="5062331" y="4709530"/>
            <a:ext cx="2120348" cy="1925276"/>
          </a:xfrm>
          <a:prstGeom prst="rect">
            <a:avLst/>
          </a:prstGeom>
        </p:spPr>
      </p:pic>
      <p:pic>
        <p:nvPicPr>
          <p:cNvPr id="13" name="Picture 12"/>
          <p:cNvPicPr>
            <a:picLocks noChangeAspect="1"/>
          </p:cNvPicPr>
          <p:nvPr/>
        </p:nvPicPr>
        <p:blipFill>
          <a:blip r:embed="rId3"/>
          <a:stretch>
            <a:fillRect/>
          </a:stretch>
        </p:blipFill>
        <p:spPr>
          <a:xfrm>
            <a:off x="7738270" y="5214006"/>
            <a:ext cx="1564758" cy="1420800"/>
          </a:xfrm>
          <a:prstGeom prst="rect">
            <a:avLst/>
          </a:prstGeom>
        </p:spPr>
      </p:pic>
    </p:spTree>
    <p:extLst>
      <p:ext uri="{BB962C8B-B14F-4D97-AF65-F5344CB8AC3E}">
        <p14:creationId xmlns:p14="http://schemas.microsoft.com/office/powerpoint/2010/main" val="39487087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58957" y="1719341"/>
            <a:ext cx="10721008" cy="1865126"/>
          </a:xfrm>
          <a:prstGeom prst="rect">
            <a:avLst/>
          </a:prstGeom>
        </p:spPr>
        <p:txBody>
          <a:bodyPr wrap="square">
            <a:spAutoFit/>
          </a:bodyPr>
          <a:lstStyle/>
          <a:p>
            <a:pPr marL="0" marR="0" lvl="0" indent="0" algn="just" defTabSz="914400" rtl="1" eaLnBrk="1" fontAlgn="auto" latinLnBrk="0" hangingPunct="1">
              <a:lnSpc>
                <a:spcPct val="120000"/>
              </a:lnSpc>
              <a:spcBef>
                <a:spcPct val="20000"/>
              </a:spcBef>
              <a:spcAft>
                <a:spcPts val="0"/>
              </a:spcAft>
              <a:buClr>
                <a:srgbClr val="C0504D">
                  <a:lumMod val="50000"/>
                </a:srgbClr>
              </a:buClr>
              <a:buSzPct val="90000"/>
              <a:buFontTx/>
              <a:buNone/>
              <a:tabLst/>
              <a:defRPr/>
            </a:pPr>
            <a:r>
              <a:rPr kumimoji="0" lang="fa-IR" sz="3200" b="1" i="0" u="none" strike="noStrike" kern="1200" cap="none" spc="0" normalizeH="0" baseline="0" noProof="0" dirty="0">
                <a:ln>
                  <a:noFill/>
                </a:ln>
                <a:solidFill>
                  <a:prstClr val="black"/>
                </a:solidFill>
                <a:effectLst/>
                <a:uLnTx/>
                <a:uFillTx/>
                <a:latin typeface="Calibri"/>
                <a:ea typeface="+mn-ea"/>
                <a:cs typeface="B Nazanin" pitchFamily="2" charset="-78"/>
              </a:rPr>
              <a:t>سازمان می کوشد با بهره برداری از فرصت های محیطی، نقاط ضعف داخلی خود را پوشش دهد. استراتژی های این خانه معمولا ماهیتی محافظه کارانه دارند. مانند استراتژی های رسوخ در بازار و تنوع همگون.</a:t>
            </a:r>
            <a:endParaRPr kumimoji="0" lang="en-US" sz="2800" b="1" i="0" u="none" strike="noStrike" kern="1200" cap="none" spc="0" normalizeH="0" baseline="0" noProof="0" dirty="0">
              <a:ln>
                <a:noFill/>
              </a:ln>
              <a:solidFill>
                <a:prstClr val="black"/>
              </a:solidFill>
              <a:effectLst/>
              <a:uLnTx/>
              <a:uFillTx/>
              <a:latin typeface="Calibri"/>
              <a:ea typeface="+mn-ea"/>
              <a:cs typeface="+mn-cs"/>
            </a:endParaRPr>
          </a:p>
        </p:txBody>
      </p:sp>
      <p:sp>
        <p:nvSpPr>
          <p:cNvPr id="5" name="Arrow: Right 4">
            <a:hlinkClick r:id="rId2" action="ppaction://hlinksldjump"/>
          </p:cNvPr>
          <p:cNvSpPr/>
          <p:nvPr/>
        </p:nvSpPr>
        <p:spPr>
          <a:xfrm>
            <a:off x="596348" y="887896"/>
            <a:ext cx="662609" cy="2385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a:ln>
                <a:noFill/>
              </a:ln>
              <a:solidFill>
                <a:prstClr val="white"/>
              </a:solidFill>
              <a:effectLst/>
              <a:uLnTx/>
              <a:uFillTx/>
              <a:latin typeface="Century Gothic" panose="020B0502020202020204"/>
              <a:ea typeface="+mn-ea"/>
              <a:cs typeface="Tahoma" panose="020B0604030504040204" pitchFamily="34" charset="0"/>
            </a:endParaRPr>
          </a:p>
        </p:txBody>
      </p:sp>
      <p:sp>
        <p:nvSpPr>
          <p:cNvPr id="6" name="Rectangle 5"/>
          <p:cNvSpPr/>
          <p:nvPr/>
        </p:nvSpPr>
        <p:spPr>
          <a:xfrm>
            <a:off x="3566541" y="380064"/>
            <a:ext cx="5685916" cy="1015663"/>
          </a:xfrm>
          <a:prstGeom prst="rect">
            <a:avLst/>
          </a:prstGeom>
        </p:spPr>
        <p:txBody>
          <a:bodyPr wrap="non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fa-IR" sz="6000" b="0" i="0" u="none" strike="noStrike" kern="1200" cap="none" spc="0" normalizeH="0" baseline="0" noProof="0" dirty="0">
                <a:ln>
                  <a:noFill/>
                </a:ln>
                <a:solidFill>
                  <a:srgbClr val="FF0000"/>
                </a:solidFill>
                <a:effectLst/>
                <a:uLnTx/>
                <a:uFillTx/>
                <a:latin typeface="Calibri"/>
                <a:ea typeface="+mn-ea"/>
                <a:cs typeface="B Titr" panose="00000700000000000000" pitchFamily="2" charset="-78"/>
              </a:rPr>
              <a:t>استراتژی های </a:t>
            </a:r>
            <a:r>
              <a:rPr kumimoji="0" lang="en-US" sz="6000" b="0" i="0" u="none" strike="noStrike" kern="1200" cap="none" spc="0" normalizeH="0" baseline="0" noProof="0" dirty="0">
                <a:ln>
                  <a:noFill/>
                </a:ln>
                <a:solidFill>
                  <a:srgbClr val="FF0000"/>
                </a:solidFill>
                <a:effectLst/>
                <a:uLnTx/>
                <a:uFillTx/>
                <a:latin typeface="Calibri"/>
                <a:ea typeface="+mn-ea"/>
                <a:cs typeface="B Titr" panose="00000700000000000000" pitchFamily="2" charset="-78"/>
              </a:rPr>
              <a:t>WO</a:t>
            </a:r>
            <a:r>
              <a:rPr kumimoji="0" lang="fa-IR" sz="6000" b="0" i="0" u="none" strike="noStrike" kern="1200" cap="none" spc="0" normalizeH="0" baseline="0" noProof="0" dirty="0">
                <a:ln>
                  <a:noFill/>
                </a:ln>
                <a:solidFill>
                  <a:srgbClr val="FF0000"/>
                </a:solidFill>
                <a:effectLst/>
                <a:uLnTx/>
                <a:uFillTx/>
                <a:latin typeface="Calibri"/>
                <a:ea typeface="+mn-ea"/>
                <a:cs typeface="B Titr" panose="00000700000000000000" pitchFamily="2" charset="-78"/>
              </a:rPr>
              <a:t>: </a:t>
            </a:r>
            <a:endParaRPr kumimoji="0" lang="fa-IR" sz="4800" b="0" i="0" u="none" strike="noStrike" kern="1200" cap="none" spc="0" normalizeH="0" baseline="0" noProof="0" dirty="0">
              <a:ln>
                <a:noFill/>
              </a:ln>
              <a:solidFill>
                <a:srgbClr val="1B1811"/>
              </a:solidFill>
              <a:effectLst/>
              <a:uLnTx/>
              <a:uFillTx/>
              <a:latin typeface="Century Gothic" panose="020B0502020202020204"/>
              <a:ea typeface="+mn-ea"/>
              <a:cs typeface="Tahoma" panose="020B0604030504040204" pitchFamily="34" charset="0"/>
            </a:endParaRPr>
          </a:p>
        </p:txBody>
      </p:sp>
      <p:pic>
        <p:nvPicPr>
          <p:cNvPr id="8" name="Picture 7"/>
          <p:cNvPicPr>
            <a:picLocks noChangeAspect="1"/>
          </p:cNvPicPr>
          <p:nvPr/>
        </p:nvPicPr>
        <p:blipFill>
          <a:blip r:embed="rId3"/>
          <a:stretch>
            <a:fillRect/>
          </a:stretch>
        </p:blipFill>
        <p:spPr>
          <a:xfrm>
            <a:off x="1990311" y="4028661"/>
            <a:ext cx="3035954" cy="2529962"/>
          </a:xfrm>
          <a:prstGeom prst="rect">
            <a:avLst/>
          </a:prstGeom>
        </p:spPr>
      </p:pic>
      <p:pic>
        <p:nvPicPr>
          <p:cNvPr id="9" name="Picture 8"/>
          <p:cNvPicPr>
            <a:picLocks noChangeAspect="1"/>
          </p:cNvPicPr>
          <p:nvPr/>
        </p:nvPicPr>
        <p:blipFill>
          <a:blip r:embed="rId3"/>
          <a:stretch>
            <a:fillRect/>
          </a:stretch>
        </p:blipFill>
        <p:spPr>
          <a:xfrm>
            <a:off x="5348495" y="4440345"/>
            <a:ext cx="2541932" cy="2118277"/>
          </a:xfrm>
          <a:prstGeom prst="rect">
            <a:avLst/>
          </a:prstGeom>
        </p:spPr>
      </p:pic>
      <p:pic>
        <p:nvPicPr>
          <p:cNvPr id="10" name="Picture 9"/>
          <p:cNvPicPr>
            <a:picLocks noChangeAspect="1"/>
          </p:cNvPicPr>
          <p:nvPr/>
        </p:nvPicPr>
        <p:blipFill>
          <a:blip r:embed="rId3"/>
          <a:stretch>
            <a:fillRect/>
          </a:stretch>
        </p:blipFill>
        <p:spPr>
          <a:xfrm>
            <a:off x="8782051" y="4854477"/>
            <a:ext cx="2044974" cy="1704145"/>
          </a:xfrm>
          <a:prstGeom prst="rect">
            <a:avLst/>
          </a:prstGeom>
        </p:spPr>
      </p:pic>
    </p:spTree>
    <p:extLst>
      <p:ext uri="{BB962C8B-B14F-4D97-AF65-F5344CB8AC3E}">
        <p14:creationId xmlns:p14="http://schemas.microsoft.com/office/powerpoint/2010/main" val="4367501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25217" y="1643270"/>
            <a:ext cx="10668000" cy="2160591"/>
          </a:xfrm>
          <a:prstGeom prst="rect">
            <a:avLst/>
          </a:prstGeom>
        </p:spPr>
        <p:txBody>
          <a:bodyPr wrap="square">
            <a:spAutoFit/>
          </a:bodyPr>
          <a:lstStyle/>
          <a:p>
            <a:pPr marL="0" marR="0" lvl="0" indent="0" algn="just" defTabSz="914400" rtl="1" eaLnBrk="1" fontAlgn="auto" latinLnBrk="0" hangingPunct="1">
              <a:lnSpc>
                <a:spcPct val="120000"/>
              </a:lnSpc>
              <a:spcBef>
                <a:spcPct val="20000"/>
              </a:spcBef>
              <a:spcAft>
                <a:spcPts val="0"/>
              </a:spcAft>
              <a:buClr>
                <a:srgbClr val="C0504D">
                  <a:lumMod val="50000"/>
                </a:srgbClr>
              </a:buClr>
              <a:buSzPct val="90000"/>
              <a:buFontTx/>
              <a:buNone/>
              <a:tabLst/>
              <a:defRPr/>
            </a:pPr>
            <a:r>
              <a:rPr kumimoji="0" lang="fa-IR" sz="2800" b="1" i="0" u="none" strike="noStrike" kern="1200" cap="none" spc="0" normalizeH="0" baseline="0" noProof="0" dirty="0">
                <a:ln>
                  <a:noFill/>
                </a:ln>
                <a:solidFill>
                  <a:prstClr val="black"/>
                </a:solidFill>
                <a:effectLst/>
                <a:uLnTx/>
                <a:uFillTx/>
                <a:latin typeface="Calibri"/>
                <a:ea typeface="+mn-ea"/>
                <a:cs typeface="B Nazanin" pitchFamily="2" charset="-78"/>
              </a:rPr>
              <a:t>شرکت ها با اجرای این استراتژی ها می کوشند با استفاده از نقاط قوت خود اثرات ناشی از تهدیدات موجود را کاهش داده یا آنها را از بین ببرند. در این خانه، شرکت برای عبور از تهدیدات مجود، بیش از هرچیز بر توان رقابتی خود تکیه دارد و استراتژی های رقابتی همچون استراتژی های متنوع سازی را به کار می گیرد.</a:t>
            </a:r>
            <a:endParaRPr kumimoji="0" lang="fa-IR" sz="2400" b="1" i="0" u="none" strike="noStrike" kern="1200" cap="none" spc="0" normalizeH="0" baseline="0" noProof="0" dirty="0">
              <a:ln>
                <a:noFill/>
              </a:ln>
              <a:solidFill>
                <a:prstClr val="black"/>
              </a:solidFill>
              <a:effectLst/>
              <a:uLnTx/>
              <a:uFillTx/>
              <a:latin typeface="Calibri"/>
              <a:ea typeface="+mn-ea"/>
              <a:cs typeface="B Nazanin" pitchFamily="2" charset="-78"/>
            </a:endParaRPr>
          </a:p>
        </p:txBody>
      </p:sp>
      <p:sp>
        <p:nvSpPr>
          <p:cNvPr id="5" name="Arrow: Right 4">
            <a:hlinkClick r:id="rId2" action="ppaction://hlinksldjump"/>
          </p:cNvPr>
          <p:cNvSpPr/>
          <p:nvPr/>
        </p:nvSpPr>
        <p:spPr>
          <a:xfrm>
            <a:off x="596348" y="795130"/>
            <a:ext cx="728869" cy="3445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a:ln>
                <a:noFill/>
              </a:ln>
              <a:solidFill>
                <a:prstClr val="white"/>
              </a:solidFill>
              <a:effectLst/>
              <a:uLnTx/>
              <a:uFillTx/>
              <a:latin typeface="Century Gothic" panose="020B0502020202020204"/>
              <a:ea typeface="+mn-ea"/>
              <a:cs typeface="Tahoma" panose="020B0604030504040204" pitchFamily="34" charset="0"/>
            </a:endParaRPr>
          </a:p>
        </p:txBody>
      </p:sp>
      <p:sp>
        <p:nvSpPr>
          <p:cNvPr id="6" name="Rectangle 5"/>
          <p:cNvSpPr/>
          <p:nvPr/>
        </p:nvSpPr>
        <p:spPr>
          <a:xfrm>
            <a:off x="4425977" y="333465"/>
            <a:ext cx="4718023" cy="923330"/>
          </a:xfrm>
          <a:prstGeom prst="rect">
            <a:avLst/>
          </a:prstGeom>
        </p:spPr>
        <p:txBody>
          <a:bodyPr wrap="non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fa-IR" sz="5400" b="0" i="0" u="none" strike="noStrike" kern="1200" cap="none" spc="0" normalizeH="0" baseline="0" noProof="0" dirty="0">
                <a:ln>
                  <a:noFill/>
                </a:ln>
                <a:solidFill>
                  <a:srgbClr val="FF0000"/>
                </a:solidFill>
                <a:effectLst/>
                <a:uLnTx/>
                <a:uFillTx/>
                <a:latin typeface="Calibri"/>
                <a:ea typeface="+mn-ea"/>
                <a:cs typeface="B Titr" panose="00000700000000000000" pitchFamily="2" charset="-78"/>
              </a:rPr>
              <a:t>استراتژی های </a:t>
            </a:r>
            <a:r>
              <a:rPr kumimoji="0" lang="en-US" sz="5400" b="0" i="0" u="none" strike="noStrike" kern="1200" cap="none" spc="0" normalizeH="0" baseline="0" noProof="0" dirty="0">
                <a:ln>
                  <a:noFill/>
                </a:ln>
                <a:solidFill>
                  <a:srgbClr val="FF0000"/>
                </a:solidFill>
                <a:effectLst/>
                <a:uLnTx/>
                <a:uFillTx/>
                <a:latin typeface="Calibri"/>
                <a:ea typeface="+mn-ea"/>
                <a:cs typeface="B Titr" panose="00000700000000000000" pitchFamily="2" charset="-78"/>
              </a:rPr>
              <a:t>ST</a:t>
            </a:r>
            <a:r>
              <a:rPr kumimoji="0" lang="fa-IR" sz="5400" b="0" i="0" u="none" strike="noStrike" kern="1200" cap="none" spc="0" normalizeH="0" baseline="0" noProof="0" dirty="0">
                <a:ln>
                  <a:noFill/>
                </a:ln>
                <a:solidFill>
                  <a:srgbClr val="FF0000"/>
                </a:solidFill>
                <a:effectLst/>
                <a:uLnTx/>
                <a:uFillTx/>
                <a:latin typeface="Calibri"/>
                <a:ea typeface="+mn-ea"/>
                <a:cs typeface="B Titr" panose="00000700000000000000" pitchFamily="2" charset="-78"/>
              </a:rPr>
              <a:t>: </a:t>
            </a:r>
            <a:endParaRPr kumimoji="0" lang="fa-IR" sz="4400" b="0" i="0" u="none" strike="noStrike" kern="1200" cap="none" spc="0" normalizeH="0" baseline="0" noProof="0" dirty="0">
              <a:ln>
                <a:noFill/>
              </a:ln>
              <a:solidFill>
                <a:srgbClr val="1B1811"/>
              </a:solidFill>
              <a:effectLst/>
              <a:uLnTx/>
              <a:uFillTx/>
              <a:latin typeface="Century Gothic" panose="020B0502020202020204"/>
              <a:ea typeface="+mn-ea"/>
              <a:cs typeface="Tahoma" panose="020B0604030504040204" pitchFamily="34" charset="0"/>
            </a:endParaRPr>
          </a:p>
        </p:txBody>
      </p:sp>
      <p:pic>
        <p:nvPicPr>
          <p:cNvPr id="8" name="Picture 7"/>
          <p:cNvPicPr>
            <a:picLocks noChangeAspect="1"/>
          </p:cNvPicPr>
          <p:nvPr/>
        </p:nvPicPr>
        <p:blipFill>
          <a:blip r:embed="rId3"/>
          <a:stretch>
            <a:fillRect/>
          </a:stretch>
        </p:blipFill>
        <p:spPr>
          <a:xfrm>
            <a:off x="2302127" y="4190336"/>
            <a:ext cx="2654187" cy="2513038"/>
          </a:xfrm>
          <a:prstGeom prst="rect">
            <a:avLst/>
          </a:prstGeom>
        </p:spPr>
      </p:pic>
      <p:pic>
        <p:nvPicPr>
          <p:cNvPr id="9" name="Picture 8"/>
          <p:cNvPicPr>
            <a:picLocks noChangeAspect="1"/>
          </p:cNvPicPr>
          <p:nvPr/>
        </p:nvPicPr>
        <p:blipFill>
          <a:blip r:embed="rId3"/>
          <a:stretch>
            <a:fillRect/>
          </a:stretch>
        </p:blipFill>
        <p:spPr>
          <a:xfrm>
            <a:off x="5358629" y="4612450"/>
            <a:ext cx="2208364" cy="2090924"/>
          </a:xfrm>
          <a:prstGeom prst="rect">
            <a:avLst/>
          </a:prstGeom>
        </p:spPr>
      </p:pic>
      <p:pic>
        <p:nvPicPr>
          <p:cNvPr id="10" name="Picture 9"/>
          <p:cNvPicPr>
            <a:picLocks noChangeAspect="1"/>
          </p:cNvPicPr>
          <p:nvPr/>
        </p:nvPicPr>
        <p:blipFill>
          <a:blip r:embed="rId3"/>
          <a:stretch>
            <a:fillRect/>
          </a:stretch>
        </p:blipFill>
        <p:spPr>
          <a:xfrm>
            <a:off x="8235402" y="4982817"/>
            <a:ext cx="1817195" cy="1720557"/>
          </a:xfrm>
          <a:prstGeom prst="rect">
            <a:avLst/>
          </a:prstGeom>
        </p:spPr>
      </p:pic>
    </p:spTree>
    <p:extLst>
      <p:ext uri="{BB962C8B-B14F-4D97-AF65-F5344CB8AC3E}">
        <p14:creationId xmlns:p14="http://schemas.microsoft.com/office/powerpoint/2010/main" val="125976324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11965" y="1521423"/>
            <a:ext cx="10721009" cy="2456057"/>
          </a:xfrm>
          <a:prstGeom prst="rect">
            <a:avLst/>
          </a:prstGeom>
        </p:spPr>
        <p:txBody>
          <a:bodyPr wrap="square">
            <a:spAutoFit/>
          </a:bodyPr>
          <a:lstStyle/>
          <a:p>
            <a:pPr marL="0" marR="0" lvl="0" indent="0" algn="just" defTabSz="914400" rtl="1" eaLnBrk="1" fontAlgn="auto" latinLnBrk="0" hangingPunct="1">
              <a:lnSpc>
                <a:spcPct val="120000"/>
              </a:lnSpc>
              <a:spcBef>
                <a:spcPct val="20000"/>
              </a:spcBef>
              <a:spcAft>
                <a:spcPts val="0"/>
              </a:spcAft>
              <a:buClr>
                <a:srgbClr val="C0504D">
                  <a:lumMod val="50000"/>
                </a:srgbClr>
              </a:buClr>
              <a:buSzPct val="90000"/>
              <a:buFontTx/>
              <a:buNone/>
              <a:tabLst/>
              <a:defRPr/>
            </a:pPr>
            <a:r>
              <a:rPr kumimoji="0" lang="fa-IR" sz="3200" b="1" i="0" u="none" strike="noStrike" kern="1200" cap="none" spc="0" normalizeH="0" baseline="0" noProof="0" dirty="0">
                <a:ln>
                  <a:noFill/>
                </a:ln>
                <a:solidFill>
                  <a:prstClr val="black"/>
                </a:solidFill>
                <a:effectLst/>
                <a:uLnTx/>
                <a:uFillTx/>
                <a:latin typeface="Calibri"/>
                <a:ea typeface="+mn-ea"/>
                <a:cs typeface="B Nazanin" pitchFamily="2" charset="-78"/>
              </a:rPr>
              <a:t>این دسته از استراتژی ها ماهیتی تدافعی دارند و می کوشند برای حفظ بقاء خود، همزمان از نقاط ضعف داخلی بکاهند و از تهدیدات ناشی از محیط خارجی پرهیز نمایند. استراتژی های کاهش، واگذاری، مشارکت و انحلال در این گروه استراتژی ها قرار می گیرند</a:t>
            </a:r>
            <a:r>
              <a:rPr kumimoji="0" lang="fa-IR" sz="2800" b="0" i="0" u="none" strike="noStrike" kern="1200" cap="none" spc="0" normalizeH="0" baseline="0" noProof="0" dirty="0">
                <a:ln>
                  <a:noFill/>
                </a:ln>
                <a:solidFill>
                  <a:prstClr val="black"/>
                </a:solidFill>
                <a:effectLst/>
                <a:uLnTx/>
                <a:uFillTx/>
                <a:latin typeface="Calibri"/>
                <a:ea typeface="+mn-ea"/>
                <a:cs typeface="B Nazanin" pitchFamily="2" charset="-78"/>
              </a:rPr>
              <a:t>.</a:t>
            </a:r>
          </a:p>
        </p:txBody>
      </p:sp>
      <p:sp>
        <p:nvSpPr>
          <p:cNvPr id="5" name="Arrow: Right 4">
            <a:hlinkClick r:id="rId2" action="ppaction://hlinksldjump"/>
          </p:cNvPr>
          <p:cNvSpPr/>
          <p:nvPr/>
        </p:nvSpPr>
        <p:spPr>
          <a:xfrm>
            <a:off x="569843" y="861391"/>
            <a:ext cx="742122" cy="2517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a:ln>
                <a:noFill/>
              </a:ln>
              <a:solidFill>
                <a:prstClr val="white"/>
              </a:solidFill>
              <a:effectLst/>
              <a:uLnTx/>
              <a:uFillTx/>
              <a:latin typeface="Century Gothic" panose="020B0502020202020204"/>
              <a:ea typeface="+mn-ea"/>
              <a:cs typeface="Tahoma" panose="020B0604030504040204" pitchFamily="34" charset="0"/>
            </a:endParaRPr>
          </a:p>
        </p:txBody>
      </p:sp>
      <p:sp>
        <p:nvSpPr>
          <p:cNvPr id="6" name="Rectangle 5"/>
          <p:cNvSpPr/>
          <p:nvPr/>
        </p:nvSpPr>
        <p:spPr>
          <a:xfrm>
            <a:off x="4197208" y="445892"/>
            <a:ext cx="4487126" cy="830997"/>
          </a:xfrm>
          <a:prstGeom prst="rect">
            <a:avLst/>
          </a:prstGeom>
        </p:spPr>
        <p:txBody>
          <a:bodyPr wrap="non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fa-IR" sz="4800" b="0" i="0" u="none" strike="noStrike" kern="1200" cap="none" spc="0" normalizeH="0" baseline="0" noProof="0" dirty="0">
                <a:ln>
                  <a:noFill/>
                </a:ln>
                <a:solidFill>
                  <a:srgbClr val="FF0000"/>
                </a:solidFill>
                <a:effectLst/>
                <a:uLnTx/>
                <a:uFillTx/>
                <a:latin typeface="Calibri"/>
                <a:ea typeface="+mn-ea"/>
                <a:cs typeface="B Titr" panose="00000700000000000000" pitchFamily="2" charset="-78"/>
              </a:rPr>
              <a:t>استراتژی های </a:t>
            </a:r>
            <a:r>
              <a:rPr kumimoji="0" lang="en-US" sz="4800" b="0" i="0" u="none" strike="noStrike" kern="1200" cap="none" spc="0" normalizeH="0" baseline="0" noProof="0" dirty="0">
                <a:ln>
                  <a:noFill/>
                </a:ln>
                <a:solidFill>
                  <a:srgbClr val="FF0000"/>
                </a:solidFill>
                <a:effectLst/>
                <a:uLnTx/>
                <a:uFillTx/>
                <a:latin typeface="Calibri"/>
                <a:ea typeface="+mn-ea"/>
                <a:cs typeface="B Titr" panose="00000700000000000000" pitchFamily="2" charset="-78"/>
              </a:rPr>
              <a:t>WT</a:t>
            </a:r>
            <a:r>
              <a:rPr kumimoji="0" lang="fa-IR" sz="4800" b="0" i="0" u="none" strike="noStrike" kern="1200" cap="none" spc="0" normalizeH="0" baseline="0" noProof="0" dirty="0">
                <a:ln>
                  <a:noFill/>
                </a:ln>
                <a:solidFill>
                  <a:srgbClr val="FF0000"/>
                </a:solidFill>
                <a:effectLst/>
                <a:uLnTx/>
                <a:uFillTx/>
                <a:latin typeface="Calibri"/>
                <a:ea typeface="+mn-ea"/>
                <a:cs typeface="B Titr" panose="00000700000000000000" pitchFamily="2" charset="-78"/>
              </a:rPr>
              <a:t>: </a:t>
            </a:r>
            <a:endParaRPr kumimoji="0" lang="fa-IR" sz="4000" b="0" i="0" u="none" strike="noStrike" kern="1200" cap="none" spc="0" normalizeH="0" baseline="0" noProof="0" dirty="0">
              <a:ln>
                <a:noFill/>
              </a:ln>
              <a:solidFill>
                <a:srgbClr val="1B1811"/>
              </a:solidFill>
              <a:effectLst/>
              <a:uLnTx/>
              <a:uFillTx/>
              <a:latin typeface="Century Gothic" panose="020B0502020202020204"/>
              <a:ea typeface="+mn-ea"/>
              <a:cs typeface="Tahoma" panose="020B0604030504040204" pitchFamily="34" charset="0"/>
            </a:endParaRPr>
          </a:p>
        </p:txBody>
      </p:sp>
      <p:pic>
        <p:nvPicPr>
          <p:cNvPr id="8" name="Picture 7"/>
          <p:cNvPicPr>
            <a:picLocks noChangeAspect="1"/>
          </p:cNvPicPr>
          <p:nvPr/>
        </p:nvPicPr>
        <p:blipFill>
          <a:blip r:embed="rId3"/>
          <a:stretch>
            <a:fillRect/>
          </a:stretch>
        </p:blipFill>
        <p:spPr>
          <a:xfrm>
            <a:off x="1947797" y="4222013"/>
            <a:ext cx="3514649" cy="2635987"/>
          </a:xfrm>
          <a:prstGeom prst="rect">
            <a:avLst/>
          </a:prstGeom>
        </p:spPr>
      </p:pic>
      <p:pic>
        <p:nvPicPr>
          <p:cNvPr id="9" name="Picture 8"/>
          <p:cNvPicPr>
            <a:picLocks noChangeAspect="1"/>
          </p:cNvPicPr>
          <p:nvPr/>
        </p:nvPicPr>
        <p:blipFill>
          <a:blip r:embed="rId3"/>
          <a:stretch>
            <a:fillRect/>
          </a:stretch>
        </p:blipFill>
        <p:spPr>
          <a:xfrm>
            <a:off x="5474808" y="4715040"/>
            <a:ext cx="2857280" cy="2142960"/>
          </a:xfrm>
          <a:prstGeom prst="rect">
            <a:avLst/>
          </a:prstGeom>
        </p:spPr>
      </p:pic>
      <p:pic>
        <p:nvPicPr>
          <p:cNvPr id="10" name="Picture 9"/>
          <p:cNvPicPr>
            <a:picLocks noChangeAspect="1"/>
          </p:cNvPicPr>
          <p:nvPr/>
        </p:nvPicPr>
        <p:blipFill>
          <a:blip r:embed="rId3"/>
          <a:stretch>
            <a:fillRect/>
          </a:stretch>
        </p:blipFill>
        <p:spPr>
          <a:xfrm>
            <a:off x="8547858" y="5022376"/>
            <a:ext cx="2301921" cy="1726441"/>
          </a:xfrm>
          <a:prstGeom prst="rect">
            <a:avLst/>
          </a:prstGeom>
        </p:spPr>
      </p:pic>
    </p:spTree>
    <p:extLst>
      <p:ext uri="{BB962C8B-B14F-4D97-AF65-F5344CB8AC3E}">
        <p14:creationId xmlns:p14="http://schemas.microsoft.com/office/powerpoint/2010/main" val="35319072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114425" y="914401"/>
            <a:ext cx="9626772" cy="54135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0771465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0506" y="504840"/>
            <a:ext cx="10457690" cy="1280890"/>
          </a:xfrm>
        </p:spPr>
        <p:txBody>
          <a:bodyPr/>
          <a:lstStyle/>
          <a:p>
            <a:pPr algn="r"/>
            <a:r>
              <a:rPr lang="fa-IR" b="1" dirty="0">
                <a:solidFill>
                  <a:schemeClr val="bg1"/>
                </a:solidFill>
                <a:cs typeface="B Titr" pitchFamily="2" charset="-78"/>
              </a:rPr>
              <a:t>مزايا و محدوديتها استفاده از روش </a:t>
            </a:r>
            <a:r>
              <a:rPr lang="en-US" b="1" dirty="0">
                <a:solidFill>
                  <a:schemeClr val="bg1"/>
                </a:solidFill>
                <a:cs typeface="B Titr" pitchFamily="2" charset="-78"/>
              </a:rPr>
              <a:t>SWOT</a:t>
            </a:r>
            <a:endParaRPr lang="fa-IR" b="1" dirty="0">
              <a:latin typeface="Times New Roman" panose="02020603050405020304" pitchFamily="18" charset="0"/>
              <a:cs typeface="Times New Roman" panose="02020603050405020304" pitchFamily="18" charset="0"/>
            </a:endParaRPr>
          </a:p>
        </p:txBody>
      </p:sp>
      <p:sp>
        <p:nvSpPr>
          <p:cNvPr id="7" name="Rectangle 6"/>
          <p:cNvSpPr/>
          <p:nvPr/>
        </p:nvSpPr>
        <p:spPr>
          <a:xfrm>
            <a:off x="1457739" y="1785730"/>
            <a:ext cx="10283687" cy="4284250"/>
          </a:xfrm>
          <a:prstGeom prst="rect">
            <a:avLst/>
          </a:prstGeom>
        </p:spPr>
        <p:txBody>
          <a:bodyPr wrap="square">
            <a:spAutoFit/>
          </a:bodyPr>
          <a:lstStyle/>
          <a:p>
            <a:pPr marL="342900" lvl="0" indent="-342900" algn="just" defTabSz="914400" rtl="1">
              <a:spcBef>
                <a:spcPct val="20000"/>
              </a:spcBef>
              <a:buFont typeface="Wingdings" panose="05000000000000000000" pitchFamily="2" charset="2"/>
              <a:buChar char="ü"/>
            </a:pPr>
            <a:r>
              <a:rPr lang="fa-IR" sz="3200" dirty="0">
                <a:solidFill>
                  <a:srgbClr val="00B0F0"/>
                </a:solidFill>
                <a:latin typeface="Calibri"/>
                <a:cs typeface="B Titr" panose="00000700000000000000" pitchFamily="2" charset="-78"/>
              </a:rPr>
              <a:t>مزايا: </a:t>
            </a:r>
          </a:p>
          <a:p>
            <a:pPr marL="342900" lvl="0" indent="-342900" algn="just" defTabSz="914400" rtl="1">
              <a:spcBef>
                <a:spcPct val="20000"/>
              </a:spcBef>
              <a:buFont typeface="Wingdings" panose="05000000000000000000" pitchFamily="2" charset="2"/>
              <a:buChar char="ü"/>
            </a:pPr>
            <a:r>
              <a:rPr lang="fa-IR" sz="2200" b="1" dirty="0">
                <a:solidFill>
                  <a:prstClr val="black"/>
                </a:solidFill>
                <a:latin typeface="Calibri"/>
                <a:cs typeface="B Nazanin" pitchFamily="2" charset="-78"/>
              </a:rPr>
              <a:t>دسترسی آسان به داده های مورد نیاز برای انجام تحلیل.</a:t>
            </a:r>
          </a:p>
          <a:p>
            <a:pPr marL="342900" lvl="0" indent="-342900" algn="just" defTabSz="914400" rtl="1">
              <a:spcBef>
                <a:spcPct val="20000"/>
              </a:spcBef>
              <a:buFont typeface="Wingdings" panose="05000000000000000000" pitchFamily="2" charset="2"/>
              <a:buChar char="ü"/>
            </a:pPr>
            <a:r>
              <a:rPr lang="fa-IR" sz="2200" b="1" dirty="0">
                <a:solidFill>
                  <a:prstClr val="black"/>
                </a:solidFill>
                <a:latin typeface="Calibri"/>
                <a:cs typeface="B Nazanin" pitchFamily="2" charset="-78"/>
              </a:rPr>
              <a:t>تمرکز همزمان بر محیط داخل و خارج از سازمان.</a:t>
            </a:r>
          </a:p>
          <a:p>
            <a:pPr marL="342900" lvl="0" indent="-342900" algn="just" defTabSz="914400" rtl="1">
              <a:spcBef>
                <a:spcPct val="20000"/>
              </a:spcBef>
              <a:buFont typeface="Wingdings" panose="05000000000000000000" pitchFamily="2" charset="2"/>
              <a:buChar char="ü"/>
            </a:pPr>
            <a:r>
              <a:rPr lang="fa-IR" sz="2200" b="1" dirty="0">
                <a:solidFill>
                  <a:prstClr val="black"/>
                </a:solidFill>
                <a:latin typeface="Calibri"/>
                <a:cs typeface="B Nazanin" pitchFamily="2" charset="-78"/>
              </a:rPr>
              <a:t>امکان تحلیل عوامل با در نظر گرفتن وضعیت و جایگاه رقبا.</a:t>
            </a:r>
          </a:p>
          <a:p>
            <a:pPr marL="342900" lvl="0" indent="-342900" algn="just" defTabSz="914400" rtl="1">
              <a:spcBef>
                <a:spcPct val="20000"/>
              </a:spcBef>
              <a:buFont typeface="Wingdings" panose="05000000000000000000" pitchFamily="2" charset="2"/>
              <a:buChar char="ü"/>
            </a:pPr>
            <a:endParaRPr lang="fa-IR" sz="2200" dirty="0">
              <a:solidFill>
                <a:prstClr val="black"/>
              </a:solidFill>
              <a:latin typeface="Calibri"/>
              <a:cs typeface="B Nazanin" pitchFamily="2" charset="-78"/>
            </a:endParaRPr>
          </a:p>
          <a:p>
            <a:pPr marL="342900" lvl="0" indent="-342900" algn="just" defTabSz="914400" rtl="1">
              <a:spcBef>
                <a:spcPct val="20000"/>
              </a:spcBef>
              <a:buFont typeface="Wingdings" panose="05000000000000000000" pitchFamily="2" charset="2"/>
              <a:buChar char="ü"/>
            </a:pPr>
            <a:r>
              <a:rPr lang="fa-IR" sz="2800" dirty="0">
                <a:solidFill>
                  <a:schemeClr val="bg1"/>
                </a:solidFill>
                <a:latin typeface="Calibri"/>
                <a:cs typeface="B Titr" panose="00000700000000000000" pitchFamily="2" charset="-78"/>
              </a:rPr>
              <a:t>محدوديت‌ها: </a:t>
            </a:r>
          </a:p>
          <a:p>
            <a:pPr marL="342900" lvl="0" indent="-342900" algn="just" defTabSz="914400" rtl="1">
              <a:spcBef>
                <a:spcPct val="20000"/>
              </a:spcBef>
              <a:buFont typeface="Wingdings" panose="05000000000000000000" pitchFamily="2" charset="2"/>
              <a:buChar char="ü"/>
            </a:pPr>
            <a:r>
              <a:rPr lang="fa-IR" sz="2200" b="1" dirty="0">
                <a:solidFill>
                  <a:prstClr val="black"/>
                </a:solidFill>
                <a:latin typeface="Calibri"/>
                <a:cs typeface="B Nazanin" pitchFamily="2" charset="-78"/>
              </a:rPr>
              <a:t>زمان بر بودن فرآیند گردآوری و تحلیل اطلاعات.</a:t>
            </a:r>
          </a:p>
          <a:p>
            <a:pPr marL="342900" lvl="0" indent="-342900" algn="just" defTabSz="914400" rtl="1">
              <a:spcBef>
                <a:spcPct val="20000"/>
              </a:spcBef>
              <a:buFont typeface="Wingdings" panose="05000000000000000000" pitchFamily="2" charset="2"/>
              <a:buChar char="ü"/>
            </a:pPr>
            <a:r>
              <a:rPr lang="fa-IR" sz="2200" b="1" dirty="0">
                <a:solidFill>
                  <a:prstClr val="black"/>
                </a:solidFill>
                <a:latin typeface="Calibri"/>
                <a:cs typeface="B Nazanin" pitchFamily="2" charset="-78"/>
              </a:rPr>
              <a:t>امکان بهنگام نبودن داده های جمع آوری شده (به ویژه داده های گردآوری شده از خبرگان).</a:t>
            </a:r>
          </a:p>
          <a:p>
            <a:pPr marL="342900" lvl="0" indent="-342900" algn="just" defTabSz="914400" rtl="1">
              <a:spcBef>
                <a:spcPct val="20000"/>
              </a:spcBef>
              <a:buFont typeface="Wingdings" panose="05000000000000000000" pitchFamily="2" charset="2"/>
              <a:buChar char="ü"/>
            </a:pPr>
            <a:r>
              <a:rPr lang="fa-IR" sz="2200" b="1" dirty="0">
                <a:solidFill>
                  <a:prstClr val="black"/>
                </a:solidFill>
                <a:latin typeface="Calibri"/>
                <a:cs typeface="B Nazanin" pitchFamily="2" charset="-78"/>
              </a:rPr>
              <a:t>اعمال سليقه و نظر شخصي به جاي استفاده از اطلاعات واقعي در اثر تکیه بیش از حد بر نظرات و دیدگاه های شهودی خبرگان.</a:t>
            </a:r>
            <a:endParaRPr lang="en-US" sz="2200" b="1" dirty="0">
              <a:solidFill>
                <a:prstClr val="black"/>
              </a:solidFill>
              <a:latin typeface="Calibri"/>
              <a:cs typeface="B Nazanin" pitchFamily="2" charset="-78"/>
            </a:endParaRPr>
          </a:p>
        </p:txBody>
      </p:sp>
    </p:spTree>
    <p:extLst>
      <p:ext uri="{BB962C8B-B14F-4D97-AF65-F5344CB8AC3E}">
        <p14:creationId xmlns:p14="http://schemas.microsoft.com/office/powerpoint/2010/main" val="2898881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ctr" defTabSz="914400">
              <a:spcBef>
                <a:spcPct val="20000"/>
              </a:spcBef>
            </a:pPr>
            <a:r>
              <a:rPr lang="fa-IR" sz="3200" b="1" dirty="0">
                <a:solidFill>
                  <a:prstClr val="black"/>
                </a:solidFill>
                <a:latin typeface="Calibri"/>
                <a:ea typeface="+mn-ea"/>
                <a:cs typeface="B Titr" pitchFamily="2" charset="-78"/>
              </a:rPr>
              <a:t>ماتریس برنامه ریزی استراتژیک کمی</a:t>
            </a:r>
            <a:br>
              <a:rPr lang="en-US" sz="3200" b="1" dirty="0">
                <a:solidFill>
                  <a:prstClr val="black"/>
                </a:solidFill>
                <a:latin typeface="Calibri"/>
                <a:ea typeface="+mn-ea"/>
                <a:cs typeface="B Titr" pitchFamily="2" charset="-78"/>
              </a:rPr>
            </a:br>
            <a:endParaRPr lang="fa-IR" sz="3200" b="1" dirty="0">
              <a:solidFill>
                <a:prstClr val="black"/>
              </a:solidFill>
              <a:latin typeface="Calibri"/>
              <a:ea typeface="+mn-ea"/>
              <a:cs typeface="B Titr" pitchFamily="2" charset="-78"/>
            </a:endParaRPr>
          </a:p>
        </p:txBody>
      </p:sp>
      <p:sp>
        <p:nvSpPr>
          <p:cNvPr id="7" name="Rectangle 6"/>
          <p:cNvSpPr/>
          <p:nvPr/>
        </p:nvSpPr>
        <p:spPr>
          <a:xfrm>
            <a:off x="4000768" y="1591678"/>
            <a:ext cx="6096000" cy="1077218"/>
          </a:xfrm>
          <a:prstGeom prst="rect">
            <a:avLst/>
          </a:prstGeom>
        </p:spPr>
        <p:txBody>
          <a:bodyPr>
            <a:spAutoFit/>
          </a:bodyPr>
          <a:lstStyle/>
          <a:p>
            <a:pPr lvl="0" algn="ctr" defTabSz="914400">
              <a:spcBef>
                <a:spcPct val="20000"/>
              </a:spcBef>
            </a:pPr>
            <a:r>
              <a:rPr lang="en-US" sz="3200" b="1" dirty="0">
                <a:solidFill>
                  <a:prstClr val="black"/>
                </a:solidFill>
                <a:latin typeface="Times New Roman" pitchFamily="18" charset="0"/>
                <a:cs typeface="Times New Roman" pitchFamily="18" charset="0"/>
              </a:rPr>
              <a:t>Quantitative Strategic Planning Matrix (QSPM)</a:t>
            </a:r>
          </a:p>
        </p:txBody>
      </p:sp>
      <p:pic>
        <p:nvPicPr>
          <p:cNvPr id="8" name="Picture 7"/>
          <p:cNvPicPr>
            <a:picLocks noChangeAspect="1"/>
          </p:cNvPicPr>
          <p:nvPr/>
        </p:nvPicPr>
        <p:blipFill>
          <a:blip r:embed="rId2"/>
          <a:stretch>
            <a:fillRect/>
          </a:stretch>
        </p:blipFill>
        <p:spPr>
          <a:xfrm>
            <a:off x="2592925" y="3234451"/>
            <a:ext cx="8382727" cy="32250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7813901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27887" y="2139338"/>
            <a:ext cx="10441077" cy="4308872"/>
          </a:xfrm>
          <a:prstGeom prst="rect">
            <a:avLst/>
          </a:prstGeom>
        </p:spPr>
        <p:txBody>
          <a:bodyPr wrap="square">
            <a:spAutoFit/>
          </a:bodyPr>
          <a:lstStyle/>
          <a:p>
            <a:pPr marL="742950" lvl="0" indent="-742950" algn="r" rtl="1">
              <a:spcBef>
                <a:spcPts val="1000"/>
              </a:spcBef>
              <a:buClr>
                <a:srgbClr val="FF0000"/>
              </a:buClr>
              <a:buFont typeface="+mj-lt"/>
              <a:buAutoNum type="arabicPeriod"/>
            </a:pPr>
            <a:r>
              <a:rPr lang="fa-IR" sz="3200" dirty="0">
                <a:solidFill>
                  <a:srgbClr val="FF0000"/>
                </a:solidFill>
                <a:cs typeface="B Morvarid" panose="00000400000000000000" pitchFamily="2" charset="-78"/>
              </a:rPr>
              <a:t>هدف گیری برای تدوین راهبردی سازمان </a:t>
            </a:r>
          </a:p>
          <a:p>
            <a:pPr marL="742950" lvl="0" indent="-742950" algn="r" rtl="1">
              <a:spcBef>
                <a:spcPts val="1000"/>
              </a:spcBef>
              <a:buClr>
                <a:srgbClr val="FF0000"/>
              </a:buClr>
              <a:buFont typeface="+mj-lt"/>
              <a:buAutoNum type="arabicPeriod"/>
            </a:pPr>
            <a:r>
              <a:rPr lang="fa-IR" sz="3200" dirty="0">
                <a:solidFill>
                  <a:srgbClr val="FF0000"/>
                </a:solidFill>
                <a:cs typeface="B Morvarid" panose="00000400000000000000" pitchFamily="2" charset="-78"/>
              </a:rPr>
              <a:t>ماهیت و اهداف راهبردها و خصوصیات راهبردها </a:t>
            </a:r>
          </a:p>
          <a:p>
            <a:pPr marL="742950" lvl="0" indent="-742950" algn="r" rtl="1">
              <a:spcBef>
                <a:spcPts val="1000"/>
              </a:spcBef>
              <a:buClr>
                <a:srgbClr val="FF0000"/>
              </a:buClr>
              <a:buFont typeface="+mj-lt"/>
              <a:buAutoNum type="arabicPeriod"/>
            </a:pPr>
            <a:r>
              <a:rPr lang="fa-IR" sz="3200" dirty="0">
                <a:solidFill>
                  <a:srgbClr val="FF0000"/>
                </a:solidFill>
                <a:cs typeface="B Morvarid" panose="00000400000000000000" pitchFamily="2" charset="-78"/>
              </a:rPr>
              <a:t>سلسله مراتب راهبردها </a:t>
            </a:r>
          </a:p>
          <a:p>
            <a:pPr marL="742950" lvl="0" indent="-742950" algn="r" rtl="1">
              <a:spcBef>
                <a:spcPts val="1000"/>
              </a:spcBef>
              <a:buClr>
                <a:srgbClr val="FF0000"/>
              </a:buClr>
              <a:buFont typeface="+mj-lt"/>
              <a:buAutoNum type="arabicPeriod"/>
            </a:pPr>
            <a:r>
              <a:rPr lang="fa-IR" sz="3200" dirty="0">
                <a:solidFill>
                  <a:srgbClr val="FF0000"/>
                </a:solidFill>
                <a:cs typeface="B Morvarid" panose="00000400000000000000" pitchFamily="2" charset="-78"/>
              </a:rPr>
              <a:t>تجزیه و تحلیل سوات </a:t>
            </a:r>
          </a:p>
          <a:p>
            <a:pPr marL="742950" lvl="0" indent="-742950" algn="r" rtl="1">
              <a:spcBef>
                <a:spcPts val="1000"/>
              </a:spcBef>
              <a:buClr>
                <a:srgbClr val="FF0000"/>
              </a:buClr>
              <a:buFont typeface="+mj-lt"/>
              <a:buAutoNum type="arabicPeriod"/>
            </a:pPr>
            <a:r>
              <a:rPr lang="fa-IR" sz="3200" dirty="0">
                <a:solidFill>
                  <a:srgbClr val="FF0000"/>
                </a:solidFill>
                <a:cs typeface="B Morvarid" panose="00000400000000000000" pitchFamily="2" charset="-78"/>
              </a:rPr>
              <a:t>انواع راهبرد (</a:t>
            </a:r>
            <a:r>
              <a:rPr lang="en-US" sz="3200" dirty="0">
                <a:solidFill>
                  <a:srgbClr val="FF0000"/>
                </a:solidFill>
                <a:latin typeface="A Aref_ graffiti" panose="020B0800040000020004" pitchFamily="34" charset="-78"/>
                <a:ea typeface="A Aref_ graffiti" panose="020B0800040000020004" pitchFamily="34" charset="-78"/>
                <a:cs typeface="A Aref_ graffiti" panose="020B0800040000020004" pitchFamily="34" charset="-78"/>
              </a:rPr>
              <a:t>(</a:t>
            </a:r>
            <a:r>
              <a:rPr lang="en-US" sz="2000" dirty="0">
                <a:solidFill>
                  <a:srgbClr val="FF0000"/>
                </a:solidFill>
                <a:latin typeface="A Nasr" panose="02000000000000000000" pitchFamily="2" charset="-78"/>
                <a:ea typeface="A Aref_ graffiti" panose="020B0800040000020004" pitchFamily="34" charset="-78"/>
                <a:cs typeface="A Nasr" panose="02000000000000000000" pitchFamily="2" charset="-78"/>
              </a:rPr>
              <a:t>WT’WO’ST’SO’</a:t>
            </a:r>
            <a:endParaRPr lang="fa-IR" sz="2000" dirty="0">
              <a:solidFill>
                <a:srgbClr val="FF0000"/>
              </a:solidFill>
              <a:latin typeface="A Nasr" panose="02000000000000000000" pitchFamily="2" charset="-78"/>
              <a:ea typeface="A Aref_ graffiti" panose="020B0800040000020004" pitchFamily="34" charset="-78"/>
              <a:cs typeface="A Nasr" panose="02000000000000000000" pitchFamily="2" charset="-78"/>
            </a:endParaRPr>
          </a:p>
          <a:p>
            <a:pPr marL="742950" lvl="0" indent="-742950" algn="r" rtl="1">
              <a:spcBef>
                <a:spcPts val="1000"/>
              </a:spcBef>
              <a:buClr>
                <a:srgbClr val="FF0000"/>
              </a:buClr>
              <a:buFont typeface="+mj-lt"/>
              <a:buAutoNum type="arabicPeriod"/>
            </a:pPr>
            <a:r>
              <a:rPr lang="fa-IR" sz="3200" dirty="0">
                <a:solidFill>
                  <a:srgbClr val="FF0000"/>
                </a:solidFill>
                <a:cs typeface="B Morvarid" panose="00000400000000000000" pitchFamily="2" charset="-78"/>
              </a:rPr>
              <a:t>نحوه تدوین ماتریس داخلی و خارجی </a:t>
            </a:r>
            <a:r>
              <a:rPr lang="en-US" sz="2400" dirty="0">
                <a:solidFill>
                  <a:srgbClr val="FF0000"/>
                </a:solidFill>
                <a:latin typeface="A Nasr" panose="02000000000000000000" pitchFamily="2" charset="-78"/>
                <a:cs typeface="A Nasr" panose="02000000000000000000" pitchFamily="2" charset="-78"/>
              </a:rPr>
              <a:t>IE</a:t>
            </a:r>
            <a:endParaRPr lang="fa-IR" sz="3200" dirty="0">
              <a:solidFill>
                <a:srgbClr val="FF0000"/>
              </a:solidFill>
              <a:latin typeface="A Nasr" panose="02000000000000000000" pitchFamily="2" charset="-78"/>
              <a:cs typeface="A Nasr" panose="02000000000000000000" pitchFamily="2" charset="-78"/>
            </a:endParaRPr>
          </a:p>
          <a:p>
            <a:pPr marL="742950" lvl="0" indent="-742950" algn="r" rtl="1">
              <a:spcBef>
                <a:spcPts val="1000"/>
              </a:spcBef>
              <a:buClr>
                <a:srgbClr val="FF0000"/>
              </a:buClr>
              <a:buFont typeface="+mj-lt"/>
              <a:buAutoNum type="arabicPeriod"/>
            </a:pPr>
            <a:r>
              <a:rPr lang="fa-IR" sz="3200" dirty="0">
                <a:solidFill>
                  <a:srgbClr val="FF0000"/>
                </a:solidFill>
                <a:cs typeface="B Morvarid" panose="00000400000000000000" pitchFamily="2" charset="-78"/>
              </a:rPr>
              <a:t>ماتریس برنامه ریزی کمی </a:t>
            </a:r>
            <a:r>
              <a:rPr lang="en-US" sz="2400" dirty="0">
                <a:solidFill>
                  <a:srgbClr val="FF0000"/>
                </a:solidFill>
                <a:latin typeface="A Nasr" panose="02000000000000000000" pitchFamily="2" charset="-78"/>
                <a:cs typeface="A Nasr" panose="02000000000000000000" pitchFamily="2" charset="-78"/>
              </a:rPr>
              <a:t>QSPM</a:t>
            </a:r>
            <a:endParaRPr lang="fa-IR" sz="3200" dirty="0">
              <a:solidFill>
                <a:srgbClr val="FF0000"/>
              </a:solidFill>
              <a:latin typeface="A Nasr" panose="02000000000000000000" pitchFamily="2" charset="-78"/>
              <a:cs typeface="A Nasr" panose="02000000000000000000" pitchFamily="2" charset="-78"/>
            </a:endParaRPr>
          </a:p>
        </p:txBody>
      </p:sp>
      <p:sp>
        <p:nvSpPr>
          <p:cNvPr id="5" name="Rectangle 4"/>
          <p:cNvSpPr/>
          <p:nvPr/>
        </p:nvSpPr>
        <p:spPr>
          <a:xfrm>
            <a:off x="4974581" y="455497"/>
            <a:ext cx="2839239" cy="769441"/>
          </a:xfrm>
          <a:prstGeom prst="rect">
            <a:avLst/>
          </a:prstGeom>
        </p:spPr>
        <p:txBody>
          <a:bodyPr wrap="none">
            <a:spAutoFit/>
          </a:bodyPr>
          <a:lstStyle/>
          <a:p>
            <a:pPr lvl="0" algn="r" rtl="1">
              <a:spcBef>
                <a:spcPts val="1000"/>
              </a:spcBef>
              <a:buClr>
                <a:srgbClr val="FF0000"/>
              </a:buClr>
            </a:pPr>
            <a:r>
              <a:rPr lang="fa-IR" sz="4400" dirty="0">
                <a:solidFill>
                  <a:srgbClr val="000000"/>
                </a:solidFill>
                <a:cs typeface="B Titr" panose="00000700000000000000" pitchFamily="2" charset="-78"/>
              </a:rPr>
              <a:t>مباحث فصل :</a:t>
            </a:r>
            <a:endParaRPr lang="fa-IR" sz="3200" dirty="0">
              <a:solidFill>
                <a:srgbClr val="000000"/>
              </a:solidFill>
              <a:cs typeface="B Titr" panose="00000700000000000000" pitchFamily="2" charset="-78"/>
            </a:endParaRPr>
          </a:p>
        </p:txBody>
      </p:sp>
    </p:spTree>
    <p:extLst>
      <p:ext uri="{BB962C8B-B14F-4D97-AF65-F5344CB8AC3E}">
        <p14:creationId xmlns:p14="http://schemas.microsoft.com/office/powerpoint/2010/main" val="340362411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anim calcmode="lin" valueType="num">
                                      <p:cBhvr>
                                        <p:cTn id="12" dur="2000" fill="hold"/>
                                        <p:tgtEl>
                                          <p:spTgt spid="4"/>
                                        </p:tgtEl>
                                        <p:attrNameLst>
                                          <p:attrName>ppt_w</p:attrName>
                                        </p:attrNameLst>
                                      </p:cBhvr>
                                      <p:tavLst>
                                        <p:tav tm="0" fmla="#ppt_w*sin(2.5*pi*$)">
                                          <p:val>
                                            <p:fltVal val="0"/>
                                          </p:val>
                                        </p:tav>
                                        <p:tav tm="100000">
                                          <p:val>
                                            <p:fltVal val="1"/>
                                          </p:val>
                                        </p:tav>
                                      </p:tavLst>
                                    </p:anim>
                                    <p:anim calcmode="lin" valueType="num">
                                      <p:cBhvr>
                                        <p:cTn id="13"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495" y="541807"/>
            <a:ext cx="10721009" cy="1280890"/>
          </a:xfrm>
        </p:spPr>
        <p:txBody>
          <a:bodyPr>
            <a:noAutofit/>
          </a:bodyPr>
          <a:lstStyle/>
          <a:p>
            <a:pPr algn="r"/>
            <a:r>
              <a:rPr lang="fa-IR" sz="5400" b="1" dirty="0">
                <a:cs typeface="B Titr" panose="00000700000000000000" pitchFamily="2" charset="-78"/>
              </a:rPr>
              <a:t>ماتریس برنامه ریزی استراتژیک کمی</a:t>
            </a:r>
          </a:p>
        </p:txBody>
      </p:sp>
      <p:sp>
        <p:nvSpPr>
          <p:cNvPr id="7" name="Rectangle 6"/>
          <p:cNvSpPr/>
          <p:nvPr/>
        </p:nvSpPr>
        <p:spPr>
          <a:xfrm>
            <a:off x="1232452" y="2025908"/>
            <a:ext cx="10469217" cy="4832092"/>
          </a:xfrm>
          <a:prstGeom prst="rect">
            <a:avLst/>
          </a:prstGeom>
        </p:spPr>
        <p:txBody>
          <a:bodyPr wrap="square">
            <a:spAutoFit/>
          </a:bodyPr>
          <a:lstStyle/>
          <a:p>
            <a:pPr lvl="0" algn="just" defTabSz="914400" rtl="1">
              <a:lnSpc>
                <a:spcPct val="150000"/>
              </a:lnSpc>
              <a:spcBef>
                <a:spcPct val="20000"/>
              </a:spcBef>
            </a:pPr>
            <a:r>
              <a:rPr lang="fa-IR" sz="3200" dirty="0">
                <a:solidFill>
                  <a:prstClr val="black"/>
                </a:solidFill>
                <a:latin typeface="Calibri"/>
                <a:cs typeface="B Titr" panose="00000700000000000000" pitchFamily="2" charset="-78"/>
              </a:rPr>
              <a:t>ماتریس برنامه ریزی استراتژیک کمی یا </a:t>
            </a:r>
            <a:r>
              <a:rPr lang="en-US" sz="3200" dirty="0">
                <a:solidFill>
                  <a:prstClr val="black"/>
                </a:solidFill>
                <a:latin typeface="Calibri"/>
                <a:cs typeface="B Titr" panose="00000700000000000000" pitchFamily="2" charset="-78"/>
              </a:rPr>
              <a:t>QSPM) </a:t>
            </a:r>
            <a:r>
              <a:rPr lang="fa-IR" sz="3200" dirty="0">
                <a:solidFill>
                  <a:prstClr val="black"/>
                </a:solidFill>
                <a:latin typeface="Calibri"/>
                <a:cs typeface="B Titr" panose="00000700000000000000" pitchFamily="2" charset="-78"/>
              </a:rPr>
              <a:t>) ابزاری برای انتخاب و اولویت بندی گزینه های استراتژیک پیش روی سازمان به شمار می آید. برای تشکیل این ماتریس از اطلاعات بدست آمده در مراحل مختلف مدیریت و برنامه‌ریزی استراتژیک و راهبردی استفاده می شود و تشکیل آن نیازمند بهره گیری از قضاوت خبرگان است. </a:t>
            </a:r>
          </a:p>
          <a:p>
            <a:pPr marL="342900" lvl="0" indent="-342900" algn="r" defTabSz="914400" rtl="1">
              <a:spcBef>
                <a:spcPct val="20000"/>
              </a:spcBef>
              <a:buFont typeface="Wingdings" panose="05000000000000000000" pitchFamily="2" charset="2"/>
              <a:buChar char="Ø"/>
            </a:pPr>
            <a:endParaRPr lang="fa-IR" sz="2000" dirty="0">
              <a:solidFill>
                <a:prstClr val="black"/>
              </a:solidFill>
              <a:latin typeface="Calibri"/>
              <a:cs typeface="B Nazanin" pitchFamily="2" charset="-78"/>
            </a:endParaRPr>
          </a:p>
          <a:p>
            <a:pPr marL="342900" lvl="0" indent="-342900" algn="r" defTabSz="914400" rtl="1">
              <a:spcBef>
                <a:spcPct val="20000"/>
              </a:spcBef>
              <a:buFont typeface="Wingdings" panose="05000000000000000000" pitchFamily="2" charset="2"/>
              <a:buChar char="Ø"/>
            </a:pPr>
            <a:br>
              <a:rPr lang="fa-IR" sz="2000" dirty="0">
                <a:solidFill>
                  <a:prstClr val="black"/>
                </a:solidFill>
                <a:latin typeface="Calibri"/>
                <a:cs typeface="B Nazanin" pitchFamily="2" charset="-78"/>
              </a:rPr>
            </a:br>
            <a:endParaRPr lang="en-US" sz="2000" dirty="0">
              <a:solidFill>
                <a:prstClr val="black"/>
              </a:solidFill>
              <a:latin typeface="Calibri"/>
              <a:cs typeface="B Nazanin" pitchFamily="2" charset="-78"/>
            </a:endParaRPr>
          </a:p>
        </p:txBody>
      </p:sp>
    </p:spTree>
    <p:extLst>
      <p:ext uri="{BB962C8B-B14F-4D97-AF65-F5344CB8AC3E}">
        <p14:creationId xmlns:p14="http://schemas.microsoft.com/office/powerpoint/2010/main" val="246384143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8712" y="1215529"/>
            <a:ext cx="10747513" cy="4672048"/>
          </a:xfrm>
          <a:prstGeom prst="rect">
            <a:avLst/>
          </a:prstGeom>
        </p:spPr>
        <p:txBody>
          <a:bodyPr wrap="square">
            <a:spAutoFit/>
          </a:bodyPr>
          <a:lstStyle/>
          <a:p>
            <a:pPr marL="342900" marR="0" lvl="0" indent="-342900" algn="just" defTabSz="914400" rtl="1"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fa-IR" sz="3200" b="1" i="0" u="none" strike="noStrike" kern="0" cap="none" spc="0" normalizeH="0" baseline="0" noProof="0" dirty="0">
                <a:ln>
                  <a:noFill/>
                </a:ln>
                <a:solidFill>
                  <a:prstClr val="black"/>
                </a:solidFill>
                <a:effectLst/>
                <a:uLnTx/>
                <a:uFillTx/>
                <a:latin typeface="Calibri"/>
                <a:cs typeface="B Nazanin" pitchFamily="2" charset="-78"/>
              </a:rPr>
              <a:t>ماتریس </a:t>
            </a:r>
            <a:r>
              <a:rPr kumimoji="0" lang="en-US" sz="3200" b="1" i="0" u="none" strike="noStrike" kern="0" cap="none" spc="0" normalizeH="0" baseline="0" noProof="0" dirty="0">
                <a:ln>
                  <a:noFill/>
                </a:ln>
                <a:solidFill>
                  <a:prstClr val="black"/>
                </a:solidFill>
                <a:effectLst/>
                <a:uLnTx/>
                <a:uFillTx/>
                <a:latin typeface="Calibri"/>
                <a:cs typeface="B Nazanin" pitchFamily="2" charset="-78"/>
              </a:rPr>
              <a:t>QSPM </a:t>
            </a:r>
            <a:r>
              <a:rPr kumimoji="0" lang="fa-IR" sz="3200" b="1" i="0" u="none" strike="noStrike" kern="0" cap="none" spc="0" normalizeH="0" baseline="0" noProof="0" dirty="0">
                <a:ln>
                  <a:noFill/>
                </a:ln>
                <a:solidFill>
                  <a:prstClr val="black"/>
                </a:solidFill>
                <a:effectLst/>
                <a:uLnTx/>
                <a:uFillTx/>
                <a:latin typeface="Calibri"/>
                <a:cs typeface="B Nazanin" pitchFamily="2" charset="-78"/>
              </a:rPr>
              <a:t> گزینه های استراتژیک موجود را از جهت کارسازی این استراتژی ها در پاسخ به فرصت ها و تهدیدات محیط بیرونی، بهره گیری از قوت های داخلی و پوشش دادن ضعف های سازمان، مورد ارزیابی قرار می دهد و بر این اساس میزان جذابیت هر استراتژی تعیین می شود.</a:t>
            </a:r>
          </a:p>
          <a:p>
            <a:pPr marL="342900" marR="0" lvl="0" indent="-342900" algn="just" defTabSz="914400" rtl="1" eaLnBrk="1" fontAlgn="auto" latinLnBrk="0" hangingPunct="1">
              <a:lnSpc>
                <a:spcPct val="100000"/>
              </a:lnSpc>
              <a:spcBef>
                <a:spcPct val="20000"/>
              </a:spcBef>
              <a:spcAft>
                <a:spcPts val="0"/>
              </a:spcAft>
              <a:buClrTx/>
              <a:buSzTx/>
              <a:buFont typeface="Wingdings" panose="05000000000000000000" pitchFamily="2" charset="2"/>
              <a:buChar char="Ø"/>
              <a:tabLst/>
              <a:defRPr/>
            </a:pPr>
            <a:endParaRPr lang="fa-IR" sz="2800" kern="0" dirty="0">
              <a:solidFill>
                <a:prstClr val="black"/>
              </a:solidFill>
              <a:latin typeface="Calibri"/>
              <a:cs typeface="B Nazanin" pitchFamily="2" charset="-78"/>
            </a:endParaRPr>
          </a:p>
          <a:p>
            <a:pPr marR="0" lvl="0" algn="just" defTabSz="914400" rtl="1" eaLnBrk="1" fontAlgn="auto" latinLnBrk="0" hangingPunct="1">
              <a:lnSpc>
                <a:spcPct val="100000"/>
              </a:lnSpc>
              <a:spcBef>
                <a:spcPct val="20000"/>
              </a:spcBef>
              <a:spcAft>
                <a:spcPts val="0"/>
              </a:spcAft>
              <a:buClrTx/>
              <a:buSzTx/>
              <a:tabLst/>
              <a:defRPr/>
            </a:pPr>
            <a:endParaRPr kumimoji="0" lang="fa-IR" sz="2800" b="0" i="0" u="none" strike="noStrike" kern="0" cap="none" spc="0" normalizeH="0" baseline="0" noProof="0" dirty="0">
              <a:ln>
                <a:noFill/>
              </a:ln>
              <a:solidFill>
                <a:prstClr val="black"/>
              </a:solidFill>
              <a:effectLst/>
              <a:uLnTx/>
              <a:uFillTx/>
              <a:latin typeface="Calibri"/>
              <a:cs typeface="B Nazanin" pitchFamily="2" charset="-78"/>
            </a:endParaRPr>
          </a:p>
          <a:p>
            <a:pPr marL="342900" marR="0" lvl="0" indent="-342900" algn="just" defTabSz="914400" rtl="1"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fa-IR" sz="3200" b="1" i="0" u="none" strike="noStrike" kern="0" cap="none" spc="0" normalizeH="0" baseline="0" noProof="0" dirty="0">
                <a:ln>
                  <a:noFill/>
                </a:ln>
                <a:solidFill>
                  <a:prstClr val="black"/>
                </a:solidFill>
                <a:effectLst/>
                <a:uLnTx/>
                <a:uFillTx/>
                <a:latin typeface="Calibri"/>
                <a:cs typeface="B Nazanin" pitchFamily="2" charset="-78"/>
              </a:rPr>
              <a:t>در ماتریس </a:t>
            </a:r>
            <a:r>
              <a:rPr kumimoji="0" lang="en-US" sz="3200" b="1" i="0" u="none" strike="noStrike" kern="0" cap="none" spc="0" normalizeH="0" baseline="0" noProof="0" dirty="0">
                <a:ln>
                  <a:noFill/>
                </a:ln>
                <a:solidFill>
                  <a:prstClr val="black"/>
                </a:solidFill>
                <a:effectLst/>
                <a:uLnTx/>
                <a:uFillTx/>
                <a:latin typeface="Calibri"/>
                <a:cs typeface="B Nazanin" pitchFamily="2" charset="-78"/>
              </a:rPr>
              <a:t>QSPM </a:t>
            </a:r>
            <a:r>
              <a:rPr kumimoji="0" lang="fa-IR" sz="3200" b="1" i="0" u="none" strike="noStrike" kern="0" cap="none" spc="0" normalizeH="0" baseline="0" noProof="0" dirty="0">
                <a:ln>
                  <a:noFill/>
                </a:ln>
                <a:solidFill>
                  <a:prstClr val="black"/>
                </a:solidFill>
                <a:effectLst/>
                <a:uLnTx/>
                <a:uFillTx/>
                <a:latin typeface="Calibri"/>
                <a:cs typeface="B Nazanin" pitchFamily="2" charset="-78"/>
              </a:rPr>
              <a:t>جذابیت هر استراتژی در ارتباط با هریک از فرصت ها و تهدید و ضعفها و قوت های به صورت نسبی و در مقایسه با سایر استراتژی های پیشنهادی سنجیده می شود.</a:t>
            </a:r>
            <a:endParaRPr kumimoji="0" lang="fa-IR" sz="2800" b="1"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84411923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2505" y="584656"/>
            <a:ext cx="8403262"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a-IR" sz="3600" b="1" i="0" u="none" strike="noStrike" kern="0" cap="none" spc="0" normalizeH="0" baseline="0" noProof="0" dirty="0">
                <a:ln>
                  <a:noFill/>
                </a:ln>
                <a:solidFill>
                  <a:srgbClr val="FF0000"/>
                </a:solidFill>
                <a:effectLst/>
                <a:uLnTx/>
                <a:uFillTx/>
                <a:latin typeface="Calibri"/>
                <a:ea typeface="+mj-ea"/>
                <a:cs typeface="B Titr" pitchFamily="2" charset="-78"/>
              </a:rPr>
              <a:t>مراحل تشکیل ماتریس برنامه ریزی استراتژیک کمی</a:t>
            </a:r>
            <a:endParaRPr kumimoji="0" lang="fa-IR" sz="2800" b="0" i="0" u="none" strike="noStrike" kern="0" cap="none" spc="0" normalizeH="0" baseline="0" noProof="0" dirty="0">
              <a:ln>
                <a:noFill/>
              </a:ln>
              <a:solidFill>
                <a:srgbClr val="FF0000"/>
              </a:solidFill>
              <a:effectLst/>
              <a:uLnTx/>
              <a:uFillTx/>
            </a:endParaRPr>
          </a:p>
        </p:txBody>
      </p:sp>
      <p:sp>
        <p:nvSpPr>
          <p:cNvPr id="5" name="Rectangle 4"/>
          <p:cNvSpPr/>
          <p:nvPr/>
        </p:nvSpPr>
        <p:spPr>
          <a:xfrm>
            <a:off x="1437512" y="1866899"/>
            <a:ext cx="10283687" cy="2739211"/>
          </a:xfrm>
          <a:prstGeom prst="rect">
            <a:avLst/>
          </a:prstGeom>
        </p:spPr>
        <p:txBody>
          <a:bodyPr wrap="square">
            <a:spAutoFit/>
          </a:bodyPr>
          <a:lstStyle/>
          <a:p>
            <a:pPr lvl="0" algn="just" defTabSz="914400" rtl="1">
              <a:spcBef>
                <a:spcPct val="20000"/>
              </a:spcBef>
            </a:pPr>
            <a:r>
              <a:rPr lang="fa-IR" sz="2800" b="1" dirty="0">
                <a:solidFill>
                  <a:prstClr val="black"/>
                </a:solidFill>
                <a:latin typeface="Calibri"/>
                <a:cs typeface="B Nazanin" pitchFamily="2" charset="-78"/>
              </a:rPr>
              <a:t>برای</a:t>
            </a:r>
            <a:r>
              <a:rPr lang="fa-IR" sz="2000" dirty="0">
                <a:solidFill>
                  <a:prstClr val="black"/>
                </a:solidFill>
                <a:latin typeface="Calibri"/>
                <a:cs typeface="B Nazanin" pitchFamily="2" charset="-78"/>
              </a:rPr>
              <a:t> </a:t>
            </a:r>
            <a:r>
              <a:rPr lang="fa-IR" sz="2800" b="1" dirty="0">
                <a:solidFill>
                  <a:prstClr val="black"/>
                </a:solidFill>
                <a:latin typeface="Calibri"/>
                <a:cs typeface="B Nazanin" pitchFamily="2" charset="-78"/>
              </a:rPr>
              <a:t>تشکیل ماتریس </a:t>
            </a:r>
            <a:r>
              <a:rPr lang="en-US" sz="2400" b="1" dirty="0">
                <a:solidFill>
                  <a:prstClr val="black"/>
                </a:solidFill>
                <a:latin typeface="Times New Roman" pitchFamily="18" charset="0"/>
                <a:cs typeface="Times New Roman" pitchFamily="18" charset="0"/>
              </a:rPr>
              <a:t>QSPM</a:t>
            </a:r>
            <a:r>
              <a:rPr lang="en-US" sz="2800" b="1" dirty="0">
                <a:solidFill>
                  <a:prstClr val="black"/>
                </a:solidFill>
                <a:latin typeface="Calibri"/>
                <a:cs typeface="B Nazanin" pitchFamily="2" charset="-78"/>
              </a:rPr>
              <a:t> </a:t>
            </a:r>
            <a:r>
              <a:rPr lang="fa-IR" sz="2800" b="1" dirty="0">
                <a:solidFill>
                  <a:prstClr val="black"/>
                </a:solidFill>
                <a:latin typeface="Calibri"/>
                <a:cs typeface="B Nazanin" pitchFamily="2" charset="-78"/>
              </a:rPr>
              <a:t> ابتدا فهرست عوامل راهبردی درون و بیرون سازمانی شامل کلیه تهدیدها و فرصت‌ها و ضعف‌ها و قوت‌ها از ماتریسهای </a:t>
            </a:r>
            <a:r>
              <a:rPr lang="en-US" sz="2800" b="1" dirty="0">
                <a:solidFill>
                  <a:prstClr val="black"/>
                </a:solidFill>
                <a:latin typeface="Calibri"/>
                <a:cs typeface="B Nazanin" pitchFamily="2" charset="-78"/>
              </a:rPr>
              <a:t> </a:t>
            </a:r>
            <a:r>
              <a:rPr lang="en-US" sz="2400" b="1" dirty="0">
                <a:solidFill>
                  <a:prstClr val="black"/>
                </a:solidFill>
                <a:latin typeface="Times New Roman" pitchFamily="18" charset="0"/>
                <a:cs typeface="Times New Roman" pitchFamily="18" charset="0"/>
              </a:rPr>
              <a:t>IFE </a:t>
            </a:r>
            <a:r>
              <a:rPr lang="fa-IR" sz="2800" b="1" dirty="0">
                <a:solidFill>
                  <a:prstClr val="black"/>
                </a:solidFill>
                <a:latin typeface="Calibri"/>
                <a:cs typeface="B Nazanin" pitchFamily="2" charset="-78"/>
              </a:rPr>
              <a:t>و </a:t>
            </a:r>
            <a:r>
              <a:rPr lang="en-US" sz="2400" b="1" dirty="0">
                <a:solidFill>
                  <a:prstClr val="black"/>
                </a:solidFill>
                <a:latin typeface="Times New Roman" pitchFamily="18" charset="0"/>
                <a:cs typeface="Times New Roman" pitchFamily="18" charset="0"/>
              </a:rPr>
              <a:t>EFE </a:t>
            </a:r>
            <a:r>
              <a:rPr lang="fa-IR" sz="2800" b="1" dirty="0">
                <a:solidFill>
                  <a:prstClr val="black"/>
                </a:solidFill>
                <a:latin typeface="Calibri"/>
                <a:cs typeface="B Nazanin" pitchFamily="2" charset="-78"/>
              </a:rPr>
              <a:t> استخراج و در ستون اول این ماتریس آورده می‌شود. سپس ضریب اهمیت هر عامل از ماتریس </a:t>
            </a:r>
            <a:r>
              <a:rPr lang="en-US" sz="2400" b="1" dirty="0">
                <a:solidFill>
                  <a:prstClr val="black"/>
                </a:solidFill>
                <a:latin typeface="Times New Roman" pitchFamily="18" charset="0"/>
                <a:cs typeface="Times New Roman" pitchFamily="18" charset="0"/>
              </a:rPr>
              <a:t>IFE</a:t>
            </a:r>
            <a:r>
              <a:rPr lang="en-US" sz="2800" b="1" dirty="0">
                <a:solidFill>
                  <a:prstClr val="black"/>
                </a:solidFill>
                <a:latin typeface="Calibri"/>
                <a:cs typeface="B Nazanin" pitchFamily="2" charset="-78"/>
              </a:rPr>
              <a:t> </a:t>
            </a:r>
            <a:r>
              <a:rPr lang="fa-IR" sz="2800" b="1" dirty="0">
                <a:solidFill>
                  <a:prstClr val="black"/>
                </a:solidFill>
                <a:latin typeface="Calibri"/>
                <a:cs typeface="B Nazanin" pitchFamily="2" charset="-78"/>
              </a:rPr>
              <a:t> و </a:t>
            </a:r>
            <a:r>
              <a:rPr lang="en-US" sz="2400" b="1" dirty="0">
                <a:solidFill>
                  <a:prstClr val="black"/>
                </a:solidFill>
                <a:latin typeface="Times New Roman" pitchFamily="18" charset="0"/>
                <a:cs typeface="Times New Roman" pitchFamily="18" charset="0"/>
              </a:rPr>
              <a:t>EFE</a:t>
            </a:r>
            <a:r>
              <a:rPr lang="fa-IR" sz="2400" b="1" dirty="0">
                <a:solidFill>
                  <a:prstClr val="black"/>
                </a:solidFill>
                <a:latin typeface="Times New Roman" pitchFamily="18" charset="0"/>
                <a:cs typeface="Times New Roman" pitchFamily="18" charset="0"/>
              </a:rPr>
              <a:t> </a:t>
            </a:r>
            <a:r>
              <a:rPr lang="fa-IR" sz="2800" b="1" dirty="0">
                <a:solidFill>
                  <a:prstClr val="black"/>
                </a:solidFill>
                <a:latin typeface="Calibri"/>
                <a:cs typeface="B Nazanin" pitchFamily="2" charset="-78"/>
              </a:rPr>
              <a:t>استخراج و در ستون دوم درج می‌شود. در ستون‌های بعدی انواع استراتژی هایی که از ماتریس</a:t>
            </a:r>
            <a:r>
              <a:rPr lang="en-US" sz="2400" b="1" dirty="0">
                <a:solidFill>
                  <a:prstClr val="black"/>
                </a:solidFill>
                <a:latin typeface="Times New Roman" pitchFamily="18" charset="0"/>
                <a:cs typeface="Times New Roman" pitchFamily="18" charset="0"/>
              </a:rPr>
              <a:t>SWOT</a:t>
            </a:r>
            <a:r>
              <a:rPr lang="en-US" sz="2800" b="1" dirty="0">
                <a:solidFill>
                  <a:prstClr val="black"/>
                </a:solidFill>
                <a:latin typeface="Calibri"/>
                <a:cs typeface="B Nazanin" pitchFamily="2" charset="-78"/>
              </a:rPr>
              <a:t> </a:t>
            </a:r>
            <a:r>
              <a:rPr lang="fa-IR" sz="2800" b="1" dirty="0">
                <a:solidFill>
                  <a:prstClr val="black"/>
                </a:solidFill>
                <a:latin typeface="Calibri"/>
                <a:cs typeface="B Nazanin" pitchFamily="2" charset="-78"/>
              </a:rPr>
              <a:t> بدست آمده (شامل استراتژی‌های چهارگانه </a:t>
            </a:r>
            <a:r>
              <a:rPr lang="en-US" sz="2400" b="1" dirty="0">
                <a:solidFill>
                  <a:prstClr val="black"/>
                </a:solidFill>
                <a:latin typeface="Times New Roman" pitchFamily="18" charset="0"/>
                <a:cs typeface="Times New Roman" pitchFamily="18" charset="0"/>
              </a:rPr>
              <a:t>WO، ST، </a:t>
            </a:r>
            <a:r>
              <a:rPr lang="en-US" sz="2800" b="1" dirty="0">
                <a:solidFill>
                  <a:prstClr val="black"/>
                </a:solidFill>
                <a:latin typeface="Calibri"/>
                <a:cs typeface="B Nazanin" pitchFamily="2" charset="-78"/>
              </a:rPr>
              <a:t>W</a:t>
            </a:r>
            <a:r>
              <a:rPr lang="en-US" sz="2400" b="1" dirty="0">
                <a:solidFill>
                  <a:prstClr val="black"/>
                </a:solidFill>
                <a:latin typeface="Times New Roman" pitchFamily="18" charset="0"/>
                <a:cs typeface="Times New Roman" pitchFamily="18" charset="0"/>
              </a:rPr>
              <a:t>T</a:t>
            </a:r>
            <a:r>
              <a:rPr lang="en-US" sz="2800" b="1" dirty="0">
                <a:solidFill>
                  <a:prstClr val="black"/>
                </a:solidFill>
                <a:latin typeface="Calibri"/>
                <a:cs typeface="B Nazanin" pitchFamily="2" charset="-78"/>
              </a:rPr>
              <a:t> </a:t>
            </a:r>
            <a:r>
              <a:rPr lang="fa-IR" sz="2800" b="1" dirty="0">
                <a:solidFill>
                  <a:prstClr val="black"/>
                </a:solidFill>
                <a:latin typeface="Calibri"/>
                <a:cs typeface="B Nazanin" pitchFamily="2" charset="-78"/>
              </a:rPr>
              <a:t>و </a:t>
            </a:r>
            <a:r>
              <a:rPr lang="en-US" sz="2400" b="1" dirty="0">
                <a:solidFill>
                  <a:prstClr val="black"/>
                </a:solidFill>
                <a:latin typeface="Times New Roman" pitchFamily="18" charset="0"/>
                <a:cs typeface="Times New Roman" pitchFamily="18" charset="0"/>
              </a:rPr>
              <a:t>SO </a:t>
            </a:r>
            <a:r>
              <a:rPr lang="fa-IR" sz="2800" b="1" dirty="0">
                <a:solidFill>
                  <a:prstClr val="black"/>
                </a:solidFill>
                <a:latin typeface="Calibri"/>
                <a:cs typeface="B Nazanin" pitchFamily="2" charset="-78"/>
              </a:rPr>
              <a:t>) آورده می‌شود. </a:t>
            </a:r>
            <a:endParaRPr lang="fa-IR" sz="2000" b="1" dirty="0">
              <a:solidFill>
                <a:prstClr val="black"/>
              </a:solidFill>
              <a:latin typeface="Calibri"/>
              <a:cs typeface="B Nazanin" pitchFamily="2" charset="-78"/>
            </a:endParaRPr>
          </a:p>
        </p:txBody>
      </p:sp>
    </p:spTree>
    <p:extLst>
      <p:ext uri="{BB962C8B-B14F-4D97-AF65-F5344CB8AC3E}">
        <p14:creationId xmlns:p14="http://schemas.microsoft.com/office/powerpoint/2010/main" val="2447811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440" y="0"/>
            <a:ext cx="8911687" cy="1280890"/>
          </a:xfrm>
        </p:spPr>
        <p:txBody>
          <a:bodyPr>
            <a:normAutofit/>
          </a:bodyPr>
          <a:lstStyle/>
          <a:p>
            <a:pPr algn="r"/>
            <a:r>
              <a:rPr lang="fa-IR" sz="6000" dirty="0">
                <a:solidFill>
                  <a:srgbClr val="00B0F0"/>
                </a:solidFill>
                <a:cs typeface="B Titr" panose="00000700000000000000" pitchFamily="2" charset="-78"/>
              </a:rPr>
              <a:t>مقدمه</a:t>
            </a:r>
            <a:r>
              <a:rPr lang="fa-IR" sz="4000" dirty="0">
                <a:solidFill>
                  <a:srgbClr val="000000"/>
                </a:solidFill>
                <a:cs typeface="B Titr" panose="00000700000000000000" pitchFamily="2" charset="-78"/>
              </a:rPr>
              <a:t> </a:t>
            </a: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tretch>
            <a:fillRect/>
          </a:stretch>
        </p:blipFill>
        <p:spPr>
          <a:xfrm>
            <a:off x="2126144" y="4130322"/>
            <a:ext cx="4446934" cy="2846947"/>
          </a:xfrm>
          <a:prstGeom prst="rect">
            <a:avLst/>
          </a:prstGeom>
          <a:ln>
            <a:noFill/>
          </a:ln>
          <a:effectLst>
            <a:softEdge rad="112500"/>
          </a:effectLst>
        </p:spPr>
      </p:pic>
      <p:sp>
        <p:nvSpPr>
          <p:cNvPr id="3" name="Content Placeholder 2"/>
          <p:cNvSpPr>
            <a:spLocks noGrp="1"/>
          </p:cNvSpPr>
          <p:nvPr>
            <p:ph idx="1"/>
          </p:nvPr>
        </p:nvSpPr>
        <p:spPr>
          <a:xfrm>
            <a:off x="980661" y="1280890"/>
            <a:ext cx="10641495" cy="3697357"/>
          </a:xfrm>
        </p:spPr>
        <p:txBody>
          <a:bodyPr>
            <a:normAutofit/>
          </a:bodyPr>
          <a:lstStyle/>
          <a:p>
            <a:pPr marL="0" indent="0" algn="just">
              <a:buNone/>
            </a:pPr>
            <a:r>
              <a:rPr lang="fa-IR" sz="3200" b="1" dirty="0">
                <a:solidFill>
                  <a:schemeClr val="tx1"/>
                </a:solidFill>
                <a:cs typeface="B Nazanin" panose="00000400000000000000" pitchFamily="2" charset="-78"/>
              </a:rPr>
              <a:t>تحلیل </a:t>
            </a:r>
            <a:r>
              <a:rPr lang="en-US" sz="3200" b="1" dirty="0">
                <a:solidFill>
                  <a:schemeClr val="tx1"/>
                </a:solidFill>
                <a:cs typeface="B Nazanin" panose="00000400000000000000" pitchFamily="2" charset="-78"/>
              </a:rPr>
              <a:t> </a:t>
            </a:r>
            <a:r>
              <a:rPr lang="en-US" sz="3200" b="1" dirty="0">
                <a:solidFill>
                  <a:schemeClr val="accent3"/>
                </a:solidFill>
                <a:latin typeface="Times New Roman" panose="02020603050405020304" pitchFamily="18" charset="0"/>
                <a:cs typeface="Times New Roman" panose="02020603050405020304" pitchFamily="18" charset="0"/>
              </a:rPr>
              <a:t>SWOT</a:t>
            </a:r>
            <a:r>
              <a:rPr lang="en-US" sz="3200" b="1" dirty="0">
                <a:solidFill>
                  <a:schemeClr val="tx1"/>
                </a:solidFill>
                <a:cs typeface="B Nazanin" panose="00000400000000000000" pitchFamily="2" charset="-78"/>
              </a:rPr>
              <a:t> </a:t>
            </a:r>
            <a:r>
              <a:rPr lang="fa-IR" sz="3200" b="1" dirty="0">
                <a:solidFill>
                  <a:schemeClr val="tx1"/>
                </a:solidFill>
                <a:cs typeface="B Nazanin" panose="00000400000000000000" pitchFamily="2" charset="-78"/>
              </a:rPr>
              <a:t>برای اولین بار در سال 1950 توسط  جورج آلبرت اسمیت و رولند کریستنسن مطرح و به عنوان ابزاری مفید برای </a:t>
            </a:r>
            <a:r>
              <a:rPr lang="fa-IR" sz="3600" b="1" dirty="0">
                <a:solidFill>
                  <a:schemeClr val="accent3"/>
                </a:solidFill>
                <a:cs typeface="B Nazanin" panose="00000400000000000000" pitchFamily="2" charset="-78"/>
              </a:rPr>
              <a:t>شناسایی گزینه های راهبردی پیش روی سازمان</a:t>
            </a:r>
            <a:r>
              <a:rPr lang="fa-IR" sz="3200" b="1" dirty="0">
                <a:solidFill>
                  <a:schemeClr val="tx1"/>
                </a:solidFill>
                <a:cs typeface="B Nazanin" panose="00000400000000000000" pitchFamily="2" charset="-78"/>
              </a:rPr>
              <a:t> به کار گرفته شد. از اين روش براي تحليل وضعيت موجود و بررسي نقاط </a:t>
            </a:r>
            <a:r>
              <a:rPr lang="fa-IR" sz="3200" b="1" dirty="0">
                <a:solidFill>
                  <a:schemeClr val="accent3"/>
                </a:solidFill>
                <a:cs typeface="B Nazanin" panose="00000400000000000000" pitchFamily="2" charset="-78"/>
              </a:rPr>
              <a:t>قوت</a:t>
            </a:r>
            <a:r>
              <a:rPr lang="fa-IR" sz="3200" b="1" dirty="0">
                <a:solidFill>
                  <a:schemeClr val="tx1"/>
                </a:solidFill>
                <a:cs typeface="B Nazanin" panose="00000400000000000000" pitchFamily="2" charset="-78"/>
              </a:rPr>
              <a:t> ،</a:t>
            </a:r>
            <a:r>
              <a:rPr lang="fa-IR" sz="3200" b="1" dirty="0">
                <a:solidFill>
                  <a:schemeClr val="accent3"/>
                </a:solidFill>
                <a:cs typeface="B Nazanin" panose="00000400000000000000" pitchFamily="2" charset="-78"/>
              </a:rPr>
              <a:t>ضعف ها </a:t>
            </a:r>
            <a:r>
              <a:rPr lang="fa-IR" sz="3200" b="1" dirty="0">
                <a:solidFill>
                  <a:schemeClr val="tx1"/>
                </a:solidFill>
                <a:cs typeface="B Nazanin" panose="00000400000000000000" pitchFamily="2" charset="-78"/>
              </a:rPr>
              <a:t>،</a:t>
            </a:r>
            <a:r>
              <a:rPr lang="fa-IR" sz="3200" b="1" dirty="0">
                <a:solidFill>
                  <a:schemeClr val="accent3"/>
                </a:solidFill>
                <a:cs typeface="B Nazanin" panose="00000400000000000000" pitchFamily="2" charset="-78"/>
              </a:rPr>
              <a:t>فرصتها</a:t>
            </a:r>
            <a:r>
              <a:rPr lang="fa-IR" sz="3200" b="1" dirty="0">
                <a:solidFill>
                  <a:schemeClr val="tx1"/>
                </a:solidFill>
                <a:cs typeface="B Nazanin" panose="00000400000000000000" pitchFamily="2" charset="-78"/>
              </a:rPr>
              <a:t> و </a:t>
            </a:r>
            <a:r>
              <a:rPr lang="fa-IR" sz="3200" b="1" dirty="0">
                <a:solidFill>
                  <a:schemeClr val="accent3"/>
                </a:solidFill>
                <a:cs typeface="B Nazanin" panose="00000400000000000000" pitchFamily="2" charset="-78"/>
              </a:rPr>
              <a:t>تهديدها</a:t>
            </a:r>
            <a:r>
              <a:rPr lang="fa-IR" sz="3200" b="1" dirty="0">
                <a:solidFill>
                  <a:schemeClr val="tx1"/>
                </a:solidFill>
                <a:cs typeface="B Nazanin" panose="00000400000000000000" pitchFamily="2" charset="-78"/>
              </a:rPr>
              <a:t> به منظور شناسايي مسائل استرات‍ژيك و ارائه استراتژي مناسب در بلند مدت ، براي يك ناحيه استفاده ميشود</a:t>
            </a:r>
          </a:p>
        </p:txBody>
      </p:sp>
    </p:spTree>
    <p:extLst>
      <p:ext uri="{BB962C8B-B14F-4D97-AF65-F5344CB8AC3E}">
        <p14:creationId xmlns:p14="http://schemas.microsoft.com/office/powerpoint/2010/main" val="18258492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0262" y="571102"/>
            <a:ext cx="10285412" cy="1280890"/>
          </a:xfrm>
        </p:spPr>
        <p:txBody>
          <a:bodyPr>
            <a:normAutofit/>
          </a:bodyPr>
          <a:lstStyle/>
          <a:p>
            <a:pPr algn="r"/>
            <a:r>
              <a:rPr lang="fa-IR" sz="7300" dirty="0">
                <a:solidFill>
                  <a:schemeClr val="accent3"/>
                </a:solidFill>
                <a:cs typeface="B Titr" panose="00000700000000000000" pitchFamily="2" charset="-78"/>
              </a:rPr>
              <a:t>در ادامه :</a:t>
            </a:r>
            <a:r>
              <a:rPr lang="fa-IR" dirty="0"/>
              <a:t>      </a:t>
            </a:r>
          </a:p>
        </p:txBody>
      </p:sp>
      <p:sp>
        <p:nvSpPr>
          <p:cNvPr id="3" name="Content Placeholder 2"/>
          <p:cNvSpPr>
            <a:spLocks noGrp="1"/>
          </p:cNvSpPr>
          <p:nvPr>
            <p:ph idx="1"/>
          </p:nvPr>
        </p:nvSpPr>
        <p:spPr>
          <a:xfrm>
            <a:off x="755374" y="1851992"/>
            <a:ext cx="11224591" cy="4059230"/>
          </a:xfrm>
        </p:spPr>
        <p:txBody>
          <a:bodyPr/>
          <a:lstStyle/>
          <a:p>
            <a:pPr marL="0" indent="0" algn="just">
              <a:buNone/>
            </a:pPr>
            <a:r>
              <a:rPr lang="fa-IR" sz="2800" b="1" dirty="0">
                <a:solidFill>
                  <a:prstClr val="black"/>
                </a:solidFill>
                <a:latin typeface="Times New Roman"/>
                <a:ea typeface="Times New Roman"/>
                <a:cs typeface="B Zar"/>
              </a:rPr>
              <a:t>در این روش تلاش می شود با در کنار هم قرار دادن ویژگی های درونی سازمان و شرایط محیط بیرون، راهبردی متناسب با زمان و مکان برای سازمان برگزیده شود. از ديدگاه  اين مدل يك استراتژي مناسب  </a:t>
            </a:r>
            <a:r>
              <a:rPr lang="fa-IR" sz="2800" b="1" dirty="0">
                <a:solidFill>
                  <a:srgbClr val="00B0F0"/>
                </a:solidFill>
                <a:latin typeface="Times New Roman"/>
                <a:ea typeface="Times New Roman"/>
                <a:cs typeface="B Zar"/>
              </a:rPr>
              <a:t>قوتها و فرصتها </a:t>
            </a:r>
            <a:r>
              <a:rPr lang="fa-IR" sz="2800" b="1" dirty="0">
                <a:solidFill>
                  <a:prstClr val="black"/>
                </a:solidFill>
                <a:latin typeface="Times New Roman"/>
                <a:ea typeface="Times New Roman"/>
                <a:cs typeface="B Zar"/>
              </a:rPr>
              <a:t>را به </a:t>
            </a:r>
            <a:r>
              <a:rPr lang="fa-IR" sz="3200" b="1" dirty="0">
                <a:solidFill>
                  <a:srgbClr val="FF0000"/>
                </a:solidFill>
                <a:latin typeface="Times New Roman"/>
                <a:ea typeface="Times New Roman"/>
                <a:cs typeface="B Zar"/>
              </a:rPr>
              <a:t>حداكثر</a:t>
            </a:r>
            <a:r>
              <a:rPr lang="fa-IR" sz="2800" b="1" dirty="0">
                <a:solidFill>
                  <a:prstClr val="black"/>
                </a:solidFill>
                <a:latin typeface="Times New Roman"/>
                <a:ea typeface="Times New Roman"/>
                <a:cs typeface="B Zar"/>
              </a:rPr>
              <a:t> و </a:t>
            </a:r>
            <a:r>
              <a:rPr lang="fa-IR" sz="2800" b="1" dirty="0">
                <a:solidFill>
                  <a:srgbClr val="00B0F0"/>
                </a:solidFill>
                <a:latin typeface="Times New Roman"/>
                <a:ea typeface="Times New Roman"/>
                <a:cs typeface="B Zar"/>
              </a:rPr>
              <a:t>ضعف ها و تهديد </a:t>
            </a:r>
            <a:r>
              <a:rPr lang="fa-IR" sz="2800" b="1" dirty="0">
                <a:solidFill>
                  <a:prstClr val="black"/>
                </a:solidFill>
                <a:latin typeface="Times New Roman"/>
                <a:ea typeface="Times New Roman"/>
                <a:cs typeface="B Zar"/>
              </a:rPr>
              <a:t>را به </a:t>
            </a:r>
            <a:r>
              <a:rPr lang="fa-IR" sz="3200" b="1" dirty="0">
                <a:solidFill>
                  <a:srgbClr val="FF0000"/>
                </a:solidFill>
                <a:latin typeface="Times New Roman"/>
                <a:ea typeface="Times New Roman"/>
                <a:cs typeface="B Zar"/>
              </a:rPr>
              <a:t>حداقل</a:t>
            </a:r>
            <a:r>
              <a:rPr lang="fa-IR" sz="2800" b="1" dirty="0">
                <a:solidFill>
                  <a:prstClr val="black"/>
                </a:solidFill>
                <a:latin typeface="Times New Roman"/>
                <a:ea typeface="Times New Roman"/>
                <a:cs typeface="B Zar"/>
              </a:rPr>
              <a:t> ممكن ميرساند.</a:t>
            </a:r>
            <a:endParaRPr lang="fa-IR" sz="2400" b="1" dirty="0">
              <a:solidFill>
                <a:srgbClr val="FF0000"/>
              </a:solidFill>
            </a:endParaRPr>
          </a:p>
          <a:p>
            <a:pPr marL="0" indent="0">
              <a:buNone/>
            </a:pPr>
            <a:endParaRPr lang="fa-IR" dirty="0">
              <a:solidFill>
                <a:srgbClr val="FF0000"/>
              </a:solidFill>
            </a:endParaRP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961183" y="3299792"/>
            <a:ext cx="5274504" cy="3680278"/>
          </a:xfrm>
          <a:prstGeom prst="rect">
            <a:avLst/>
          </a:prstGeom>
        </p:spPr>
      </p:pic>
    </p:spTree>
    <p:extLst>
      <p:ext uri="{BB962C8B-B14F-4D97-AF65-F5344CB8AC3E}">
        <p14:creationId xmlns:p14="http://schemas.microsoft.com/office/powerpoint/2010/main" val="25295031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45773" y="-490329"/>
            <a:ext cx="12192000" cy="734833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2"/>
          <a:stretch>
            <a:fillRect/>
          </a:stretch>
        </p:blipFill>
        <p:spPr>
          <a:xfrm>
            <a:off x="-145773" y="-522126"/>
            <a:ext cx="12192000" cy="7348330"/>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1338939" y="742931"/>
            <a:ext cx="10045147" cy="769441"/>
          </a:xfrm>
          <a:prstGeom prst="rect">
            <a:avLst/>
          </a:prstGeom>
        </p:spPr>
        <p:txBody>
          <a:bodyPr wrap="square">
            <a:spAutoFit/>
          </a:bodyPr>
          <a:lstStyle/>
          <a:p>
            <a:pPr lvl="0" algn="just" rtl="1"/>
            <a:r>
              <a:rPr lang="fa-IR" sz="3200" b="1" dirty="0">
                <a:solidFill>
                  <a:srgbClr val="FF0000"/>
                </a:solidFill>
                <a:latin typeface="Times New Roman"/>
                <a:ea typeface="Times New Roman"/>
                <a:cs typeface="B Zar"/>
              </a:rPr>
              <a:t>قوتها</a:t>
            </a:r>
            <a:r>
              <a:rPr lang="fa-IR" sz="4400" b="1" dirty="0">
                <a:solidFill>
                  <a:prstClr val="black"/>
                </a:solidFill>
                <a:latin typeface="Times New Roman"/>
                <a:ea typeface="Times New Roman"/>
                <a:cs typeface="B Zar"/>
              </a:rPr>
              <a:t>،</a:t>
            </a:r>
            <a:r>
              <a:rPr lang="fa-IR" sz="3200" b="1" dirty="0">
                <a:solidFill>
                  <a:prstClr val="black"/>
                </a:solidFill>
                <a:latin typeface="Times New Roman"/>
                <a:ea typeface="Times New Roman"/>
                <a:cs typeface="B Zar"/>
              </a:rPr>
              <a:t> </a:t>
            </a:r>
            <a:r>
              <a:rPr lang="fa-IR" sz="3200" b="1" dirty="0">
                <a:solidFill>
                  <a:srgbClr val="FF0000"/>
                </a:solidFill>
                <a:latin typeface="Times New Roman"/>
                <a:ea typeface="Times New Roman"/>
                <a:cs typeface="B Zar"/>
              </a:rPr>
              <a:t>ضعفها</a:t>
            </a:r>
            <a:r>
              <a:rPr lang="fa-IR" sz="4000" b="1" dirty="0">
                <a:solidFill>
                  <a:prstClr val="black"/>
                </a:solidFill>
                <a:latin typeface="Times New Roman"/>
                <a:ea typeface="Times New Roman"/>
                <a:cs typeface="B Zar"/>
              </a:rPr>
              <a:t>،</a:t>
            </a:r>
            <a:r>
              <a:rPr lang="fa-IR" sz="3200" b="1" dirty="0">
                <a:solidFill>
                  <a:prstClr val="black"/>
                </a:solidFill>
                <a:latin typeface="Times New Roman"/>
                <a:ea typeface="Times New Roman"/>
                <a:cs typeface="B Zar"/>
              </a:rPr>
              <a:t> </a:t>
            </a:r>
            <a:r>
              <a:rPr lang="fa-IR" sz="3200" b="1" dirty="0">
                <a:solidFill>
                  <a:srgbClr val="FF0000"/>
                </a:solidFill>
                <a:latin typeface="Times New Roman"/>
                <a:ea typeface="Times New Roman"/>
                <a:cs typeface="B Zar"/>
              </a:rPr>
              <a:t>فرصتها</a:t>
            </a:r>
            <a:r>
              <a:rPr lang="fa-IR" sz="4400" b="1" dirty="0">
                <a:latin typeface="Times New Roman"/>
                <a:ea typeface="Times New Roman"/>
                <a:cs typeface="B Zar"/>
              </a:rPr>
              <a:t>،</a:t>
            </a:r>
            <a:r>
              <a:rPr lang="fa-IR" sz="3200" b="1" dirty="0">
                <a:solidFill>
                  <a:prstClr val="black"/>
                </a:solidFill>
                <a:latin typeface="Times New Roman"/>
                <a:ea typeface="Times New Roman"/>
                <a:cs typeface="B Zar"/>
              </a:rPr>
              <a:t> </a:t>
            </a:r>
            <a:r>
              <a:rPr lang="fa-IR" sz="3200" b="1" dirty="0">
                <a:solidFill>
                  <a:srgbClr val="FF0000"/>
                </a:solidFill>
                <a:latin typeface="Times New Roman"/>
                <a:ea typeface="Times New Roman"/>
                <a:cs typeface="B Zar"/>
              </a:rPr>
              <a:t>تهدیدات</a:t>
            </a:r>
            <a:endParaRPr lang="fa-IR" sz="4000" b="1" dirty="0">
              <a:solidFill>
                <a:srgbClr val="FF0000"/>
              </a:solidFill>
              <a:cs typeface="B Nazanin" panose="00000400000000000000" pitchFamily="2" charset="-78"/>
            </a:endParaRPr>
          </a:p>
        </p:txBody>
      </p:sp>
      <p:sp>
        <p:nvSpPr>
          <p:cNvPr id="7" name="Rectangle 6"/>
          <p:cNvSpPr/>
          <p:nvPr/>
        </p:nvSpPr>
        <p:spPr>
          <a:xfrm>
            <a:off x="5632172" y="-10274"/>
            <a:ext cx="6096000" cy="954107"/>
          </a:xfrm>
          <a:prstGeom prst="rect">
            <a:avLst/>
          </a:prstGeom>
        </p:spPr>
        <p:txBody>
          <a:bodyPr>
            <a:spAutoFit/>
          </a:bodyPr>
          <a:lstStyle/>
          <a:p>
            <a:pPr algn="ctr"/>
            <a:r>
              <a:rPr lang="fa-IR" sz="2800" b="1" dirty="0">
                <a:solidFill>
                  <a:prstClr val="black"/>
                </a:solidFill>
                <a:latin typeface="Times New Roman"/>
                <a:ea typeface="Times New Roman"/>
                <a:cs typeface="B Zar"/>
              </a:rPr>
              <a:t>عبارت </a:t>
            </a:r>
            <a:r>
              <a:rPr lang="en-US" sz="2800" b="1" dirty="0">
                <a:solidFill>
                  <a:prstClr val="black"/>
                </a:solidFill>
                <a:latin typeface="Times New Roman"/>
                <a:ea typeface="Times New Roman"/>
                <a:cs typeface="B Zar"/>
              </a:rPr>
              <a:t> SWOT</a:t>
            </a:r>
            <a:r>
              <a:rPr lang="fa-IR" sz="2800" b="1" dirty="0">
                <a:solidFill>
                  <a:prstClr val="black"/>
                </a:solidFill>
                <a:latin typeface="Times New Roman"/>
                <a:ea typeface="Times New Roman"/>
                <a:cs typeface="B Zar"/>
              </a:rPr>
              <a:t> از کنار هم قرار دادن حروف نخست چهار واژه:</a:t>
            </a:r>
            <a:endParaRPr lang="fa-IR" dirty="0"/>
          </a:p>
        </p:txBody>
      </p:sp>
      <p:pic>
        <p:nvPicPr>
          <p:cNvPr id="22" name="Picture 21"/>
          <p:cNvPicPr>
            <a:picLocks noChangeAspect="1"/>
          </p:cNvPicPr>
          <p:nvPr/>
        </p:nvPicPr>
        <p:blipFill>
          <a:blip r:embed="rId3"/>
          <a:stretch>
            <a:fillRect/>
          </a:stretch>
        </p:blipFill>
        <p:spPr>
          <a:xfrm rot="2286413">
            <a:off x="7004141" y="2066950"/>
            <a:ext cx="1745471" cy="1012032"/>
          </a:xfrm>
          <a:prstGeom prst="ellipse">
            <a:avLst/>
          </a:prstGeom>
          <a:ln>
            <a:noFill/>
          </a:ln>
          <a:effectLst>
            <a:softEdge rad="112500"/>
          </a:effectLst>
        </p:spPr>
      </p:pic>
      <p:pic>
        <p:nvPicPr>
          <p:cNvPr id="23" name="Picture 22"/>
          <p:cNvPicPr>
            <a:picLocks noChangeAspect="1"/>
          </p:cNvPicPr>
          <p:nvPr/>
        </p:nvPicPr>
        <p:blipFill>
          <a:blip r:embed="rId3"/>
          <a:stretch>
            <a:fillRect/>
          </a:stretch>
        </p:blipFill>
        <p:spPr>
          <a:xfrm rot="2286413">
            <a:off x="8872035" y="2104912"/>
            <a:ext cx="1460751" cy="1012032"/>
          </a:xfrm>
          <a:prstGeom prst="ellipse">
            <a:avLst/>
          </a:prstGeom>
          <a:ln>
            <a:noFill/>
          </a:ln>
          <a:effectLst>
            <a:softEdge rad="112500"/>
          </a:effectLst>
        </p:spPr>
      </p:pic>
      <p:pic>
        <p:nvPicPr>
          <p:cNvPr id="24" name="Picture 23"/>
          <p:cNvPicPr>
            <a:picLocks noChangeAspect="1"/>
          </p:cNvPicPr>
          <p:nvPr/>
        </p:nvPicPr>
        <p:blipFill>
          <a:blip r:embed="rId3"/>
          <a:stretch>
            <a:fillRect/>
          </a:stretch>
        </p:blipFill>
        <p:spPr>
          <a:xfrm rot="2286413">
            <a:off x="8158852" y="3264919"/>
            <a:ext cx="1890769" cy="1012032"/>
          </a:xfrm>
          <a:prstGeom prst="ellipse">
            <a:avLst/>
          </a:prstGeom>
          <a:ln>
            <a:noFill/>
          </a:ln>
          <a:effectLst>
            <a:softEdge rad="112500"/>
          </a:effectLst>
        </p:spPr>
      </p:pic>
      <p:pic>
        <p:nvPicPr>
          <p:cNvPr id="25" name="Picture 24"/>
          <p:cNvPicPr>
            <a:picLocks noChangeAspect="1"/>
          </p:cNvPicPr>
          <p:nvPr/>
        </p:nvPicPr>
        <p:blipFill>
          <a:blip r:embed="rId3"/>
          <a:stretch>
            <a:fillRect/>
          </a:stretch>
        </p:blipFill>
        <p:spPr>
          <a:xfrm rot="2286413">
            <a:off x="6016874" y="3204030"/>
            <a:ext cx="1745471" cy="1012032"/>
          </a:xfrm>
          <a:prstGeom prst="ellipse">
            <a:avLst/>
          </a:prstGeom>
          <a:ln>
            <a:noFill/>
          </a:ln>
          <a:effectLst>
            <a:softEdge rad="112500"/>
          </a:effectLst>
        </p:spPr>
      </p:pic>
      <p:sp>
        <p:nvSpPr>
          <p:cNvPr id="26" name="Rectangle 25"/>
          <p:cNvSpPr/>
          <p:nvPr/>
        </p:nvSpPr>
        <p:spPr>
          <a:xfrm rot="2576247">
            <a:off x="6336013" y="3487266"/>
            <a:ext cx="1129476" cy="369332"/>
          </a:xfrm>
          <a:prstGeom prst="rect">
            <a:avLst/>
          </a:prstGeom>
        </p:spPr>
        <p:txBody>
          <a:bodyPr wrap="none">
            <a:spAutoFit/>
          </a:bodyPr>
          <a:lstStyle/>
          <a:p>
            <a:pPr lvl="0" algn="ctr"/>
            <a:r>
              <a:rPr lang="en-US" b="1" dirty="0">
                <a:solidFill>
                  <a:prstClr val="white"/>
                </a:solidFill>
                <a:latin typeface="Times New Roman"/>
                <a:ea typeface="Times New Roman"/>
                <a:cs typeface="B Zar"/>
              </a:rPr>
              <a:t>Strengths</a:t>
            </a:r>
            <a:endParaRPr lang="fa-IR" sz="1400" dirty="0">
              <a:solidFill>
                <a:prstClr val="white"/>
              </a:solidFill>
            </a:endParaRPr>
          </a:p>
        </p:txBody>
      </p:sp>
      <p:sp>
        <p:nvSpPr>
          <p:cNvPr id="27" name="Rectangle 26"/>
          <p:cNvSpPr/>
          <p:nvPr/>
        </p:nvSpPr>
        <p:spPr>
          <a:xfrm rot="2383471">
            <a:off x="7250959" y="2399238"/>
            <a:ext cx="1351717" cy="369332"/>
          </a:xfrm>
          <a:prstGeom prst="rect">
            <a:avLst/>
          </a:prstGeom>
        </p:spPr>
        <p:txBody>
          <a:bodyPr wrap="none">
            <a:spAutoFit/>
          </a:bodyPr>
          <a:lstStyle/>
          <a:p>
            <a:pPr lvl="0" algn="ctr"/>
            <a:r>
              <a:rPr lang="en-US" b="1" dirty="0">
                <a:solidFill>
                  <a:prstClr val="white"/>
                </a:solidFill>
                <a:latin typeface="Times New Roman"/>
                <a:ea typeface="Times New Roman"/>
                <a:cs typeface="B Zar"/>
              </a:rPr>
              <a:t>Weaknesses</a:t>
            </a:r>
            <a:endParaRPr lang="fa-IR" sz="1400" dirty="0">
              <a:solidFill>
                <a:prstClr val="white"/>
              </a:solidFill>
            </a:endParaRPr>
          </a:p>
        </p:txBody>
      </p:sp>
      <p:sp>
        <p:nvSpPr>
          <p:cNvPr id="28" name="Rectangle 27"/>
          <p:cNvSpPr/>
          <p:nvPr/>
        </p:nvSpPr>
        <p:spPr>
          <a:xfrm rot="2262406">
            <a:off x="8344448" y="3524427"/>
            <a:ext cx="1569660" cy="369332"/>
          </a:xfrm>
          <a:prstGeom prst="rect">
            <a:avLst/>
          </a:prstGeom>
        </p:spPr>
        <p:txBody>
          <a:bodyPr wrap="none">
            <a:spAutoFit/>
          </a:bodyPr>
          <a:lstStyle/>
          <a:p>
            <a:pPr lvl="0" algn="ctr"/>
            <a:r>
              <a:rPr lang="en-US" b="1" dirty="0">
                <a:solidFill>
                  <a:prstClr val="white"/>
                </a:solidFill>
                <a:latin typeface="Times New Roman"/>
                <a:ea typeface="Times New Roman"/>
                <a:cs typeface="B Zar"/>
              </a:rPr>
              <a:t>Opportunities</a:t>
            </a:r>
            <a:endParaRPr lang="fa-IR" sz="1400" dirty="0">
              <a:solidFill>
                <a:prstClr val="white"/>
              </a:solidFill>
            </a:endParaRPr>
          </a:p>
        </p:txBody>
      </p:sp>
      <p:sp>
        <p:nvSpPr>
          <p:cNvPr id="29" name="Rectangle 28"/>
          <p:cNvSpPr/>
          <p:nvPr/>
        </p:nvSpPr>
        <p:spPr>
          <a:xfrm rot="2414574">
            <a:off x="9151993" y="2422294"/>
            <a:ext cx="1034449" cy="400110"/>
          </a:xfrm>
          <a:prstGeom prst="rect">
            <a:avLst/>
          </a:prstGeom>
        </p:spPr>
        <p:txBody>
          <a:bodyPr wrap="none">
            <a:spAutoFit/>
          </a:bodyPr>
          <a:lstStyle/>
          <a:p>
            <a:pPr lvl="0" algn="ctr"/>
            <a:r>
              <a:rPr lang="en-US" sz="2000" b="1" dirty="0">
                <a:solidFill>
                  <a:prstClr val="white"/>
                </a:solidFill>
                <a:latin typeface="Times New Roman"/>
                <a:ea typeface="Times New Roman"/>
                <a:cs typeface="B Zar"/>
              </a:rPr>
              <a:t>Threats</a:t>
            </a:r>
            <a:endParaRPr lang="fa-IR" sz="1600" dirty="0">
              <a:solidFill>
                <a:prstClr val="white"/>
              </a:solidFill>
            </a:endParaRPr>
          </a:p>
        </p:txBody>
      </p:sp>
    </p:spTree>
    <p:extLst>
      <p:ext uri="{BB962C8B-B14F-4D97-AF65-F5344CB8AC3E}">
        <p14:creationId xmlns:p14="http://schemas.microsoft.com/office/powerpoint/2010/main" val="13448186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26">
                                            <p:txEl>
                                              <p:pRg st="0" end="0"/>
                                            </p:txEl>
                                          </p:spTgt>
                                        </p:tgtEl>
                                        <p:attrNameLst>
                                          <p:attrName>style.visibility</p:attrName>
                                        </p:attrNameLst>
                                      </p:cBhvr>
                                      <p:to>
                                        <p:strVal val="visible"/>
                                      </p:to>
                                    </p:se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par>
                                <p:cTn id="20" presetID="54" presetClass="path" presetSubtype="0" accel="50000" decel="50000" fill="hold" nodeType="withEffect">
                                  <p:stCondLst>
                                    <p:cond delay="0"/>
                                  </p:stCondLst>
                                  <p:childTnLst>
                                    <p:animMotion origin="layout" path="M -0.36328 -0.47083 C -0.35911 -0.49815 -0.3444 -0.5243 -0.33919 -0.5243 C -0.30625 -0.5243 -0.27226 -0.10254 -0.27226 0.32084 C -0.27226 0.10764 -0.25533 -0.10254 -0.23932 -0.10254 C -0.22239 -0.10254 -0.20651 0.11042 -0.20651 0.32084 C -0.20651 0.21505 -0.19817 0.10764 -0.18958 0.10764 C -0.18125 0.10764 -0.17265 0.21227 -0.17265 0.32084 C -0.17265 0.26597 -0.16836 0.21505 -0.16406 0.21505 C -0.15989 0.21505 -0.15572 0.26945 -0.15572 0.32084 C -0.15572 0.29306 -0.15377 0.26597 -0.15156 0.26597 C -0.15039 0.26597 -0.14726 0.29329 -0.14726 0.32084 C -0.14726 0.30695 -0.14622 0.29306 -0.14518 0.29306 C -0.14518 0.29584 -0.14296 0.30625 -0.14296 0.32084 C -0.14296 0.31297 -0.14296 0.30695 -0.14192 0.30695 C -0.14192 0.31019 -0.14088 0.31412 -0.14088 0.32084 C -0.14088 0.3169 -0.14088 0.31297 -0.14088 0.31019 C -0.13971 0.31019 -0.13971 0.31297 -0.13971 0.3169 C -0.13867 0.3169 -0.13867 0.31412 -0.13867 0.31019 C -0.13737 0.31019 -0.13737 0.31297 -0.13737 0.3169 " pathEditMode="relative" rAng="0" ptsTypes="AAAAAAAAAAAAAAAAAAA">
                                      <p:cBhvr>
                                        <p:cTn id="21" dur="3000" fill="hold"/>
                                        <p:tgtEl>
                                          <p:spTgt spid="25"/>
                                        </p:tgtEl>
                                        <p:attrNameLst>
                                          <p:attrName>ppt_x</p:attrName>
                                          <p:attrName>ppt_y</p:attrName>
                                        </p:attrNameLst>
                                      </p:cBhvr>
                                      <p:rCtr x="11289" y="36898"/>
                                    </p:animMotion>
                                  </p:childTnLst>
                                </p:cTn>
                              </p:par>
                              <p:par>
                                <p:cTn id="22" presetID="54" presetClass="path" presetSubtype="0" accel="50000" decel="50000" fill="hold" nodeType="withEffect">
                                  <p:stCondLst>
                                    <p:cond delay="0"/>
                                  </p:stCondLst>
                                  <p:childTnLst>
                                    <p:animMotion origin="layout" path="M -0.36732 -0.45787 C -0.36328 -0.48449 -0.34857 -0.50972 -0.3431 -0.50972 C -0.31016 -0.50972 -0.27604 -0.09792 -0.27604 0.31504 C -0.27604 0.10648 -0.25912 -0.09792 -0.24297 -0.09792 C -0.22604 -0.09792 -0.21003 0.10949 -0.21003 0.31504 C -0.21003 0.21203 -0.20169 0.10648 -0.1931 0.10648 C -0.18464 0.10648 -0.17604 0.20879 -0.17604 0.31504 C -0.17604 0.26157 -0.17162 0.21203 -0.16745 0.21203 C -0.16328 0.21203 -0.15899 0.26458 -0.15899 0.31504 C -0.15899 0.2875 -0.15703 0.26157 -0.15469 0.26157 C -0.15365 0.26157 -0.15052 0.28819 -0.15052 0.31504 C -0.15052 0.30139 -0.14935 0.2875 -0.14844 0.2875 C -0.14844 0.29074 -0.14622 0.30046 -0.14622 0.31504 C -0.14622 0.3074 -0.14622 0.30139 -0.14518 0.30139 C -0.14518 0.3044 -0.14414 0.3081 -0.14414 0.31504 C -0.14414 0.31134 -0.14414 0.3074 -0.14414 0.3044 C -0.14297 0.3044 -0.14297 0.3074 -0.14297 0.31134 C -0.1418 0.31134 -0.1418 0.3081 -0.1418 0.3044 C -0.1405 0.3044 -0.1405 0.3074 -0.1405 0.31134 " pathEditMode="relative" rAng="0" ptsTypes="AAAAAAAAAAAAAAAAAAA">
                                      <p:cBhvr>
                                        <p:cTn id="23" dur="3000" fill="hold"/>
                                        <p:tgtEl>
                                          <p:spTgt spid="26">
                                            <p:txEl>
                                              <p:pRg st="0" end="0"/>
                                            </p:txEl>
                                          </p:spTgt>
                                        </p:tgtEl>
                                        <p:attrNameLst>
                                          <p:attrName>ppt_x</p:attrName>
                                          <p:attrName>ppt_y</p:attrName>
                                        </p:attrNameLst>
                                      </p:cBhvr>
                                      <p:rCtr x="11341" y="36042"/>
                                    </p:animMotion>
                                  </p:childTnLst>
                                </p:cTn>
                              </p:par>
                            </p:childTnLst>
                          </p:cTn>
                        </p:par>
                      </p:childTnLst>
                    </p:cTn>
                  </p:par>
                  <p:par>
                    <p:cTn id="24" fill="hold">
                      <p:stCondLst>
                        <p:cond delay="indefinite"/>
                      </p:stCondLst>
                      <p:childTnLst>
                        <p:par>
                          <p:cTn id="25" fill="hold">
                            <p:stCondLst>
                              <p:cond delay="0"/>
                            </p:stCondLst>
                            <p:childTnLst>
                              <p:par>
                                <p:cTn id="26" presetID="6" presetClass="emph" presetSubtype="0" fill="hold" nodeType="clickEffect">
                                  <p:stCondLst>
                                    <p:cond delay="0"/>
                                  </p:stCondLst>
                                  <p:childTnLst>
                                    <p:animScale>
                                      <p:cBhvr>
                                        <p:cTn id="27" dur="2000" fill="hold"/>
                                        <p:tgtEl>
                                          <p:spTgt spid="25"/>
                                        </p:tgtEl>
                                      </p:cBhvr>
                                      <p:by x="150000" y="150000"/>
                                    </p:animScale>
                                  </p:childTnLst>
                                </p:cTn>
                              </p:par>
                              <p:par>
                                <p:cTn id="28" presetID="6" presetClass="emph" presetSubtype="0" fill="hold" grpId="2" nodeType="withEffect">
                                  <p:stCondLst>
                                    <p:cond delay="0"/>
                                  </p:stCondLst>
                                  <p:childTnLst>
                                    <p:animScale>
                                      <p:cBhvr>
                                        <p:cTn id="29" dur="2000" fill="hold"/>
                                        <p:tgtEl>
                                          <p:spTgt spid="26">
                                            <p:txEl>
                                              <p:pRg st="0" end="0"/>
                                            </p:txEl>
                                          </p:spTgt>
                                        </p:tgtEl>
                                      </p:cBhvr>
                                      <p:by x="150000" y="150000"/>
                                    </p:animScale>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childTnLst>
                                </p:cTn>
                              </p:par>
                              <p:par>
                                <p:cTn id="36" presetID="54" presetClass="path" presetSubtype="0" accel="50000" decel="50000" fill="hold" nodeType="withEffect">
                                  <p:stCondLst>
                                    <p:cond delay="0"/>
                                  </p:stCondLst>
                                  <p:childTnLst>
                                    <p:animMotion origin="layout" path="M -0.26953 -0.35417 C -0.26432 -0.38217 -0.24544 -0.40903 -0.23854 -0.40903 C -0.19687 -0.40903 -0.15364 0.01458 -0.15364 0.43843 C -0.15364 0.225 -0.1319 0.01458 -0.11171 0.01458 C -0.08997 0.01458 -0.06992 0.22801 -0.06992 0.43843 C -0.06992 0.3331 -0.05911 0.225 -0.04843 0.225 C -0.03763 0.225 -0.02669 0.33009 -0.02669 0.43843 C -0.02669 0.38426 -0.02122 0.3331 -0.01588 0.3331 C -0.01054 0.3331 -0.00533 0.38727 -0.00533 0.43843 C -0.00533 0.41088 -0.00273 0.38426 0.00013 0.38426 C 0.00157 0.38426 0.0056 0.41181 0.0056 0.43843 C 0.0056 0.425 0.00704 0.41088 0.00834 0.41088 C 0.00834 0.41412 0.01094 0.42431 0.01094 0.43843 C 0.01094 0.43125 0.01094 0.425 0.01237 0.425 C 0.01237 0.42824 0.01381 0.43195 0.01381 0.43843 C 0.01381 0.43519 0.01381 0.43125 0.01381 0.42824 C 0.01524 0.42824 0.01524 0.43125 0.01524 0.43519 C 0.01667 0.43519 0.01667 0.43195 0.01667 0.42824 C 0.0181 0.42824 0.0181 0.43125 0.0181 0.43519 " pathEditMode="relative" rAng="0" ptsTypes="AAAAAAAAAAAAAAAAAAA">
                                      <p:cBhvr>
                                        <p:cTn id="37" dur="3000" fill="hold"/>
                                        <p:tgtEl>
                                          <p:spTgt spid="22"/>
                                        </p:tgtEl>
                                        <p:attrNameLst>
                                          <p:attrName>ppt_x</p:attrName>
                                          <p:attrName>ppt_y</p:attrName>
                                        </p:attrNameLst>
                                      </p:cBhvr>
                                      <p:rCtr x="14375" y="36898"/>
                                    </p:animMotion>
                                  </p:childTnLst>
                                </p:cTn>
                              </p:par>
                              <p:par>
                                <p:cTn id="38" presetID="54" presetClass="path" presetSubtype="0" accel="50000" decel="50000" fill="hold" grpId="1" nodeType="withEffect">
                                  <p:stCondLst>
                                    <p:cond delay="0"/>
                                  </p:stCondLst>
                                  <p:childTnLst>
                                    <p:animMotion origin="layout" path="M -0.27734 -0.34977 C -0.272 -0.37639 -0.25325 -0.40255 -0.24635 -0.40255 C -0.20469 -0.40255 -0.16133 0.01227 -0.16133 0.42708 C -0.16133 0.21806 -0.13984 0.01227 -0.11966 0.01227 C -0.09805 0.01227 -0.07786 0.22107 -0.07786 0.42708 C -0.07786 0.32407 -0.06719 0.21806 -0.05625 0.21806 C -0.04557 0.21806 -0.03464 0.32107 -0.03464 0.42708 C -0.03464 0.37407 -0.0293 0.32407 -0.02396 0.32407 C -0.01849 0.32407 -0.01328 0.37708 -0.01328 0.42708 C -0.01328 0.4 -0.01068 0.37407 -0.00781 0.37407 C -0.00638 0.37407 -0.00234 0.40093 -0.00234 0.42708 C -0.00234 0.41389 -0.00091 0.4 0.00026 0.4 C 0.00026 0.40347 0.00286 0.41343 0.00286 0.42708 C 0.00286 0.42037 0.00286 0.41389 0.0043 0.41389 C 0.0043 0.4169 0.00573 0.42083 0.00573 0.42708 C 0.00573 0.42384 0.00573 0.42037 0.00573 0.4169 C 0.00716 0.4169 0.00716 0.42037 0.00716 0.42384 C 0.00846 0.42384 0.00846 0.42083 0.00846 0.4169 C 0.01003 0.4169 0.01003 0.42037 0.01003 0.42384 " pathEditMode="relative" rAng="0" ptsTypes="AAAAAAAAAAAAAAAAAAA">
                                      <p:cBhvr>
                                        <p:cTn id="39" dur="3000" fill="hold"/>
                                        <p:tgtEl>
                                          <p:spTgt spid="27"/>
                                        </p:tgtEl>
                                        <p:attrNameLst>
                                          <p:attrName>ppt_x</p:attrName>
                                          <p:attrName>ppt_y</p:attrName>
                                        </p:attrNameLst>
                                      </p:cBhvr>
                                      <p:rCtr x="14362" y="36204"/>
                                    </p:animMotion>
                                  </p:childTnLst>
                                </p:cTn>
                              </p:par>
                            </p:childTnLst>
                          </p:cTn>
                        </p:par>
                      </p:childTnLst>
                    </p:cTn>
                  </p:par>
                  <p:par>
                    <p:cTn id="40" fill="hold">
                      <p:stCondLst>
                        <p:cond delay="indefinite"/>
                      </p:stCondLst>
                      <p:childTnLst>
                        <p:par>
                          <p:cTn id="41" fill="hold">
                            <p:stCondLst>
                              <p:cond delay="0"/>
                            </p:stCondLst>
                            <p:childTnLst>
                              <p:par>
                                <p:cTn id="42" presetID="6" presetClass="emph" presetSubtype="0" fill="hold" nodeType="clickEffect">
                                  <p:stCondLst>
                                    <p:cond delay="0"/>
                                  </p:stCondLst>
                                  <p:childTnLst>
                                    <p:animScale>
                                      <p:cBhvr>
                                        <p:cTn id="43" dur="2000" fill="hold"/>
                                        <p:tgtEl>
                                          <p:spTgt spid="22"/>
                                        </p:tgtEl>
                                      </p:cBhvr>
                                      <p:by x="150000" y="150000"/>
                                    </p:animScale>
                                  </p:childTnLst>
                                </p:cTn>
                              </p:par>
                              <p:par>
                                <p:cTn id="44" presetID="6" presetClass="emph" presetSubtype="0" fill="hold" grpId="2" nodeType="withEffect">
                                  <p:stCondLst>
                                    <p:cond delay="0"/>
                                  </p:stCondLst>
                                  <p:childTnLst>
                                    <p:animScale>
                                      <p:cBhvr>
                                        <p:cTn id="45" dur="2000" fill="hold"/>
                                        <p:tgtEl>
                                          <p:spTgt spid="27"/>
                                        </p:tgtEl>
                                      </p:cBhvr>
                                      <p:by x="150000" y="150000"/>
                                    </p:animScale>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24"/>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childTnLst>
                                </p:cTn>
                              </p:par>
                              <p:par>
                                <p:cTn id="52" presetID="54" presetClass="path" presetSubtype="0" accel="50000" decel="50000" fill="hold" nodeType="withEffect">
                                  <p:stCondLst>
                                    <p:cond delay="0"/>
                                  </p:stCondLst>
                                  <p:childTnLst>
                                    <p:animMotion origin="layout" path="M -0.5944 -0.31783 C -0.58059 -0.33658 -0.53281 -0.35463 -0.51523 -0.35463 C -0.40859 -0.35463 -0.29843 -0.06528 -0.29843 0.2243 C -0.29843 0.07824 -0.24335 -0.06528 -0.19192 -0.06528 C -0.13684 -0.06528 -0.08528 0.08032 -0.08528 0.2243 C -0.08528 0.15231 -0.05794 0.07824 -0.0302 0.07824 C -0.00286 0.07824 0.02487 0.15023 0.02487 0.2243 C 0.02487 0.18704 0.03881 0.15231 0.05222 0.15231 C 0.06615 0.15231 0.07956 0.18912 0.07956 0.2243 C 0.07956 0.20532 0.0862 0.18704 0.09349 0.18704 C 0.09701 0.18704 0.1073 0.20579 0.1073 0.2243 C 0.1073 0.21481 0.11094 0.20532 0.11407 0.20532 C 0.11407 0.20764 0.12071 0.21435 0.12071 0.2243 C 0.12071 0.21921 0.12071 0.21481 0.12435 0.21481 C 0.12435 0.21713 0.128 0.21991 0.128 0.2243 C 0.128 0.22199 0.128 0.21921 0.128 0.21713 C 0.13152 0.21713 0.13152 0.21921 0.13152 0.22199 C 0.13503 0.22199 0.13503 0.21991 0.13503 0.21713 C 0.13868 0.21713 0.13868 0.21921 0.13868 0.22199 " pathEditMode="relative" rAng="0" ptsTypes="AAAAAAAAAAAAAAAAAAA">
                                      <p:cBhvr>
                                        <p:cTn id="53" dur="3000" fill="hold"/>
                                        <p:tgtEl>
                                          <p:spTgt spid="24"/>
                                        </p:tgtEl>
                                        <p:attrNameLst>
                                          <p:attrName>ppt_x</p:attrName>
                                          <p:attrName>ppt_y</p:attrName>
                                        </p:attrNameLst>
                                      </p:cBhvr>
                                      <p:rCtr x="36654" y="25255"/>
                                    </p:animMotion>
                                  </p:childTnLst>
                                </p:cTn>
                              </p:par>
                              <p:par>
                                <p:cTn id="54" presetID="54" presetClass="path" presetSubtype="0" accel="50000" decel="50000" fill="hold" grpId="1" nodeType="withEffect">
                                  <p:stCondLst>
                                    <p:cond delay="0"/>
                                  </p:stCondLst>
                                  <p:childTnLst>
                                    <p:animMotion origin="layout" path="M -0.59427 -0.31713 C -0.5806 -0.33588 -0.53281 -0.3537 -0.51537 -0.3537 C -0.40899 -0.3537 -0.29922 -0.0662 -0.29922 0.22153 C -0.29922 0.07639 -0.2444 -0.0662 -0.19297 -0.0662 C -0.13802 -0.0662 -0.08672 0.07847 -0.08672 0.22153 C -0.08672 0.14977 -0.05938 0.07639 -0.03177 0.07639 C -0.00456 0.07639 0.02318 0.14769 0.02318 0.22153 C 0.02318 0.18449 0.03698 0.14977 0.05039 0.14977 C 0.06432 0.14977 0.0776 0.18681 0.0776 0.22153 C 0.0776 0.20255 0.08437 0.18449 0.09153 0.18449 C 0.09505 0.18449 0.10534 0.20324 0.10534 0.22153 C 0.10534 0.21227 0.10898 0.20255 0.11198 0.20255 C 0.11198 0.20486 0.11875 0.21157 0.11875 0.22153 C 0.11875 0.21644 0.11875 0.21227 0.12226 0.21227 C 0.12226 0.21435 0.12591 0.21713 0.12591 0.22153 C 0.12591 0.21921 0.12591 0.21644 0.12591 0.21435 C 0.12943 0.21435 0.12943 0.21644 0.12943 0.21921 C 0.13294 0.21921 0.13294 0.21713 0.13294 0.21435 C 0.13672 0.21435 0.13672 0.21644 0.13672 0.21921 " pathEditMode="relative" rAng="0" ptsTypes="AAAAAAAAAAAAAAAAAAA">
                                      <p:cBhvr>
                                        <p:cTn id="55" dur="3000" fill="hold"/>
                                        <p:tgtEl>
                                          <p:spTgt spid="28"/>
                                        </p:tgtEl>
                                        <p:attrNameLst>
                                          <p:attrName>ppt_x</p:attrName>
                                          <p:attrName>ppt_y</p:attrName>
                                        </p:attrNameLst>
                                      </p:cBhvr>
                                      <p:rCtr x="36549" y="25093"/>
                                    </p:animMotion>
                                  </p:childTnLst>
                                </p:cTn>
                              </p:par>
                            </p:childTnLst>
                          </p:cTn>
                        </p:par>
                      </p:childTnLst>
                    </p:cTn>
                  </p:par>
                  <p:par>
                    <p:cTn id="56" fill="hold">
                      <p:stCondLst>
                        <p:cond delay="indefinite"/>
                      </p:stCondLst>
                      <p:childTnLst>
                        <p:par>
                          <p:cTn id="57" fill="hold">
                            <p:stCondLst>
                              <p:cond delay="0"/>
                            </p:stCondLst>
                            <p:childTnLst>
                              <p:par>
                                <p:cTn id="58" presetID="6" presetClass="emph" presetSubtype="0" fill="hold" nodeType="clickEffect">
                                  <p:stCondLst>
                                    <p:cond delay="0"/>
                                  </p:stCondLst>
                                  <p:childTnLst>
                                    <p:animScale>
                                      <p:cBhvr>
                                        <p:cTn id="59" dur="2000" fill="hold"/>
                                        <p:tgtEl>
                                          <p:spTgt spid="24"/>
                                        </p:tgtEl>
                                      </p:cBhvr>
                                      <p:by x="150000" y="150000"/>
                                    </p:animScale>
                                  </p:childTnLst>
                                </p:cTn>
                              </p:par>
                              <p:par>
                                <p:cTn id="60" presetID="6" presetClass="emph" presetSubtype="0" fill="hold" grpId="2" nodeType="withEffect">
                                  <p:stCondLst>
                                    <p:cond delay="0"/>
                                  </p:stCondLst>
                                  <p:childTnLst>
                                    <p:animScale>
                                      <p:cBhvr>
                                        <p:cTn id="61" dur="2000" fill="hold"/>
                                        <p:tgtEl>
                                          <p:spTgt spid="28"/>
                                        </p:tgtEl>
                                      </p:cBhvr>
                                      <p:by x="150000" y="150000"/>
                                    </p:animScale>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23"/>
                                        </p:tgtEl>
                                        <p:attrNameLst>
                                          <p:attrName>style.visibility</p:attrName>
                                        </p:attrNameLst>
                                      </p:cBhvr>
                                      <p:to>
                                        <p:strVal val="visible"/>
                                      </p:to>
                                    </p:set>
                                  </p:childTnLst>
                                </p:cTn>
                              </p:par>
                              <p:par>
                                <p:cTn id="66" presetID="1" presetClass="entr" presetSubtype="0" fill="hold" grpId="2" nodeType="withEffect">
                                  <p:stCondLst>
                                    <p:cond delay="0"/>
                                  </p:stCondLst>
                                  <p:childTnLst>
                                    <p:set>
                                      <p:cBhvr>
                                        <p:cTn id="67" dur="1" fill="hold">
                                          <p:stCondLst>
                                            <p:cond delay="0"/>
                                          </p:stCondLst>
                                        </p:cTn>
                                        <p:tgtEl>
                                          <p:spTgt spid="29"/>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4"/>
                                        </p:tgtEl>
                                        <p:attrNameLst>
                                          <p:attrName>style.visibility</p:attrName>
                                        </p:attrNameLst>
                                      </p:cBhvr>
                                      <p:to>
                                        <p:strVal val="visible"/>
                                      </p:to>
                                    </p:set>
                                  </p:childTnLst>
                                </p:cTn>
                              </p:par>
                              <p:par>
                                <p:cTn id="70" presetID="54" presetClass="path" presetSubtype="0" accel="50000" decel="50000" fill="hold" nodeType="withEffect">
                                  <p:stCondLst>
                                    <p:cond delay="0"/>
                                  </p:stCondLst>
                                  <p:childTnLst>
                                    <p:animMotion origin="layout" path="M -0.50443 -0.32987 C -0.49323 -0.34561 -0.45404 -0.36065 -0.43984 -0.36065 C -0.35273 -0.36065 -0.26276 -0.11852 -0.26276 0.12361 C -0.26276 0.00162 -0.21771 -0.11852 -0.17565 -0.11852 C -0.13073 -0.11852 -0.08867 0.00347 -0.08867 0.12361 C -0.08867 0.06365 -0.06628 0.00162 -0.04362 0.00162 C -0.02122 0.00162 0.0013 0.06157 0.0013 0.12361 C 0.0013 0.09259 0.01276 0.06365 0.0237 0.06365 C 0.03503 0.06365 0.04596 0.09444 0.04596 0.12361 C 0.04596 0.10787 0.05156 0.09259 0.05729 0.09259 C 0.06016 0.09259 0.06875 0.10856 0.06875 0.12361 C 0.06875 0.11597 0.07161 0.10787 0.07409 0.10787 C 0.07409 0.10972 0.07969 0.1155 0.07969 0.12361 C 0.07969 0.11967 0.07969 0.11597 0.08255 0.11597 C 0.08255 0.11782 0.08555 0.1199 0.08555 0.12361 C 0.08555 0.12175 0.08555 0.11967 0.08555 0.11782 C 0.08841 0.11782 0.08841 0.11967 0.08841 0.12175 C 0.09141 0.12175 0.09141 0.1199 0.09141 0.11782 C 0.0944 0.11782 0.0944 0.11967 0.0944 0.12175 " pathEditMode="relative" rAng="0" ptsTypes="AAAAAAAAAAAAAAAAAAA">
                                      <p:cBhvr>
                                        <p:cTn id="71" dur="3000" fill="hold"/>
                                        <p:tgtEl>
                                          <p:spTgt spid="23"/>
                                        </p:tgtEl>
                                        <p:attrNameLst>
                                          <p:attrName>ppt_x</p:attrName>
                                          <p:attrName>ppt_y</p:attrName>
                                        </p:attrNameLst>
                                      </p:cBhvr>
                                      <p:rCtr x="29935" y="21134"/>
                                    </p:animMotion>
                                  </p:childTnLst>
                                </p:cTn>
                              </p:par>
                              <p:par>
                                <p:cTn id="72" presetID="54" presetClass="path" presetSubtype="0" accel="50000" decel="50000" fill="hold" grpId="1" nodeType="withEffect">
                                  <p:stCondLst>
                                    <p:cond delay="0"/>
                                  </p:stCondLst>
                                  <p:childTnLst>
                                    <p:animMotion origin="layout" path="M -0.5099 -0.33542 C -0.4987 -0.35139 -0.45977 -0.36644 -0.44557 -0.36644 C -0.35912 -0.36644 -0.26953 -0.12222 -0.26953 0.12199 C -0.26953 -0.00116 -0.22474 -0.12222 -0.18294 -0.12222 C -0.13828 -0.12222 -0.09636 0.00069 -0.09636 0.12199 C -0.09636 0.06134 -0.07422 -0.00116 -0.05156 -0.00116 C -0.02943 -0.00116 -0.0069 0.05926 -0.0069 0.12199 C -0.0069 0.09051 0.00443 0.06134 0.01536 0.06134 C 0.02656 0.06134 0.0375 0.09236 0.0375 0.12199 C 0.0375 0.10578 0.04297 0.09051 0.04883 0.09051 C 0.05169 0.09051 0.06003 0.10648 0.06003 0.12199 C 0.06003 0.11412 0.06302 0.10578 0.06549 0.10578 C 0.06549 0.10764 0.07096 0.11365 0.07096 0.12199 C 0.07096 0.11782 0.07096 0.11412 0.07396 0.11412 C 0.07396 0.11574 0.07682 0.11805 0.07682 0.12199 C 0.07682 0.1199 0.07682 0.11782 0.07682 0.11574 C 0.07969 0.11574 0.07969 0.11782 0.07969 0.1199 C 0.08255 0.1199 0.08255 0.11805 0.08255 0.11574 C 0.08568 0.11574 0.08568 0.11782 0.08568 0.1199 " pathEditMode="relative" rAng="0" ptsTypes="AAAAAAAAAAAAAAAAAAA">
                                      <p:cBhvr>
                                        <p:cTn id="73" dur="3000" fill="hold"/>
                                        <p:tgtEl>
                                          <p:spTgt spid="29"/>
                                        </p:tgtEl>
                                        <p:attrNameLst>
                                          <p:attrName>ppt_x</p:attrName>
                                          <p:attrName>ppt_y</p:attrName>
                                        </p:attrNameLst>
                                      </p:cBhvr>
                                      <p:rCtr x="29779" y="21319"/>
                                    </p:animMotion>
                                  </p:childTnLst>
                                </p:cTn>
                              </p:par>
                            </p:childTnLst>
                          </p:cTn>
                        </p:par>
                      </p:childTnLst>
                    </p:cTn>
                  </p:par>
                  <p:par>
                    <p:cTn id="74" fill="hold">
                      <p:stCondLst>
                        <p:cond delay="indefinite"/>
                      </p:stCondLst>
                      <p:childTnLst>
                        <p:par>
                          <p:cTn id="75" fill="hold">
                            <p:stCondLst>
                              <p:cond delay="0"/>
                            </p:stCondLst>
                            <p:childTnLst>
                              <p:par>
                                <p:cTn id="76" presetID="6" presetClass="emph" presetSubtype="0" fill="hold" nodeType="clickEffect">
                                  <p:stCondLst>
                                    <p:cond delay="0"/>
                                  </p:stCondLst>
                                  <p:childTnLst>
                                    <p:animScale>
                                      <p:cBhvr>
                                        <p:cTn id="77" dur="2000" fill="hold"/>
                                        <p:tgtEl>
                                          <p:spTgt spid="23"/>
                                        </p:tgtEl>
                                      </p:cBhvr>
                                      <p:by x="150000" y="150000"/>
                                    </p:animScale>
                                  </p:childTnLst>
                                </p:cTn>
                              </p:par>
                              <p:par>
                                <p:cTn id="78" presetID="6" presetClass="emph" presetSubtype="0" fill="hold" grpId="3" nodeType="withEffect">
                                  <p:stCondLst>
                                    <p:cond delay="0"/>
                                  </p:stCondLst>
                                  <p:childTnLst>
                                    <p:animScale>
                                      <p:cBhvr>
                                        <p:cTn id="79" dur="2000" fill="hold"/>
                                        <p:tgtEl>
                                          <p:spTgt spid="2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26" grpId="0"/>
      <p:bldP spid="26" grpId="1" build="allAtOnce"/>
      <p:bldP spid="26" grpId="2" build="allAtOnce"/>
      <p:bldP spid="27" grpId="0"/>
      <p:bldP spid="27" grpId="1"/>
      <p:bldP spid="27" grpId="2"/>
      <p:bldP spid="28" grpId="0"/>
      <p:bldP spid="28" grpId="1"/>
      <p:bldP spid="28" grpId="2"/>
      <p:bldP spid="29" grpId="1"/>
      <p:bldP spid="29" grpId="2"/>
      <p:bldP spid="29" grpId="3"/>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8598" y="375528"/>
            <a:ext cx="8986699" cy="1280890"/>
          </a:xfrm>
        </p:spPr>
        <p:txBody>
          <a:bodyPr>
            <a:normAutofit/>
          </a:bodyPr>
          <a:lstStyle/>
          <a:p>
            <a:pPr algn="r" rtl="0"/>
            <a:r>
              <a:rPr lang="fa-IR" sz="4800" dirty="0">
                <a:cs typeface="B Titr" panose="00000700000000000000" pitchFamily="2" charset="-78"/>
              </a:rPr>
              <a:t>مراحل انجام تجزیه و تحلیل </a:t>
            </a:r>
            <a:endParaRPr lang="en-US" sz="4800" dirty="0">
              <a:cs typeface="B Titr" panose="00000700000000000000" pitchFamily="2" charset="-78"/>
            </a:endParaRPr>
          </a:p>
        </p:txBody>
      </p:sp>
      <p:pic>
        <p:nvPicPr>
          <p:cNvPr id="10" name="Picture 9"/>
          <p:cNvPicPr>
            <a:picLocks noChangeAspect="1"/>
          </p:cNvPicPr>
          <p:nvPr/>
        </p:nvPicPr>
        <p:blipFill>
          <a:blip r:embed="rId3"/>
          <a:stretch>
            <a:fillRect/>
          </a:stretch>
        </p:blipFill>
        <p:spPr>
          <a:xfrm>
            <a:off x="1426728" y="3164398"/>
            <a:ext cx="7883149" cy="3735862"/>
          </a:xfrm>
          <a:prstGeom prst="rect">
            <a:avLst/>
          </a:prstGeom>
          <a:ln>
            <a:noFill/>
          </a:ln>
          <a:effectLst>
            <a:softEdge rad="112500"/>
          </a:effectLst>
        </p:spPr>
      </p:pic>
      <p:sp>
        <p:nvSpPr>
          <p:cNvPr id="3" name="Content Placeholder 2"/>
          <p:cNvSpPr>
            <a:spLocks noGrp="1"/>
          </p:cNvSpPr>
          <p:nvPr>
            <p:ph idx="1"/>
          </p:nvPr>
        </p:nvSpPr>
        <p:spPr>
          <a:xfrm>
            <a:off x="7301947" y="1995893"/>
            <a:ext cx="4217096" cy="1649978"/>
          </a:xfrm>
        </p:spPr>
        <p:txBody>
          <a:bodyPr>
            <a:normAutofit/>
          </a:bodyPr>
          <a:lstStyle/>
          <a:p>
            <a:pPr marL="0" lvl="0" indent="0" algn="ctr">
              <a:buClr>
                <a:srgbClr val="00B050"/>
              </a:buClr>
              <a:buNone/>
            </a:pPr>
            <a:r>
              <a:rPr lang="fa-IR" sz="2800" dirty="0">
                <a:solidFill>
                  <a:schemeClr val="accent3"/>
                </a:solidFill>
                <a:cs typeface="B Titr" panose="00000700000000000000" pitchFamily="2" charset="-78"/>
              </a:rPr>
              <a:t>گام نخست: </a:t>
            </a:r>
            <a:r>
              <a:rPr lang="fa-IR" sz="3200" b="1" dirty="0">
                <a:solidFill>
                  <a:schemeClr val="accent1"/>
                </a:solidFill>
                <a:cs typeface="B Nazanin" panose="00000400000000000000" pitchFamily="2" charset="-78"/>
              </a:rPr>
              <a:t>شناسائی عوامل داخلی و خارجی</a:t>
            </a:r>
          </a:p>
          <a:p>
            <a:pPr marL="0" indent="0">
              <a:buNone/>
            </a:pPr>
            <a:endParaRPr lang="fa-IR" sz="4000" b="1" dirty="0">
              <a:cs typeface="B Nazanin" panose="00000400000000000000" pitchFamily="2" charset="-78"/>
            </a:endParaRPr>
          </a:p>
        </p:txBody>
      </p:sp>
      <p:pic>
        <p:nvPicPr>
          <p:cNvPr id="4" name="Picture 3"/>
          <p:cNvPicPr>
            <a:picLocks noChangeAspect="1"/>
          </p:cNvPicPr>
          <p:nvPr/>
        </p:nvPicPr>
        <p:blipFill>
          <a:blip r:embed="rId4"/>
          <a:stretch>
            <a:fillRect/>
          </a:stretch>
        </p:blipFill>
        <p:spPr>
          <a:xfrm>
            <a:off x="2951565" y="294671"/>
            <a:ext cx="2127688" cy="106689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6" name="Rectangle 5"/>
          <p:cNvSpPr/>
          <p:nvPr/>
        </p:nvSpPr>
        <p:spPr>
          <a:xfrm>
            <a:off x="2078126" y="1995893"/>
            <a:ext cx="4480097" cy="1077218"/>
          </a:xfrm>
          <a:prstGeom prst="rect">
            <a:avLst/>
          </a:prstGeom>
        </p:spPr>
        <p:txBody>
          <a:bodyPr wrap="square">
            <a:spAutoFit/>
          </a:bodyPr>
          <a:lstStyle/>
          <a:p>
            <a:pPr lvl="0" algn="ctr" defTabSz="914400" rtl="1"/>
            <a:r>
              <a:rPr lang="fa-IR" sz="3200" dirty="0">
                <a:solidFill>
                  <a:schemeClr val="accent3"/>
                </a:solidFill>
                <a:latin typeface="Calibri"/>
                <a:cs typeface="B Titr" panose="00000700000000000000" pitchFamily="2" charset="-78"/>
              </a:rPr>
              <a:t>گام  دوم: </a:t>
            </a:r>
            <a:r>
              <a:rPr lang="fa-IR" sz="3200" b="1" dirty="0">
                <a:solidFill>
                  <a:schemeClr val="accent1"/>
                </a:solidFill>
                <a:latin typeface="Calibri"/>
                <a:cs typeface="B Nazanin" pitchFamily="2" charset="-78"/>
              </a:rPr>
              <a:t>ایجاد ماتریس ارزیابی عوامل داخلی و خارجی</a:t>
            </a:r>
            <a:endParaRPr lang="fa-IR" sz="2800" b="1" dirty="0">
              <a:solidFill>
                <a:schemeClr val="accent1"/>
              </a:solidFill>
              <a:latin typeface="Calibri"/>
              <a:cs typeface="B Nazanin" pitchFamily="2" charset="-78"/>
            </a:endParaRPr>
          </a:p>
        </p:txBody>
      </p:sp>
      <p:sp>
        <p:nvSpPr>
          <p:cNvPr id="8" name="Rectangle 7"/>
          <p:cNvSpPr/>
          <p:nvPr/>
        </p:nvSpPr>
        <p:spPr>
          <a:xfrm>
            <a:off x="8807116" y="3429000"/>
            <a:ext cx="2988181" cy="1569660"/>
          </a:xfrm>
          <a:prstGeom prst="rect">
            <a:avLst/>
          </a:prstGeom>
        </p:spPr>
        <p:txBody>
          <a:bodyPr wrap="square">
            <a:spAutoFit/>
          </a:bodyPr>
          <a:lstStyle/>
          <a:p>
            <a:pPr lvl="0" algn="just" defTabSz="914400" rtl="1"/>
            <a:endParaRPr lang="fa-IR" sz="3200" dirty="0">
              <a:solidFill>
                <a:prstClr val="black"/>
              </a:solidFill>
              <a:latin typeface="Calibri"/>
              <a:cs typeface="B Nazanin" pitchFamily="2" charset="-78"/>
            </a:endParaRPr>
          </a:p>
          <a:p>
            <a:pPr lvl="0" algn="ctr" defTabSz="914400" rtl="1"/>
            <a:r>
              <a:rPr lang="fa-IR" sz="3200" dirty="0">
                <a:solidFill>
                  <a:schemeClr val="accent3"/>
                </a:solidFill>
                <a:latin typeface="Calibri"/>
                <a:cs typeface="B Titr" panose="00000700000000000000" pitchFamily="2" charset="-78"/>
              </a:rPr>
              <a:t>گام سوم: </a:t>
            </a:r>
            <a:r>
              <a:rPr lang="fa-IR" sz="3200" b="1" dirty="0">
                <a:solidFill>
                  <a:schemeClr val="accent1"/>
                </a:solidFill>
                <a:latin typeface="Calibri"/>
                <a:cs typeface="B Nazanin" pitchFamily="2" charset="-78"/>
              </a:rPr>
              <a:t>تشکیل ماتریس</a:t>
            </a:r>
            <a:r>
              <a:rPr lang="en-US" sz="3200" b="1" dirty="0">
                <a:solidFill>
                  <a:schemeClr val="accent1"/>
                </a:solidFill>
                <a:latin typeface="Calibri"/>
                <a:cs typeface="B Nazanin" pitchFamily="2" charset="-78"/>
              </a:rPr>
              <a:t>SWOT</a:t>
            </a:r>
            <a:r>
              <a:rPr lang="en-US" sz="2000" b="1" dirty="0">
                <a:solidFill>
                  <a:schemeClr val="accent1"/>
                </a:solidFill>
                <a:latin typeface="Calibri"/>
                <a:cs typeface="B Nazanin" pitchFamily="2" charset="-78"/>
              </a:rPr>
              <a:t> </a:t>
            </a:r>
          </a:p>
        </p:txBody>
      </p:sp>
    </p:spTree>
    <p:extLst>
      <p:ext uri="{BB962C8B-B14F-4D97-AF65-F5344CB8AC3E}">
        <p14:creationId xmlns:p14="http://schemas.microsoft.com/office/powerpoint/2010/main" val="1275998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53" presetClass="entr" presetSubtype="16"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3000" fill="hold"/>
                                        <p:tgtEl>
                                          <p:spTgt spid="10"/>
                                        </p:tgtEl>
                                        <p:attrNameLst>
                                          <p:attrName>ppt_w</p:attrName>
                                        </p:attrNameLst>
                                      </p:cBhvr>
                                      <p:tavLst>
                                        <p:tav tm="0">
                                          <p:val>
                                            <p:fltVal val="0"/>
                                          </p:val>
                                        </p:tav>
                                        <p:tav tm="100000">
                                          <p:val>
                                            <p:strVal val="#ppt_w"/>
                                          </p:val>
                                        </p:tav>
                                      </p:tavLst>
                                    </p:anim>
                                    <p:anim calcmode="lin" valueType="num">
                                      <p:cBhvr>
                                        <p:cTn id="20" dur="3000" fill="hold"/>
                                        <p:tgtEl>
                                          <p:spTgt spid="10"/>
                                        </p:tgtEl>
                                        <p:attrNameLst>
                                          <p:attrName>ppt_h</p:attrName>
                                        </p:attrNameLst>
                                      </p:cBhvr>
                                      <p:tavLst>
                                        <p:tav tm="0">
                                          <p:val>
                                            <p:fltVal val="0"/>
                                          </p:val>
                                        </p:tav>
                                        <p:tav tm="100000">
                                          <p:val>
                                            <p:strVal val="#ppt_h"/>
                                          </p:val>
                                        </p:tav>
                                      </p:tavLst>
                                    </p:anim>
                                    <p:animEffect transition="in" filter="fade">
                                      <p:cBhvr>
                                        <p:cTn id="21" dur="3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 calcmode="lin" valueType="num">
                                      <p:cBhvr>
                                        <p:cTn id="26"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8" dur="5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3910" y="213293"/>
            <a:ext cx="9689064" cy="1280890"/>
          </a:xfrm>
        </p:spPr>
        <p:txBody>
          <a:bodyPr>
            <a:normAutofit fontScale="90000"/>
          </a:bodyPr>
          <a:lstStyle/>
          <a:p>
            <a:pPr algn="r" rtl="0"/>
            <a:r>
              <a:rPr lang="fa-IR" sz="5300" b="1" dirty="0">
                <a:solidFill>
                  <a:schemeClr val="accent1"/>
                </a:solidFill>
                <a:effectLst>
                  <a:outerShdw blurRad="38100" dist="38100" dir="2700000" algn="tl">
                    <a:srgbClr val="000000">
                      <a:alpha val="43137"/>
                    </a:srgbClr>
                  </a:outerShdw>
                </a:effectLst>
                <a:cs typeface="2  Titr" panose="00000700000000000000" pitchFamily="2" charset="-78"/>
              </a:rPr>
              <a:t>گام نخست: شناسائی عوامل داخلی و خارجی</a:t>
            </a:r>
            <a:br>
              <a:rPr lang="fa-IR" sz="4800" b="1" dirty="0">
                <a:solidFill>
                  <a:srgbClr val="1B1811">
                    <a:lumMod val="75000"/>
                    <a:lumOff val="25000"/>
                  </a:srgbClr>
                </a:solidFill>
                <a:cs typeface="2  Titr" panose="00000700000000000000" pitchFamily="2" charset="-78"/>
              </a:rPr>
            </a:br>
            <a:endParaRPr lang="fa-IR" sz="4800" dirty="0">
              <a:cs typeface="2  Titr" panose="00000700000000000000" pitchFamily="2" charset="-78"/>
            </a:endParaRPr>
          </a:p>
        </p:txBody>
      </p:sp>
      <p:sp>
        <p:nvSpPr>
          <p:cNvPr id="4" name="Rectangle 3"/>
          <p:cNvSpPr/>
          <p:nvPr/>
        </p:nvSpPr>
        <p:spPr>
          <a:xfrm>
            <a:off x="1762539" y="1494183"/>
            <a:ext cx="10270435" cy="5170646"/>
          </a:xfrm>
          <a:prstGeom prst="rect">
            <a:avLst/>
          </a:prstGeom>
        </p:spPr>
        <p:txBody>
          <a:bodyPr wrap="square">
            <a:spAutoFit/>
          </a:bodyPr>
          <a:lstStyle/>
          <a:p>
            <a:pPr lvl="0" algn="just" defTabSz="914400" rtl="1"/>
            <a:r>
              <a:rPr lang="fa-IR" sz="2400" b="1" dirty="0">
                <a:solidFill>
                  <a:prstClr val="black"/>
                </a:solidFill>
                <a:latin typeface="Calibri"/>
                <a:cs typeface="B Nazanin" pitchFamily="2" charset="-78"/>
              </a:rPr>
              <a:t>ابتدا عوامل داخلی و عوامل خارجی شناسائی می‌شود. پس از مشخص شدن تمامی نقاط ضعف و قوت و تهدیدها و فرصتها، ماتریس ارزیابی عوامل داخلی </a:t>
            </a:r>
            <a:r>
              <a:rPr lang="en-US" sz="2400" b="1" dirty="0">
                <a:solidFill>
                  <a:prstClr val="black"/>
                </a:solidFill>
                <a:latin typeface="Calibri"/>
                <a:cs typeface="B Nazanin" pitchFamily="2" charset="-78"/>
              </a:rPr>
              <a:t> </a:t>
            </a:r>
            <a:r>
              <a:rPr lang="en-US" sz="3600" b="1" dirty="0">
                <a:solidFill>
                  <a:srgbClr val="FF0000"/>
                </a:solidFill>
                <a:latin typeface="Calibri"/>
                <a:cs typeface="B Nazanin" pitchFamily="2" charset="-78"/>
              </a:rPr>
              <a:t>IFE</a:t>
            </a:r>
            <a:r>
              <a:rPr lang="en-US" sz="2400" b="1" dirty="0">
                <a:solidFill>
                  <a:prstClr val="black"/>
                </a:solidFill>
                <a:latin typeface="Calibri"/>
                <a:cs typeface="B Nazanin" pitchFamily="2" charset="-78"/>
              </a:rPr>
              <a:t> </a:t>
            </a:r>
            <a:r>
              <a:rPr lang="fa-IR" sz="2400" b="1" dirty="0">
                <a:solidFill>
                  <a:prstClr val="black"/>
                </a:solidFill>
                <a:latin typeface="Calibri"/>
                <a:cs typeface="B Nazanin" pitchFamily="2" charset="-78"/>
              </a:rPr>
              <a:t>و ماتریس ارزیابی عوامل خارجی </a:t>
            </a:r>
            <a:r>
              <a:rPr lang="en-US" sz="2400" b="1" dirty="0">
                <a:solidFill>
                  <a:prstClr val="black"/>
                </a:solidFill>
                <a:latin typeface="Calibri"/>
                <a:cs typeface="B Nazanin" pitchFamily="2" charset="-78"/>
              </a:rPr>
              <a:t> </a:t>
            </a:r>
            <a:r>
              <a:rPr lang="en-US" sz="3200" b="1" dirty="0">
                <a:solidFill>
                  <a:srgbClr val="FF0000"/>
                </a:solidFill>
                <a:latin typeface="Calibri"/>
                <a:cs typeface="B Nazanin" pitchFamily="2" charset="-78"/>
              </a:rPr>
              <a:t> EFE</a:t>
            </a:r>
            <a:r>
              <a:rPr lang="en-US" sz="2400" b="1" dirty="0">
                <a:solidFill>
                  <a:prstClr val="black"/>
                </a:solidFill>
                <a:latin typeface="Calibri"/>
                <a:cs typeface="B Nazanin" pitchFamily="2" charset="-78"/>
              </a:rPr>
              <a:t> </a:t>
            </a:r>
            <a:r>
              <a:rPr lang="fa-IR" sz="2400" b="1" dirty="0">
                <a:solidFill>
                  <a:prstClr val="black"/>
                </a:solidFill>
                <a:latin typeface="Calibri"/>
                <a:cs typeface="B Nazanin" pitchFamily="2" charset="-78"/>
              </a:rPr>
              <a:t> تشکیل می‌شود.</a:t>
            </a:r>
          </a:p>
          <a:p>
            <a:pPr lvl="0" algn="just" defTabSz="914400" rtl="1"/>
            <a:endParaRPr lang="fa-IR" sz="2400" b="1" dirty="0">
              <a:solidFill>
                <a:prstClr val="black"/>
              </a:solidFill>
              <a:latin typeface="Calibri"/>
              <a:cs typeface="B Nazanin" pitchFamily="2" charset="-78"/>
            </a:endParaRPr>
          </a:p>
          <a:p>
            <a:pPr lvl="0" algn="just" defTabSz="914400" rtl="1"/>
            <a:r>
              <a:rPr lang="fa-IR" sz="2400" b="1" dirty="0">
                <a:solidFill>
                  <a:prstClr val="black"/>
                </a:solidFill>
                <a:latin typeface="Calibri"/>
                <a:cs typeface="B Nazanin" pitchFamily="2" charset="-78"/>
              </a:rPr>
              <a:t> نقاط ضعف و قوت </a:t>
            </a:r>
            <a:r>
              <a:rPr lang="fa-IR" sz="2800" b="1" dirty="0">
                <a:solidFill>
                  <a:srgbClr val="FF0000"/>
                </a:solidFill>
                <a:latin typeface="Calibri"/>
                <a:cs typeface="B Nazanin" pitchFamily="2" charset="-78"/>
              </a:rPr>
              <a:t>داخلی</a:t>
            </a:r>
            <a:r>
              <a:rPr lang="fa-IR" sz="2400" b="1" dirty="0">
                <a:solidFill>
                  <a:prstClr val="black"/>
                </a:solidFill>
                <a:latin typeface="Calibri"/>
                <a:cs typeface="B Nazanin" pitchFamily="2" charset="-78"/>
              </a:rPr>
              <a:t> در ماتریس </a:t>
            </a:r>
            <a:r>
              <a:rPr lang="en-US" sz="2400" b="1" dirty="0">
                <a:solidFill>
                  <a:prstClr val="black"/>
                </a:solidFill>
                <a:latin typeface="Calibri"/>
                <a:cs typeface="B Nazanin" pitchFamily="2" charset="-78"/>
              </a:rPr>
              <a:t>  IFE </a:t>
            </a:r>
            <a:r>
              <a:rPr lang="fa-IR" sz="2400" b="1" dirty="0">
                <a:solidFill>
                  <a:prstClr val="black"/>
                </a:solidFill>
                <a:latin typeface="Calibri"/>
                <a:cs typeface="B Nazanin" pitchFamily="2" charset="-78"/>
              </a:rPr>
              <a:t>و فرصتها و تهدیدات </a:t>
            </a:r>
            <a:r>
              <a:rPr lang="fa-IR" sz="2800" b="1" dirty="0">
                <a:solidFill>
                  <a:srgbClr val="FF0000"/>
                </a:solidFill>
                <a:latin typeface="Calibri"/>
                <a:cs typeface="B Nazanin" pitchFamily="2" charset="-78"/>
              </a:rPr>
              <a:t>خارجی</a:t>
            </a:r>
            <a:r>
              <a:rPr lang="fa-IR" sz="2400" b="1" dirty="0">
                <a:solidFill>
                  <a:prstClr val="black"/>
                </a:solidFill>
                <a:latin typeface="Calibri"/>
                <a:cs typeface="B Nazanin" pitchFamily="2" charset="-78"/>
              </a:rPr>
              <a:t> در ماتریس </a:t>
            </a:r>
            <a:r>
              <a:rPr lang="en-US" sz="2400" b="1" dirty="0">
                <a:solidFill>
                  <a:prstClr val="black"/>
                </a:solidFill>
                <a:latin typeface="Calibri"/>
                <a:cs typeface="B Nazanin" pitchFamily="2" charset="-78"/>
              </a:rPr>
              <a:t>EFE </a:t>
            </a:r>
            <a:r>
              <a:rPr lang="fa-IR" sz="2400" b="1" dirty="0">
                <a:solidFill>
                  <a:prstClr val="black"/>
                </a:solidFill>
                <a:latin typeface="Calibri"/>
                <a:cs typeface="B Nazanin" pitchFamily="2" charset="-78"/>
              </a:rPr>
              <a:t> تجزیه و تحلیل می‌شوند. پس از مشخص شدن و نمره دهی عوامل درونی و بیرونی، این عوامل در جدول ماتریس استراتژی‌ها قرار می‌گیرند.</a:t>
            </a:r>
          </a:p>
          <a:p>
            <a:pPr lvl="0" algn="just" defTabSz="914400" rtl="1"/>
            <a:endParaRPr lang="fa-IR" sz="2400" b="1" dirty="0">
              <a:solidFill>
                <a:prstClr val="black"/>
              </a:solidFill>
              <a:latin typeface="Calibri"/>
              <a:cs typeface="B Nazanin" pitchFamily="2" charset="-78"/>
            </a:endParaRPr>
          </a:p>
          <a:p>
            <a:pPr lvl="0" algn="just" defTabSz="914400" rtl="1"/>
            <a:r>
              <a:rPr lang="fa-IR" sz="2400" b="1" dirty="0">
                <a:solidFill>
                  <a:prstClr val="black"/>
                </a:solidFill>
                <a:latin typeface="Calibri"/>
                <a:cs typeface="B Nazanin" pitchFamily="2" charset="-78"/>
              </a:rPr>
              <a:t> با استفاده از ادبیات پژوهش و مصاحبه‌های تخصصی مهمترین شاخص‌های هریک از معیارهای فوق شناسائی می‌شوند و سپس در قالب نقاط ضعف و قوت دسته‌بندی خواهند شد. به روش مشابه با استفاده از ادبیات پژوهش و مصاحبه‌های تخصصی مهمترین شاخص‌های هریک از عوامل خارجی شناسائی شده و سپس در قالب فرصت‌ها و تهدیدها دسته‌بندی خواهند شد.</a:t>
            </a:r>
            <a:endParaRPr lang="en-US" sz="2400" b="1" dirty="0">
              <a:solidFill>
                <a:prstClr val="black"/>
              </a:solidFill>
              <a:latin typeface="Calibri"/>
              <a:cs typeface="B Nazanin" pitchFamily="2" charset="-78"/>
            </a:endParaRPr>
          </a:p>
          <a:p>
            <a:pPr lvl="0" algn="just" defTabSz="914400" rtl="1"/>
            <a:endParaRPr lang="en-US" dirty="0">
              <a:solidFill>
                <a:prstClr val="black"/>
              </a:solidFill>
              <a:latin typeface="Calibri"/>
              <a:cs typeface="B Nazanin" pitchFamily="2" charset="-78"/>
            </a:endParaRPr>
          </a:p>
        </p:txBody>
      </p:sp>
      <p:sp>
        <p:nvSpPr>
          <p:cNvPr id="3" name="Arrow: Right 2">
            <a:hlinkClick r:id="rId3" action="ppaction://hlinksldjump"/>
          </p:cNvPr>
          <p:cNvSpPr/>
          <p:nvPr/>
        </p:nvSpPr>
        <p:spPr>
          <a:xfrm>
            <a:off x="503583" y="768626"/>
            <a:ext cx="795130" cy="3445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949148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6521" y="973625"/>
            <a:ext cx="10323443" cy="1280890"/>
          </a:xfrm>
        </p:spPr>
        <p:txBody>
          <a:bodyPr>
            <a:noAutofit/>
          </a:bodyPr>
          <a:lstStyle/>
          <a:p>
            <a:pPr algn="r" rtl="0"/>
            <a:r>
              <a:rPr lang="fa-IR" sz="4000" dirty="0">
                <a:cs typeface="B Titr" panose="00000700000000000000" pitchFamily="2" charset="-78"/>
              </a:rPr>
              <a:t>گام  دوم: ایجاد ماتریس ارزیابی عوامل داخلی و خارجی</a:t>
            </a:r>
          </a:p>
        </p:txBody>
      </p:sp>
      <p:sp>
        <p:nvSpPr>
          <p:cNvPr id="7" name="Rectangle 6"/>
          <p:cNvSpPr/>
          <p:nvPr/>
        </p:nvSpPr>
        <p:spPr>
          <a:xfrm>
            <a:off x="1166191" y="2211952"/>
            <a:ext cx="10813773" cy="1846659"/>
          </a:xfrm>
          <a:prstGeom prst="rect">
            <a:avLst/>
          </a:prstGeom>
        </p:spPr>
        <p:txBody>
          <a:bodyPr wrap="square">
            <a:spAutoFit/>
          </a:bodyPr>
          <a:lstStyle/>
          <a:p>
            <a:pPr lvl="0" algn="just" defTabSz="914400" rtl="1"/>
            <a:r>
              <a:rPr lang="fa-IR" sz="2400" b="1" dirty="0">
                <a:solidFill>
                  <a:prstClr val="black"/>
                </a:solidFill>
                <a:latin typeface="Calibri"/>
                <a:cs typeface="B Nazanin" panose="00000400000000000000" pitchFamily="2" charset="-78"/>
              </a:rPr>
              <a:t>برای تهیه ماتریس ارزیابی عوامل داخلی </a:t>
            </a:r>
            <a:r>
              <a:rPr lang="en-US" sz="2400" b="1" dirty="0">
                <a:solidFill>
                  <a:prstClr val="black"/>
                </a:solidFill>
                <a:latin typeface="Calibri"/>
                <a:cs typeface="B Nazanin" panose="00000400000000000000" pitchFamily="2" charset="-78"/>
              </a:rPr>
              <a:t>  (IFE) </a:t>
            </a:r>
            <a:r>
              <a:rPr lang="fa-IR" sz="2400" b="1" dirty="0">
                <a:solidFill>
                  <a:prstClr val="black"/>
                </a:solidFill>
                <a:latin typeface="Calibri"/>
                <a:cs typeface="B Nazanin" panose="00000400000000000000" pitchFamily="2" charset="-78"/>
              </a:rPr>
              <a:t>ابتدا نقاط قوت و سپس نقاط ضعف را لیست می کنیم در مورد ماتریس ارزیابی عوال خارجی (</a:t>
            </a:r>
            <a:r>
              <a:rPr lang="en-US" sz="2400" b="1" dirty="0">
                <a:solidFill>
                  <a:prstClr val="black"/>
                </a:solidFill>
                <a:latin typeface="Calibri"/>
                <a:cs typeface="B Nazanin" panose="00000400000000000000" pitchFamily="2" charset="-78"/>
              </a:rPr>
              <a:t>EFE</a:t>
            </a:r>
            <a:r>
              <a:rPr lang="fa-IR" sz="2400" b="1" dirty="0">
                <a:solidFill>
                  <a:prstClr val="black"/>
                </a:solidFill>
                <a:latin typeface="Calibri"/>
                <a:cs typeface="B Nazanin" panose="00000400000000000000" pitchFamily="2" charset="-78"/>
              </a:rPr>
              <a:t>) ابتدا فرصت ها و سپس تهدیدات را فهرست می کنیم در هر دوی این ماتریس تهیه فهرست، ضریب وزنی هر عامل و نمره عملکرد سازمان در رابطه با آن عامل را نیز مشخص می سازیم.</a:t>
            </a:r>
          </a:p>
          <a:p>
            <a:pPr lvl="0" algn="just" defTabSz="914400" rtl="1"/>
            <a:endParaRPr lang="fa-IR" dirty="0">
              <a:solidFill>
                <a:prstClr val="black"/>
              </a:solidFill>
              <a:latin typeface="Calibri"/>
              <a:cs typeface="B Nazanin" pitchFamily="2" charset="-78"/>
            </a:endParaRPr>
          </a:p>
        </p:txBody>
      </p:sp>
      <p:sp>
        <p:nvSpPr>
          <p:cNvPr id="8" name="Rectangle 7"/>
          <p:cNvSpPr/>
          <p:nvPr/>
        </p:nvSpPr>
        <p:spPr>
          <a:xfrm>
            <a:off x="1417983" y="4397070"/>
            <a:ext cx="10561981" cy="1384995"/>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2800" b="1" u="none" strike="noStrike" kern="0" cap="none" spc="0" normalizeH="0" baseline="0" noProof="0" dirty="0">
                <a:ln>
                  <a:noFill/>
                </a:ln>
                <a:solidFill>
                  <a:prstClr val="black"/>
                </a:solidFill>
                <a:effectLst/>
                <a:uLnTx/>
                <a:uFillTx/>
                <a:latin typeface="Calibri"/>
                <a:cs typeface="B Nazanin" pitchFamily="2" charset="-78"/>
              </a:rPr>
              <a:t>استراتژيست‏ها با استفاده از ماتريس ارزيابي</a:t>
            </a:r>
            <a:r>
              <a:rPr kumimoji="0" lang="fa-IR" sz="2800" b="1" u="none" strike="noStrike" kern="0" cap="none" spc="0" normalizeH="0" baseline="0" noProof="0" dirty="0">
                <a:ln>
                  <a:noFill/>
                </a:ln>
                <a:solidFill>
                  <a:prstClr val="black"/>
                </a:solidFill>
                <a:effectLst/>
                <a:uLnTx/>
                <a:uFillTx/>
                <a:latin typeface="Calibri"/>
                <a:cs typeface="B Nazanin" pitchFamily="2" charset="-78"/>
              </a:rPr>
              <a:t> </a:t>
            </a:r>
            <a:r>
              <a:rPr kumimoji="0" lang="ar-SA" sz="2800" b="1" u="none" strike="noStrike" kern="0" cap="none" spc="0" normalizeH="0" baseline="0" noProof="0" dirty="0">
                <a:ln>
                  <a:noFill/>
                </a:ln>
                <a:solidFill>
                  <a:prstClr val="black"/>
                </a:solidFill>
                <a:effectLst/>
                <a:uLnTx/>
                <a:uFillTx/>
                <a:latin typeface="Calibri"/>
                <a:cs typeface="B Nazanin" pitchFamily="2" charset="-78"/>
              </a:rPr>
              <a:t>عوامل خارجي مي‏توانند عوامل </a:t>
            </a:r>
            <a:r>
              <a:rPr kumimoji="0" lang="ar-SA" sz="2800" b="1" u="none" strike="noStrike" kern="0" cap="none" spc="0" normalizeH="0" baseline="0" noProof="0" dirty="0">
                <a:ln>
                  <a:noFill/>
                </a:ln>
                <a:solidFill>
                  <a:srgbClr val="FF0000"/>
                </a:solidFill>
                <a:effectLst/>
                <a:uLnTx/>
                <a:uFillTx/>
                <a:latin typeface="Calibri"/>
                <a:cs typeface="B Nazanin" pitchFamily="2" charset="-78"/>
              </a:rPr>
              <a:t>اقتصادي</a:t>
            </a:r>
            <a:r>
              <a:rPr kumimoji="0" lang="ar-SA" sz="2800" b="1" u="none" strike="noStrike" kern="0" cap="none" spc="0" normalizeH="0" baseline="0" noProof="0" dirty="0">
                <a:ln>
                  <a:noFill/>
                </a:ln>
                <a:solidFill>
                  <a:prstClr val="black"/>
                </a:solidFill>
                <a:effectLst/>
                <a:uLnTx/>
                <a:uFillTx/>
                <a:latin typeface="Calibri"/>
                <a:cs typeface="B Nazanin" pitchFamily="2" charset="-78"/>
              </a:rPr>
              <a:t>، </a:t>
            </a:r>
            <a:r>
              <a:rPr kumimoji="0" lang="ar-SA" sz="2800" b="1" u="none" strike="noStrike" kern="0" cap="none" spc="0" normalizeH="0" baseline="0" noProof="0" dirty="0">
                <a:ln>
                  <a:noFill/>
                </a:ln>
                <a:solidFill>
                  <a:srgbClr val="00B0F0"/>
                </a:solidFill>
                <a:effectLst/>
                <a:uLnTx/>
                <a:uFillTx/>
                <a:latin typeface="Calibri"/>
                <a:cs typeface="B Nazanin" pitchFamily="2" charset="-78"/>
              </a:rPr>
              <a:t>اجتماعي</a:t>
            </a:r>
            <a:r>
              <a:rPr kumimoji="0" lang="ar-SA" sz="2800" b="1" u="none" strike="noStrike" kern="0" cap="none" spc="0" normalizeH="0" baseline="0" noProof="0" dirty="0">
                <a:ln>
                  <a:noFill/>
                </a:ln>
                <a:solidFill>
                  <a:prstClr val="black"/>
                </a:solidFill>
                <a:effectLst/>
                <a:uLnTx/>
                <a:uFillTx/>
                <a:latin typeface="Calibri"/>
                <a:cs typeface="B Nazanin" pitchFamily="2" charset="-78"/>
              </a:rPr>
              <a:t> ، </a:t>
            </a:r>
            <a:r>
              <a:rPr kumimoji="0" lang="ar-SA" sz="2800" b="1" u="none" strike="noStrike" kern="0" cap="none" spc="0" normalizeH="0" baseline="0" noProof="0" dirty="0">
                <a:ln>
                  <a:noFill/>
                </a:ln>
                <a:solidFill>
                  <a:srgbClr val="FFC000"/>
                </a:solidFill>
                <a:effectLst/>
                <a:uLnTx/>
                <a:uFillTx/>
                <a:latin typeface="Calibri"/>
                <a:cs typeface="B Nazanin" pitchFamily="2" charset="-78"/>
              </a:rPr>
              <a:t>فرهنگي بوم‏شناسي </a:t>
            </a:r>
            <a:r>
              <a:rPr kumimoji="0" lang="ar-SA" sz="2800" b="1" u="none" strike="noStrike" kern="0" cap="none" spc="0" normalizeH="0" baseline="0" noProof="0" dirty="0">
                <a:ln>
                  <a:noFill/>
                </a:ln>
                <a:solidFill>
                  <a:prstClr val="black"/>
                </a:solidFill>
                <a:effectLst/>
                <a:uLnTx/>
                <a:uFillTx/>
                <a:latin typeface="Calibri"/>
                <a:cs typeface="B Nazanin" pitchFamily="2" charset="-78"/>
              </a:rPr>
              <a:t>، </a:t>
            </a:r>
            <a:r>
              <a:rPr kumimoji="0" lang="ar-SA" sz="2800" b="1" u="none" strike="noStrike" kern="0" cap="none" spc="0" normalizeH="0" baseline="0" noProof="0" dirty="0">
                <a:ln>
                  <a:noFill/>
                </a:ln>
                <a:solidFill>
                  <a:schemeClr val="accent6"/>
                </a:solidFill>
                <a:effectLst/>
                <a:uLnTx/>
                <a:uFillTx/>
                <a:latin typeface="Calibri"/>
                <a:cs typeface="B Nazanin" pitchFamily="2" charset="-78"/>
              </a:rPr>
              <a:t>محيطي</a:t>
            </a:r>
            <a:r>
              <a:rPr kumimoji="0" lang="ar-SA" sz="2800" b="1" u="none" strike="noStrike" kern="0" cap="none" spc="0" normalizeH="0" baseline="0" noProof="0" dirty="0">
                <a:ln>
                  <a:noFill/>
                </a:ln>
                <a:solidFill>
                  <a:prstClr val="black"/>
                </a:solidFill>
                <a:effectLst/>
                <a:uLnTx/>
                <a:uFillTx/>
                <a:latin typeface="Calibri"/>
                <a:cs typeface="B Nazanin" pitchFamily="2" charset="-78"/>
              </a:rPr>
              <a:t> ، سياسي ، </a:t>
            </a:r>
            <a:r>
              <a:rPr kumimoji="0" lang="ar-SA" sz="2800" b="1" u="none" strike="noStrike" kern="0" cap="none" spc="0" normalizeH="0" baseline="0" noProof="0" dirty="0">
                <a:ln>
                  <a:noFill/>
                </a:ln>
                <a:solidFill>
                  <a:srgbClr val="FF0000"/>
                </a:solidFill>
                <a:effectLst/>
                <a:uLnTx/>
                <a:uFillTx/>
                <a:latin typeface="Calibri"/>
                <a:cs typeface="B Nazanin" pitchFamily="2" charset="-78"/>
              </a:rPr>
              <a:t>دولتي</a:t>
            </a:r>
            <a:r>
              <a:rPr kumimoji="0" lang="ar-SA" sz="2800" b="1" u="none" strike="noStrike" kern="0" cap="none" spc="0" normalizeH="0" baseline="0" noProof="0" dirty="0">
                <a:ln>
                  <a:noFill/>
                </a:ln>
                <a:solidFill>
                  <a:prstClr val="black"/>
                </a:solidFill>
                <a:effectLst/>
                <a:uLnTx/>
                <a:uFillTx/>
                <a:latin typeface="Calibri"/>
                <a:cs typeface="B Nazanin" pitchFamily="2" charset="-78"/>
              </a:rPr>
              <a:t> ، </a:t>
            </a:r>
            <a:r>
              <a:rPr kumimoji="0" lang="ar-SA" sz="2800" b="1" u="none" strike="noStrike" kern="0" cap="none" spc="0" normalizeH="0" baseline="0" noProof="0" dirty="0">
                <a:ln>
                  <a:noFill/>
                </a:ln>
                <a:solidFill>
                  <a:schemeClr val="accent6"/>
                </a:solidFill>
                <a:effectLst/>
                <a:uLnTx/>
                <a:uFillTx/>
                <a:latin typeface="Calibri"/>
                <a:cs typeface="B Nazanin" pitchFamily="2" charset="-78"/>
              </a:rPr>
              <a:t>حقوقي</a:t>
            </a:r>
            <a:r>
              <a:rPr kumimoji="0" lang="ar-SA" sz="2800" b="1" u="none" strike="noStrike" kern="0" cap="none" spc="0" normalizeH="0" baseline="0" noProof="0" dirty="0">
                <a:ln>
                  <a:noFill/>
                </a:ln>
                <a:solidFill>
                  <a:prstClr val="black"/>
                </a:solidFill>
                <a:effectLst/>
                <a:uLnTx/>
                <a:uFillTx/>
                <a:latin typeface="Calibri"/>
                <a:cs typeface="B Nazanin" pitchFamily="2" charset="-78"/>
              </a:rPr>
              <a:t> ، فن‏آوري و اطلاعات ر</a:t>
            </a:r>
            <a:r>
              <a:rPr kumimoji="0" lang="fa-IR" sz="2800" b="1" u="none" strike="noStrike" kern="0" cap="none" spc="0" normalizeH="0" baseline="0" noProof="0" dirty="0">
                <a:ln>
                  <a:noFill/>
                </a:ln>
                <a:solidFill>
                  <a:prstClr val="black"/>
                </a:solidFill>
                <a:effectLst/>
                <a:uLnTx/>
                <a:uFillTx/>
                <a:latin typeface="Calibri"/>
                <a:cs typeface="B Nazanin" pitchFamily="2" charset="-78"/>
              </a:rPr>
              <a:t>قا</a:t>
            </a:r>
            <a:r>
              <a:rPr kumimoji="0" lang="ar-SA" sz="2800" b="1" u="none" strike="noStrike" kern="0" cap="none" spc="0" normalizeH="0" baseline="0" noProof="0" dirty="0">
                <a:ln>
                  <a:noFill/>
                </a:ln>
                <a:solidFill>
                  <a:prstClr val="black"/>
                </a:solidFill>
                <a:effectLst/>
                <a:uLnTx/>
                <a:uFillTx/>
                <a:latin typeface="Calibri"/>
                <a:cs typeface="B Nazanin" pitchFamily="2" charset="-78"/>
              </a:rPr>
              <a:t>بتي را مورد ارزيابي قرار دهند</a:t>
            </a:r>
            <a:endParaRPr kumimoji="0" lang="fa-IR" sz="2800" b="1" u="none" strike="noStrike" kern="0" cap="none" spc="0" normalizeH="0" baseline="0" noProof="0" dirty="0">
              <a:ln>
                <a:noFill/>
              </a:ln>
              <a:solidFill>
                <a:sysClr val="windowText" lastClr="000000"/>
              </a:solidFill>
              <a:effectLst/>
              <a:uLnTx/>
              <a:uFillTx/>
              <a:cs typeface="B Nazanin" panose="00000400000000000000" pitchFamily="2" charset="-78"/>
            </a:endParaRPr>
          </a:p>
        </p:txBody>
      </p:sp>
    </p:spTree>
    <p:extLst>
      <p:ext uri="{BB962C8B-B14F-4D97-AF65-F5344CB8AC3E}">
        <p14:creationId xmlns:p14="http://schemas.microsoft.com/office/powerpoint/2010/main" val="1478246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r>
              <a:rPr lang="fa-IR" dirty="0">
                <a:solidFill>
                  <a:schemeClr val="accent6"/>
                </a:solidFill>
                <a:cs typeface="B Titr" panose="00000700000000000000" pitchFamily="2" charset="-78"/>
              </a:rPr>
              <a:t>گام دوم- ماتریس ارزیابی عوامل داخلی سازمان </a:t>
            </a:r>
            <a:r>
              <a:rPr lang="en-US" sz="3200" dirty="0">
                <a:solidFill>
                  <a:schemeClr val="accent6"/>
                </a:solidFill>
                <a:latin typeface="A Nasr" panose="02000000000000000000" pitchFamily="2" charset="-78"/>
                <a:cs typeface="A Nasr" panose="02000000000000000000" pitchFamily="2" charset="-78"/>
              </a:rPr>
              <a:t>IFE</a:t>
            </a:r>
            <a:endParaRPr lang="en-US" dirty="0">
              <a:solidFill>
                <a:schemeClr val="accent6"/>
              </a:solidFill>
              <a:latin typeface="A Nasr" panose="02000000000000000000" pitchFamily="2" charset="-78"/>
              <a:cs typeface="A Nasr" panose="02000000000000000000" pitchFamily="2" charset="-78"/>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3270" y="4333875"/>
            <a:ext cx="2819400" cy="2524125"/>
          </a:xfrm>
          <a:prstGeom prst="rect">
            <a:avLst/>
          </a:prstGeom>
        </p:spPr>
      </p:pic>
      <p:sp>
        <p:nvSpPr>
          <p:cNvPr id="4" name="Rectangle 3"/>
          <p:cNvSpPr/>
          <p:nvPr/>
        </p:nvSpPr>
        <p:spPr>
          <a:xfrm>
            <a:off x="1643270" y="2131888"/>
            <a:ext cx="10164417" cy="2653034"/>
          </a:xfrm>
          <a:prstGeom prst="rect">
            <a:avLst/>
          </a:prstGeom>
        </p:spPr>
        <p:txBody>
          <a:bodyPr wrap="square">
            <a:spAutoFit/>
          </a:bodyPr>
          <a:lstStyle/>
          <a:p>
            <a:pPr lvl="0" algn="just" defTabSz="914400" rtl="1">
              <a:spcBef>
                <a:spcPct val="20000"/>
              </a:spcBef>
            </a:pPr>
            <a:r>
              <a:rPr lang="fa-IR" sz="2400" b="1" dirty="0">
                <a:solidFill>
                  <a:prstClr val="black"/>
                </a:solidFill>
                <a:latin typeface="Times New Roman"/>
                <a:ea typeface="Times New Roman"/>
                <a:cs typeface="B Nazanin" panose="00000400000000000000" pitchFamily="2" charset="-78"/>
              </a:rPr>
              <a:t>این ماتریس حاصل بررسی استراتژیک </a:t>
            </a:r>
            <a:r>
              <a:rPr lang="fa-IR" sz="2000" b="1" dirty="0">
                <a:solidFill>
                  <a:srgbClr val="000000"/>
                </a:solidFill>
                <a:latin typeface="Times New Roman"/>
                <a:ea typeface="Times New Roman"/>
                <a:cs typeface="B Nazanin" panose="00000400000000000000" pitchFamily="2" charset="-78"/>
              </a:rPr>
              <a:t>عوامل داخلی </a:t>
            </a:r>
            <a:r>
              <a:rPr lang="fa-IR" sz="2400" b="1" dirty="0">
                <a:solidFill>
                  <a:prstClr val="black"/>
                </a:solidFill>
                <a:latin typeface="Times New Roman"/>
                <a:ea typeface="Times New Roman"/>
                <a:cs typeface="B Nazanin" panose="00000400000000000000" pitchFamily="2" charset="-78"/>
              </a:rPr>
              <a:t>سازمان است و نقاط قوت و ضعف اصلی </a:t>
            </a:r>
            <a:r>
              <a:rPr lang="fa-IR" sz="2800" b="1" dirty="0">
                <a:latin typeface="Times New Roman"/>
                <a:ea typeface="Times New Roman"/>
                <a:cs typeface="B Titr" panose="00000700000000000000" pitchFamily="2" charset="-78"/>
              </a:rPr>
              <a:t>واحدهای وظیفه ای</a:t>
            </a:r>
            <a:r>
              <a:rPr lang="fa-IR" sz="2400" b="1" dirty="0">
                <a:solidFill>
                  <a:prstClr val="black"/>
                </a:solidFill>
                <a:latin typeface="Times New Roman"/>
                <a:ea typeface="Times New Roman"/>
                <a:cs typeface="B Nazanin" panose="00000400000000000000" pitchFamily="2" charset="-78"/>
              </a:rPr>
              <a:t> سازمان را تدوین و ارزیابی می نماید. </a:t>
            </a:r>
          </a:p>
          <a:p>
            <a:pPr lvl="0" algn="just" defTabSz="914400" rtl="1">
              <a:spcBef>
                <a:spcPct val="20000"/>
              </a:spcBef>
            </a:pPr>
            <a:endParaRPr lang="fa-IR" sz="2400" dirty="0">
              <a:solidFill>
                <a:prstClr val="black"/>
              </a:solidFill>
              <a:latin typeface="Times New Roman"/>
              <a:ea typeface="Times New Roman"/>
              <a:cs typeface="B Zar" pitchFamily="2" charset="-78"/>
            </a:endParaRPr>
          </a:p>
          <a:p>
            <a:pPr lvl="0" algn="just" defTabSz="914400" rtl="1">
              <a:spcBef>
                <a:spcPct val="20000"/>
              </a:spcBef>
            </a:pPr>
            <a:endParaRPr lang="fa-IR" sz="2400" dirty="0">
              <a:solidFill>
                <a:prstClr val="black"/>
              </a:solidFill>
              <a:latin typeface="Times New Roman"/>
              <a:ea typeface="Times New Roman"/>
              <a:cs typeface="B Zar" pitchFamily="2" charset="-78"/>
            </a:endParaRPr>
          </a:p>
          <a:p>
            <a:pPr lvl="0" algn="just" defTabSz="914400" rtl="1">
              <a:spcBef>
                <a:spcPct val="20000"/>
              </a:spcBef>
            </a:pPr>
            <a:r>
              <a:rPr lang="fa-IR" sz="2400" b="1" dirty="0">
                <a:solidFill>
                  <a:prstClr val="black"/>
                </a:solidFill>
                <a:latin typeface="Times New Roman"/>
                <a:ea typeface="Times New Roman"/>
                <a:cs typeface="B Nazanin" panose="00000400000000000000" pitchFamily="2" charset="-78"/>
              </a:rPr>
              <a:t>محاسبات این ماتریس همانند ماتریس بررسی عوامل خارجی انجام می شود با این تفاوت که به جای فرصت ها و تهدیدها در اینجا، </a:t>
            </a:r>
            <a:r>
              <a:rPr lang="fa-IR" sz="2400" dirty="0">
                <a:latin typeface="Times New Roman"/>
                <a:ea typeface="Times New Roman"/>
                <a:cs typeface="B Titr" panose="00000700000000000000" pitchFamily="2" charset="-78"/>
              </a:rPr>
              <a:t>قوت ها و ضعف ها </a:t>
            </a:r>
            <a:r>
              <a:rPr lang="fa-IR" sz="2400" b="1" dirty="0">
                <a:solidFill>
                  <a:prstClr val="black"/>
                </a:solidFill>
                <a:latin typeface="Times New Roman"/>
                <a:ea typeface="Times New Roman"/>
                <a:cs typeface="B Nazanin" panose="00000400000000000000" pitchFamily="2" charset="-78"/>
              </a:rPr>
              <a:t>مورد بررسی قرار می گیرند.</a:t>
            </a:r>
            <a:endParaRPr lang="en-US" sz="2400" b="1" dirty="0">
              <a:solidFill>
                <a:prstClr val="black"/>
              </a:solidFill>
              <a:latin typeface="Times New Roman"/>
              <a:ea typeface="Times New Roman"/>
              <a:cs typeface="B Nazanin" panose="00000400000000000000" pitchFamily="2" charset="-78"/>
            </a:endParaRPr>
          </a:p>
        </p:txBody>
      </p:sp>
      <p:sp>
        <p:nvSpPr>
          <p:cNvPr id="3" name="Arrow: Right 2">
            <a:hlinkClick r:id="rId4" action="ppaction://hlinksldjump"/>
          </p:cNvPr>
          <p:cNvSpPr/>
          <p:nvPr/>
        </p:nvSpPr>
        <p:spPr>
          <a:xfrm>
            <a:off x="675861" y="768626"/>
            <a:ext cx="689113" cy="3710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41805699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theme1.xml><?xml version="1.0" encoding="utf-8"?>
<a:theme xmlns:a="http://schemas.openxmlformats.org/drawingml/2006/main" name="Wisp">
  <a:themeElements>
    <a:clrScheme name="Custom 3">
      <a:dk1>
        <a:srgbClr val="1B1811"/>
      </a:dk1>
      <a:lt1>
        <a:sysClr val="window" lastClr="FFFFFF"/>
      </a:lt1>
      <a:dk2>
        <a:srgbClr val="00B0F0"/>
      </a:dk2>
      <a:lt2>
        <a:srgbClr val="FFFFFF"/>
      </a:lt2>
      <a:accent1>
        <a:srgbClr val="00B0F0"/>
      </a:accent1>
      <a:accent2>
        <a:srgbClr val="9B2D1F"/>
      </a:accent2>
      <a:accent3>
        <a:srgbClr val="FF0000"/>
      </a:accent3>
      <a:accent4>
        <a:srgbClr val="956251"/>
      </a:accent4>
      <a:accent5>
        <a:srgbClr val="918485"/>
      </a:accent5>
      <a:accent6>
        <a:srgbClr val="855D5D"/>
      </a:accent6>
      <a:hlink>
        <a:srgbClr val="1B1811"/>
      </a:hlink>
      <a:folHlink>
        <a:srgbClr val="1B1811"/>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1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Override1.xml><?xml version="1.0" encoding="utf-8"?>
<a:themeOverride xmlns:a="http://schemas.openxmlformats.org/drawingml/2006/main">
  <a:clrScheme name="Custom 7">
    <a:dk1>
      <a:srgbClr val="FF0000"/>
    </a:dk1>
    <a:lt1>
      <a:sysClr val="window" lastClr="FFFFFF"/>
    </a:lt1>
    <a:dk2>
      <a:srgbClr val="000000"/>
    </a:dk2>
    <a:lt2>
      <a:srgbClr val="FFFFFF"/>
    </a:lt2>
    <a:accent1>
      <a:srgbClr val="000000"/>
    </a:accent1>
    <a:accent2>
      <a:srgbClr val="FF0000"/>
    </a:accent2>
    <a:accent3>
      <a:srgbClr val="FF0000"/>
    </a:accent3>
    <a:accent4>
      <a:srgbClr val="7E40CC"/>
    </a:accent4>
    <a:accent5>
      <a:srgbClr val="B927E9"/>
    </a:accent5>
    <a:accent6>
      <a:srgbClr val="E833BF"/>
    </a:accent6>
    <a:hlink>
      <a:srgbClr val="2DA0F1"/>
    </a:hlink>
    <a:folHlink>
      <a:srgbClr val="7ED1E6"/>
    </a:folHlink>
  </a:clrScheme>
</a:themeOverride>
</file>

<file path=ppt/theme/themeOverride10.xml><?xml version="1.0" encoding="utf-8"?>
<a:themeOverride xmlns:a="http://schemas.openxmlformats.org/drawingml/2006/main">
  <a:clrScheme name="Custom 2">
    <a:dk1>
      <a:srgbClr val="FFFF00"/>
    </a:dk1>
    <a:lt1>
      <a:sysClr val="window" lastClr="FFFFFF"/>
    </a:lt1>
    <a:dk2>
      <a:srgbClr val="FFFF00"/>
    </a:dk2>
    <a:lt2>
      <a:srgbClr val="FFFFFF"/>
    </a:lt2>
    <a:accent1>
      <a:srgbClr val="FFFF00"/>
    </a:accent1>
    <a:accent2>
      <a:srgbClr val="9B2D1F"/>
    </a:accent2>
    <a:accent3>
      <a:srgbClr val="FF0000"/>
    </a:accent3>
    <a:accent4>
      <a:srgbClr val="956251"/>
    </a:accent4>
    <a:accent5>
      <a:srgbClr val="918485"/>
    </a:accent5>
    <a:accent6>
      <a:srgbClr val="855D5D"/>
    </a:accent6>
    <a:hlink>
      <a:srgbClr val="1B1811"/>
    </a:hlink>
    <a:folHlink>
      <a:srgbClr val="1B1811"/>
    </a:folHlink>
  </a:clrScheme>
</a:themeOverride>
</file>

<file path=ppt/theme/themeOverride11.xml><?xml version="1.0" encoding="utf-8"?>
<a:themeOverride xmlns:a="http://schemas.openxmlformats.org/drawingml/2006/main">
  <a:clrScheme name="Custom 8">
    <a:dk1>
      <a:srgbClr val="FF0000"/>
    </a:dk1>
    <a:lt1>
      <a:srgbClr val="FF0000"/>
    </a:lt1>
    <a:dk2>
      <a:srgbClr val="7F7F00"/>
    </a:dk2>
    <a:lt2>
      <a:srgbClr val="F8F8F8"/>
    </a:lt2>
    <a:accent1>
      <a:srgbClr val="7F7F00"/>
    </a:accent1>
    <a:accent2>
      <a:srgbClr val="FFFF00"/>
    </a:accent2>
    <a:accent3>
      <a:srgbClr val="FFFF00"/>
    </a:accent3>
    <a:accent4>
      <a:srgbClr val="FFFF00"/>
    </a:accent4>
    <a:accent5>
      <a:srgbClr val="FFFF00"/>
    </a:accent5>
    <a:accent6>
      <a:srgbClr val="E833BF"/>
    </a:accent6>
    <a:hlink>
      <a:srgbClr val="FFFFCC"/>
    </a:hlink>
    <a:folHlink>
      <a:srgbClr val="7ED1E6"/>
    </a:folHlink>
  </a:clrScheme>
</a:themeOverride>
</file>

<file path=ppt/theme/themeOverride12.xml><?xml version="1.0" encoding="utf-8"?>
<a:themeOverride xmlns:a="http://schemas.openxmlformats.org/drawingml/2006/main">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themeOverride>
</file>

<file path=ppt/theme/themeOverride2.xml><?xml version="1.0" encoding="utf-8"?>
<a:themeOverride xmlns:a="http://schemas.openxmlformats.org/drawingml/2006/main">
  <a:clrScheme name="Custom 1">
    <a:dk1>
      <a:srgbClr val="FF0000"/>
    </a:dk1>
    <a:lt1>
      <a:sysClr val="window" lastClr="FFFFFF"/>
    </a:lt1>
    <a:dk2>
      <a:srgbClr val="FF0000"/>
    </a:dk2>
    <a:lt2>
      <a:srgbClr val="FFFFFF"/>
    </a:lt2>
    <a:accent1>
      <a:srgbClr val="FF0000"/>
    </a:accent1>
    <a:accent2>
      <a:srgbClr val="9B2D1F"/>
    </a:accent2>
    <a:accent3>
      <a:srgbClr val="FF0000"/>
    </a:accent3>
    <a:accent4>
      <a:srgbClr val="FF6566"/>
    </a:accent4>
    <a:accent5>
      <a:srgbClr val="FF0000"/>
    </a:accent5>
    <a:accent6>
      <a:srgbClr val="FF0000"/>
    </a:accent6>
    <a:hlink>
      <a:srgbClr val="FF0000"/>
    </a:hlink>
    <a:folHlink>
      <a:srgbClr val="FF0000"/>
    </a:folHlink>
  </a:clrScheme>
</a:themeOverride>
</file>

<file path=ppt/theme/themeOverride3.xml><?xml version="1.0" encoding="utf-8"?>
<a:themeOverride xmlns:a="http://schemas.openxmlformats.org/drawingml/2006/main">
  <a:clrScheme name="Custom 2">
    <a:dk1>
      <a:srgbClr val="FFFF00"/>
    </a:dk1>
    <a:lt1>
      <a:sysClr val="window" lastClr="FFFFFF"/>
    </a:lt1>
    <a:dk2>
      <a:srgbClr val="FFFF00"/>
    </a:dk2>
    <a:lt2>
      <a:srgbClr val="FFFFFF"/>
    </a:lt2>
    <a:accent1>
      <a:srgbClr val="FFFF00"/>
    </a:accent1>
    <a:accent2>
      <a:srgbClr val="9B2D1F"/>
    </a:accent2>
    <a:accent3>
      <a:srgbClr val="FF0000"/>
    </a:accent3>
    <a:accent4>
      <a:srgbClr val="956251"/>
    </a:accent4>
    <a:accent5>
      <a:srgbClr val="918485"/>
    </a:accent5>
    <a:accent6>
      <a:srgbClr val="855D5D"/>
    </a:accent6>
    <a:hlink>
      <a:srgbClr val="1B1811"/>
    </a:hlink>
    <a:folHlink>
      <a:srgbClr val="1B1811"/>
    </a:folHlink>
  </a:clrScheme>
</a:themeOverride>
</file>

<file path=ppt/theme/themeOverride4.xml><?xml version="1.0" encoding="utf-8"?>
<a:themeOverride xmlns:a="http://schemas.openxmlformats.org/drawingml/2006/main">
  <a:clrScheme name="Custom 4">
    <a:dk1>
      <a:srgbClr val="1B1811"/>
    </a:dk1>
    <a:lt1>
      <a:sysClr val="window" lastClr="FFFFFF"/>
    </a:lt1>
    <a:dk2>
      <a:srgbClr val="00B050"/>
    </a:dk2>
    <a:lt2>
      <a:srgbClr val="FFFFFF"/>
    </a:lt2>
    <a:accent1>
      <a:srgbClr val="00B050"/>
    </a:accent1>
    <a:accent2>
      <a:srgbClr val="9B2D1F"/>
    </a:accent2>
    <a:accent3>
      <a:srgbClr val="FF0000"/>
    </a:accent3>
    <a:accent4>
      <a:srgbClr val="956251"/>
    </a:accent4>
    <a:accent5>
      <a:srgbClr val="918485"/>
    </a:accent5>
    <a:accent6>
      <a:srgbClr val="855D5D"/>
    </a:accent6>
    <a:hlink>
      <a:srgbClr val="1B1811"/>
    </a:hlink>
    <a:folHlink>
      <a:srgbClr val="1B1811"/>
    </a:folHlink>
  </a:clrScheme>
</a:themeOverride>
</file>

<file path=ppt/theme/themeOverride5.xml><?xml version="1.0" encoding="utf-8"?>
<a:themeOverride xmlns:a="http://schemas.openxmlformats.org/drawingml/2006/main">
  <a:clrScheme name="Custom 5">
    <a:dk1>
      <a:sysClr val="windowText" lastClr="000000"/>
    </a:dk1>
    <a:lt1>
      <a:srgbClr val="FFFFFF"/>
    </a:lt1>
    <a:dk2>
      <a:srgbClr val="7030A0"/>
    </a:dk2>
    <a:lt2>
      <a:srgbClr val="FFFFFF"/>
    </a:lt2>
    <a:accent1>
      <a:srgbClr val="7030A0"/>
    </a:accent1>
    <a:accent2>
      <a:srgbClr val="2683C6"/>
    </a:accent2>
    <a:accent3>
      <a:srgbClr val="27CED7"/>
    </a:accent3>
    <a:accent4>
      <a:srgbClr val="42BA97"/>
    </a:accent4>
    <a:accent5>
      <a:srgbClr val="FF0000"/>
    </a:accent5>
    <a:accent6>
      <a:srgbClr val="62A39F"/>
    </a:accent6>
    <a:hlink>
      <a:srgbClr val="6EAC1C"/>
    </a:hlink>
    <a:folHlink>
      <a:srgbClr val="B26B02"/>
    </a:folHlink>
  </a:clrScheme>
</a:themeOverride>
</file>

<file path=ppt/theme/themeOverride6.xml><?xml version="1.0" encoding="utf-8"?>
<a:themeOverride xmlns:a="http://schemas.openxmlformats.org/drawingml/2006/main">
  <a:clrScheme name="Custom 8">
    <a:dk1>
      <a:srgbClr val="FF0000"/>
    </a:dk1>
    <a:lt1>
      <a:srgbClr val="FF0000"/>
    </a:lt1>
    <a:dk2>
      <a:srgbClr val="7F7F00"/>
    </a:dk2>
    <a:lt2>
      <a:srgbClr val="F8F8F8"/>
    </a:lt2>
    <a:accent1>
      <a:srgbClr val="7F7F00"/>
    </a:accent1>
    <a:accent2>
      <a:srgbClr val="FFFF00"/>
    </a:accent2>
    <a:accent3>
      <a:srgbClr val="FFFF00"/>
    </a:accent3>
    <a:accent4>
      <a:srgbClr val="FFFF00"/>
    </a:accent4>
    <a:accent5>
      <a:srgbClr val="FFFF00"/>
    </a:accent5>
    <a:accent6>
      <a:srgbClr val="E833BF"/>
    </a:accent6>
    <a:hlink>
      <a:srgbClr val="FFFFCC"/>
    </a:hlink>
    <a:folHlink>
      <a:srgbClr val="7ED1E6"/>
    </a:folHlink>
  </a:clrScheme>
</a:themeOverride>
</file>

<file path=ppt/theme/themeOverride7.xml><?xml version="1.0" encoding="utf-8"?>
<a:themeOverride xmlns:a="http://schemas.openxmlformats.org/drawingml/2006/main">
  <a:clrScheme name="Custom 1">
    <a:dk1>
      <a:srgbClr val="FF0000"/>
    </a:dk1>
    <a:lt1>
      <a:sysClr val="window" lastClr="FFFFFF"/>
    </a:lt1>
    <a:dk2>
      <a:srgbClr val="FF0000"/>
    </a:dk2>
    <a:lt2>
      <a:srgbClr val="FFFFFF"/>
    </a:lt2>
    <a:accent1>
      <a:srgbClr val="FF0000"/>
    </a:accent1>
    <a:accent2>
      <a:srgbClr val="9B2D1F"/>
    </a:accent2>
    <a:accent3>
      <a:srgbClr val="FF0000"/>
    </a:accent3>
    <a:accent4>
      <a:srgbClr val="FF6566"/>
    </a:accent4>
    <a:accent5>
      <a:srgbClr val="FF0000"/>
    </a:accent5>
    <a:accent6>
      <a:srgbClr val="FF0000"/>
    </a:accent6>
    <a:hlink>
      <a:srgbClr val="FF0000"/>
    </a:hlink>
    <a:folHlink>
      <a:srgbClr val="FF0000"/>
    </a:folHlink>
  </a:clrScheme>
</a:themeOverride>
</file>

<file path=ppt/theme/themeOverride8.xml><?xml version="1.0" encoding="utf-8"?>
<a:themeOverride xmlns:a="http://schemas.openxmlformats.org/drawingml/2006/main">
  <a:clrScheme name="Custom 7">
    <a:dk1>
      <a:srgbClr val="FF0000"/>
    </a:dk1>
    <a:lt1>
      <a:sysClr val="window" lastClr="FFFFFF"/>
    </a:lt1>
    <a:dk2>
      <a:srgbClr val="000000"/>
    </a:dk2>
    <a:lt2>
      <a:srgbClr val="FFFFFF"/>
    </a:lt2>
    <a:accent1>
      <a:srgbClr val="000000"/>
    </a:accent1>
    <a:accent2>
      <a:srgbClr val="FF0000"/>
    </a:accent2>
    <a:accent3>
      <a:srgbClr val="FF0000"/>
    </a:accent3>
    <a:accent4>
      <a:srgbClr val="7E40CC"/>
    </a:accent4>
    <a:accent5>
      <a:srgbClr val="B927E9"/>
    </a:accent5>
    <a:accent6>
      <a:srgbClr val="E833BF"/>
    </a:accent6>
    <a:hlink>
      <a:srgbClr val="2DA0F1"/>
    </a:hlink>
    <a:folHlink>
      <a:srgbClr val="7ED1E6"/>
    </a:folHlink>
  </a:clrScheme>
</a:themeOverride>
</file>

<file path=ppt/theme/themeOverride9.xml><?xml version="1.0" encoding="utf-8"?>
<a:themeOverride xmlns:a="http://schemas.openxmlformats.org/drawingml/2006/main">
  <a:clrScheme name="Custom 4">
    <a:dk1>
      <a:srgbClr val="1B1811"/>
    </a:dk1>
    <a:lt1>
      <a:sysClr val="window" lastClr="FFFFFF"/>
    </a:lt1>
    <a:dk2>
      <a:srgbClr val="00B050"/>
    </a:dk2>
    <a:lt2>
      <a:srgbClr val="FFFFFF"/>
    </a:lt2>
    <a:accent1>
      <a:srgbClr val="00B050"/>
    </a:accent1>
    <a:accent2>
      <a:srgbClr val="9B2D1F"/>
    </a:accent2>
    <a:accent3>
      <a:srgbClr val="FF0000"/>
    </a:accent3>
    <a:accent4>
      <a:srgbClr val="956251"/>
    </a:accent4>
    <a:accent5>
      <a:srgbClr val="918485"/>
    </a:accent5>
    <a:accent6>
      <a:srgbClr val="855D5D"/>
    </a:accent6>
    <a:hlink>
      <a:srgbClr val="1B1811"/>
    </a:hlink>
    <a:folHlink>
      <a:srgbClr val="1B1811"/>
    </a:folHlink>
  </a:clrScheme>
</a:themeOverride>
</file>

<file path=docProps/app.xml><?xml version="1.0" encoding="utf-8"?>
<Properties xmlns="http://schemas.openxmlformats.org/officeDocument/2006/extended-properties" xmlns:vt="http://schemas.openxmlformats.org/officeDocument/2006/docPropsVTypes">
  <Template>Wisp</Template>
  <TotalTime>500</TotalTime>
  <Words>1309</Words>
  <Application>Microsoft Office PowerPoint</Application>
  <PresentationFormat>Widescreen</PresentationFormat>
  <Paragraphs>77</Paragraphs>
  <Slides>22</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22</vt:i4>
      </vt:variant>
    </vt:vector>
  </HeadingPairs>
  <TitlesOfParts>
    <vt:vector size="33" baseType="lpstr">
      <vt:lpstr>A Aref_ graffiti</vt:lpstr>
      <vt:lpstr>A Nasr</vt:lpstr>
      <vt:lpstr>Arial</vt:lpstr>
      <vt:lpstr>Calibri</vt:lpstr>
      <vt:lpstr>Century Gothic</vt:lpstr>
      <vt:lpstr>IranNastaliq</vt:lpstr>
      <vt:lpstr>Times New Roman</vt:lpstr>
      <vt:lpstr>Wingdings</vt:lpstr>
      <vt:lpstr>Wingdings 3</vt:lpstr>
      <vt:lpstr>Wisp</vt:lpstr>
      <vt:lpstr>1_Wisp</vt:lpstr>
      <vt:lpstr>PowerPoint Presentation</vt:lpstr>
      <vt:lpstr>PowerPoint Presentation</vt:lpstr>
      <vt:lpstr>مقدمه </vt:lpstr>
      <vt:lpstr>در ادامه :      </vt:lpstr>
      <vt:lpstr>PowerPoint Presentation</vt:lpstr>
      <vt:lpstr>مراحل انجام تجزیه و تحلیل </vt:lpstr>
      <vt:lpstr>گام نخست: شناسائی عوامل داخلی و خارجی </vt:lpstr>
      <vt:lpstr>گام  دوم: ایجاد ماتریس ارزیابی عوامل داخلی و خارجی</vt:lpstr>
      <vt:lpstr>گام دوم- ماتریس ارزیابی عوامل داخلی سازمان IFE</vt:lpstr>
      <vt:lpstr> گام سوم: تشکیل ماتریسSWOT   </vt:lpstr>
      <vt:lpstr>تشکیل ماتریس تجزیه و تحلیل SWOT </vt:lpstr>
      <vt:lpstr>PowerPoint Presentation</vt:lpstr>
      <vt:lpstr>PowerPoint Presentation</vt:lpstr>
      <vt:lpstr>PowerPoint Presentation</vt:lpstr>
      <vt:lpstr>PowerPoint Presentation</vt:lpstr>
      <vt:lpstr>PowerPoint Presentation</vt:lpstr>
      <vt:lpstr>PowerPoint Presentation</vt:lpstr>
      <vt:lpstr>مزايا و محدوديتها استفاده از روش SWOT</vt:lpstr>
      <vt:lpstr>ماتریس برنامه ریزی استراتژیک کمی </vt:lpstr>
      <vt:lpstr>ماتریس برنامه ریزی استراتژیک کمی</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Sazgar</dc:creator>
  <cp:lastModifiedBy>Dr Zardashtian</cp:lastModifiedBy>
  <cp:revision>188</cp:revision>
  <dcterms:created xsi:type="dcterms:W3CDTF">2017-05-13T20:49:03Z</dcterms:created>
  <dcterms:modified xsi:type="dcterms:W3CDTF">2020-03-26T17:23:04Z</dcterms:modified>
</cp:coreProperties>
</file>