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39DC45-9746-4D58-9197-79D2674ED7BC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1EFD8B-99A0-40B2-91E2-4FF407CC452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a-IR" sz="4000" b="1" dirty="0">
                <a:solidFill>
                  <a:srgbClr val="C00000"/>
                </a:solidFill>
                <a:cs typeface="B Nazanin" pitchFamily="2" charset="-78"/>
              </a:rPr>
              <a:t>الگوی کامل برنامه ریزی راهبردی در سازمان ورزشی</a:t>
            </a:r>
            <a:endParaRPr lang="en-US" sz="4000" b="1" dirty="0">
              <a:solidFill>
                <a:srgbClr val="C00000"/>
              </a:solidFill>
              <a:cs typeface="B Nazanin" pitchFamily="2" charset="-78"/>
            </a:endParaRPr>
          </a:p>
        </p:txBody>
      </p:sp>
      <p:pic>
        <p:nvPicPr>
          <p:cNvPr id="4" name="Picture 3" descr="نتد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81200"/>
            <a:ext cx="4191000" cy="446620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D6069-6372-49DA-830D-E2DDD620A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4000" dirty="0">
                <a:cs typeface="2  Titr" panose="00000700000000000000" pitchFamily="2" charset="-78"/>
              </a:rPr>
              <a:t>فصل نهم 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763000" cy="1143000"/>
          </a:xfrm>
        </p:spPr>
        <p:txBody>
          <a:bodyPr>
            <a:normAutofit/>
          </a:bodyPr>
          <a:lstStyle/>
          <a:p>
            <a:r>
              <a:rPr lang="fa-IR" sz="3200" b="1" dirty="0">
                <a:solidFill>
                  <a:srgbClr val="FF0000"/>
                </a:solidFill>
                <a:cs typeface="B Nazanin" pitchFamily="2" charset="-78"/>
              </a:rPr>
              <a:t>اقدامات مورد نیاز تدوین برنامه راهبردی در یک سازمان ورزشی</a:t>
            </a:r>
            <a:endParaRPr lang="en-US" sz="32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693920"/>
          </a:xfrm>
        </p:spPr>
        <p:txBody>
          <a:bodyPr/>
          <a:lstStyle/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تهیه ی بیانیه ماموریت</a:t>
            </a:r>
            <a:r>
              <a:rPr lang="en-US" b="1" dirty="0">
                <a:cs typeface="B Nazanin" pitchFamily="2" charset="-78"/>
              </a:rPr>
              <a:t>.</a:t>
            </a:r>
            <a:endParaRPr lang="fa-IR" b="1" dirty="0">
              <a:cs typeface="B Nazanin" pitchFamily="2" charset="-78"/>
            </a:endParaRPr>
          </a:p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تهیه ی فهرست قوت ها،ضعف ها،فرصت ها و تهدیدها</a:t>
            </a:r>
            <a:r>
              <a:rPr lang="en-US" b="1" dirty="0">
                <a:cs typeface="B Nazanin" pitchFamily="2" charset="-78"/>
              </a:rPr>
              <a:t>.</a:t>
            </a:r>
            <a:endParaRPr lang="fa-IR" b="1" dirty="0">
              <a:cs typeface="B Nazanin" pitchFamily="2" charset="-78"/>
            </a:endParaRPr>
          </a:p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 تهیه ی ماتریس </a:t>
            </a:r>
            <a:r>
              <a:rPr lang="en-US" b="1" dirty="0">
                <a:cs typeface="B Nazanin" pitchFamily="2" charset="-78"/>
              </a:rPr>
              <a:t>IFE</a:t>
            </a:r>
          </a:p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تهیه ی ماتریس </a:t>
            </a:r>
            <a:r>
              <a:rPr lang="en-US" b="1" dirty="0">
                <a:cs typeface="B Nazanin" pitchFamily="2" charset="-78"/>
              </a:rPr>
              <a:t>EFE</a:t>
            </a:r>
            <a:endParaRPr lang="fa-IR" b="1" dirty="0">
              <a:cs typeface="B Nazanin" pitchFamily="2" charset="-78"/>
            </a:endParaRPr>
          </a:p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تهیه ی ماتریس </a:t>
            </a:r>
            <a:r>
              <a:rPr lang="en-US" b="1" dirty="0">
                <a:cs typeface="B Nazanin" pitchFamily="2" charset="-78"/>
              </a:rPr>
              <a:t>IE</a:t>
            </a:r>
          </a:p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تهیه ی ماتریس سوات</a:t>
            </a:r>
          </a:p>
          <a:p>
            <a:pPr algn="r" rtl="1">
              <a:buClr>
                <a:schemeClr val="tx1"/>
              </a:buClr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تهیه ی ماتریس </a:t>
            </a:r>
            <a:r>
              <a:rPr lang="en-US" b="1" dirty="0">
                <a:cs typeface="B Nazanin" pitchFamily="2" charset="-78"/>
              </a:rPr>
              <a:t> QSPM</a:t>
            </a:r>
            <a:endParaRPr lang="fa-IR" dirty="0"/>
          </a:p>
        </p:txBody>
      </p:sp>
      <p:pic>
        <p:nvPicPr>
          <p:cNvPr id="4" name="Picture 3" descr="e-lear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124200"/>
            <a:ext cx="3505200" cy="350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4400" b="1" dirty="0">
                <a:solidFill>
                  <a:srgbClr val="FF0000"/>
                </a:solidFill>
                <a:cs typeface="B Nazanin" pitchFamily="2" charset="-78"/>
              </a:rPr>
              <a:t>تهیه ی بیانیه ماموریت در یک سازمان ورزشی</a:t>
            </a:r>
            <a:endParaRPr lang="en-US" sz="4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16480"/>
            <a:ext cx="8534400" cy="4389120"/>
          </a:xfrm>
        </p:spPr>
        <p:txBody>
          <a:bodyPr/>
          <a:lstStyle/>
          <a:p>
            <a:pPr algn="r" rtl="1">
              <a:buClr>
                <a:srgbClr val="0070C0"/>
              </a:buClr>
              <a:buFont typeface="Wingdings" pitchFamily="2" charset="2"/>
              <a:buChar char="q"/>
            </a:pPr>
            <a:r>
              <a:rPr lang="fa-IR" sz="2800" b="1" dirty="0">
                <a:cs typeface="B Nazanin" pitchFamily="2" charset="-78"/>
              </a:rPr>
              <a:t>بیانیه ماموریت یک سازمان فلسفه وجودی سازمان را به تصویر می کشد و معرف کسب و کار اصلی سازمان است.</a:t>
            </a:r>
          </a:p>
          <a:p>
            <a:pPr algn="r" rtl="1">
              <a:buClr>
                <a:srgbClr val="0070C0"/>
              </a:buClr>
              <a:buFont typeface="Wingdings" pitchFamily="2" charset="2"/>
              <a:buChar char="q"/>
            </a:pPr>
            <a:endParaRPr lang="fa-IR" sz="2800" b="1" dirty="0">
              <a:cs typeface="B Nazanin" pitchFamily="2" charset="-78"/>
            </a:endParaRPr>
          </a:p>
          <a:p>
            <a:pPr algn="r" rtl="1">
              <a:buClr>
                <a:srgbClr val="0070C0"/>
              </a:buClr>
              <a:buFont typeface="Wingdings" pitchFamily="2" charset="2"/>
              <a:buChar char="q"/>
            </a:pPr>
            <a:r>
              <a:rPr lang="fa-IR" sz="2800" b="1" dirty="0">
                <a:cs typeface="B Nazanin" pitchFamily="2" charset="-78"/>
              </a:rPr>
              <a:t>اجزای بیانیه ی ماموریت شامل مشتریان، محصولات یا خدمات، بازارها، فناوری، توجه به بقا، فلسفه، ویژگی ممتاز، توجه به تصور مردم و توجه به کارکنان است.</a:t>
            </a:r>
          </a:p>
          <a:p>
            <a:endParaRPr lang="en-US" dirty="0"/>
          </a:p>
        </p:txBody>
      </p:sp>
      <p:pic>
        <p:nvPicPr>
          <p:cNvPr id="4" name="Picture 3" descr="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800599"/>
            <a:ext cx="3123283" cy="20574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cs typeface="B Nazanin" pitchFamily="2" charset="-78"/>
              </a:rPr>
              <a:t>IFE </a:t>
            </a:r>
            <a:r>
              <a:rPr lang="fa-IR" sz="4000" b="1" dirty="0">
                <a:solidFill>
                  <a:srgbClr val="FF0000"/>
                </a:solidFill>
                <a:cs typeface="B Nazanin" pitchFamily="2" charset="-78"/>
              </a:rPr>
              <a:t>ماتریس</a:t>
            </a:r>
            <a:endParaRPr lang="en-US" sz="40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57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ضریب رتبه</a:t>
                      </a:r>
                      <a:endParaRPr lang="en-US" sz="2000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رتبه</a:t>
                      </a:r>
                      <a:endParaRPr lang="en-US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ضریب اهمیت</a:t>
                      </a:r>
                      <a:endParaRPr lang="en-US" sz="2000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فهرست</a:t>
                      </a:r>
                      <a:r>
                        <a:rPr lang="fa-IR" sz="2000" b="1" baseline="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 قوت ها</a:t>
                      </a:r>
                      <a:endParaRPr lang="en-US" sz="2000" b="1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</a:t>
                      </a:r>
                      <a:r>
                        <a:rPr lang="en-US" b="1" baseline="0" dirty="0"/>
                        <a:t>2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/>
                        <a:t>ضریب</a:t>
                      </a:r>
                      <a:r>
                        <a:rPr lang="fa-IR" sz="2000" b="1" baseline="0" dirty="0"/>
                        <a:t> رتبه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/>
                        <a:t>رتبه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/>
                        <a:t>ضریب اهمیت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/>
                        <a:t>فهرست ضعف ها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/>
                        <a:t>جمع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∑</a:t>
                      </a:r>
                      <a:r>
                        <a:rPr lang="fa-IR" b="1" dirty="0"/>
                        <a:t>1=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/>
                        <a:t>جمع</a:t>
                      </a:r>
                      <a:r>
                        <a:rPr lang="fa-IR" sz="2000" b="1" baseline="0" dirty="0"/>
                        <a:t> کل ضریب و امتیاز عوامل درونی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cs typeface="B Nazanin" pitchFamily="2" charset="-78"/>
              </a:rPr>
              <a:t>IE </a:t>
            </a:r>
            <a:r>
              <a:rPr lang="fa-IR" sz="4400" b="1" dirty="0">
                <a:solidFill>
                  <a:srgbClr val="FF0000"/>
                </a:solidFill>
                <a:cs typeface="B Nazanin" pitchFamily="2" charset="-78"/>
              </a:rPr>
              <a:t>ماتریس</a:t>
            </a:r>
            <a:endParaRPr lang="en-US" sz="4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316162"/>
          <a:ext cx="8229600" cy="37036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1819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algn="ctr"/>
                      <a:r>
                        <a:rPr lang="fa-IR" sz="2800" b="1" dirty="0">
                          <a:cs typeface="B Nazanin" pitchFamily="2" charset="-78"/>
                        </a:rPr>
                        <a:t>استراتژی</a:t>
                      </a:r>
                      <a:r>
                        <a:rPr lang="fa-IR" sz="2800" b="1" baseline="0" dirty="0">
                          <a:cs typeface="B Nazanin" pitchFamily="2" charset="-78"/>
                        </a:rPr>
                        <a:t> محافظه کارانه</a:t>
                      </a:r>
                    </a:p>
                    <a:p>
                      <a:pPr algn="ctr"/>
                      <a:endParaRPr lang="fa-IR" sz="2800" b="1" baseline="0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800" b="1" baseline="0" dirty="0">
                          <a:cs typeface="B Nazanin" pitchFamily="2" charset="-78"/>
                        </a:rPr>
                        <a:t>WO</a:t>
                      </a:r>
                      <a:endParaRPr lang="en-US" sz="2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a-IR" dirty="0"/>
                    </a:p>
                    <a:p>
                      <a:pPr algn="ctr"/>
                      <a:r>
                        <a:rPr lang="fa-IR" sz="2800" dirty="0">
                          <a:cs typeface="B Nazanin" pitchFamily="2" charset="-78"/>
                        </a:rPr>
                        <a:t>استراتژی</a:t>
                      </a:r>
                      <a:r>
                        <a:rPr lang="fa-IR" sz="2800" baseline="0" dirty="0">
                          <a:cs typeface="B Nazanin" pitchFamily="2" charset="-78"/>
                        </a:rPr>
                        <a:t> تهاجمی</a:t>
                      </a:r>
                    </a:p>
                    <a:p>
                      <a:pPr algn="ctr"/>
                      <a:endParaRPr lang="fa-IR" sz="2800" baseline="0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800" baseline="0" dirty="0">
                          <a:cs typeface="B Nazanin" pitchFamily="2" charset="-78"/>
                        </a:rPr>
                        <a:t>SO</a:t>
                      </a:r>
                      <a:endParaRPr lang="en-US" sz="2800" dirty="0"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1819">
                <a:tc>
                  <a:txBody>
                    <a:bodyPr/>
                    <a:lstStyle/>
                    <a:p>
                      <a:pPr algn="ctr"/>
                      <a:r>
                        <a:rPr lang="fa-IR" sz="2800" b="1" dirty="0">
                          <a:cs typeface="B Nazanin" pitchFamily="2" charset="-78"/>
                        </a:rPr>
                        <a:t>استراتژی</a:t>
                      </a:r>
                      <a:r>
                        <a:rPr lang="fa-IR" sz="2800" b="1" baseline="0" dirty="0">
                          <a:cs typeface="B Nazanin" pitchFamily="2" charset="-78"/>
                        </a:rPr>
                        <a:t> تدافعی</a:t>
                      </a:r>
                    </a:p>
                    <a:p>
                      <a:pPr algn="ctr"/>
                      <a:endParaRPr lang="fa-IR" sz="2800" b="1" baseline="0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800" b="1" baseline="0" dirty="0">
                          <a:cs typeface="B Nazanin" pitchFamily="2" charset="-78"/>
                        </a:rPr>
                        <a:t>WT</a:t>
                      </a:r>
                      <a:endParaRPr lang="en-US" sz="2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b="1" dirty="0">
                          <a:cs typeface="B Nazanin" pitchFamily="2" charset="-78"/>
                        </a:rPr>
                        <a:t>استراتژی</a:t>
                      </a:r>
                      <a:r>
                        <a:rPr lang="fa-IR" sz="2800" b="1" baseline="0" dirty="0">
                          <a:cs typeface="B Nazanin" pitchFamily="2" charset="-78"/>
                        </a:rPr>
                        <a:t> رقابتی</a:t>
                      </a:r>
                    </a:p>
                    <a:p>
                      <a:pPr algn="ctr"/>
                      <a:endParaRPr lang="fa-IR" sz="2800" b="1" baseline="0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800" b="1" baseline="0" dirty="0">
                          <a:cs typeface="B Nazanin" pitchFamily="2" charset="-78"/>
                        </a:rPr>
                        <a:t>ST</a:t>
                      </a:r>
                      <a:endParaRPr lang="en-US" sz="2800" b="1" dirty="0"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cs typeface="B Nazanin" pitchFamily="2" charset="-78"/>
              </a:rPr>
              <a:t>EFE </a:t>
            </a:r>
            <a:r>
              <a:rPr lang="fa-IR" sz="4400" b="1" dirty="0">
                <a:solidFill>
                  <a:srgbClr val="FF0000"/>
                </a:solidFill>
                <a:cs typeface="B Nazanin" pitchFamily="2" charset="-78"/>
              </a:rPr>
              <a:t>ماتریس</a:t>
            </a:r>
            <a:endParaRPr lang="en-US" sz="4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86840"/>
          <a:ext cx="8229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ضریب رتبه</a:t>
                      </a:r>
                      <a:endParaRPr lang="en-US" sz="2000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رتبه</a:t>
                      </a:r>
                      <a:endParaRPr lang="en-US" sz="2000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ضریب اهمیت</a:t>
                      </a:r>
                      <a:endParaRPr lang="en-US" sz="2000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فهرست</a:t>
                      </a:r>
                      <a:r>
                        <a:rPr lang="fa-IR" sz="2000" baseline="0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 فرصت ها</a:t>
                      </a:r>
                      <a:endParaRPr lang="en-US" sz="2000" dirty="0">
                        <a:solidFill>
                          <a:srgbClr val="FF000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O1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O2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O3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O4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O5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>
                          <a:cs typeface="B Nazanin" pitchFamily="2" charset="-78"/>
                        </a:rPr>
                        <a:t>ضریب رتبه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>
                          <a:cs typeface="B Nazanin" pitchFamily="2" charset="-78"/>
                        </a:rPr>
                        <a:t>رتبه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>
                          <a:cs typeface="B Nazanin" pitchFamily="2" charset="-78"/>
                        </a:rPr>
                        <a:t>ضریب اهمیت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>
                          <a:cs typeface="B Nazanin" pitchFamily="2" charset="-78"/>
                        </a:rPr>
                        <a:t>فهرست تهدیدها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T1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T2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T3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T4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T5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1" dirty="0">
                          <a:cs typeface="B Nazanin" pitchFamily="2" charset="-78"/>
                        </a:rPr>
                        <a:t>جمع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cs typeface="B Nazanin" pitchFamily="2" charset="-78"/>
                        </a:rPr>
                        <a:t>∑</a:t>
                      </a:r>
                      <a:r>
                        <a:rPr lang="fa-IR" sz="2000" b="1" dirty="0">
                          <a:cs typeface="B Nazanin" pitchFamily="2" charset="-78"/>
                        </a:rPr>
                        <a:t> 1=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itchFamily="2" charset="-78"/>
                        </a:rPr>
                        <a:t>جمع</a:t>
                      </a:r>
                      <a:r>
                        <a:rPr lang="fa-IR" sz="1800" b="1" baseline="0" dirty="0">
                          <a:cs typeface="B Nazanin" pitchFamily="2" charset="-78"/>
                        </a:rPr>
                        <a:t> کل ضریب و امتیازات عوامل خارجی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b="1" dirty="0">
                <a:solidFill>
                  <a:srgbClr val="FF0000"/>
                </a:solidFill>
                <a:cs typeface="B Nazanin" pitchFamily="2" charset="-78"/>
              </a:rPr>
              <a:t>ماتریس سوات</a:t>
            </a:r>
            <a:endParaRPr lang="en-US" sz="4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392362"/>
          <a:ext cx="82296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0546">
                <a:tc>
                  <a:txBody>
                    <a:bodyPr/>
                    <a:lstStyle/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fa-IR" sz="2400" b="1" dirty="0">
                          <a:cs typeface="B Nazanin" pitchFamily="2" charset="-78"/>
                        </a:rPr>
                        <a:t>فهرست ضعف ها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fa-IR" sz="2400" b="1" dirty="0">
                          <a:cs typeface="B Nazanin" pitchFamily="2" charset="-78"/>
                        </a:rPr>
                        <a:t>فهرست قوت ها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2400" b="1" dirty="0">
                          <a:cs typeface="B Nazanin" pitchFamily="2" charset="-78"/>
                        </a:rPr>
                        <a:t>عوامل داخلی</a:t>
                      </a:r>
                    </a:p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r"/>
                      <a:r>
                        <a:rPr lang="fa-IR" sz="2400" b="1" dirty="0">
                          <a:cs typeface="B Nazanin" pitchFamily="2" charset="-78"/>
                        </a:rPr>
                        <a:t>عوامل خارجی</a:t>
                      </a: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546">
                <a:tc>
                  <a:txBody>
                    <a:bodyPr/>
                    <a:lstStyle/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400" b="1" dirty="0">
                          <a:cs typeface="B Nazanin" pitchFamily="2" charset="-78"/>
                        </a:rPr>
                        <a:t>WO</a:t>
                      </a:r>
                      <a:r>
                        <a:rPr lang="en-US" sz="2400" b="1" baseline="0" dirty="0">
                          <a:cs typeface="B Nazanin" pitchFamily="2" charset="-78"/>
                        </a:rPr>
                        <a:t> </a:t>
                      </a:r>
                      <a:r>
                        <a:rPr lang="fa-IR" sz="2400" b="1" baseline="0" dirty="0">
                          <a:cs typeface="B Nazanin" pitchFamily="2" charset="-78"/>
                        </a:rPr>
                        <a:t>راهبردهای</a:t>
                      </a:r>
                    </a:p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400" b="1" dirty="0">
                          <a:cs typeface="B Nazanin" pitchFamily="2" charset="-78"/>
                        </a:rPr>
                        <a:t>SO </a:t>
                      </a:r>
                      <a:r>
                        <a:rPr lang="fa-IR" sz="2400" b="1" dirty="0">
                          <a:cs typeface="B Nazanin" pitchFamily="2" charset="-78"/>
                        </a:rPr>
                        <a:t>راهبردهای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fa-IR" sz="2400" b="1" dirty="0">
                          <a:cs typeface="B Nazanin" pitchFamily="2" charset="-78"/>
                        </a:rPr>
                        <a:t>فهرست فرصت ها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0546">
                <a:tc>
                  <a:txBody>
                    <a:bodyPr/>
                    <a:lstStyle/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400" b="1" dirty="0">
                          <a:cs typeface="B Nazanin" pitchFamily="2" charset="-78"/>
                        </a:rPr>
                        <a:t>WT </a:t>
                      </a:r>
                      <a:r>
                        <a:rPr lang="fa-IR" sz="2400" b="1" dirty="0">
                          <a:cs typeface="B Nazanin" pitchFamily="2" charset="-78"/>
                        </a:rPr>
                        <a:t>راهبردهای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en-US" sz="2400" b="1" dirty="0">
                          <a:cs typeface="B Nazanin" pitchFamily="2" charset="-78"/>
                        </a:rPr>
                        <a:t>ST </a:t>
                      </a:r>
                      <a:r>
                        <a:rPr lang="fa-IR" sz="2400" b="1" dirty="0">
                          <a:cs typeface="B Nazanin" pitchFamily="2" charset="-78"/>
                        </a:rPr>
                        <a:t>راهبردهای</a:t>
                      </a:r>
                      <a:endParaRPr lang="en-US" sz="2400" b="1" dirty="0">
                        <a:cs typeface="B Nazanin" pitchFamily="2" charset="-78"/>
                      </a:endParaRPr>
                    </a:p>
                    <a:p>
                      <a:pPr algn="ctr"/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a-IR" sz="2400" b="1" dirty="0">
                        <a:cs typeface="B Nazanin" pitchFamily="2" charset="-78"/>
                      </a:endParaRPr>
                    </a:p>
                    <a:p>
                      <a:pPr algn="ctr"/>
                      <a:r>
                        <a:rPr lang="fa-IR" sz="2400" b="1" dirty="0">
                          <a:cs typeface="B Nazanin" pitchFamily="2" charset="-78"/>
                        </a:rPr>
                        <a:t>فهرست تهدیدها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MONA\Desktop\۲۰۱۷۰۵۲۳_۲۱۴۶۴۳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528</TotalTime>
  <Words>242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B Nazanin</vt:lpstr>
      <vt:lpstr>Calibri</vt:lpstr>
      <vt:lpstr>Constantia</vt:lpstr>
      <vt:lpstr>Wingdings</vt:lpstr>
      <vt:lpstr>Wingdings 2</vt:lpstr>
      <vt:lpstr>Flow</vt:lpstr>
      <vt:lpstr>الگوی کامل برنامه ریزی راهبردی در سازمان ورزشی</vt:lpstr>
      <vt:lpstr>اقدامات مورد نیاز تدوین برنامه راهبردی در یک سازمان ورزشی</vt:lpstr>
      <vt:lpstr>تهیه ی بیانیه ماموریت در یک سازمان ورزشی</vt:lpstr>
      <vt:lpstr>IFE ماتریس</vt:lpstr>
      <vt:lpstr>IE ماتریس</vt:lpstr>
      <vt:lpstr>EFE ماتریس</vt:lpstr>
      <vt:lpstr>ماتریس سوات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MONA</dc:creator>
  <cp:lastModifiedBy>Dr Zardashtian</cp:lastModifiedBy>
  <cp:revision>56</cp:revision>
  <dcterms:created xsi:type="dcterms:W3CDTF">2017-04-28T19:16:12Z</dcterms:created>
  <dcterms:modified xsi:type="dcterms:W3CDTF">2020-03-26T18:52:52Z</dcterms:modified>
</cp:coreProperties>
</file>