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24" autoAdjust="0"/>
  </p:normalViewPr>
  <p:slideViewPr>
    <p:cSldViewPr>
      <p:cViewPr varScale="1">
        <p:scale>
          <a:sx n="68" d="100"/>
          <a:sy n="68" d="100"/>
        </p:scale>
        <p:origin x="144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464A5-427D-43A2-9493-727D533D5070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F7044-1B12-4A1F-9813-BB7DECE79A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464A5-427D-43A2-9493-727D533D5070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F7044-1B12-4A1F-9813-BB7DECE79A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464A5-427D-43A2-9493-727D533D5070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F7044-1B12-4A1F-9813-BB7DECE79A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464A5-427D-43A2-9493-727D533D5070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F7044-1B12-4A1F-9813-BB7DECE79A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464A5-427D-43A2-9493-727D533D5070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F7044-1B12-4A1F-9813-BB7DECE79A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464A5-427D-43A2-9493-727D533D5070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F7044-1B12-4A1F-9813-BB7DECE79A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464A5-427D-43A2-9493-727D533D5070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F7044-1B12-4A1F-9813-BB7DECE79A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464A5-427D-43A2-9493-727D533D5070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F7044-1B12-4A1F-9813-BB7DECE79A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464A5-427D-43A2-9493-727D533D5070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F7044-1B12-4A1F-9813-BB7DECE79A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464A5-427D-43A2-9493-727D533D5070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F7044-1B12-4A1F-9813-BB7DECE79A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464A5-427D-43A2-9493-727D533D5070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F7044-1B12-4A1F-9813-BB7DECE79A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5E464A5-427D-43A2-9493-727D533D5070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D8F7044-1B12-4A1F-9813-BB7DECE79A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600" b="1" dirty="0">
                <a:cs typeface="B Nazanin" pitchFamily="2" charset="-78"/>
              </a:rPr>
              <a:t>مدل ها و ماتریس های برنامه ریزی استراتژیک</a:t>
            </a:r>
            <a:endParaRPr lang="en-US" sz="3600" b="1" dirty="0">
              <a:cs typeface="B Nazanin" pitchFamily="2" charset="-78"/>
            </a:endParaRPr>
          </a:p>
        </p:txBody>
      </p:sp>
      <p:pic>
        <p:nvPicPr>
          <p:cNvPr id="1026" name="Picture 2" descr="C:\Users\MONA\Desktop\گزارش ها\New folder (2)\۲۰۱۷۰۵۰۷_۱۴۴۸۱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057400"/>
            <a:ext cx="3048000" cy="3429000"/>
          </a:xfrm>
          <a:prstGeom prst="rect">
            <a:avLst/>
          </a:prstGeom>
          <a:noFill/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0595E6-9911-407F-A2DE-CD508F51A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98080" cy="1143000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cs typeface="B Nazanin" pitchFamily="2" charset="-78"/>
              </a:rPr>
              <a:t>SWOT</a:t>
            </a:r>
            <a:r>
              <a:rPr lang="fa-IR" sz="4000" b="1" dirty="0">
                <a:solidFill>
                  <a:srgbClr val="FF0000"/>
                </a:solidFill>
                <a:cs typeface="B Nazanin" pitchFamily="2" charset="-78"/>
              </a:rPr>
              <a:t> ماتریس </a:t>
            </a:r>
            <a:endParaRPr lang="en-US" sz="4000" b="1" dirty="0">
              <a:solidFill>
                <a:srgbClr val="FF0000"/>
              </a:solidFill>
              <a:cs typeface="B Nazanin" pitchFamily="2" charset="-78"/>
            </a:endParaRPr>
          </a:p>
        </p:txBody>
      </p:sp>
      <p:pic>
        <p:nvPicPr>
          <p:cNvPr id="3" name="Content Placeholder 2" descr="C:\Users\MONA\Desktop\گزارش ها\New folder (2)\۲۰۱۷۰۵۰۸_۱۰۰۷۲۹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143000"/>
            <a:ext cx="8001000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498080" cy="1143000"/>
          </a:xfrm>
        </p:spPr>
        <p:txBody>
          <a:bodyPr>
            <a:normAutofit/>
          </a:bodyPr>
          <a:lstStyle/>
          <a:p>
            <a:pPr algn="r"/>
            <a:r>
              <a:rPr lang="fa-IR" sz="4000" b="1" dirty="0">
                <a:solidFill>
                  <a:srgbClr val="FF0000"/>
                </a:solidFill>
                <a:cs typeface="B Nazanin" pitchFamily="2" charset="-78"/>
              </a:rPr>
              <a:t>مدل دیوید:</a:t>
            </a:r>
            <a:endParaRPr lang="en-US" sz="4000" b="1" dirty="0">
              <a:solidFill>
                <a:srgbClr val="FF0000"/>
              </a:solidFill>
              <a:cs typeface="B Nazanin" pitchFamily="2" charset="-78"/>
            </a:endParaRPr>
          </a:p>
        </p:txBody>
      </p:sp>
      <p:pic>
        <p:nvPicPr>
          <p:cNvPr id="3074" name="Picture 2" descr="C:\Users\MONA\Desktop\گزارش ها\New folder (2)\۲۰۱۷۰۵۰۸_۱۰۰۶۳۲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219200"/>
            <a:ext cx="7470775" cy="533399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120" y="274638"/>
            <a:ext cx="7498080" cy="1143000"/>
          </a:xfrm>
        </p:spPr>
        <p:txBody>
          <a:bodyPr>
            <a:normAutofit/>
          </a:bodyPr>
          <a:lstStyle/>
          <a:p>
            <a:r>
              <a:rPr lang="fa-IR" sz="3600" b="1" dirty="0">
                <a:solidFill>
                  <a:srgbClr val="FF0000"/>
                </a:solidFill>
                <a:cs typeface="B Nazanin" pitchFamily="2" charset="-78"/>
              </a:rPr>
              <a:t>ماتریس ارزیابی موقعیت و اقدام استراتژیک</a:t>
            </a:r>
            <a:endParaRPr lang="en-US" sz="3600" b="1" dirty="0">
              <a:solidFill>
                <a:srgbClr val="FF0000"/>
              </a:solidFill>
              <a:cs typeface="B Nazanin" pitchFamily="2" charset="-78"/>
            </a:endParaRPr>
          </a:p>
        </p:txBody>
      </p:sp>
      <p:pic>
        <p:nvPicPr>
          <p:cNvPr id="6146" name="Picture 2" descr="C:\Users\MONA\Desktop\گزارش ها\New folder (2)\۲۰۱۷۰۵۰۷_۱۴۱۸۳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00200"/>
            <a:ext cx="7848600" cy="502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498080" cy="1143000"/>
          </a:xfrm>
        </p:spPr>
        <p:txBody>
          <a:bodyPr/>
          <a:lstStyle/>
          <a:p>
            <a:pPr algn="r"/>
            <a:r>
              <a:rPr lang="en-US" sz="4400" b="1" dirty="0">
                <a:solidFill>
                  <a:srgbClr val="FF0000"/>
                </a:solidFill>
                <a:cs typeface="B Yekan" pitchFamily="2" charset="-78"/>
              </a:rPr>
              <a:t>IE </a:t>
            </a:r>
            <a:r>
              <a:rPr lang="fa-IR" sz="4400" b="1" dirty="0">
                <a:solidFill>
                  <a:srgbClr val="FF0000"/>
                </a:solidFill>
                <a:cs typeface="B Yekan" pitchFamily="2" charset="-78"/>
              </a:rPr>
              <a:t>ماتریس</a:t>
            </a:r>
            <a:endParaRPr lang="en-US" sz="4400" b="1" dirty="0">
              <a:solidFill>
                <a:srgbClr val="FF0000"/>
              </a:solidFill>
              <a:cs typeface="B Yeka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81200"/>
            <a:ext cx="7943088" cy="480060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fa-IR" sz="2800" b="1" dirty="0">
                <a:cs typeface="B Nazanin" pitchFamily="2" charset="-78"/>
              </a:rPr>
              <a:t>ماتریسی پر کاربرد جهت تدوین استراتژی در سازمان های ورزشی ایران و هم چنین در تحقیقات مختلف راهبردی داخلی و خارجی می باشد.</a:t>
            </a:r>
            <a:endParaRPr lang="en-US" sz="2800" b="1" dirty="0">
              <a:cs typeface="B Nazanin" pitchFamily="2" charset="-78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498080" cy="1143000"/>
          </a:xfrm>
        </p:spPr>
        <p:txBody>
          <a:bodyPr>
            <a:normAutofit/>
          </a:bodyPr>
          <a:lstStyle/>
          <a:p>
            <a:pPr algn="r"/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مدل اسلک</a:t>
            </a:r>
            <a:endParaRPr lang="en-US" b="1" dirty="0">
              <a:solidFill>
                <a:srgbClr val="FF0000"/>
              </a:solidFill>
              <a:cs typeface="B Nazanin" pitchFamily="2" charset="-78"/>
            </a:endParaRPr>
          </a:p>
        </p:txBody>
      </p:sp>
      <p:pic>
        <p:nvPicPr>
          <p:cNvPr id="7170" name="Picture 2" descr="C:\Users\MONA\Desktop\گزارش ها\New folder (2)\۲۰۱۷۰۵۰۷_۱۴۱۷۲۲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43000" y="1447800"/>
            <a:ext cx="7696200" cy="518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9248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fa-IR" sz="3600" b="1" dirty="0">
                <a:solidFill>
                  <a:srgbClr val="FF0000"/>
                </a:solidFill>
                <a:cs typeface="B Nazanin" pitchFamily="2" charset="-78"/>
              </a:rPr>
              <a:t>مدل برنامه ریزی راهبردی در سازمان های ورزشی:</a:t>
            </a:r>
            <a:endParaRPr lang="en-US" sz="3600" b="1" dirty="0">
              <a:solidFill>
                <a:srgbClr val="FF0000"/>
              </a:solidFill>
              <a:cs typeface="B Nazanin" pitchFamily="2" charset="-78"/>
            </a:endParaRPr>
          </a:p>
        </p:txBody>
      </p:sp>
      <p:pic>
        <p:nvPicPr>
          <p:cNvPr id="8194" name="Picture 2" descr="C:\Users\MONA\Desktop\گزارش ها\New folder (2)\۲۰۱۷۰۵۰۷_۱۴۱۵۴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95400" y="1447800"/>
            <a:ext cx="7620000" cy="525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498080" cy="1143000"/>
          </a:xfrm>
        </p:spPr>
        <p:txBody>
          <a:bodyPr>
            <a:normAutofit/>
          </a:bodyPr>
          <a:lstStyle/>
          <a:p>
            <a:pPr algn="r"/>
            <a:r>
              <a:rPr lang="fa-IR" sz="4000" b="1" dirty="0">
                <a:solidFill>
                  <a:srgbClr val="FF0000"/>
                </a:solidFill>
                <a:cs typeface="B Nazanin" pitchFamily="2" charset="-78"/>
              </a:rPr>
              <a:t>مدل فیلیپس:</a:t>
            </a:r>
            <a:endParaRPr lang="en-US" sz="4000" b="1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371600"/>
            <a:ext cx="7924800" cy="4953000"/>
          </a:xfrm>
        </p:spPr>
        <p:txBody>
          <a:bodyPr/>
          <a:lstStyle/>
          <a:p>
            <a:pPr algn="r">
              <a:buNone/>
            </a:pPr>
            <a:r>
              <a:rPr lang="fa-IR" sz="2800" b="1" dirty="0">
                <a:cs typeface="B Nazanin" pitchFamily="2" charset="-78"/>
              </a:rPr>
              <a:t>دراین مدل استراتژی ها مستقیما مبتنی بر اهداف استخراج می شوند و در آن باید اهداف بلند مدت سازمان در زمینه های مشخص دسته بندی شوند تا استراتژی هایی را به عنوان مسیر و روش رسیدن به این هدف اتخاذ کرد.</a:t>
            </a:r>
            <a:endParaRPr lang="en-US" sz="2800" b="1" dirty="0">
              <a:cs typeface="B Nazanin" pitchFamily="2" charset="-78"/>
            </a:endParaRPr>
          </a:p>
          <a:p>
            <a:pPr algn="r">
              <a:buNone/>
            </a:pPr>
            <a:r>
              <a:rPr lang="fa-IR" sz="2000" dirty="0">
                <a:cs typeface="B Nazanin" pitchFamily="2" charset="-78"/>
              </a:rPr>
              <a:t>کم و ضعیف                                                                                 </a:t>
            </a:r>
            <a:endParaRPr lang="en-US" sz="2000" dirty="0">
              <a:cs typeface="B Nazanin" pitchFamily="2" charset="-78"/>
            </a:endParaRPr>
          </a:p>
          <a:p>
            <a:pPr>
              <a:buNone/>
            </a:pPr>
            <a:r>
              <a:rPr lang="fa-IR" sz="2000" dirty="0">
                <a:cs typeface="B Nazanin" pitchFamily="2" charset="-78"/>
              </a:rPr>
              <a:t>           تاثیر تغییرات بازار                              زیاد و قوی          </a:t>
            </a:r>
            <a:endParaRPr lang="en-US" sz="2000" dirty="0">
              <a:cs typeface="B Nazanin" pitchFamily="2" charset="-7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76400" y="4495800"/>
          <a:ext cx="723900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4190">
                <a:tc>
                  <a:txBody>
                    <a:bodyPr/>
                    <a:lstStyle/>
                    <a:p>
                      <a:r>
                        <a:rPr lang="fa-IR" dirty="0"/>
                        <a:t>توسعه و سرمایه گذاری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/>
                        <a:t>توسعه و سرمایه گذاری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/>
                        <a:t>عملکرد</a:t>
                      </a:r>
                      <a:r>
                        <a:rPr lang="fa-IR" baseline="0" dirty="0"/>
                        <a:t> محافظه کارانه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20">
                <a:tc>
                  <a:txBody>
                    <a:bodyPr/>
                    <a:lstStyle/>
                    <a:p>
                      <a:r>
                        <a:rPr lang="fa-IR" dirty="0"/>
                        <a:t>توسعه و</a:t>
                      </a:r>
                      <a:r>
                        <a:rPr lang="fa-IR" baseline="0" dirty="0"/>
                        <a:t> سرمایه گذاری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/>
                        <a:t>عملکرد محافظه کارانه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/>
                        <a:t>خروج از صنعت یا حرفه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190">
                <a:tc>
                  <a:txBody>
                    <a:bodyPr/>
                    <a:lstStyle/>
                    <a:p>
                      <a:r>
                        <a:rPr lang="fa-IR" dirty="0"/>
                        <a:t>عملکرد محافظه کارانه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/>
                        <a:t>خروج</a:t>
                      </a:r>
                      <a:r>
                        <a:rPr lang="fa-IR" baseline="0" dirty="0"/>
                        <a:t> از صنعت یا حرفه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/>
                        <a:t>خروج</a:t>
                      </a:r>
                      <a:r>
                        <a:rPr lang="fa-IR" baseline="0" dirty="0"/>
                        <a:t> از صنعت یا حرفه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Left Arrow 5"/>
          <p:cNvSpPr/>
          <p:nvPr/>
        </p:nvSpPr>
        <p:spPr>
          <a:xfrm>
            <a:off x="3429000" y="365760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248400" y="3657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52400"/>
            <a:ext cx="7498080" cy="1143000"/>
          </a:xfrm>
        </p:spPr>
        <p:txBody>
          <a:bodyPr>
            <a:normAutofit/>
          </a:bodyPr>
          <a:lstStyle/>
          <a:p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نمونه ای از دسته بندی مدل فیلیپس برای سازمان:</a:t>
            </a:r>
            <a:endParaRPr lang="en-US" sz="3200" b="1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0688" cy="4800600"/>
          </a:xfrm>
        </p:spPr>
        <p:txBody>
          <a:bodyPr>
            <a:noAutofit/>
          </a:bodyPr>
          <a:lstStyle/>
          <a:p>
            <a:pPr algn="r" rtl="1">
              <a:buFont typeface="Wingdings" pitchFamily="2" charset="2"/>
              <a:buChar char="q"/>
            </a:pP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  <a:cs typeface="B Nazanin" pitchFamily="2" charset="-78"/>
              </a:rPr>
              <a:t>بازار</a:t>
            </a:r>
            <a:r>
              <a:rPr lang="fa-IR" sz="2800" b="1" dirty="0">
                <a:cs typeface="B Nazanin" pitchFamily="2" charset="-78"/>
              </a:rPr>
              <a:t>: </a:t>
            </a:r>
            <a:r>
              <a:rPr lang="fa-IR" sz="2800" dirty="0">
                <a:cs typeface="B Nazanin" pitchFamily="2" charset="-78"/>
              </a:rPr>
              <a:t>حفظ بازار فعلی،توسعه بازار،افزایش صادرات و...</a:t>
            </a:r>
          </a:p>
          <a:p>
            <a:pPr algn="r" rtl="1">
              <a:buFont typeface="Wingdings" pitchFamily="2" charset="2"/>
              <a:buChar char="q"/>
            </a:pP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  <a:cs typeface="B Nazanin" pitchFamily="2" charset="-78"/>
              </a:rPr>
              <a:t>کیفیت: </a:t>
            </a:r>
            <a:r>
              <a:rPr lang="fa-IR" sz="2800" dirty="0">
                <a:cs typeface="B Nazanin" pitchFamily="2" charset="-78"/>
              </a:rPr>
              <a:t>بهبود کیفیت محصولات تولیدی،استقرار نظام های کیفی مخالف و...</a:t>
            </a:r>
          </a:p>
          <a:p>
            <a:pPr algn="r" rtl="1">
              <a:buFont typeface="Wingdings" pitchFamily="2" charset="2"/>
              <a:buChar char="q"/>
            </a:pP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  <a:cs typeface="B Nazanin" pitchFamily="2" charset="-78"/>
              </a:rPr>
              <a:t>بهره وری: </a:t>
            </a:r>
            <a:r>
              <a:rPr lang="fa-IR" sz="2800" dirty="0">
                <a:cs typeface="B Nazanin" pitchFamily="2" charset="-78"/>
              </a:rPr>
              <a:t>بهبود بهره وری واحدهای مختلف سازمان،افزایش بازدهی تجهیزات و...</a:t>
            </a:r>
          </a:p>
          <a:p>
            <a:pPr algn="r" rtl="1">
              <a:buFont typeface="Wingdings" pitchFamily="2" charset="2"/>
              <a:buChar char="q"/>
            </a:pP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  <a:cs typeface="B Nazanin" pitchFamily="2" charset="-78"/>
              </a:rPr>
              <a:t>نوآوری:</a:t>
            </a:r>
            <a:r>
              <a:rPr lang="fa-IR" sz="2800" dirty="0">
                <a:cs typeface="B Nazanin" pitchFamily="2" charset="-78"/>
              </a:rPr>
              <a:t> افزایش توان طراحی</a:t>
            </a:r>
          </a:p>
          <a:p>
            <a:pPr algn="r" rtl="1">
              <a:buFont typeface="Wingdings" pitchFamily="2" charset="2"/>
              <a:buChar char="q"/>
            </a:pP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  <a:cs typeface="B Nazanin" pitchFamily="2" charset="-78"/>
              </a:rPr>
              <a:t>منابع انسانی: </a:t>
            </a:r>
            <a:r>
              <a:rPr lang="fa-IR" sz="2800" dirty="0">
                <a:cs typeface="B Nazanin" pitchFamily="2" charset="-78"/>
              </a:rPr>
              <a:t>جذب منابع کارآمد،ارتقا دانایی مجموعه و...</a:t>
            </a:r>
          </a:p>
          <a:p>
            <a:pPr algn="r" rtl="1">
              <a:buFont typeface="Wingdings" pitchFamily="2" charset="2"/>
              <a:buChar char="q"/>
            </a:pP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  <a:cs typeface="B Nazanin" pitchFamily="2" charset="-78"/>
              </a:rPr>
              <a:t>مالی: </a:t>
            </a:r>
            <a:r>
              <a:rPr lang="fa-IR" sz="2800" dirty="0">
                <a:cs typeface="B Nazanin" pitchFamily="2" charset="-78"/>
              </a:rPr>
              <a:t>سازماندهی هزینه ها و بودجه ها،افزایش سودآوری و...</a:t>
            </a:r>
          </a:p>
          <a:p>
            <a:pPr algn="r" rtl="1">
              <a:buFont typeface="Wingdings" pitchFamily="2" charset="2"/>
              <a:buChar char="q"/>
            </a:pP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  <a:cs typeface="B Nazanin" pitchFamily="2" charset="-78"/>
              </a:rPr>
              <a:t>مواد اولیه: </a:t>
            </a:r>
            <a:r>
              <a:rPr lang="fa-IR" sz="2800" dirty="0">
                <a:cs typeface="B Nazanin" pitchFamily="2" charset="-78"/>
              </a:rPr>
              <a:t>تامین مواد اولیه از داخل، مهندسی خرید و...</a:t>
            </a:r>
          </a:p>
          <a:p>
            <a:pPr algn="r" rtl="1">
              <a:buFont typeface="Wingdings" pitchFamily="2" charset="2"/>
              <a:buChar char="q"/>
            </a:pP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  <a:cs typeface="B Nazanin" pitchFamily="2" charset="-78"/>
              </a:rPr>
              <a:t>ضایعات: </a:t>
            </a:r>
            <a:r>
              <a:rPr lang="fa-IR" sz="2800" dirty="0">
                <a:cs typeface="B Nazanin" pitchFamily="2" charset="-78"/>
              </a:rPr>
              <a:t>کاهش ضایعات، به صفر رسانیدن ضایعات و... </a:t>
            </a:r>
            <a:endParaRPr lang="en-US" sz="2800" dirty="0">
              <a:cs typeface="B Nazanin" pitchFamily="2" charset="-78"/>
            </a:endParaRPr>
          </a:p>
        </p:txBody>
      </p:sp>
    </p:spTree>
  </p:cSld>
  <p:clrMapOvr>
    <a:masterClrMapping/>
  </p:clrMapOvr>
  <p:transition spd="med">
    <p:wheel spokes="2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fa-IR" sz="4000" b="1" dirty="0">
                <a:solidFill>
                  <a:srgbClr val="FF0000"/>
                </a:solidFill>
                <a:cs typeface="B Nazanin" pitchFamily="2" charset="-78"/>
              </a:rPr>
              <a:t>مدل فریمن:</a:t>
            </a:r>
            <a:endParaRPr lang="en-US" sz="4000" b="1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0600"/>
            <a:ext cx="7924800" cy="452596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fa-IR" sz="2800" b="1" dirty="0">
                <a:cs typeface="B Nazanin" pitchFamily="2" charset="-78"/>
              </a:rPr>
              <a:t>در این مدل میزان اثربخشی سازمان مناسب با میزان تامین رضایت ذی نفعان سازمان می باشد.</a:t>
            </a:r>
          </a:p>
          <a:p>
            <a:pPr algn="just" rtl="1">
              <a:buNone/>
            </a:pPr>
            <a:r>
              <a:rPr lang="fa-IR" sz="2000" b="1" dirty="0">
                <a:solidFill>
                  <a:schemeClr val="accent6">
                    <a:lumMod val="50000"/>
                  </a:schemeClr>
                </a:solidFill>
                <a:cs typeface="B Nazanin" pitchFamily="2" charset="-78"/>
              </a:rPr>
              <a:t>                </a:t>
            </a:r>
            <a:r>
              <a:rPr lang="fa-IR" sz="2000" b="1" dirty="0">
                <a:solidFill>
                  <a:schemeClr val="accent2">
                    <a:lumMod val="75000"/>
                  </a:schemeClr>
                </a:solidFill>
                <a:cs typeface="B Nazanin" pitchFamily="2" charset="-78"/>
              </a:rPr>
              <a:t>گروه ذینفع                                                        معیار و شاخص اثربخشی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95400" y="2438402"/>
          <a:ext cx="7391400" cy="4021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6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5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7844">
                <a:tc>
                  <a:txBody>
                    <a:bodyPr/>
                    <a:lstStyle/>
                    <a:p>
                      <a:pPr algn="r"/>
                      <a:r>
                        <a:rPr lang="fa-IR" dirty="0"/>
                        <a:t>بازده مالی، خوشنامی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/>
                        <a:t>صاحبان</a:t>
                      </a:r>
                      <a:r>
                        <a:rPr lang="fa-IR" baseline="0" dirty="0"/>
                        <a:t> شرکت یا سازمان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844">
                <a:tc>
                  <a:txBody>
                    <a:bodyPr/>
                    <a:lstStyle/>
                    <a:p>
                      <a:pPr algn="r"/>
                      <a:r>
                        <a:rPr lang="fa-IR" b="1" dirty="0">
                          <a:solidFill>
                            <a:srgbClr val="FF0000"/>
                          </a:solidFill>
                          <a:cs typeface="B Nazanin" pitchFamily="2" charset="-78"/>
                        </a:rPr>
                        <a:t>رضایتمندی، حقوق و پاداش، مدیریت مشارکتی</a:t>
                      </a:r>
                      <a:endParaRPr lang="en-US" b="1" dirty="0">
                        <a:solidFill>
                          <a:srgbClr val="FF0000"/>
                        </a:solidFill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b="1" dirty="0">
                          <a:solidFill>
                            <a:srgbClr val="FF0000"/>
                          </a:solidFill>
                          <a:cs typeface="B Nazanin" pitchFamily="2" charset="-78"/>
                        </a:rPr>
                        <a:t>کارکنان</a:t>
                      </a:r>
                      <a:endParaRPr lang="en-US" b="1" dirty="0">
                        <a:solidFill>
                          <a:srgbClr val="FF0000"/>
                        </a:solidFill>
                        <a:cs typeface="B Nazanin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844">
                <a:tc>
                  <a:txBody>
                    <a:bodyPr/>
                    <a:lstStyle/>
                    <a:p>
                      <a:pPr algn="r"/>
                      <a:r>
                        <a:rPr lang="fa-IR" b="1" dirty="0">
                          <a:solidFill>
                            <a:schemeClr val="tx2">
                              <a:lumMod val="50000"/>
                            </a:schemeClr>
                          </a:solidFill>
                          <a:cs typeface="B Nazanin" pitchFamily="2" charset="-78"/>
                        </a:rPr>
                        <a:t>کیفیت کالا و خدمات،قیمت فروش، زمان تحویل محصول یا خدمت</a:t>
                      </a:r>
                      <a:endParaRPr lang="en-US" b="1" dirty="0">
                        <a:solidFill>
                          <a:schemeClr val="tx2">
                            <a:lumMod val="50000"/>
                          </a:schemeClr>
                        </a:solidFill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b="1" dirty="0">
                          <a:solidFill>
                            <a:schemeClr val="tx2">
                              <a:lumMod val="50000"/>
                            </a:schemeClr>
                          </a:solidFill>
                          <a:cs typeface="B Nazanin" pitchFamily="2" charset="-78"/>
                        </a:rPr>
                        <a:t>مشتریان یا ارباب رجویان</a:t>
                      </a:r>
                      <a:endParaRPr lang="en-US" b="1" dirty="0">
                        <a:solidFill>
                          <a:schemeClr val="tx2">
                            <a:lumMod val="50000"/>
                          </a:schemeClr>
                        </a:solidFill>
                        <a:cs typeface="B Nazanin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844">
                <a:tc>
                  <a:txBody>
                    <a:bodyPr/>
                    <a:lstStyle/>
                    <a:p>
                      <a:pPr algn="r"/>
                      <a:r>
                        <a:rPr lang="fa-IR" b="1" dirty="0">
                          <a:solidFill>
                            <a:srgbClr val="7030A0"/>
                          </a:solidFill>
                          <a:cs typeface="B Nazanin" pitchFamily="2" charset="-78"/>
                        </a:rPr>
                        <a:t>میزان اختیار</a:t>
                      </a:r>
                      <a:endParaRPr lang="en-US" b="1" dirty="0">
                        <a:solidFill>
                          <a:srgbClr val="7030A0"/>
                        </a:solidFill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b="1" dirty="0">
                          <a:solidFill>
                            <a:srgbClr val="7030A0"/>
                          </a:solidFill>
                          <a:cs typeface="B Nazanin" pitchFamily="2" charset="-78"/>
                        </a:rPr>
                        <a:t>بستانکاران</a:t>
                      </a:r>
                      <a:endParaRPr lang="en-US" b="1" dirty="0">
                        <a:solidFill>
                          <a:srgbClr val="7030A0"/>
                        </a:solidFill>
                        <a:cs typeface="B Nazanin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6227">
                <a:tc>
                  <a:txBody>
                    <a:bodyPr/>
                    <a:lstStyle/>
                    <a:p>
                      <a:pPr algn="r"/>
                      <a:r>
                        <a:rPr lang="fa-IR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cs typeface="B Nazanin" pitchFamily="2" charset="-78"/>
                        </a:rPr>
                        <a:t>نقش سازمان در بهبود امور جامعه، پایبندی به اصول حفظ محیط زیست</a:t>
                      </a:r>
                      <a:endParaRPr lang="en-US" b="1" dirty="0">
                        <a:solidFill>
                          <a:schemeClr val="accent3">
                            <a:lumMod val="50000"/>
                          </a:schemeClr>
                        </a:solidFill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cs typeface="B Nazanin" pitchFamily="2" charset="-78"/>
                        </a:rPr>
                        <a:t>جامعه</a:t>
                      </a:r>
                      <a:endParaRPr lang="en-US" b="1" dirty="0">
                        <a:solidFill>
                          <a:schemeClr val="accent3">
                            <a:lumMod val="50000"/>
                          </a:schemeClr>
                        </a:solidFill>
                        <a:cs typeface="B Nazanin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844">
                <a:tc>
                  <a:txBody>
                    <a:bodyPr/>
                    <a:lstStyle/>
                    <a:p>
                      <a:pPr algn="r"/>
                      <a:r>
                        <a:rPr lang="fa-IR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B Nazanin" pitchFamily="2" charset="-78"/>
                        </a:rPr>
                        <a:t>معامله ی رضایت بخش</a:t>
                      </a:r>
                      <a:endParaRPr lang="en-US" b="1" dirty="0">
                        <a:solidFill>
                          <a:schemeClr val="accent6">
                            <a:lumMod val="50000"/>
                          </a:schemeClr>
                        </a:solidFill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B Nazanin" pitchFamily="2" charset="-78"/>
                        </a:rPr>
                        <a:t>تامین کنندگان</a:t>
                      </a:r>
                      <a:endParaRPr lang="en-US" b="1" dirty="0">
                        <a:solidFill>
                          <a:schemeClr val="accent6">
                            <a:lumMod val="50000"/>
                          </a:schemeClr>
                        </a:solidFill>
                        <a:cs typeface="B Nazanin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844">
                <a:tc>
                  <a:txBody>
                    <a:bodyPr/>
                    <a:lstStyle/>
                    <a:p>
                      <a:pPr algn="r"/>
                      <a:r>
                        <a:rPr lang="fa-IR" b="1" dirty="0">
                          <a:solidFill>
                            <a:srgbClr val="002060"/>
                          </a:solidFill>
                          <a:cs typeface="B Nazanin" pitchFamily="2" charset="-78"/>
                        </a:rPr>
                        <a:t>رعایت قوانین و مقررات</a:t>
                      </a:r>
                      <a:endParaRPr lang="en-US" b="1" dirty="0">
                        <a:solidFill>
                          <a:srgbClr val="002060"/>
                        </a:solidFill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b="1" dirty="0">
                          <a:solidFill>
                            <a:srgbClr val="002060"/>
                          </a:solidFill>
                          <a:cs typeface="B Nazanin" pitchFamily="2" charset="-78"/>
                        </a:rPr>
                        <a:t>دولت</a:t>
                      </a:r>
                      <a:endParaRPr lang="en-US" b="1" dirty="0">
                        <a:solidFill>
                          <a:srgbClr val="002060"/>
                        </a:solidFill>
                        <a:cs typeface="B Nazanin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6227">
                <a:tc>
                  <a:txBody>
                    <a:bodyPr/>
                    <a:lstStyle/>
                    <a:p>
                      <a:pPr algn="r"/>
                      <a:r>
                        <a:rPr lang="fa-IR" b="1" dirty="0">
                          <a:solidFill>
                            <a:srgbClr val="C00000"/>
                          </a:solidFill>
                          <a:cs typeface="B Nazanin" pitchFamily="2" charset="-78"/>
                        </a:rPr>
                        <a:t>کیفیت محصول یا خدمت، قیمت، زمان تحویل، سهم بازار،تکنولوژی،</a:t>
                      </a:r>
                      <a:r>
                        <a:rPr lang="fa-IR" b="1" baseline="0" dirty="0">
                          <a:solidFill>
                            <a:srgbClr val="C00000"/>
                          </a:solidFill>
                          <a:cs typeface="B Nazanin" pitchFamily="2" charset="-78"/>
                        </a:rPr>
                        <a:t> انعطاف پذیری سازمان</a:t>
                      </a:r>
                      <a:endParaRPr lang="en-US" b="1" dirty="0">
                        <a:solidFill>
                          <a:srgbClr val="C00000"/>
                        </a:solidFill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b="1" dirty="0">
                          <a:solidFill>
                            <a:srgbClr val="C00000"/>
                          </a:solidFill>
                          <a:cs typeface="B Nazanin" pitchFamily="2" charset="-78"/>
                        </a:rPr>
                        <a:t>رقبا</a:t>
                      </a:r>
                      <a:endParaRPr lang="en-US" b="1" dirty="0">
                        <a:solidFill>
                          <a:srgbClr val="C00000"/>
                        </a:solidFill>
                        <a:cs typeface="B Nazanin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520" y="274638"/>
            <a:ext cx="7498080" cy="1143000"/>
          </a:xfrm>
        </p:spPr>
        <p:txBody>
          <a:bodyPr>
            <a:normAutofit/>
          </a:bodyPr>
          <a:lstStyle/>
          <a:p>
            <a:pPr algn="r"/>
            <a:r>
              <a:rPr lang="fa-IR" sz="4000" b="1" dirty="0">
                <a:solidFill>
                  <a:srgbClr val="FF0000"/>
                </a:solidFill>
                <a:cs typeface="B Nazanin" pitchFamily="2" charset="-78"/>
              </a:rPr>
              <a:t>مدل تحلیل سوالات بحرانی:</a:t>
            </a:r>
            <a:endParaRPr lang="en-US" sz="4000" b="1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828800"/>
            <a:ext cx="7498080" cy="480060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fa-IR" sz="2800" b="1" dirty="0">
                <a:cs typeface="B Nazanin" pitchFamily="2" charset="-78"/>
              </a:rPr>
              <a:t>در این روش باید به چهار سوال بنیادین زیر پاسخ گفت:</a:t>
            </a:r>
          </a:p>
          <a:p>
            <a:pPr algn="r">
              <a:buNone/>
            </a:pPr>
            <a:endParaRPr lang="fa-IR" sz="2800" b="1" dirty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v"/>
            </a:pPr>
            <a:r>
              <a:rPr lang="fa-IR" sz="2800" b="1" dirty="0">
                <a:cs typeface="B Nazanin" pitchFamily="2" charset="-78"/>
              </a:rPr>
              <a:t>مقاصد و اهداف سازمان چه هستند؟</a:t>
            </a:r>
          </a:p>
          <a:p>
            <a:pPr algn="r" rtl="1">
              <a:buFont typeface="Wingdings" pitchFamily="2" charset="2"/>
              <a:buChar char="v"/>
            </a:pPr>
            <a:r>
              <a:rPr lang="fa-IR" sz="2800" b="1" dirty="0">
                <a:cs typeface="B Nazanin" pitchFamily="2" charset="-78"/>
              </a:rPr>
              <a:t>در حال حاضر سازمان به چه سمتی در حال حرکت است؟</a:t>
            </a:r>
          </a:p>
          <a:p>
            <a:pPr algn="r" rtl="1">
              <a:buFont typeface="Wingdings" pitchFamily="2" charset="2"/>
              <a:buChar char="v"/>
            </a:pPr>
            <a:r>
              <a:rPr lang="fa-IR" sz="2800" b="1" dirty="0">
                <a:cs typeface="B Nazanin" pitchFamily="2" charset="-78"/>
              </a:rPr>
              <a:t>هم اکنون سازمان در چه محیطی قرار دارد؟</a:t>
            </a:r>
          </a:p>
          <a:p>
            <a:pPr algn="r" rtl="1">
              <a:buFont typeface="Wingdings" pitchFamily="2" charset="2"/>
              <a:buChar char="v"/>
            </a:pPr>
            <a:r>
              <a:rPr lang="fa-IR" sz="2800" b="1" dirty="0">
                <a:cs typeface="B Nazanin" pitchFamily="2" charset="-78"/>
              </a:rPr>
              <a:t>برای تحقق هر چه بیشتر اهداف سازمانی در آینده چه می توان کرد؟</a:t>
            </a:r>
            <a:endParaRPr lang="en-US" sz="2800" b="1" dirty="0">
              <a:cs typeface="B Nazanin" pitchFamily="2" charset="-78"/>
            </a:endParaRPr>
          </a:p>
        </p:txBody>
      </p:sp>
    </p:spTree>
  </p:cSld>
  <p:clrMapOvr>
    <a:masterClrMapping/>
  </p:clrMapOvr>
  <p:transition spd="med"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cs typeface="B Nazanin" pitchFamily="2" charset="-78"/>
              </a:rPr>
              <a:t>PIP </a:t>
            </a:r>
            <a:r>
              <a:rPr lang="fa-IR" sz="4000" b="1" dirty="0">
                <a:solidFill>
                  <a:srgbClr val="FF0000"/>
                </a:solidFill>
                <a:cs typeface="B Nazanin" pitchFamily="2" charset="-78"/>
              </a:rPr>
              <a:t>مدل</a:t>
            </a:r>
            <a:endParaRPr lang="en-US" sz="4000" b="1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22437"/>
            <a:ext cx="7696200" cy="4525963"/>
          </a:xfrm>
        </p:spPr>
        <p:txBody>
          <a:bodyPr>
            <a:normAutofit fontScale="85000" lnSpcReduction="20000"/>
          </a:bodyPr>
          <a:lstStyle/>
          <a:p>
            <a:pPr algn="r">
              <a:buNone/>
            </a:pPr>
            <a:r>
              <a:rPr lang="fa-IR" sz="3000" dirty="0">
                <a:cs typeface="B Nazanin" pitchFamily="2" charset="-78"/>
              </a:rPr>
              <a:t>این مدل متغیرهای سازمانی،عملکردی و اجتماعی متفاوتی را مورد توجه قرار داده است.فرآیند این مدل این چنین است:</a:t>
            </a:r>
          </a:p>
          <a:p>
            <a:pPr algn="r">
              <a:buNone/>
            </a:pPr>
            <a:endParaRPr lang="fa-IR" sz="3000" dirty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ü"/>
            </a:pPr>
            <a:r>
              <a:rPr lang="fa-IR" sz="3000" dirty="0">
                <a:cs typeface="B Nazanin" pitchFamily="2" charset="-78"/>
              </a:rPr>
              <a:t>تعیین شاخص های عملکرد و اولویت اهداف پیش بینی عملکردهای آینده.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3000" dirty="0">
                <a:cs typeface="B Nazanin" pitchFamily="2" charset="-78"/>
              </a:rPr>
              <a:t>شناسایی و آنالیز مشکلات عملکرد سازمان،تعیین نیروهای بازدارنده و ترغیب کننده.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3000" dirty="0">
                <a:cs typeface="B Nazanin" pitchFamily="2" charset="-78"/>
              </a:rPr>
              <a:t>ریشه یابی و دسته بندی مشکلات،ارزیابی قدرت نسبی نیروهای بازدارنده و ترغیب کننده.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3000" dirty="0">
                <a:cs typeface="B Nazanin" pitchFamily="2" charset="-78"/>
              </a:rPr>
              <a:t>تدوین استراتژی به ازای هر یک از نیروهای بازدارنده و ترغیب کننده تفکر ژرف برای خلق ایده های نو،شناسایی بالقوه و بالفعل تدوین برنامه پس آی پی برای سازمان.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498080" cy="1143000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cs typeface="B Nazanin" pitchFamily="2" charset="-78"/>
              </a:rPr>
              <a:t>BCG </a:t>
            </a:r>
            <a:r>
              <a:rPr lang="fa-IR" sz="4000" b="1" dirty="0">
                <a:solidFill>
                  <a:srgbClr val="FF0000"/>
                </a:solidFill>
                <a:cs typeface="B Nazanin" pitchFamily="2" charset="-78"/>
              </a:rPr>
              <a:t>مدل</a:t>
            </a:r>
            <a:endParaRPr lang="en-US" sz="4000" b="1" dirty="0">
              <a:solidFill>
                <a:srgbClr val="FF0000"/>
              </a:solidFill>
              <a:cs typeface="B Nazanin" pitchFamily="2" charset="-78"/>
            </a:endParaRPr>
          </a:p>
        </p:txBody>
      </p:sp>
      <p:pic>
        <p:nvPicPr>
          <p:cNvPr id="3" name="Content Placeholder 2" descr="C:\Users\MONA\Desktop\گزارش ها\New folder (2)\۲۰۱۷۰۵۰۸_۱۰۰۴۴۳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447800"/>
            <a:ext cx="7696200" cy="5181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498080" cy="1143000"/>
          </a:xfrm>
        </p:spPr>
        <p:txBody>
          <a:bodyPr/>
          <a:lstStyle/>
          <a:p>
            <a:pPr algn="r"/>
            <a:r>
              <a:rPr lang="en-US" sz="4000" b="1" dirty="0">
                <a:solidFill>
                  <a:srgbClr val="FF0000"/>
                </a:solidFill>
                <a:cs typeface="B Nazanin" pitchFamily="2" charset="-78"/>
              </a:rPr>
              <a:t>GE </a:t>
            </a:r>
            <a:r>
              <a:rPr lang="fa-IR" sz="4000" b="1" dirty="0">
                <a:solidFill>
                  <a:srgbClr val="FF0000"/>
                </a:solidFill>
                <a:cs typeface="B Nazanin" pitchFamily="2" charset="-78"/>
              </a:rPr>
              <a:t>مدل</a:t>
            </a:r>
            <a:endParaRPr lang="en-US" sz="4000" b="1" dirty="0">
              <a:solidFill>
                <a:srgbClr val="FF0000"/>
              </a:solidFill>
              <a:cs typeface="B Nazanin" pitchFamily="2" charset="-78"/>
            </a:endParaRPr>
          </a:p>
        </p:txBody>
      </p:sp>
      <p:pic>
        <p:nvPicPr>
          <p:cNvPr id="2050" name="Picture 2" descr="C:\Users\MONA\Desktop\گزارش ها\New folder (2)\۲۰۱۷۰۵۰۷_۱۴۳۵۴۷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95400" y="1524000"/>
            <a:ext cx="7696200" cy="502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498080" cy="1143000"/>
          </a:xfrm>
        </p:spPr>
        <p:txBody>
          <a:bodyPr>
            <a:normAutofit/>
          </a:bodyPr>
          <a:lstStyle/>
          <a:p>
            <a:pPr algn="r"/>
            <a:r>
              <a:rPr lang="fa-IR" sz="4000" b="1" dirty="0">
                <a:solidFill>
                  <a:srgbClr val="FF0000"/>
                </a:solidFill>
                <a:cs typeface="B Nazanin" pitchFamily="2" charset="-78"/>
              </a:rPr>
              <a:t>مدل پورتر:</a:t>
            </a:r>
            <a:endParaRPr lang="en-US" sz="4000" b="1" dirty="0">
              <a:solidFill>
                <a:srgbClr val="FF0000"/>
              </a:solidFill>
              <a:cs typeface="B Nazanin" pitchFamily="2" charset="-78"/>
            </a:endParaRPr>
          </a:p>
        </p:txBody>
      </p:sp>
      <p:pic>
        <p:nvPicPr>
          <p:cNvPr id="2050" name="Picture 2" descr="C:\Users\MONA\Desktop\گزارش ها\New folder (2)\۲۰۱۷۰۵۰۸_۱۰۰۴۵۸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447800"/>
            <a:ext cx="7924800" cy="5181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479</TotalTime>
  <Words>526</Words>
  <Application>Microsoft Office PowerPoint</Application>
  <PresentationFormat>On-screen Show (4:3)</PresentationFormat>
  <Paragraphs>66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B Nazanin</vt:lpstr>
      <vt:lpstr>Gill Sans MT</vt:lpstr>
      <vt:lpstr>Verdana</vt:lpstr>
      <vt:lpstr>Wingdings</vt:lpstr>
      <vt:lpstr>Wingdings 2</vt:lpstr>
      <vt:lpstr>Solstice</vt:lpstr>
      <vt:lpstr>مدل ها و ماتریس های برنامه ریزی استراتژیک</vt:lpstr>
      <vt:lpstr>مدل فیلیپس:</vt:lpstr>
      <vt:lpstr>نمونه ای از دسته بندی مدل فیلیپس برای سازمان:</vt:lpstr>
      <vt:lpstr>مدل فریمن:</vt:lpstr>
      <vt:lpstr>مدل تحلیل سوالات بحرانی:</vt:lpstr>
      <vt:lpstr>PIP مدل</vt:lpstr>
      <vt:lpstr>BCG مدل</vt:lpstr>
      <vt:lpstr>GE مدل</vt:lpstr>
      <vt:lpstr>مدل پورتر:</vt:lpstr>
      <vt:lpstr>SWOT ماتریس </vt:lpstr>
      <vt:lpstr>مدل دیوید:</vt:lpstr>
      <vt:lpstr>ماتریس ارزیابی موقعیت و اقدام استراتژیک</vt:lpstr>
      <vt:lpstr>IE ماتریس</vt:lpstr>
      <vt:lpstr>مدل اسلک</vt:lpstr>
      <vt:lpstr>مدل برنامه ریزی راهبردی در سازمان های ورزشی: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MONA</dc:creator>
  <cp:lastModifiedBy>Dr Zardashtian</cp:lastModifiedBy>
  <cp:revision>49</cp:revision>
  <dcterms:created xsi:type="dcterms:W3CDTF">2017-04-13T16:59:45Z</dcterms:created>
  <dcterms:modified xsi:type="dcterms:W3CDTF">2020-03-26T18:54:41Z</dcterms:modified>
</cp:coreProperties>
</file>