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27"/>
  </p:notesMasterIdLst>
  <p:sldIdLst>
    <p:sldId id="258" r:id="rId2"/>
    <p:sldId id="282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7" r:id="rId20"/>
    <p:sldId id="278" r:id="rId21"/>
    <p:sldId id="279" r:id="rId22"/>
    <p:sldId id="280" r:id="rId23"/>
    <p:sldId id="283" r:id="rId24"/>
    <p:sldId id="284" r:id="rId25"/>
    <p:sldId id="28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5B244-29A3-49A1-82BE-37FAF932F59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5983E-AB22-4D37-A176-9E9409C9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8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A201-6708-4C3D-902C-2F5E4E4C04E1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3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5212-8229-4618-95C4-E9B9522A132E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7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4908-32BF-49B6-BADD-5CDEF27016EB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92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A4C9-9B49-4847-A472-A72F3703D8E9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47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4D34-AAD6-4BEE-B9DF-174B86A6FE77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48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67F-66F2-4FBE-9192-945EFFD48347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3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43E5-134F-4392-9CA2-C4E120EBA7FA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88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E501-44A4-4651-AB3F-5FED937EC76A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34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D522-15C8-419F-8F51-873D07549127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4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F765-A1B2-4C20-8617-286591136ECB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4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C181-E144-427A-B60E-FD0AAFE7154C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9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AF95-B823-4184-84DE-9D1A2764CC2B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6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836C-E874-4861-A3B8-C74915B653E5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8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D77A-9509-4850-B4AD-2D4CD6EC3995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3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02B3-B1EA-48D9-9100-187E2604DBC3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5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241A-6112-4015-91D5-03BA05B73A8F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9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9FF4-FE50-4237-B42A-7ABA62468EA4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1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F66258-6EC4-48AC-A1EC-2459F8E795CE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</a:t>
            </a:fld>
            <a:endParaRPr lang="en-US" dirty="0"/>
          </a:p>
        </p:txBody>
      </p:sp>
      <p:sp>
        <p:nvSpPr>
          <p:cNvPr id="10" name="Striped Right Arrow 9"/>
          <p:cNvSpPr/>
          <p:nvPr/>
        </p:nvSpPr>
        <p:spPr>
          <a:xfrm rot="10800000">
            <a:off x="7365372" y="1141896"/>
            <a:ext cx="2434873" cy="2032000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 rot="10800000">
            <a:off x="7440558" y="1141896"/>
            <a:ext cx="3002154" cy="2032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48448" y="1927063"/>
            <a:ext cx="152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cs typeface="B Titr" panose="00000700000000000000" pitchFamily="2" charset="-78"/>
              </a:rPr>
              <a:t>فصل دوم</a:t>
            </a:r>
            <a:endParaRPr lang="en-US" sz="2400" b="1" dirty="0">
              <a:cs typeface="B Titr" panose="000007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0191" y="2650676"/>
            <a:ext cx="403271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3600" b="1" dirty="0">
                <a:cs typeface="B Titr" panose="00000700000000000000" pitchFamily="2" charset="-78"/>
              </a:rPr>
              <a:t>ساختار سازمانی</a:t>
            </a:r>
            <a:endParaRPr lang="en-US" sz="36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9713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/>
            <a:r>
              <a:rPr lang="fa-IR" sz="3600" dirty="0">
                <a:solidFill>
                  <a:schemeClr val="tx1"/>
                </a:solidFill>
                <a:cs typeface="B Titr" panose="00000700000000000000" pitchFamily="2" charset="-78"/>
              </a:rPr>
              <a:t>ویژگی های ساختار بخشی</a:t>
            </a:r>
            <a:endParaRPr lang="en-US" sz="3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شامل تقسیم فعالیت ها به نحوی که هر بخش بصورت جداگانه دارای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سود</a:t>
            </a:r>
            <a:r>
              <a:rPr lang="fa-IR" dirty="0">
                <a:cs typeface="B Nazanin" panose="00000400000000000000" pitchFamily="2" charset="-78"/>
              </a:rPr>
              <a:t> مختص به خود 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است.و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هربخش مدیر مخصوص</a:t>
            </a:r>
            <a:r>
              <a:rPr lang="fa-IR" dirty="0">
                <a:cs typeface="B Nazanin" panose="00000400000000000000" pitchFamily="2" charset="-78"/>
              </a:rPr>
              <a:t> خود انتخاب می کند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</a:p>
          <a:p>
            <a:pPr marL="0" indent="0" algn="r" rtl="1">
              <a:buNone/>
            </a:pPr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نکته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: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ساختار بخشی باعث بالارفتن عملکرد سازمان میشود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72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ساختار وکنترل درسطح وظیفه ای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تصمیم هایی که سازمان برای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تقویت مهارت ها</a:t>
            </a:r>
            <a:r>
              <a:rPr lang="fa-IR" dirty="0">
                <a:cs typeface="B Nazanin" panose="00000400000000000000" pitchFamily="2" charset="-78"/>
              </a:rPr>
              <a:t> و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توانایی های وظیفه ای </a:t>
            </a:r>
            <a:r>
              <a:rPr lang="fa-IR" dirty="0">
                <a:cs typeface="B Nazanin" panose="00000400000000000000" pitchFamily="2" charset="-78"/>
              </a:rPr>
              <a:t>خود اتخاذ می کند در سه سطح وظیفه ای به سه گروه تقسیم می شوند</a:t>
            </a: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dirty="0">
                <a:cs typeface="B Nazanin" panose="00000400000000000000" pitchFamily="2" charset="-78"/>
              </a:rPr>
              <a:t>تولید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dirty="0">
                <a:cs typeface="B Nazanin" panose="00000400000000000000" pitchFamily="2" charset="-78"/>
              </a:rPr>
              <a:t>تحقیق و توسعه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sz="3200" dirty="0">
                <a:cs typeface="B Nazanin" panose="00000400000000000000" pitchFamily="2" charset="-78"/>
              </a:rPr>
              <a:t>فروش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4" y="3487783"/>
            <a:ext cx="6297448" cy="33702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76982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ساختار و کنترل در سطح کسب و کار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610" y="3200399"/>
            <a:ext cx="10018713" cy="3031857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از مهمترین ویژگی های ساختار کنترل در سطح کسب وکار اجرای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استراتژی رهبری هزینه </a:t>
            </a:r>
            <a:r>
              <a:rPr lang="fa-IR" dirty="0">
                <a:cs typeface="B Nazanin" panose="00000400000000000000" pitchFamily="2" charset="-78"/>
              </a:rPr>
              <a:t>است                       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                                                 عواملی مثل </a:t>
            </a:r>
            <a:r>
              <a:rPr lang="en-US" dirty="0">
                <a:cs typeface="B Nazanin" panose="00000400000000000000" pitchFamily="2" charset="-78"/>
              </a:rPr>
              <a:t>:</a:t>
            </a:r>
            <a:endParaRPr lang="fa-IR" dirty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تخصص گرایی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تمرکز گرایی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رسمیت ضروری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           </a:t>
            </a: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Curved Right Arrow 4"/>
          <p:cNvSpPr/>
          <p:nvPr/>
        </p:nvSpPr>
        <p:spPr>
          <a:xfrm>
            <a:off x="6242206" y="3742490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2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/>
            <a:r>
              <a:rPr lang="fa-IR" sz="3600" dirty="0">
                <a:solidFill>
                  <a:schemeClr val="tx1"/>
                </a:solidFill>
                <a:cs typeface="B Titr" panose="00000700000000000000" pitchFamily="2" charset="-78"/>
              </a:rPr>
              <a:t>ساختار وکنترل در سطح سازمان</a:t>
            </a:r>
            <a:endParaRPr lang="en-US" sz="3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94583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در این سطح ،هدف کاربرد یک سیستم کنترلی و ساختاری است که کمترین هزینه های بروکراتیک را در برداشته باشد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استراژی های مرتبط این بخش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متنوع سازی غیر مرتبط وساختار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ادغام عمودی و ساختار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متنوع سازی مرتبط با ساختار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ادغام وساختار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سرمایه گذاری جدید داخلی و ساختار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829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کنترل استراتژیک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72054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dirty="0">
                <a:cs typeface="B Nazanin" panose="00000400000000000000" pitchFamily="2" charset="-78"/>
              </a:rPr>
              <a:t>نوعی سیستم هستند که به مدیران راهبردی در سازمان های ورزشی و غیر ورزشی اجازه می دهند تا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عملکرد</a:t>
            </a:r>
            <a:r>
              <a:rPr lang="fa-IR" sz="2800" dirty="0">
                <a:cs typeface="B Nazanin" panose="00000400000000000000" pitchFamily="2" charset="-78"/>
              </a:rPr>
              <a:t> بخش ها وکارمندان را ارزیابی کرده،بران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نظارت</a:t>
            </a:r>
            <a:r>
              <a:rPr lang="fa-IR" sz="2800" dirty="0">
                <a:cs typeface="B Nazanin" panose="00000400000000000000" pitchFamily="2" charset="-78"/>
              </a:rPr>
              <a:t> کنند و اقدامات اصلاحی لازم را برای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تصحیح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اشتباهات</a:t>
            </a:r>
            <a:r>
              <a:rPr lang="fa-IR" sz="2800" dirty="0">
                <a:cs typeface="B Nazanin" panose="00000400000000000000" pitchFamily="2" charset="-78"/>
              </a:rPr>
              <a:t> انجام دهند.</a:t>
            </a:r>
          </a:p>
          <a:p>
            <a:pPr marL="0" indent="0" algn="r" rtl="1">
              <a:buNone/>
            </a:pPr>
            <a:r>
              <a:rPr lang="fa-IR" sz="2800" dirty="0">
                <a:cs typeface="B Nazanin" panose="00000400000000000000" pitchFamily="2" charset="-78"/>
              </a:rPr>
              <a:t> سیستم های کنترل استراتژیک اطلاعاتی را در مورد اینکه استراتژی وساختار یک سازمان تا چه اندازه به صورت مناسب کار می کنند ارائه می دهند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6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/>
            <a:r>
              <a:rPr lang="fa-IR" sz="3600" dirty="0">
                <a:solidFill>
                  <a:schemeClr val="tx1"/>
                </a:solidFill>
                <a:cs typeface="B Titr" panose="00000700000000000000" pitchFamily="2" charset="-78"/>
              </a:rPr>
              <a:t>فرایند ارزیابی و کنترل استراتژیک</a:t>
            </a:r>
            <a:endParaRPr lang="en-US" sz="3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6731" y="3331029"/>
            <a:ext cx="922237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9588137" y="3331029"/>
            <a:ext cx="26126" cy="91440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67897" y="3331029"/>
            <a:ext cx="7625" cy="821757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238206" y="3331029"/>
            <a:ext cx="13063" cy="91440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57154" y="3331029"/>
            <a:ext cx="1" cy="91440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0" name="Rectangle 39"/>
          <p:cNvSpPr/>
          <p:nvPr/>
        </p:nvSpPr>
        <p:spPr>
          <a:xfrm>
            <a:off x="3796665" y="4998358"/>
            <a:ext cx="914400" cy="450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Zar" panose="00000400000000000000" pitchFamily="2" charset="-78"/>
              </a:rPr>
              <a:t>توقف</a:t>
            </a:r>
            <a:endParaRPr lang="en-US" dirty="0">
              <a:cs typeface="B Zar" panose="00000400000000000000" pitchFamily="2" charset="-78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191000" y="4245429"/>
            <a:ext cx="0" cy="6513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89200" y="3077936"/>
            <a:ext cx="1701800" cy="20864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222432" y="2816679"/>
            <a:ext cx="0" cy="269421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4191000" y="2816679"/>
            <a:ext cx="1981200" cy="1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172200" y="2816679"/>
            <a:ext cx="0" cy="4000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1" name="Rectangle 70"/>
          <p:cNvSpPr/>
          <p:nvPr/>
        </p:nvSpPr>
        <p:spPr>
          <a:xfrm>
            <a:off x="2442754" y="2645682"/>
            <a:ext cx="91440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Zar" panose="00000400000000000000" pitchFamily="2" charset="-78"/>
              </a:rPr>
              <a:t>خیر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206659" y="4719865"/>
            <a:ext cx="914400" cy="2213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Zar" panose="00000400000000000000" pitchFamily="2" charset="-78"/>
              </a:rPr>
              <a:t>بله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841500" y="3405414"/>
            <a:ext cx="1371963" cy="8159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Zar" panose="00000400000000000000" pitchFamily="2" charset="-78"/>
              </a:rPr>
              <a:t>انجام اقدامات اصلاحی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592286" y="3461659"/>
            <a:ext cx="1515292" cy="6821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Zar" panose="00000400000000000000" pitchFamily="2" charset="-78"/>
              </a:rPr>
              <a:t>ایا عملکرد با استانداردها تطابق دارد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486400" y="3448958"/>
            <a:ext cx="1645920" cy="755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Zar" panose="00000400000000000000" pitchFamily="2" charset="-78"/>
              </a:rPr>
              <a:t>ارزیابی عملکرد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942218" y="3405414"/>
            <a:ext cx="1502228" cy="7384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Zar" panose="00000400000000000000" pitchFamily="2" charset="-78"/>
              </a:rPr>
              <a:t>تعیین استانداردها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9646920" y="3423671"/>
            <a:ext cx="1149532" cy="7291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Zar" panose="00000400000000000000" pitchFamily="2" charset="-78"/>
              </a:rPr>
              <a:t>تعیین اینکه چه چیزی باید ارزیابی شود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81" name="Left Arrow 80"/>
          <p:cNvSpPr/>
          <p:nvPr/>
        </p:nvSpPr>
        <p:spPr>
          <a:xfrm>
            <a:off x="9098933" y="4214586"/>
            <a:ext cx="978408" cy="316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eft Arrow 84"/>
          <p:cNvSpPr/>
          <p:nvPr/>
        </p:nvSpPr>
        <p:spPr>
          <a:xfrm>
            <a:off x="7186318" y="4248042"/>
            <a:ext cx="978408" cy="2826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eft Arrow 86"/>
          <p:cNvSpPr/>
          <p:nvPr/>
        </p:nvSpPr>
        <p:spPr>
          <a:xfrm>
            <a:off x="4963886" y="4245429"/>
            <a:ext cx="955903" cy="285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Left Arrow 88"/>
          <p:cNvSpPr/>
          <p:nvPr/>
        </p:nvSpPr>
        <p:spPr>
          <a:xfrm>
            <a:off x="2727905" y="4284499"/>
            <a:ext cx="978408" cy="2826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1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/>
            <a:r>
              <a:rPr lang="fa-IR" sz="3600" dirty="0">
                <a:solidFill>
                  <a:schemeClr val="tx1"/>
                </a:solidFill>
                <a:cs typeface="B Titr" panose="00000700000000000000" pitchFamily="2" charset="-78"/>
              </a:rPr>
              <a:t>انواع کنترل در مدیریت سازمان</a:t>
            </a:r>
            <a:endParaRPr lang="en-US" sz="3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کنترل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گذشته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نگر</a:t>
            </a:r>
            <a:r>
              <a:rPr lang="fa-IR" dirty="0">
                <a:cs typeface="B Nazanin" panose="00000400000000000000" pitchFamily="2" charset="-78"/>
              </a:rPr>
              <a:t>: بازخورد یا کنترل گذشته نگر صرفا بر اساس فعالیت ها و اطلاعات گذشته استوار است.</a:t>
            </a:r>
          </a:p>
          <a:p>
            <a:pPr algn="r" rtl="1"/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کنترل اینده نگر</a:t>
            </a:r>
            <a:r>
              <a:rPr lang="fa-IR" dirty="0">
                <a:cs typeface="B Nazanin" panose="00000400000000000000" pitchFamily="2" charset="-78"/>
              </a:rPr>
              <a:t>: این نوع کنترل موانع،مشکلات را قبل از وقوع و اجرای عملیات پیش بینی می کند و انجام اصلاحات را ممکن می سازد.</a:t>
            </a:r>
          </a:p>
          <a:p>
            <a:pPr algn="r" rtl="1"/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کنترل زمان وقوع: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اطلاعات زمان حال را ملاک قرار می دهد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817" y="272542"/>
            <a:ext cx="6230982" cy="6988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انواع سیستم های کنترل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668" y="2707964"/>
            <a:ext cx="10018713" cy="3565257"/>
          </a:xfrm>
        </p:spPr>
        <p:txBody>
          <a:bodyPr>
            <a:noAutofit/>
          </a:bodyPr>
          <a:lstStyle/>
          <a:p>
            <a:pPr algn="r" rtl="1"/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کنترل بازار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: در</a:t>
            </a:r>
            <a:r>
              <a:rPr lang="fa-IR" sz="2000" dirty="0">
                <a:cs typeface="B Nazanin" panose="00000400000000000000" pitchFamily="2" charset="-78"/>
              </a:rPr>
              <a:t> کنترل بازار عملکرد یک سازمان بر حسب قیمت بازار و سهام و نرخ بازگشت سرمایه با عملکرد رقبا مقایسه می شود</a:t>
            </a:r>
          </a:p>
          <a:p>
            <a:pPr algn="r" rtl="1"/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کنترل ستاده ای</a:t>
            </a:r>
            <a:r>
              <a:rPr lang="fa-IR" sz="2000" dirty="0">
                <a:cs typeface="B Nazanin" panose="00000400000000000000" pitchFamily="2" charset="-78"/>
              </a:rPr>
              <a:t>: هنگامی که برای تخصیص و قیمت گذاری منابع سازمانی ،هیچ سیستم بازاری در سازمان موجود نباشد،مدیران به کنترل ستاده ای روی می اورند</a:t>
            </a:r>
          </a:p>
          <a:p>
            <a:pPr algn="r" rtl="1"/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کنترل بوروکراتیک یا اداری: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این نوع کنترل از طریق ایجاد سیستم استانداردها ،قوانین و رویه های سازمانی اعمال می</a:t>
            </a:r>
          </a:p>
          <a:p>
            <a:pPr algn="r" rtl="1"/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 شود.در عمل 3 نوع استاندارد کردن وجود دارد: 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استاندارد کردن ورودی ها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استاندارد کردن فعالیت های تبدیل یا میان داده ای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استاندارد کردن خروجی ها</a:t>
            </a:r>
          </a:p>
          <a:p>
            <a:pPr marL="0" lvl="0" indent="0" algn="r" rtl="1">
              <a:buClr>
                <a:srgbClr val="30ACEC">
                  <a:lumMod val="75000"/>
                </a:srgbClr>
              </a:buClr>
              <a:buNone/>
            </a:pPr>
            <a:r>
              <a:rPr lang="fa-IR" sz="2000" dirty="0">
                <a:solidFill>
                  <a:srgbClr val="FF0000"/>
                </a:solidFill>
                <a:cs typeface="B Nazanin" panose="00000400000000000000" pitchFamily="2" charset="-78"/>
              </a:rPr>
              <a:t>کنترل فرهنگ سازمانی</a:t>
            </a:r>
            <a:r>
              <a:rPr lang="fa-IR" sz="2000" dirty="0">
                <a:solidFill>
                  <a:prstClr val="black"/>
                </a:solidFill>
                <a:cs typeface="B Nazanin" panose="00000400000000000000" pitchFamily="2" charset="-78"/>
              </a:rPr>
              <a:t>:در واقع هدف کنترل از طریق فرهنگ خود کنترلی است که کارمندان از ان طریق هنجارها و            ارزش ها را به منظور هدایت رفتارشان درونی می کنند</a:t>
            </a:r>
            <a:endParaRPr lang="en-US" sz="200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6742608" y="3938733"/>
            <a:ext cx="426818" cy="65314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059" y="603702"/>
            <a:ext cx="10018713" cy="17525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/>
            <a:r>
              <a:rPr lang="fa-IR" sz="3600" b="1" dirty="0">
                <a:solidFill>
                  <a:schemeClr val="tx1"/>
                </a:solidFill>
                <a:cs typeface="B Titr" panose="00000700000000000000" pitchFamily="2" charset="-78"/>
              </a:rPr>
              <a:t>فلسفه های استراتژیک</a:t>
            </a:r>
            <a:endParaRPr lang="en-US" sz="36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4486" y="3133811"/>
            <a:ext cx="8843554" cy="24166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39937" y="381308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44486" y="3669390"/>
            <a:ext cx="8830491" cy="26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  <a:stCxn id="4" idx="1"/>
            <a:endCxn id="4" idx="3"/>
          </p:cNvCxnSpPr>
          <p:nvPr/>
        </p:nvCxnSpPr>
        <p:spPr>
          <a:xfrm>
            <a:off x="2144486" y="4342126"/>
            <a:ext cx="884355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44486" y="4988738"/>
            <a:ext cx="8830491" cy="522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0"/>
          </p:cNvCxnSpPr>
          <p:nvPr/>
        </p:nvCxnSpPr>
        <p:spPr>
          <a:xfrm>
            <a:off x="6566263" y="3133811"/>
            <a:ext cx="0" cy="24166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705601" y="3214737"/>
            <a:ext cx="4174425" cy="37954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>
                <a:cs typeface="B Titr" panose="00000700000000000000" pitchFamily="2" charset="-78"/>
              </a:rPr>
              <a:t>فلسفه</a:t>
            </a:r>
            <a:r>
              <a:rPr lang="fa-IR" dirty="0">
                <a:cs typeface="B Titr" panose="00000700000000000000" pitchFamily="2" charset="-78"/>
              </a:rPr>
              <a:t> استراتژیک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41665" y="3231835"/>
            <a:ext cx="3654309" cy="36793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ریسک استراتژیک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36542" y="3816347"/>
            <a:ext cx="3438302" cy="43869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تعهد استراتژیک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36543" y="4471120"/>
            <a:ext cx="3438300" cy="46046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فرصت طلبی استراتژیک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85495" y="5081813"/>
            <a:ext cx="3389348" cy="35433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انطباق پذیری استراتژیک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98651" y="3816347"/>
            <a:ext cx="3697334" cy="43869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لجاجت استراتژیک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09754" y="4471120"/>
            <a:ext cx="45719" cy="8654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98650" y="4468401"/>
            <a:ext cx="3697333" cy="409303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انحراف استراتژیک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398650" y="5047794"/>
            <a:ext cx="3697334" cy="42236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اشتباه فاحش استراتژیک ،اشتباه در تغییرروند ها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98074" y="5979336"/>
            <a:ext cx="6230982" cy="435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فلسفه های استراتژیک و ریسک های آن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2856" y="6492875"/>
            <a:ext cx="5511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13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575075" y="5081450"/>
            <a:ext cx="1376781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692639" y="4023359"/>
            <a:ext cx="1423851" cy="3788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849394" y="2991394"/>
            <a:ext cx="1102462" cy="3526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/>
            <a:r>
              <a:rPr lang="fa-IR" sz="3600" dirty="0">
                <a:solidFill>
                  <a:schemeClr val="tx1"/>
                </a:solidFill>
                <a:cs typeface="B Titr" panose="00000700000000000000" pitchFamily="2" charset="-78"/>
              </a:rPr>
              <a:t>مقاومت در برابر تغییر</a:t>
            </a:r>
            <a:endParaRPr lang="en-US" sz="3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عوامل فردی</a:t>
            </a:r>
            <a:r>
              <a:rPr lang="fa-IR" dirty="0">
                <a:cs typeface="B Nazanin" panose="00000400000000000000" pitchFamily="2" charset="-78"/>
              </a:rPr>
              <a:t>:عوامل شخصیتی(مانند نیاز شدید به کنترل،نیاز به موفقیت و امثال آن ها.....)</a:t>
            </a:r>
          </a:p>
          <a:p>
            <a:pPr marL="457200" indent="-457200" algn="r" rtl="1">
              <a:buFont typeface="+mj-lt"/>
              <a:buAutoNum type="arabicPeriod"/>
            </a:pPr>
            <a:endParaRPr lang="fa-IR" dirty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dirty="0">
                <a:cs typeface="B Nazanin" panose="00000400000000000000" pitchFamily="2" charset="-78"/>
              </a:rPr>
              <a:t>عوامل گروهی:انسجام گروهی،هنجارهای اجتماعی،و مشاکت در تصمیم گیری</a:t>
            </a:r>
          </a:p>
          <a:p>
            <a:pPr marL="457200" indent="-457200" algn="r" rtl="1">
              <a:buFont typeface="+mj-lt"/>
              <a:buAutoNum type="arabicPeriod"/>
            </a:pPr>
            <a:endParaRPr lang="fa-IR" dirty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dirty="0">
                <a:cs typeface="B Nazanin" panose="00000400000000000000" pitchFamily="2" charset="-78"/>
              </a:rPr>
              <a:t>عوامل سازمانی:تهدیدهای عوامل ناشناخته،چالش برای حفظ وضع موجود،شرایط حجم کار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4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ertical Scroll 16"/>
          <p:cNvSpPr/>
          <p:nvPr/>
        </p:nvSpPr>
        <p:spPr>
          <a:xfrm>
            <a:off x="4058933" y="1722214"/>
            <a:ext cx="4183919" cy="4144917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1389" y="2508487"/>
            <a:ext cx="2804420" cy="32299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B Zar" panose="00000400000000000000" pitchFamily="2" charset="-78"/>
              </a:rPr>
              <a:t>استراتژی های مدیریت تغییر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B Zar" panose="00000400000000000000" pitchFamily="2" charset="-78"/>
              </a:rPr>
              <a:t>فرایند تغییر استراتژیک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B Zar" panose="00000400000000000000" pitchFamily="2" charset="-78"/>
              </a:rPr>
              <a:t>ابهام استراتژیک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B Zar" panose="00000400000000000000" pitchFamily="2" charset="-78"/>
              </a:rPr>
              <a:t>مدیریت ابهام استراتژیک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B Zar" panose="00000400000000000000" pitchFamily="2" charset="-78"/>
              </a:rPr>
              <a:t>تصمیم گیری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B Zar" panose="00000400000000000000" pitchFamily="2" charset="-78"/>
              </a:rPr>
              <a:t>تصمیم گیری استراتژیک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B Zar" panose="00000400000000000000" pitchFamily="2" charset="-78"/>
              </a:rPr>
              <a:t>ویژگی های تصمیمات مدیریت استراتژیک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B Zar" panose="00000400000000000000" pitchFamily="2" charset="-78"/>
              </a:rPr>
              <a:t>فرایند تصمیم گیری راهبردی</a:t>
            </a:r>
          </a:p>
          <a:p>
            <a:pPr algn="r" rtl="1"/>
            <a:endParaRPr lang="en-US" dirty="0"/>
          </a:p>
        </p:txBody>
      </p:sp>
      <p:sp>
        <p:nvSpPr>
          <p:cNvPr id="16" name="Vertical Scroll 15"/>
          <p:cNvSpPr/>
          <p:nvPr/>
        </p:nvSpPr>
        <p:spPr>
          <a:xfrm>
            <a:off x="7921916" y="1206902"/>
            <a:ext cx="4270084" cy="4144917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852" y="1463261"/>
            <a:ext cx="3322105" cy="3632200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B Zar" panose="00000400000000000000" pitchFamily="2" charset="-78"/>
              </a:rPr>
              <a:t>کنترل استراتژیک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B Zar" panose="00000400000000000000" pitchFamily="2" charset="-78"/>
              </a:rPr>
              <a:t>انواع اساسی کنترل استراتژی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B Zar" panose="00000400000000000000" pitchFamily="2" charset="-78"/>
              </a:rPr>
              <a:t>فرایند ارزیابی  وکنترل استراتژیک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B Zar" panose="00000400000000000000" pitchFamily="2" charset="-78"/>
              </a:rPr>
              <a:t>انواع کنترل در مدیریت سازمان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B Zar" panose="00000400000000000000" pitchFamily="2" charset="-78"/>
              </a:rPr>
              <a:t>انواع سیستم های کنترل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B Zar" panose="00000400000000000000" pitchFamily="2" charset="-78"/>
              </a:rPr>
              <a:t>فلسفه های استراتژیک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B Zar" panose="00000400000000000000" pitchFamily="2" charset="-78"/>
              </a:rPr>
              <a:t>تغییر استراتژیک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B Zar" panose="00000400000000000000" pitchFamily="2" charset="-78"/>
              </a:rPr>
              <a:t>مقاومت در برابر تغییر</a:t>
            </a:r>
            <a:endParaRPr lang="en-US" sz="2000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  <p:sp>
        <p:nvSpPr>
          <p:cNvPr id="15" name="Down Ribbon 14"/>
          <p:cNvSpPr/>
          <p:nvPr/>
        </p:nvSpPr>
        <p:spPr>
          <a:xfrm>
            <a:off x="4189257" y="357809"/>
            <a:ext cx="4623439" cy="1010253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سرفصل ها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9" name="Vertical Scroll 5">
            <a:extLst>
              <a:ext uri="{FF2B5EF4-FFF2-40B4-BE49-F238E27FC236}">
                <a16:creationId xmlns:a16="http://schemas.microsoft.com/office/drawing/2014/main" id="{8356A872-DB62-43F3-BC4E-7A95204605D0}"/>
              </a:ext>
            </a:extLst>
          </p:cNvPr>
          <p:cNvSpPr/>
          <p:nvPr/>
        </p:nvSpPr>
        <p:spPr>
          <a:xfrm>
            <a:off x="320937" y="1872578"/>
            <a:ext cx="4183918" cy="4576725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B3EA30-71F0-4FF1-B345-69F2D4024401}"/>
              </a:ext>
            </a:extLst>
          </p:cNvPr>
          <p:cNvSpPr txBox="1">
            <a:spLocks/>
          </p:cNvSpPr>
          <p:nvPr/>
        </p:nvSpPr>
        <p:spPr>
          <a:xfrm>
            <a:off x="846776" y="2314307"/>
            <a:ext cx="3159879" cy="39179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Tx/>
              <a:buSzPct val="129000"/>
              <a:buFont typeface="Wingdings" panose="05000000000000000000" pitchFamily="2" charset="2"/>
              <a:buChar char="v"/>
            </a:pPr>
            <a:r>
              <a:rPr lang="fa-IR" sz="3300" dirty="0">
                <a:cs typeface="B Zar" panose="00000400000000000000" pitchFamily="2" charset="-78"/>
              </a:rPr>
              <a:t>ساختار سازمانی</a:t>
            </a:r>
          </a:p>
          <a:p>
            <a:pPr algn="r" rtl="1">
              <a:buClrTx/>
              <a:buSzPct val="129000"/>
              <a:buFont typeface="Wingdings" panose="05000000000000000000" pitchFamily="2" charset="2"/>
              <a:buChar char="v"/>
            </a:pPr>
            <a:r>
              <a:rPr lang="fa-IR" sz="3300" dirty="0">
                <a:cs typeface="B Zar" panose="00000400000000000000" pitchFamily="2" charset="-78"/>
              </a:rPr>
              <a:t>انواع ساختار سازمانی مربوط به رشد استراتژی  وساختار سازمانی</a:t>
            </a:r>
          </a:p>
          <a:p>
            <a:pPr algn="r" rtl="1">
              <a:buClrTx/>
              <a:buSzPct val="129000"/>
              <a:buFont typeface="Wingdings" panose="05000000000000000000" pitchFamily="2" charset="2"/>
              <a:buChar char="v"/>
            </a:pPr>
            <a:r>
              <a:rPr lang="fa-IR" sz="3300" dirty="0">
                <a:cs typeface="B Zar" panose="00000400000000000000" pitchFamily="2" charset="-78"/>
              </a:rPr>
              <a:t>ساختار ساده</a:t>
            </a:r>
          </a:p>
          <a:p>
            <a:pPr algn="r" rtl="1">
              <a:buClrTx/>
              <a:buSzPct val="129000"/>
              <a:buFont typeface="Wingdings" panose="05000000000000000000" pitchFamily="2" charset="2"/>
              <a:buChar char="v"/>
            </a:pPr>
            <a:r>
              <a:rPr lang="fa-IR" sz="3300" dirty="0">
                <a:cs typeface="B Zar" panose="00000400000000000000" pitchFamily="2" charset="-78"/>
              </a:rPr>
              <a:t>ساختار وظیفه ایی</a:t>
            </a:r>
          </a:p>
          <a:p>
            <a:pPr algn="r" rtl="1">
              <a:buClrTx/>
              <a:buSzPct val="129000"/>
              <a:buFont typeface="Wingdings" panose="05000000000000000000" pitchFamily="2" charset="2"/>
              <a:buChar char="v"/>
            </a:pPr>
            <a:r>
              <a:rPr lang="fa-IR" sz="3300" dirty="0">
                <a:cs typeface="B Zar" panose="00000400000000000000" pitchFamily="2" charset="-78"/>
              </a:rPr>
              <a:t>ساختار بخشی</a:t>
            </a:r>
          </a:p>
          <a:p>
            <a:pPr algn="r" rtl="1">
              <a:buClrTx/>
              <a:buSzPct val="129000"/>
              <a:buFont typeface="Wingdings" panose="05000000000000000000" pitchFamily="2" charset="2"/>
              <a:buChar char="v"/>
            </a:pPr>
            <a:r>
              <a:rPr lang="fa-IR" sz="3300" dirty="0">
                <a:cs typeface="B Zar" panose="00000400000000000000" pitchFamily="2" charset="-78"/>
              </a:rPr>
              <a:t>ساختار و کنترل در سطح وظیفه ای</a:t>
            </a:r>
          </a:p>
          <a:p>
            <a:pPr algn="r" rtl="1">
              <a:buClrTx/>
              <a:buSzPct val="129000"/>
              <a:buFont typeface="Wingdings" panose="05000000000000000000" pitchFamily="2" charset="2"/>
              <a:buChar char="v"/>
            </a:pPr>
            <a:r>
              <a:rPr lang="fa-IR" sz="3300" dirty="0">
                <a:cs typeface="B Zar" panose="00000400000000000000" pitchFamily="2" charset="-78"/>
              </a:rPr>
              <a:t>ساختار و کنترل در سطح کسب و کار</a:t>
            </a:r>
          </a:p>
          <a:p>
            <a:pPr algn="r" rtl="1">
              <a:buClrTx/>
              <a:buSzPct val="129000"/>
              <a:buFont typeface="Wingdings" panose="05000000000000000000" pitchFamily="2" charset="2"/>
              <a:buChar char="v"/>
            </a:pPr>
            <a:r>
              <a:rPr lang="fa-IR" sz="3300" dirty="0">
                <a:cs typeface="B Zar" panose="00000400000000000000" pitchFamily="2" charset="-78"/>
              </a:rPr>
              <a:t>ساختار و کنترل در سطح سازمان</a:t>
            </a:r>
          </a:p>
          <a:p>
            <a:pPr marL="0" indent="0" algn="r" rtl="1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47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/>
            <a:r>
              <a:rPr lang="fa-IR" sz="3200" dirty="0">
                <a:solidFill>
                  <a:schemeClr val="tx1"/>
                </a:solidFill>
                <a:cs typeface="B Titr" panose="00000700000000000000" pitchFamily="2" charset="-78"/>
              </a:rPr>
              <a:t>استراتژی های مدیریت تغییر</a:t>
            </a:r>
            <a:endParaRPr lang="en-US" sz="32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dirty="0">
                <a:cs typeface="B Nazanin" panose="00000400000000000000" pitchFamily="2" charset="-78"/>
              </a:rPr>
              <a:t>استراتژی مشارکت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>
                <a:cs typeface="B Nazanin" panose="00000400000000000000" pitchFamily="2" charset="-78"/>
              </a:rPr>
              <a:t>استراتژی اموزش و ارتباط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>
                <a:cs typeface="B Nazanin" panose="00000400000000000000" pitchFamily="2" charset="-78"/>
              </a:rPr>
              <a:t>استراتژی قدرت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>
                <a:cs typeface="B Nazanin" panose="00000400000000000000" pitchFamily="2" charset="-78"/>
              </a:rPr>
              <a:t>استراتژی های مذاکره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54" y="3024732"/>
            <a:ext cx="4669564" cy="3833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451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43740"/>
            <a:ext cx="9601200" cy="52795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 rtl="1"/>
            <a:r>
              <a:rPr lang="fa-IR" sz="3200" dirty="0">
                <a:solidFill>
                  <a:schemeClr val="tx1"/>
                </a:solidFill>
                <a:cs typeface="B Titr" panose="00000700000000000000" pitchFamily="2" charset="-78"/>
              </a:rPr>
              <a:t>فرایند تغییر استراتژیک</a:t>
            </a:r>
            <a:endParaRPr lang="en-US" sz="32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2859" y="3526970"/>
            <a:ext cx="8876116" cy="16981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cs typeface="B Nazanin" panose="00000400000000000000" pitchFamily="2" charset="-78"/>
            </a:endParaRPr>
          </a:p>
        </p:txBody>
      </p:sp>
      <p:cxnSp>
        <p:nvCxnSpPr>
          <p:cNvPr id="6" name="Straight Connector 5"/>
          <p:cNvCxnSpPr>
            <a:cxnSpLocks/>
            <a:stCxn id="4" idx="1"/>
          </p:cNvCxnSpPr>
          <p:nvPr/>
        </p:nvCxnSpPr>
        <p:spPr>
          <a:xfrm>
            <a:off x="1632859" y="4376056"/>
            <a:ext cx="888274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47166" y="3579223"/>
            <a:ext cx="0" cy="16459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  <a:stCxn id="4" idx="0"/>
            <a:endCxn id="4" idx="2"/>
          </p:cNvCxnSpPr>
          <p:nvPr/>
        </p:nvCxnSpPr>
        <p:spPr>
          <a:xfrm>
            <a:off x="6070917" y="3526970"/>
            <a:ext cx="0" cy="169817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88229" y="3579223"/>
            <a:ext cx="13066" cy="16459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608426" y="3619500"/>
            <a:ext cx="1384659" cy="6128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cs typeface="B Nazanin" panose="00000400000000000000" pitchFamily="2" charset="-78"/>
              </a:rPr>
              <a:t>مرحله اول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57954" y="463731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770083" y="4519745"/>
            <a:ext cx="1250765" cy="5867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cs typeface="B Nazanin" panose="00000400000000000000" pitchFamily="2" charset="-78"/>
              </a:rPr>
              <a:t>تعیین نیاز به تغییر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39989" y="3733796"/>
            <a:ext cx="1227909" cy="5355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cs typeface="B Nazanin" panose="00000400000000000000" pitchFamily="2" charset="-78"/>
              </a:rPr>
              <a:t>مرحله دوم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78731" y="4539338"/>
            <a:ext cx="2063935" cy="4735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cs typeface="B Nazanin" panose="00000400000000000000" pitchFamily="2" charset="-78"/>
              </a:rPr>
              <a:t>تعیین موانع موجود در برابر تغییر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71555" y="3744678"/>
            <a:ext cx="1645918" cy="3657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cs typeface="B Nazanin" panose="00000400000000000000" pitchFamily="2" charset="-78"/>
              </a:rPr>
              <a:t>مرحله سوم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24211" y="4425041"/>
            <a:ext cx="1262190" cy="4822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cs typeface="B Nazanin" panose="00000400000000000000" pitchFamily="2" charset="-78"/>
              </a:rPr>
              <a:t>اجرای تغییر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98620" y="3744678"/>
            <a:ext cx="1267093" cy="524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cs typeface="B Nazanin" panose="00000400000000000000" pitchFamily="2" charset="-78"/>
              </a:rPr>
              <a:t>مرحله چهارم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55776" y="4482737"/>
            <a:ext cx="1673682" cy="5704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cs typeface="B Nazanin" panose="00000400000000000000" pitchFamily="2" charset="-78"/>
              </a:rPr>
              <a:t>ارزیابی تغییر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38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171" y="590551"/>
            <a:ext cx="3390990" cy="17525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fa-IR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itr" panose="00000700000000000000" pitchFamily="2" charset="-78"/>
              </a:rPr>
              <a:t>ابهام استراتژیک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711" y="3719379"/>
            <a:ext cx="10371908" cy="969283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dirty="0">
                <a:cs typeface="B Nazanin" panose="00000400000000000000" pitchFamily="2" charset="-78"/>
              </a:rPr>
              <a:t>یک سازه کلیدی در تحلیل محیط خارجی (یکی از پیش نیازهای اساسی برای اجرای فرایند مدیریت استراتژیک)ابهام استراتژیک است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238940" y="2423705"/>
            <a:ext cx="509451" cy="1188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66" y="631621"/>
            <a:ext cx="3092058" cy="308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1001829" y="6357257"/>
            <a:ext cx="48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3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تصمیم گیری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امروزه 4 روش یا مرحله برای تصمیم گیری به مدیران کمک می کند شامل: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مرحله اول: شناسایی وضعیت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ایجاد بدیل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ارزیابی و انتخاب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پیگیری و اجرا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10" y="3647531"/>
            <a:ext cx="5534025" cy="2962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517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تصمیم گیری استراتژیک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ویژگی های اصلی تصمیم های استراتژیک و وجوهی که انهارا از دیگر انواع تصمیمات متمایز می سازد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تصمیم های استراتژیک فاقد ساخت و نامتعارف هستند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تصمیمات استراتژیکی ان هایی هستند که برای سازمان اهمیت ویژه ای دارند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تصمیم های استراتژیک عموما بسیار پیچیده اند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18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3405" y="0"/>
            <a:ext cx="3265714" cy="7106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8652" y="1162728"/>
            <a:ext cx="6328868" cy="17525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فرایند تصمیم گیری راهبردی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067" y="3256894"/>
            <a:ext cx="8506394" cy="3124201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Zar" panose="00000400000000000000" pitchFamily="2" charset="-78"/>
              </a:rPr>
              <a:t>اگاهی از موضوع:تشخیص اینکه موقعیتی به وجود امده که نیاز به اصلاح دارد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تبیین موضوع:جمع اوری اطلاعات و بررسی شرایطی که اتفاقی در ان رخ نموده و تبیین نگرش سازمانی به آن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صورت بندی راه حل ها:خلق راه حل های ممکن</a:t>
            </a:r>
          </a:p>
          <a:p>
            <a:pPr algn="r" rtl="1"/>
            <a:r>
              <a:rPr lang="fa-IR" dirty="0">
                <a:cs typeface="B Zar" panose="00000400000000000000" pitchFamily="2" charset="-78"/>
              </a:rPr>
              <a:t>گزینش راه حل:وسیله ایی که از طریق ان در مورد انچه باید انجام شود تصمیم می گیریم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r>
              <a:rPr lang="fa-IR" dirty="0"/>
              <a:t>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1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5300"/>
            <a:ext cx="12192001" cy="75819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2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877" y="914400"/>
            <a:ext cx="10018713" cy="17525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ساختار سازمانی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dirty="0">
                <a:cs typeface="B Zar" panose="00000400000000000000" pitchFamily="2" charset="-78"/>
              </a:rPr>
              <a:t>ساختار سازمانی به تنهایی ایجاد مزیت رقابتی نمی کند و برای ایجاد مزیت رقابتی باید ساختار با استراتژی سازمان در تعامل و مرتبط باشد</a:t>
            </a:r>
          </a:p>
          <a:p>
            <a:pPr marL="0" indent="0" algn="r" rtl="1">
              <a:buNone/>
            </a:pPr>
            <a:endParaRPr lang="fa-IR" sz="2800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fa-IR" sz="2800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600" dirty="0">
                <a:solidFill>
                  <a:srgbClr val="FF0000"/>
                </a:solidFill>
                <a:cs typeface="B Zar" panose="00000400000000000000" pitchFamily="2" charset="-78"/>
              </a:rPr>
              <a:t>نکته</a:t>
            </a:r>
            <a:r>
              <a:rPr lang="fa-IR" sz="2800" dirty="0">
                <a:cs typeface="B Zar" panose="00000400000000000000" pitchFamily="2" charset="-78"/>
              </a:rPr>
              <a:t> :ساختار سازمانی ابزار اجرای استراتژی های سازمان برای تحقق اهداف مطلوب است</a:t>
            </a:r>
            <a:endParaRPr lang="en-US" sz="2800" dirty="0"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6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ساختار ساده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4460" y="2657928"/>
            <a:ext cx="246888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>
                <a:cs typeface="B Zar" panose="00000400000000000000" pitchFamily="2" charset="-78"/>
              </a:rPr>
              <a:t>مالک یک کارخانه تولید کالای ورزشی</a:t>
            </a:r>
            <a:endParaRPr lang="en-US" sz="2000" dirty="0">
              <a:cs typeface="B Zar" panose="000004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38900" y="3624580"/>
            <a:ext cx="65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2"/>
          </p:cNvCxnSpPr>
          <p:nvPr/>
        </p:nvCxnSpPr>
        <p:spPr>
          <a:xfrm>
            <a:off x="6438900" y="3572328"/>
            <a:ext cx="1" cy="9468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295900" y="4487812"/>
            <a:ext cx="2651759" cy="52360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>
                <a:cs typeface="B Zar" panose="00000400000000000000" pitchFamily="2" charset="-78"/>
              </a:rPr>
              <a:t>فروشگاه کالای ورزشی 2</a:t>
            </a:r>
            <a:endParaRPr lang="en-US" sz="2000" dirty="0">
              <a:cs typeface="B Zar" panose="00000400000000000000" pitchFamily="2" charset="-78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173183" y="3848890"/>
            <a:ext cx="6557555" cy="309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730738" y="3892739"/>
            <a:ext cx="31750" cy="6522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339546" y="4487811"/>
            <a:ext cx="2573383" cy="5236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>
                <a:cs typeface="B Zar" panose="00000400000000000000" pitchFamily="2" charset="-78"/>
              </a:rPr>
              <a:t>فروشگاه کالای ورزشی 1</a:t>
            </a:r>
            <a:endParaRPr lang="en-US" sz="2000" dirty="0">
              <a:cs typeface="B Zar" panose="000004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87387" y="4519177"/>
            <a:ext cx="2416626" cy="4922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>
                <a:cs typeface="B Zar" panose="00000400000000000000" pitchFamily="2" charset="-78"/>
              </a:rPr>
              <a:t>فروشگاه کالا ورزشی3</a:t>
            </a:r>
            <a:endParaRPr lang="en-US" sz="2000" dirty="0">
              <a:cs typeface="B Zar" panose="00000400000000000000" pitchFamily="2" charset="-78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3173183" y="3879848"/>
            <a:ext cx="31748" cy="6651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695700" y="5414525"/>
            <a:ext cx="5065486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</a:rPr>
              <a:t>ساختار ساده در یک سازمان ورزشی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18556" y="6108431"/>
            <a:ext cx="5511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ویژگی های ساختار ساده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694044"/>
          </a:xfrm>
        </p:spPr>
        <p:txBody>
          <a:bodyPr/>
          <a:lstStyle/>
          <a:p>
            <a:pPr marL="457200" indent="-457200" algn="r" rtl="1">
              <a:buFont typeface="+mj-lt"/>
              <a:buAutoNum type="arabicParenR"/>
            </a:pPr>
            <a:r>
              <a:rPr lang="fa-IR" b="1" dirty="0">
                <a:cs typeface="B Zar" panose="00000400000000000000" pitchFamily="2" charset="-78"/>
              </a:rPr>
              <a:t>روابط کاملا منعطف است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fa-IR" b="1" dirty="0">
                <a:cs typeface="B Zar" panose="00000400000000000000" pitchFamily="2" charset="-78"/>
              </a:rPr>
              <a:t>کارها جنبه رسمی ندارد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fa-IR" b="1" dirty="0">
                <a:cs typeface="B Zar" panose="00000400000000000000" pitchFamily="2" charset="-78"/>
              </a:rPr>
              <a:t>ساختار ساده در سطح افقی سازمان قرار دارد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fa-IR" b="1" dirty="0">
                <a:cs typeface="B Zar" panose="00000400000000000000" pitchFamily="2" charset="-78"/>
              </a:rPr>
              <a:t>سازمان متمرکز است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fa-IR" b="1" dirty="0">
                <a:cs typeface="B Zar" panose="00000400000000000000" pitchFamily="2" charset="-78"/>
              </a:rPr>
              <a:t>دارای هزینه کم است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fa-IR" b="1" dirty="0">
                <a:cs typeface="B Zar" panose="00000400000000000000" pitchFamily="2" charset="-78"/>
              </a:rPr>
              <a:t>مسئولیت افراد مشخص است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284" y="68037"/>
            <a:ext cx="10018713" cy="17525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ساختار وظیفه ایی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5382" y="2705099"/>
            <a:ext cx="2979057" cy="667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رئیس دانشکده علوم ورزشی</a:t>
            </a:r>
            <a:endParaRPr lang="en-US" b="1" dirty="0">
              <a:cs typeface="B Nazanin" panose="000004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84911" y="3341914"/>
            <a:ext cx="0" cy="5497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12482" y="3891643"/>
            <a:ext cx="85053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12482" y="3891643"/>
            <a:ext cx="0" cy="5497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417854" y="3891643"/>
            <a:ext cx="0" cy="54973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070746" y="4457700"/>
            <a:ext cx="2014765" cy="821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واحد اموزش دانشکده علوم ورزشی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38913" y="4414158"/>
            <a:ext cx="2226129" cy="859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واحدحسابداری دانشکده علوم ورزشی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95949" y="4441373"/>
            <a:ext cx="2286907" cy="8527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واحدتحصیلات تکمیلی دانشکده علوم ورزشی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84311" y="4386943"/>
            <a:ext cx="218258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واحد خدمات دانشکده علوم ورزشی</a:t>
            </a:r>
            <a:endParaRPr lang="en-US" b="1" dirty="0">
              <a:cs typeface="B Nazanin" panose="00000400000000000000" pitchFamily="2" charset="-78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7456940" y="3891643"/>
            <a:ext cx="1" cy="5225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974997" y="3891643"/>
            <a:ext cx="10887" cy="58782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921351" y="6041572"/>
            <a:ext cx="4209143" cy="4499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ساختار وظیفه ایی در دانشکده علوم ورزشی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64567" y="6248131"/>
            <a:ext cx="551167" cy="365125"/>
          </a:xfrm>
        </p:spPr>
        <p:txBody>
          <a:bodyPr/>
          <a:lstStyle/>
          <a:p>
            <a:fld id="{69E57DC2-970A-4B3E-BB1C-7A09969E49DF}" type="slidenum">
              <a:rPr lang="en-US" b="1" smtClean="0"/>
              <a:t>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93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ویژگی های ساختار وظیفه ایی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r" rtl="1">
              <a:buFont typeface="+mj-lt"/>
              <a:buAutoNum type="arabicPeriod"/>
            </a:pPr>
            <a:r>
              <a:rPr lang="fa-IR" dirty="0">
                <a:cs typeface="B Nazanin" panose="00000400000000000000" pitchFamily="2" charset="-78"/>
              </a:rPr>
              <a:t>فعالیت های سازمان پیچیده است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dirty="0">
                <a:cs typeface="B Nazanin" panose="00000400000000000000" pitchFamily="2" charset="-78"/>
              </a:rPr>
              <a:t>توسط سازمان های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بزرگ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که دارای تنوع کاری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پایین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هستند مورد استفاده قرار می گیرد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وظیفه اصلی مدیر اجرایی در این ساختار ،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تصمیم گیری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است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مدیران وظیفه ایی بر اساس کارهای تخصصی در سازمان،گروه بندی شده اند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7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4466" y="49893"/>
            <a:ext cx="4513943" cy="8128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pPr algn="r" rtl="1"/>
            <a:r>
              <a:rPr lang="fa-IR" sz="4000" dirty="0"/>
              <a:t>ساختار بخشی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7446" y="1472837"/>
            <a:ext cx="10044610" cy="478554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484256" y="1115786"/>
            <a:ext cx="1387929" cy="5660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/>
              <a:t>مدیرکل</a:t>
            </a:r>
            <a:endParaRPr lang="en-US" sz="1400" dirty="0"/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 flipH="1">
            <a:off x="7178220" y="1681843"/>
            <a:ext cx="1" cy="108857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771503" y="1885043"/>
            <a:ext cx="8807268" cy="5805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578771" y="1943101"/>
            <a:ext cx="14515" cy="393337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1259457" y="5063671"/>
            <a:ext cx="319314" cy="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1259457" y="5876471"/>
            <a:ext cx="319315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6" name="Rectangle 25"/>
          <p:cNvSpPr/>
          <p:nvPr/>
        </p:nvSpPr>
        <p:spPr>
          <a:xfrm>
            <a:off x="10040257" y="4891316"/>
            <a:ext cx="1219200" cy="47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100" dirty="0"/>
              <a:t>هییت های ورزشی استان</a:t>
            </a:r>
            <a:endParaRPr lang="en-US" sz="1100" dirty="0"/>
          </a:p>
        </p:txBody>
      </p:sp>
      <p:sp>
        <p:nvSpPr>
          <p:cNvPr id="27" name="Rectangle 26"/>
          <p:cNvSpPr/>
          <p:nvPr/>
        </p:nvSpPr>
        <p:spPr>
          <a:xfrm>
            <a:off x="10040257" y="5527189"/>
            <a:ext cx="1204686" cy="469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050" dirty="0"/>
              <a:t>ادارات ورزش وجوانان شهرستان ها</a:t>
            </a:r>
            <a:endParaRPr lang="en-US" sz="1050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279571" y="2378529"/>
            <a:ext cx="3759200" cy="2177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6" name="Rectangle 35"/>
          <p:cNvSpPr/>
          <p:nvPr/>
        </p:nvSpPr>
        <p:spPr>
          <a:xfrm>
            <a:off x="6339114" y="2727779"/>
            <a:ext cx="1698172" cy="3692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/>
              <a:t>معاونت امور ورزش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8557077" y="2727779"/>
            <a:ext cx="1729921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/>
              <a:t>معاونت فرهنگی جوانان</a:t>
            </a:r>
            <a:endParaRPr lang="en-US" sz="1400" dirty="0"/>
          </a:p>
        </p:txBody>
      </p:sp>
      <p:sp>
        <p:nvSpPr>
          <p:cNvPr id="38" name="Rectangle 37"/>
          <p:cNvSpPr/>
          <p:nvPr/>
        </p:nvSpPr>
        <p:spPr>
          <a:xfrm>
            <a:off x="3847191" y="2706914"/>
            <a:ext cx="1873931" cy="539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/>
              <a:t>معاونت تئسعه منابع پشتیبانی</a:t>
            </a:r>
            <a:endParaRPr lang="en-US" sz="14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276624" y="2400300"/>
            <a:ext cx="2947" cy="32747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9037410" y="2400300"/>
            <a:ext cx="1361" cy="32747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6" name="Straight Connector 45"/>
          <p:cNvCxnSpPr>
            <a:stCxn id="37" idx="2"/>
          </p:cNvCxnSpPr>
          <p:nvPr/>
        </p:nvCxnSpPr>
        <p:spPr>
          <a:xfrm flipH="1">
            <a:off x="9422037" y="3184979"/>
            <a:ext cx="1" cy="325664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422037" y="3510643"/>
            <a:ext cx="333829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9707358" y="3510643"/>
            <a:ext cx="25808" cy="105201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9733165" y="3758660"/>
            <a:ext cx="307092" cy="1324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9733165" y="4120066"/>
            <a:ext cx="366601" cy="453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9755866" y="4581797"/>
            <a:ext cx="304711" cy="18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5" name="Rectangle 84"/>
          <p:cNvSpPr/>
          <p:nvPr/>
        </p:nvSpPr>
        <p:spPr>
          <a:xfrm>
            <a:off x="10018485" y="3546929"/>
            <a:ext cx="1560285" cy="3372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100" dirty="0"/>
              <a:t>گروه سازماندهی جوانان</a:t>
            </a:r>
            <a:endParaRPr lang="en-US" sz="1100" dirty="0"/>
          </a:p>
        </p:txBody>
      </p:sp>
      <p:sp>
        <p:nvSpPr>
          <p:cNvPr id="86" name="Rectangle 85"/>
          <p:cNvSpPr/>
          <p:nvPr/>
        </p:nvSpPr>
        <p:spPr>
          <a:xfrm>
            <a:off x="10066994" y="4010484"/>
            <a:ext cx="1526292" cy="3884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100" dirty="0"/>
              <a:t>گروه مشارکتهای اجتماعی و جوانان</a:t>
            </a:r>
            <a:endParaRPr lang="en-US" sz="1100" dirty="0"/>
          </a:p>
        </p:txBody>
      </p:sp>
      <p:sp>
        <p:nvSpPr>
          <p:cNvPr id="87" name="Rectangle 86"/>
          <p:cNvSpPr/>
          <p:nvPr/>
        </p:nvSpPr>
        <p:spPr>
          <a:xfrm>
            <a:off x="10075180" y="4423228"/>
            <a:ext cx="1503590" cy="4459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100" dirty="0"/>
              <a:t>گروه امور تربیتی و فرهنگی</a:t>
            </a:r>
            <a:endParaRPr lang="en-US" sz="1100" dirty="0"/>
          </a:p>
        </p:txBody>
      </p:sp>
      <p:cxnSp>
        <p:nvCxnSpPr>
          <p:cNvPr id="89" name="Straight Connector 88"/>
          <p:cNvCxnSpPr>
            <a:stCxn id="36" idx="2"/>
          </p:cNvCxnSpPr>
          <p:nvPr/>
        </p:nvCxnSpPr>
        <p:spPr>
          <a:xfrm flipH="1">
            <a:off x="7178220" y="3096986"/>
            <a:ext cx="9980" cy="32657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475514" y="3422650"/>
            <a:ext cx="3448595" cy="90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8924109" y="3510643"/>
            <a:ext cx="0" cy="1306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8940118" y="3385912"/>
            <a:ext cx="17463" cy="55380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7632247" y="3397070"/>
            <a:ext cx="1" cy="54265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6484257" y="3397070"/>
            <a:ext cx="7211" cy="54265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5474153" y="3423557"/>
            <a:ext cx="1362" cy="51616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5" name="Rectangle 114"/>
          <p:cNvSpPr/>
          <p:nvPr/>
        </p:nvSpPr>
        <p:spPr>
          <a:xfrm>
            <a:off x="8500380" y="3863068"/>
            <a:ext cx="1053648" cy="56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/>
              <a:t>گروه ورزش روستایی</a:t>
            </a:r>
            <a:endParaRPr lang="en-US" sz="1200" dirty="0"/>
          </a:p>
        </p:txBody>
      </p:sp>
      <p:sp>
        <p:nvSpPr>
          <p:cNvPr id="118" name="Rectangle 117"/>
          <p:cNvSpPr/>
          <p:nvPr/>
        </p:nvSpPr>
        <p:spPr>
          <a:xfrm>
            <a:off x="7210830" y="3844110"/>
            <a:ext cx="1140780" cy="5548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/>
              <a:t>گروه ورزش همگانی</a:t>
            </a:r>
            <a:endParaRPr lang="en-US" sz="1400" dirty="0"/>
          </a:p>
        </p:txBody>
      </p:sp>
      <p:sp>
        <p:nvSpPr>
          <p:cNvPr id="119" name="Rectangle 118"/>
          <p:cNvSpPr/>
          <p:nvPr/>
        </p:nvSpPr>
        <p:spPr>
          <a:xfrm>
            <a:off x="5932715" y="3868694"/>
            <a:ext cx="1054577" cy="423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100" dirty="0"/>
              <a:t>گروه توسعه قهرمانی</a:t>
            </a:r>
            <a:endParaRPr lang="en-US" sz="1100" dirty="0"/>
          </a:p>
        </p:txBody>
      </p:sp>
      <p:sp>
        <p:nvSpPr>
          <p:cNvPr id="120" name="Rectangle 119"/>
          <p:cNvSpPr/>
          <p:nvPr/>
        </p:nvSpPr>
        <p:spPr>
          <a:xfrm>
            <a:off x="4694466" y="3868694"/>
            <a:ext cx="1130002" cy="413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/>
              <a:t>گروه بانوان</a:t>
            </a:r>
            <a:endParaRPr lang="en-US" sz="1400" dirty="0"/>
          </a:p>
        </p:txBody>
      </p:sp>
      <p:cxnSp>
        <p:nvCxnSpPr>
          <p:cNvPr id="123" name="Straight Connector 122"/>
          <p:cNvCxnSpPr/>
          <p:nvPr/>
        </p:nvCxnSpPr>
        <p:spPr>
          <a:xfrm flipH="1" flipV="1">
            <a:off x="4414303" y="3260271"/>
            <a:ext cx="16185" cy="32581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4115933" y="3586082"/>
            <a:ext cx="314555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115933" y="3586082"/>
            <a:ext cx="11046" cy="194487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4103914" y="3939721"/>
            <a:ext cx="2381" cy="1505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3814296" y="3980236"/>
            <a:ext cx="312683" cy="834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814296" y="4436067"/>
            <a:ext cx="288168" cy="804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3825646" y="5000318"/>
            <a:ext cx="287225" cy="1254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3825646" y="5468388"/>
            <a:ext cx="278268" cy="1474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9" name="Rectangle 148"/>
          <p:cNvSpPr/>
          <p:nvPr/>
        </p:nvSpPr>
        <p:spPr>
          <a:xfrm>
            <a:off x="2935074" y="3660824"/>
            <a:ext cx="914400" cy="459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100" dirty="0"/>
              <a:t>گروه فناوری اطلاعات</a:t>
            </a:r>
            <a:endParaRPr lang="en-US" sz="1100" dirty="0"/>
          </a:p>
        </p:txBody>
      </p:sp>
      <p:sp>
        <p:nvSpPr>
          <p:cNvPr id="151" name="Rectangle 150"/>
          <p:cNvSpPr/>
          <p:nvPr/>
        </p:nvSpPr>
        <p:spPr>
          <a:xfrm>
            <a:off x="2935074" y="4197236"/>
            <a:ext cx="914400" cy="423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100" dirty="0"/>
              <a:t>اداره امور مالی</a:t>
            </a:r>
            <a:endParaRPr lang="en-US" sz="1100" dirty="0"/>
          </a:p>
        </p:txBody>
      </p:sp>
      <p:sp>
        <p:nvSpPr>
          <p:cNvPr id="152" name="Rectangle 151"/>
          <p:cNvSpPr/>
          <p:nvPr/>
        </p:nvSpPr>
        <p:spPr>
          <a:xfrm>
            <a:off x="2932791" y="4652762"/>
            <a:ext cx="914400" cy="4800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100" dirty="0"/>
              <a:t>کارشناس بودجه</a:t>
            </a:r>
            <a:endParaRPr lang="en-US" sz="1100" dirty="0"/>
          </a:p>
        </p:txBody>
      </p:sp>
      <p:sp>
        <p:nvSpPr>
          <p:cNvPr id="156" name="Rectangle 155"/>
          <p:cNvSpPr/>
          <p:nvPr/>
        </p:nvSpPr>
        <p:spPr>
          <a:xfrm>
            <a:off x="2932791" y="5221515"/>
            <a:ext cx="962480" cy="4675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100" dirty="0"/>
              <a:t>اداره منابع پشتیبانی</a:t>
            </a:r>
            <a:endParaRPr lang="en-US" sz="1100" dirty="0"/>
          </a:p>
        </p:txBody>
      </p:sp>
      <p:cxnSp>
        <p:nvCxnSpPr>
          <p:cNvPr id="159" name="Straight Connector 158"/>
          <p:cNvCxnSpPr/>
          <p:nvPr/>
        </p:nvCxnSpPr>
        <p:spPr>
          <a:xfrm flipV="1">
            <a:off x="2771503" y="1943102"/>
            <a:ext cx="39188" cy="405311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2613477" y="3980236"/>
            <a:ext cx="132216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5" name="Straight Connector 164"/>
          <p:cNvCxnSpPr/>
          <p:nvPr/>
        </p:nvCxnSpPr>
        <p:spPr>
          <a:xfrm flipH="1">
            <a:off x="2672455" y="4436067"/>
            <a:ext cx="99049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2598963" y="5000318"/>
            <a:ext cx="146730" cy="1254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1" name="Straight Connector 170"/>
          <p:cNvCxnSpPr>
            <a:endCxn id="185" idx="3"/>
          </p:cNvCxnSpPr>
          <p:nvPr/>
        </p:nvCxnSpPr>
        <p:spPr>
          <a:xfrm flipH="1" flipV="1">
            <a:off x="2640194" y="5446258"/>
            <a:ext cx="120264" cy="2213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4" name="Straight Connector 173"/>
          <p:cNvCxnSpPr/>
          <p:nvPr/>
        </p:nvCxnSpPr>
        <p:spPr>
          <a:xfrm flipH="1">
            <a:off x="2613477" y="5996214"/>
            <a:ext cx="158026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7" name="Rectangle 176"/>
          <p:cNvSpPr/>
          <p:nvPr/>
        </p:nvSpPr>
        <p:spPr>
          <a:xfrm>
            <a:off x="1713377" y="3660824"/>
            <a:ext cx="914400" cy="4805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050" dirty="0"/>
              <a:t>مسئول روابط عمومی</a:t>
            </a:r>
            <a:endParaRPr lang="en-US" sz="1050" dirty="0"/>
          </a:p>
        </p:txBody>
      </p:sp>
      <p:sp>
        <p:nvSpPr>
          <p:cNvPr id="179" name="Rectangle 178"/>
          <p:cNvSpPr/>
          <p:nvPr/>
        </p:nvSpPr>
        <p:spPr>
          <a:xfrm>
            <a:off x="1752532" y="4197236"/>
            <a:ext cx="914400" cy="381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100" dirty="0"/>
              <a:t>پاسخگو سوالات</a:t>
            </a:r>
            <a:endParaRPr lang="en-US" sz="1100" dirty="0"/>
          </a:p>
        </p:txBody>
      </p:sp>
      <p:sp>
        <p:nvSpPr>
          <p:cNvPr id="183" name="Rectangle 182"/>
          <p:cNvSpPr/>
          <p:nvPr/>
        </p:nvSpPr>
        <p:spPr>
          <a:xfrm>
            <a:off x="1725794" y="4729740"/>
            <a:ext cx="914400" cy="395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050" dirty="0"/>
              <a:t>مسئول حراست</a:t>
            </a:r>
            <a:endParaRPr lang="en-US" sz="1050" dirty="0"/>
          </a:p>
        </p:txBody>
      </p:sp>
      <p:sp>
        <p:nvSpPr>
          <p:cNvPr id="185" name="Rectangle 184"/>
          <p:cNvSpPr/>
          <p:nvPr/>
        </p:nvSpPr>
        <p:spPr>
          <a:xfrm>
            <a:off x="1725794" y="5248751"/>
            <a:ext cx="914400" cy="395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050" dirty="0"/>
              <a:t>اداره امور حقوقی</a:t>
            </a:r>
            <a:endParaRPr lang="en-US" sz="1050" dirty="0"/>
          </a:p>
        </p:txBody>
      </p:sp>
      <p:sp>
        <p:nvSpPr>
          <p:cNvPr id="187" name="Rectangle 186"/>
          <p:cNvSpPr/>
          <p:nvPr/>
        </p:nvSpPr>
        <p:spPr>
          <a:xfrm>
            <a:off x="1697446" y="5794496"/>
            <a:ext cx="914400" cy="4638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100" dirty="0"/>
              <a:t>نظارت اماکن ورزشی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90056" y="5981431"/>
            <a:ext cx="5511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27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700</TotalTime>
  <Words>1136</Words>
  <Application>Microsoft Office PowerPoint</Application>
  <PresentationFormat>Widescreen</PresentationFormat>
  <Paragraphs>202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Corbel</vt:lpstr>
      <vt:lpstr>Courier New</vt:lpstr>
      <vt:lpstr>Wingdings</vt:lpstr>
      <vt:lpstr>Parallax</vt:lpstr>
      <vt:lpstr>PowerPoint Presentation</vt:lpstr>
      <vt:lpstr>PowerPoint Presentation</vt:lpstr>
      <vt:lpstr>PowerPoint Presentation</vt:lpstr>
      <vt:lpstr>ساختار سازمانی</vt:lpstr>
      <vt:lpstr>ساختار ساده</vt:lpstr>
      <vt:lpstr>ویژگی های ساختار ساده</vt:lpstr>
      <vt:lpstr>ساختار وظیفه ایی</vt:lpstr>
      <vt:lpstr>ویژگی های ساختار وظیفه ایی</vt:lpstr>
      <vt:lpstr>ساختار بخشی</vt:lpstr>
      <vt:lpstr>ویژگی های ساختار بخشی</vt:lpstr>
      <vt:lpstr>ساختار وکنترل درسطح وظیفه ای</vt:lpstr>
      <vt:lpstr>ساختار و کنترل در سطح کسب و کار</vt:lpstr>
      <vt:lpstr>ساختار وکنترل در سطح سازمان</vt:lpstr>
      <vt:lpstr>کنترل استراتژیک</vt:lpstr>
      <vt:lpstr>فرایند ارزیابی و کنترل استراتژیک</vt:lpstr>
      <vt:lpstr>انواع کنترل در مدیریت سازمان</vt:lpstr>
      <vt:lpstr>انواع سیستم های کنترل</vt:lpstr>
      <vt:lpstr>فلسفه های استراتژیک</vt:lpstr>
      <vt:lpstr>مقاومت در برابر تغییر</vt:lpstr>
      <vt:lpstr>استراتژی های مدیریت تغییر</vt:lpstr>
      <vt:lpstr>فرایند تغییر استراتژیک</vt:lpstr>
      <vt:lpstr>ابهام استراتژیک</vt:lpstr>
      <vt:lpstr>تصمیم گیری</vt:lpstr>
      <vt:lpstr>تصمیم گیری استراتژیک</vt:lpstr>
      <vt:lpstr>فرایند تصمیم گیری راهبردی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Moorche</dc:creator>
  <cp:lastModifiedBy>Dr Zardashtian</cp:lastModifiedBy>
  <cp:revision>83</cp:revision>
  <dcterms:created xsi:type="dcterms:W3CDTF">2017-03-19T20:06:23Z</dcterms:created>
  <dcterms:modified xsi:type="dcterms:W3CDTF">2020-03-26T17:54:08Z</dcterms:modified>
</cp:coreProperties>
</file>