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8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2" d="100"/>
          <a:sy n="72" d="100"/>
        </p:scale>
        <p:origin x="4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FC85E-4DDE-44A2-8CEC-B4A3FB8CA957}"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1F07F-878A-491A-A94F-F228B644589F}" type="slidenum">
              <a:rPr lang="en-US" smtClean="0"/>
              <a:t>‹#›</a:t>
            </a:fld>
            <a:endParaRPr lang="en-US"/>
          </a:p>
        </p:txBody>
      </p:sp>
    </p:spTree>
    <p:extLst>
      <p:ext uri="{BB962C8B-B14F-4D97-AF65-F5344CB8AC3E}">
        <p14:creationId xmlns:p14="http://schemas.microsoft.com/office/powerpoint/2010/main" val="190988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21F07F-878A-491A-A94F-F228B644589F}" type="slidenum">
              <a:rPr lang="en-US" smtClean="0"/>
              <a:t>20</a:t>
            </a:fld>
            <a:endParaRPr lang="en-US"/>
          </a:p>
        </p:txBody>
      </p:sp>
    </p:spTree>
    <p:extLst>
      <p:ext uri="{BB962C8B-B14F-4D97-AF65-F5344CB8AC3E}">
        <p14:creationId xmlns:p14="http://schemas.microsoft.com/office/powerpoint/2010/main" val="104263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21F07F-878A-491A-A94F-F228B644589F}" type="slidenum">
              <a:rPr lang="en-US" smtClean="0"/>
              <a:t>24</a:t>
            </a:fld>
            <a:endParaRPr lang="en-US"/>
          </a:p>
        </p:txBody>
      </p:sp>
    </p:spTree>
    <p:extLst>
      <p:ext uri="{BB962C8B-B14F-4D97-AF65-F5344CB8AC3E}">
        <p14:creationId xmlns:p14="http://schemas.microsoft.com/office/powerpoint/2010/main" val="356603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312E1D-9C23-4942-844C-C8C584BC0187}" type="datetime1">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63BBD-289E-42F5-A81F-62EE3716B966}" type="slidenum">
              <a:rPr lang="en-US" smtClean="0"/>
              <a:t>‹#›</a:t>
            </a:fld>
            <a:endParaRPr lang="en-US"/>
          </a:p>
        </p:txBody>
      </p:sp>
    </p:spTree>
    <p:extLst>
      <p:ext uri="{BB962C8B-B14F-4D97-AF65-F5344CB8AC3E}">
        <p14:creationId xmlns:p14="http://schemas.microsoft.com/office/powerpoint/2010/main" val="320755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D0E1AC-C333-43C2-87F8-E76FF1DC33A6}" type="datetime1">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63BBD-289E-42F5-A81F-62EE3716B966}" type="slidenum">
              <a:rPr lang="en-US" smtClean="0"/>
              <a:t>‹#›</a:t>
            </a:fld>
            <a:endParaRPr lang="en-US"/>
          </a:p>
        </p:txBody>
      </p:sp>
    </p:spTree>
    <p:extLst>
      <p:ext uri="{BB962C8B-B14F-4D97-AF65-F5344CB8AC3E}">
        <p14:creationId xmlns:p14="http://schemas.microsoft.com/office/powerpoint/2010/main" val="253314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9C72FE-6D95-4C10-8EE1-F4EBF42DE3BF}" type="datetime1">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63BBD-289E-42F5-A81F-62EE3716B966}" type="slidenum">
              <a:rPr lang="en-US" smtClean="0"/>
              <a:t>‹#›</a:t>
            </a:fld>
            <a:endParaRPr lang="en-US"/>
          </a:p>
        </p:txBody>
      </p:sp>
    </p:spTree>
    <p:extLst>
      <p:ext uri="{BB962C8B-B14F-4D97-AF65-F5344CB8AC3E}">
        <p14:creationId xmlns:p14="http://schemas.microsoft.com/office/powerpoint/2010/main" val="143296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3F21F5-922F-43A1-B6EC-063C77B66B83}" type="datetime1">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63BBD-289E-42F5-A81F-62EE3716B966}" type="slidenum">
              <a:rPr lang="en-US" smtClean="0"/>
              <a:t>‹#›</a:t>
            </a:fld>
            <a:endParaRPr lang="en-US"/>
          </a:p>
        </p:txBody>
      </p:sp>
    </p:spTree>
    <p:extLst>
      <p:ext uri="{BB962C8B-B14F-4D97-AF65-F5344CB8AC3E}">
        <p14:creationId xmlns:p14="http://schemas.microsoft.com/office/powerpoint/2010/main" val="89501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ACE8E9-B578-49D2-9AC8-14F76F0254C4}" type="datetime1">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63BBD-289E-42F5-A81F-62EE3716B966}" type="slidenum">
              <a:rPr lang="en-US" smtClean="0"/>
              <a:t>‹#›</a:t>
            </a:fld>
            <a:endParaRPr lang="en-US"/>
          </a:p>
        </p:txBody>
      </p:sp>
    </p:spTree>
    <p:extLst>
      <p:ext uri="{BB962C8B-B14F-4D97-AF65-F5344CB8AC3E}">
        <p14:creationId xmlns:p14="http://schemas.microsoft.com/office/powerpoint/2010/main" val="204533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06012E-9D25-4122-BEC9-0EDA34564B45}" type="datetime1">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63BBD-289E-42F5-A81F-62EE3716B966}" type="slidenum">
              <a:rPr lang="en-US" smtClean="0"/>
              <a:t>‹#›</a:t>
            </a:fld>
            <a:endParaRPr lang="en-US"/>
          </a:p>
        </p:txBody>
      </p:sp>
    </p:spTree>
    <p:extLst>
      <p:ext uri="{BB962C8B-B14F-4D97-AF65-F5344CB8AC3E}">
        <p14:creationId xmlns:p14="http://schemas.microsoft.com/office/powerpoint/2010/main" val="387797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FE9143-6DA6-483D-8639-419C3030C931}" type="datetime1">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63BBD-289E-42F5-A81F-62EE3716B966}" type="slidenum">
              <a:rPr lang="en-US" smtClean="0"/>
              <a:t>‹#›</a:t>
            </a:fld>
            <a:endParaRPr lang="en-US"/>
          </a:p>
        </p:txBody>
      </p:sp>
    </p:spTree>
    <p:extLst>
      <p:ext uri="{BB962C8B-B14F-4D97-AF65-F5344CB8AC3E}">
        <p14:creationId xmlns:p14="http://schemas.microsoft.com/office/powerpoint/2010/main" val="208738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7F93E4-D3AF-43F6-87FC-22F359E275A7}" type="datetime1">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63BBD-289E-42F5-A81F-62EE3716B966}" type="slidenum">
              <a:rPr lang="en-US" smtClean="0"/>
              <a:t>‹#›</a:t>
            </a:fld>
            <a:endParaRPr lang="en-US"/>
          </a:p>
        </p:txBody>
      </p:sp>
    </p:spTree>
    <p:extLst>
      <p:ext uri="{BB962C8B-B14F-4D97-AF65-F5344CB8AC3E}">
        <p14:creationId xmlns:p14="http://schemas.microsoft.com/office/powerpoint/2010/main" val="326156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87D1F-874E-4C77-AF54-6DF97D1B7A6E}" type="datetime1">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63BBD-289E-42F5-A81F-62EE3716B966}" type="slidenum">
              <a:rPr lang="en-US" smtClean="0"/>
              <a:t>‹#›</a:t>
            </a:fld>
            <a:endParaRPr lang="en-US"/>
          </a:p>
        </p:txBody>
      </p:sp>
    </p:spTree>
    <p:extLst>
      <p:ext uri="{BB962C8B-B14F-4D97-AF65-F5344CB8AC3E}">
        <p14:creationId xmlns:p14="http://schemas.microsoft.com/office/powerpoint/2010/main" val="137098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C852FC-2691-495E-AA6D-6B40E50C2F55}" type="datetime1">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63BBD-289E-42F5-A81F-62EE3716B966}" type="slidenum">
              <a:rPr lang="en-US" smtClean="0"/>
              <a:t>‹#›</a:t>
            </a:fld>
            <a:endParaRPr lang="en-US"/>
          </a:p>
        </p:txBody>
      </p:sp>
    </p:spTree>
    <p:extLst>
      <p:ext uri="{BB962C8B-B14F-4D97-AF65-F5344CB8AC3E}">
        <p14:creationId xmlns:p14="http://schemas.microsoft.com/office/powerpoint/2010/main" val="317984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DFF154-9B2E-4BF7-A5E9-748037E87A65}" type="datetime1">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63BBD-289E-42F5-A81F-62EE3716B966}" type="slidenum">
              <a:rPr lang="en-US" smtClean="0"/>
              <a:t>‹#›</a:t>
            </a:fld>
            <a:endParaRPr lang="en-US"/>
          </a:p>
        </p:txBody>
      </p:sp>
    </p:spTree>
    <p:extLst>
      <p:ext uri="{BB962C8B-B14F-4D97-AF65-F5344CB8AC3E}">
        <p14:creationId xmlns:p14="http://schemas.microsoft.com/office/powerpoint/2010/main" val="231526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D20D6-B994-439E-8728-A7882740B40A}" type="datetime1">
              <a:rPr lang="en-US" smtClean="0"/>
              <a:t>3/26/2020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63BBD-289E-42F5-A81F-62EE3716B966}" type="slidenum">
              <a:rPr lang="en-US" smtClean="0"/>
              <a:t>‹#›</a:t>
            </a:fld>
            <a:endParaRPr lang="en-US"/>
          </a:p>
        </p:txBody>
      </p:sp>
    </p:spTree>
    <p:extLst>
      <p:ext uri="{BB962C8B-B14F-4D97-AF65-F5344CB8AC3E}">
        <p14:creationId xmlns:p14="http://schemas.microsoft.com/office/powerpoint/2010/main" val="396346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52163BBD-289E-42F5-A81F-62EE3716B966}" type="slidenum">
              <a:rPr lang="en-US" smtClean="0"/>
              <a:t>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70" y="-310243"/>
            <a:ext cx="12404270" cy="7168243"/>
          </a:xfrm>
          <a:prstGeom prst="rect">
            <a:avLst/>
          </a:prstGeom>
        </p:spPr>
      </p:pic>
    </p:spTree>
    <p:extLst>
      <p:ext uri="{BB962C8B-B14F-4D97-AF65-F5344CB8AC3E}">
        <p14:creationId xmlns:p14="http://schemas.microsoft.com/office/powerpoint/2010/main" val="379590675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anose="00000700000000000000" pitchFamily="2" charset="-78"/>
              </a:rPr>
              <a:t>مطالعه مدیریت استراتژیک</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838200" y="1690688"/>
            <a:ext cx="10515600" cy="4351338"/>
          </a:xfrm>
        </p:spPr>
        <p:txBody>
          <a:bodyPr>
            <a:noAutofit/>
          </a:bodyPr>
          <a:lstStyle/>
          <a:p>
            <a:pPr marL="0" indent="0" algn="just">
              <a:lnSpc>
                <a:spcPct val="150000"/>
              </a:lnSpc>
              <a:buNone/>
            </a:pPr>
            <a:r>
              <a:rPr lang="fa-IR" sz="2400" b="1" dirty="0">
                <a:cs typeface="B Nazanin" panose="00000400000000000000" pitchFamily="2" charset="-78"/>
              </a:rPr>
              <a:t>افزایش خطرات ناشی از اشتباهات پر هزینه وحتی بحران های اقتصادی،مدیران حرفه ای را وادار کردتا به مدیریت استراتژیک به دقت بیشتری بپردازندتا بتوانند شرکت های خود رادر محیط های در حال تغییر و رقابتی سر پا نگه دارند.مدیریت استراتژیک طی چهار مرحله زیر تکامل می یابد:</a:t>
            </a:r>
          </a:p>
          <a:p>
            <a:pPr algn="just" rtl="1">
              <a:lnSpc>
                <a:spcPct val="150000"/>
              </a:lnSpc>
              <a:buClr>
                <a:srgbClr val="FF0000"/>
              </a:buClr>
            </a:pPr>
            <a:r>
              <a:rPr lang="fa-IR" sz="2400" b="1" dirty="0">
                <a:cs typeface="B Nazanin" panose="00000400000000000000" pitchFamily="2" charset="-78"/>
              </a:rPr>
              <a:t>برنامه ریزی مالی اساسی: </a:t>
            </a:r>
          </a:p>
          <a:p>
            <a:pPr algn="just" rtl="1">
              <a:lnSpc>
                <a:spcPct val="150000"/>
              </a:lnSpc>
              <a:buClr>
                <a:srgbClr val="FF0000"/>
              </a:buClr>
            </a:pPr>
            <a:r>
              <a:rPr lang="fa-IR" sz="2400" b="1" dirty="0">
                <a:cs typeface="B Nazanin" panose="00000400000000000000" pitchFamily="2" charset="-78"/>
              </a:rPr>
              <a:t>برنامه ریزی مبتنی بر پیش بینی: </a:t>
            </a:r>
          </a:p>
          <a:p>
            <a:pPr algn="just" rtl="1">
              <a:lnSpc>
                <a:spcPct val="150000"/>
              </a:lnSpc>
              <a:buClr>
                <a:srgbClr val="FF0000"/>
              </a:buClr>
            </a:pPr>
            <a:r>
              <a:rPr lang="fa-IR" sz="2400" b="1" dirty="0">
                <a:cs typeface="B Nazanin" panose="00000400000000000000" pitchFamily="2" charset="-78"/>
              </a:rPr>
              <a:t>برنامه ریزی با تاکید برمحیط خارجی سازمان(برنامه ریزی استراتژیک):</a:t>
            </a:r>
          </a:p>
          <a:p>
            <a:pPr algn="just" rtl="1">
              <a:lnSpc>
                <a:spcPct val="150000"/>
              </a:lnSpc>
              <a:buClr>
                <a:srgbClr val="FF0000"/>
              </a:buClr>
            </a:pPr>
            <a:r>
              <a:rPr lang="fa-IR" sz="2400" b="1" dirty="0">
                <a:cs typeface="B Nazanin" panose="00000400000000000000" pitchFamily="2" charset="-78"/>
              </a:rPr>
              <a:t>مدیریت استراتژیک</a:t>
            </a:r>
            <a:endParaRPr lang="en-US" sz="24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2163BBD-289E-42F5-A81F-62EE3716B966}" type="slidenum">
              <a:rPr lang="en-US" smtClean="0"/>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858" y="3331185"/>
            <a:ext cx="2628900"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4218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anose="00000700000000000000" pitchFamily="2" charset="-78"/>
              </a:rPr>
              <a:t>آموزش ومدیریت استراتژیک</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2400" dirty="0">
                <a:cs typeface="B Nazanin" panose="00000400000000000000" pitchFamily="2" charset="-78"/>
              </a:rPr>
              <a:t>نحوه استفاده از مدیریت استراتژیک را آموزش می دهد،که مدیریت استراتژیک تا آنجا تکامل یافته که که اولین ارزش و اولویت آن کمک به سازمان برای فعالیت موفق در محیطی پیچیده و پویاست.</a:t>
            </a:r>
          </a:p>
          <a:p>
            <a:pPr marL="0" indent="0" algn="r">
              <a:buNone/>
            </a:pPr>
            <a:r>
              <a:rPr lang="fa-IR" sz="2400" dirty="0">
                <a:solidFill>
                  <a:srgbClr val="FF0000"/>
                </a:solidFill>
                <a:cs typeface="B Nazanin" panose="00000400000000000000" pitchFamily="2" charset="-78"/>
              </a:rPr>
              <a:t>برای رقابتی شدن در محیط پویا باید</a:t>
            </a:r>
            <a:r>
              <a:rPr lang="fa-IR" sz="2400" dirty="0">
                <a:cs typeface="B Nazanin" panose="00000400000000000000" pitchFamily="2" charset="-78"/>
              </a:rPr>
              <a:t>       دیوانسالاری شرکت ها کمتر و انعطاف پذیری بیشتر شود</a:t>
            </a:r>
          </a:p>
          <a:p>
            <a:pPr marL="0" indent="0" algn="r">
              <a:buNone/>
            </a:pPr>
            <a:r>
              <a:rPr lang="fa-IR" sz="2400" dirty="0">
                <a:cs typeface="B Nazanin" panose="00000400000000000000" pitchFamily="2" charset="-78"/>
              </a:rPr>
              <a:t> </a:t>
            </a:r>
            <a:r>
              <a:rPr lang="fa-IR" sz="2400" dirty="0">
                <a:solidFill>
                  <a:srgbClr val="FF0000"/>
                </a:solidFill>
                <a:cs typeface="B Nazanin" panose="00000400000000000000" pitchFamily="2" charset="-78"/>
              </a:rPr>
              <a:t>در محیط با ثبات</a:t>
            </a:r>
            <a:r>
              <a:rPr lang="fa-IR" sz="2400" dirty="0">
                <a:cs typeface="B Nazanin" panose="00000400000000000000" pitchFamily="2" charset="-78"/>
              </a:rPr>
              <a:t>         طرح ریزی یک استراتژیک رقابتی سپس دفاع از آن استراتژی کافی است</a:t>
            </a:r>
            <a:endParaRPr lang="en-US" sz="2400" dirty="0">
              <a:cs typeface="B Nazanin" panose="00000400000000000000" pitchFamily="2" charset="-78"/>
            </a:endParaRPr>
          </a:p>
        </p:txBody>
      </p:sp>
      <p:cxnSp>
        <p:nvCxnSpPr>
          <p:cNvPr id="5" name="Straight Arrow Connector 4"/>
          <p:cNvCxnSpPr/>
          <p:nvPr/>
        </p:nvCxnSpPr>
        <p:spPr>
          <a:xfrm flipH="1">
            <a:off x="7462157" y="2824843"/>
            <a:ext cx="359229" cy="16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9062358" y="3314700"/>
            <a:ext cx="4408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52163BBD-289E-42F5-A81F-62EE3716B966}" type="slidenum">
              <a:rPr lang="en-US" smtClean="0"/>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749" y="3840389"/>
            <a:ext cx="6652480" cy="2171700"/>
          </a:xfrm>
          <a:prstGeom prst="rect">
            <a:avLst/>
          </a:prstGeom>
        </p:spPr>
      </p:pic>
    </p:spTree>
    <p:extLst>
      <p:ext uri="{BB962C8B-B14F-4D97-AF65-F5344CB8AC3E}">
        <p14:creationId xmlns:p14="http://schemas.microsoft.com/office/powerpoint/2010/main" val="408794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anose="00000700000000000000" pitchFamily="2" charset="-78"/>
              </a:rPr>
              <a:t>تاثیر مدیریت استراتژیک در عملکرد</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2400" dirty="0">
                <a:cs typeface="B Nazanin" panose="00000400000000000000" pitchFamily="2" charset="-78"/>
              </a:rPr>
              <a:t>تحقیقات نشان داده است که عملکرد سازمان هایی که به مدیریت استراتژیک می پردازند بیشتر و بالاتر از دیگر سازمان ها ست .</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2163BBD-289E-42F5-A81F-62EE3716B966}" type="slidenum">
              <a:rPr lang="en-US" smtClean="0"/>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469" y="2643981"/>
            <a:ext cx="6559062" cy="2714625"/>
          </a:xfrm>
          <a:prstGeom prst="rect">
            <a:avLst/>
          </a:prstGeom>
        </p:spPr>
      </p:pic>
    </p:spTree>
    <p:extLst>
      <p:ext uri="{BB962C8B-B14F-4D97-AF65-F5344CB8AC3E}">
        <p14:creationId xmlns:p14="http://schemas.microsoft.com/office/powerpoint/2010/main" val="247848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9" presetClass="entr" presetSubtype="0" decel="10000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anose="00000700000000000000" pitchFamily="2" charset="-78"/>
              </a:rPr>
              <a:t>اندیشه مدیریت استراتژیک</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925286" y="1775392"/>
            <a:ext cx="10515600" cy="4351338"/>
          </a:xfrm>
        </p:spPr>
        <p:txBody>
          <a:bodyPr>
            <a:normAutofit/>
          </a:bodyPr>
          <a:lstStyle/>
          <a:p>
            <a:pPr marL="0" indent="0" algn="r">
              <a:buNone/>
            </a:pPr>
            <a:r>
              <a:rPr lang="fa-IR" sz="2400" dirty="0">
                <a:cs typeface="B Nazanin" panose="00000400000000000000" pitchFamily="2" charset="-78"/>
              </a:rPr>
              <a:t>مدیریت استراتژیک و به دنبال آن اجرای استراتژی هادر گرو اندیشه استراتژیک برنامه ریزان و مدیران سازمان هاست.و در کلیه مراحل از اهمیت تعیین کننده ای برخوردار است.</a:t>
            </a:r>
          </a:p>
          <a:p>
            <a:pPr marL="0" indent="0" algn="r">
              <a:buNone/>
            </a:pPr>
            <a:r>
              <a:rPr lang="fa-IR" sz="2400" dirty="0">
                <a:cs typeface="B Nazanin" panose="00000400000000000000" pitchFamily="2" charset="-78"/>
              </a:rPr>
              <a:t>اندیشه استراتژیک       عمدتا یک فرآیند الهام بخش است و کمتر مبنای تحلیلی دارد</a:t>
            </a:r>
          </a:p>
          <a:p>
            <a:pPr marL="0" indent="0" algn="r">
              <a:buNone/>
            </a:pPr>
            <a:r>
              <a:rPr lang="fa-IR" sz="2400" dirty="0">
                <a:cs typeface="B Nazanin" panose="00000400000000000000" pitchFamily="2" charset="-78"/>
              </a:rPr>
              <a:t>برنامه ریزی بلند مدت           به تعادل بین الهام وتحلیل نیاز دارد</a:t>
            </a:r>
          </a:p>
          <a:p>
            <a:pPr marL="0" indent="0" algn="r">
              <a:buNone/>
            </a:pPr>
            <a:r>
              <a:rPr lang="fa-IR" sz="2400" dirty="0">
                <a:cs typeface="B Nazanin" panose="00000400000000000000" pitchFamily="2" charset="-78"/>
              </a:rPr>
              <a:t>برنامه ریزی تاکتیکی          عمدتا بر تحلیل متکی است</a:t>
            </a:r>
          </a:p>
          <a:p>
            <a:pPr marL="0" indent="0" algn="r">
              <a:buNone/>
            </a:pPr>
            <a:endParaRPr lang="en-US" sz="2400" dirty="0">
              <a:cs typeface="B Nazanin" panose="00000400000000000000" pitchFamily="2" charset="-78"/>
            </a:endParaRPr>
          </a:p>
        </p:txBody>
      </p:sp>
      <p:cxnSp>
        <p:nvCxnSpPr>
          <p:cNvPr id="5" name="Straight Arrow Connector 4"/>
          <p:cNvCxnSpPr/>
          <p:nvPr/>
        </p:nvCxnSpPr>
        <p:spPr>
          <a:xfrm flipH="1">
            <a:off x="9198428" y="2808514"/>
            <a:ext cx="4245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a:off x="8610600" y="3288164"/>
            <a:ext cx="587828" cy="163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8866414" y="3680050"/>
            <a:ext cx="5225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52163BBD-289E-42F5-A81F-62EE3716B966}" type="slidenum">
              <a:rPr lang="en-US" smtClean="0"/>
              <a:t>13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215" y="3350419"/>
            <a:ext cx="3907971" cy="2193627"/>
          </a:xfrm>
          <a:prstGeom prst="rect">
            <a:avLst/>
          </a:prstGeom>
        </p:spPr>
      </p:pic>
    </p:spTree>
    <p:extLst>
      <p:ext uri="{BB962C8B-B14F-4D97-AF65-F5344CB8AC3E}">
        <p14:creationId xmlns:p14="http://schemas.microsoft.com/office/powerpoint/2010/main" val="225631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anose="00000700000000000000" pitchFamily="2" charset="-78"/>
              </a:rPr>
              <a:t>تفکر استراتژیک</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dirty="0">
                <a:cs typeface="B Nazanin" panose="00000400000000000000" pitchFamily="2" charset="-78"/>
              </a:rPr>
              <a:t>تفکر استراتژیک عبارت است از ابزاری که به مدیران کمک می کند تا فرصت های جدید را خلق نمایند.و مدیران را در تدوین استراتژی مناسب جهت بقا و کسب موفقیت یاری می دهد و در محیط پر تحول و غیر قابل پیش بینی امروز،رویکرد مناسب راهبردی به شمار می رود.</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2163BBD-289E-42F5-A81F-62EE3716B966}" type="slidenum">
              <a:rPr lang="en-US" smtClean="0"/>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538" y="4271169"/>
            <a:ext cx="8088924" cy="1995488"/>
          </a:xfrm>
          <a:prstGeom prst="ellipse">
            <a:avLst/>
          </a:prstGeom>
          <a:ln>
            <a:noFill/>
          </a:ln>
          <a:effectLst>
            <a:softEdge rad="112500"/>
          </a:effectLst>
        </p:spPr>
      </p:pic>
    </p:spTree>
    <p:extLst>
      <p:ext uri="{BB962C8B-B14F-4D97-AF65-F5344CB8AC3E}">
        <p14:creationId xmlns:p14="http://schemas.microsoft.com/office/powerpoint/2010/main" val="36811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29" y="397782"/>
            <a:ext cx="10515600" cy="1325563"/>
          </a:xfrm>
        </p:spPr>
        <p:txBody>
          <a:bodyPr>
            <a:normAutofit/>
          </a:bodyPr>
          <a:lstStyle/>
          <a:p>
            <a:pPr algn="r"/>
            <a:r>
              <a:rPr lang="fa-IR" sz="2800" dirty="0">
                <a:solidFill>
                  <a:srgbClr val="FF0000"/>
                </a:solidFill>
                <a:cs typeface="B Titr" panose="00000700000000000000" pitchFamily="2" charset="-78"/>
              </a:rPr>
              <a:t>عوامل تفکر استراتژیک</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854529" y="1858282"/>
            <a:ext cx="10515600" cy="4351338"/>
          </a:xfrm>
        </p:spPr>
        <p:txBody>
          <a:bodyPr>
            <a:normAutofit/>
          </a:bodyPr>
          <a:lstStyle/>
          <a:p>
            <a:endParaRPr lang="en-US" sz="2400" dirty="0">
              <a:cs typeface="B Nazanin" panose="00000400000000000000" pitchFamily="2" charset="-78"/>
            </a:endParaRPr>
          </a:p>
        </p:txBody>
      </p:sp>
      <p:sp>
        <p:nvSpPr>
          <p:cNvPr id="4" name="Oval 3"/>
          <p:cNvSpPr/>
          <p:nvPr/>
        </p:nvSpPr>
        <p:spPr>
          <a:xfrm>
            <a:off x="2201637" y="3413466"/>
            <a:ext cx="2190749" cy="62048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B Nazanin" panose="00000400000000000000" pitchFamily="2" charset="-78"/>
              </a:rPr>
              <a:t>تفکر به هنگام</a:t>
            </a:r>
            <a:endParaRPr lang="en-US" sz="2400" dirty="0">
              <a:cs typeface="B Nazanin" panose="00000400000000000000" pitchFamily="2" charset="-78"/>
            </a:endParaRPr>
          </a:p>
        </p:txBody>
      </p:sp>
      <p:sp>
        <p:nvSpPr>
          <p:cNvPr id="5" name="Oval 4"/>
          <p:cNvSpPr/>
          <p:nvPr/>
        </p:nvSpPr>
        <p:spPr>
          <a:xfrm>
            <a:off x="2498271" y="4935990"/>
            <a:ext cx="2035630" cy="80089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B Nazanin" panose="00000400000000000000" pitchFamily="2" charset="-78"/>
              </a:rPr>
              <a:t>فرضیه سازی و آزمون</a:t>
            </a:r>
            <a:endParaRPr lang="en-US" sz="2400" dirty="0">
              <a:cs typeface="B Nazanin" panose="00000400000000000000" pitchFamily="2" charset="-78"/>
            </a:endParaRPr>
          </a:p>
        </p:txBody>
      </p:sp>
      <p:sp>
        <p:nvSpPr>
          <p:cNvPr id="6" name="Oval 5"/>
          <p:cNvSpPr/>
          <p:nvPr/>
        </p:nvSpPr>
        <p:spPr>
          <a:xfrm>
            <a:off x="8735785" y="4702630"/>
            <a:ext cx="1877786" cy="8561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B Nazanin" panose="00000400000000000000" pitchFamily="2" charset="-78"/>
              </a:rPr>
              <a:t>فرصت طلب هوشمند</a:t>
            </a:r>
            <a:endParaRPr lang="en-US" sz="2400" dirty="0">
              <a:cs typeface="B Nazanin" panose="00000400000000000000" pitchFamily="2" charset="-78"/>
            </a:endParaRPr>
          </a:p>
        </p:txBody>
      </p:sp>
      <p:sp>
        <p:nvSpPr>
          <p:cNvPr id="7" name="Oval 6"/>
          <p:cNvSpPr/>
          <p:nvPr/>
        </p:nvSpPr>
        <p:spPr>
          <a:xfrm>
            <a:off x="4909457" y="2245516"/>
            <a:ext cx="2645227" cy="75502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B Nazanin" panose="00000400000000000000" pitchFamily="2" charset="-78"/>
              </a:rPr>
              <a:t>دیدگاه سیستمی</a:t>
            </a:r>
            <a:endParaRPr lang="en-US" sz="2400" dirty="0">
              <a:cs typeface="B Nazanin" panose="00000400000000000000" pitchFamily="2" charset="-78"/>
            </a:endParaRPr>
          </a:p>
        </p:txBody>
      </p:sp>
      <p:sp>
        <p:nvSpPr>
          <p:cNvPr id="8" name="Oval 7"/>
          <p:cNvSpPr/>
          <p:nvPr/>
        </p:nvSpPr>
        <p:spPr>
          <a:xfrm>
            <a:off x="5336723" y="3642065"/>
            <a:ext cx="1877786" cy="78377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2400" dirty="0">
                <a:cs typeface="B Nazanin" panose="00000400000000000000" pitchFamily="2" charset="-78"/>
              </a:rPr>
              <a:t>تفکر استراتژیک</a:t>
            </a:r>
            <a:endParaRPr lang="en-US" sz="2400" dirty="0">
              <a:cs typeface="B Nazanin" panose="00000400000000000000" pitchFamily="2" charset="-78"/>
            </a:endParaRPr>
          </a:p>
        </p:txBody>
      </p:sp>
      <p:sp>
        <p:nvSpPr>
          <p:cNvPr id="9" name="Oval 8"/>
          <p:cNvSpPr/>
          <p:nvPr/>
        </p:nvSpPr>
        <p:spPr>
          <a:xfrm>
            <a:off x="8455479" y="3446916"/>
            <a:ext cx="2288721" cy="71845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B Nazanin" panose="00000400000000000000" pitchFamily="2" charset="-78"/>
              </a:rPr>
              <a:t>هدفمند بودن</a:t>
            </a:r>
            <a:endParaRPr lang="en-US" sz="2400" dirty="0">
              <a:cs typeface="B Nazanin" panose="00000400000000000000" pitchFamily="2" charset="-78"/>
            </a:endParaRPr>
          </a:p>
        </p:txBody>
      </p:sp>
      <p:cxnSp>
        <p:nvCxnSpPr>
          <p:cNvPr id="11" name="Straight Arrow Connector 10"/>
          <p:cNvCxnSpPr/>
          <p:nvPr/>
        </p:nvCxnSpPr>
        <p:spPr>
          <a:xfrm>
            <a:off x="6316436" y="2988128"/>
            <a:ext cx="0" cy="519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4490357" y="3723708"/>
            <a:ext cx="928008" cy="147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4533901" y="4434398"/>
            <a:ext cx="1265463" cy="7651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7214508" y="3871458"/>
            <a:ext cx="1240972" cy="1624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6" idx="2"/>
          </p:cNvCxnSpPr>
          <p:nvPr/>
        </p:nvCxnSpPr>
        <p:spPr>
          <a:xfrm flipH="1" flipV="1">
            <a:off x="7058025" y="4311608"/>
            <a:ext cx="1677760" cy="8191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Slide Number Placeholder 9"/>
          <p:cNvSpPr>
            <a:spLocks noGrp="1"/>
          </p:cNvSpPr>
          <p:nvPr>
            <p:ph type="sldNum" sz="quarter" idx="12"/>
          </p:nvPr>
        </p:nvSpPr>
        <p:spPr/>
        <p:txBody>
          <a:bodyPr/>
          <a:lstStyle/>
          <a:p>
            <a:fld id="{52163BBD-289E-42F5-A81F-62EE3716B966}" type="slidenum">
              <a:rPr lang="en-US" smtClean="0"/>
              <a:t>15</a:t>
            </a:fld>
            <a:endParaRPr lang="en-US"/>
          </a:p>
        </p:txBody>
      </p:sp>
    </p:spTree>
    <p:extLst>
      <p:ext uri="{BB962C8B-B14F-4D97-AF65-F5344CB8AC3E}">
        <p14:creationId xmlns:p14="http://schemas.microsoft.com/office/powerpoint/2010/main" val="16814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anose="00000700000000000000" pitchFamily="2" charset="-78"/>
              </a:rPr>
              <a:t>دیدگاه سیستمی</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400" b="1" dirty="0">
                <a:cs typeface="B Nazanin" panose="00000400000000000000" pitchFamily="2" charset="-78"/>
              </a:rPr>
              <a:t>سیستم کلیتی است که حداقل دو جزء داشته باشد.به صورتی که هریک از آن ها بتواند بر روی عملکرد یا خصوصیات کل سیستم اثر بگذاردونتوان آن را به اجزای مستقل یا زیر گروه های مستقلی از اجزا تقسیم کرد</a:t>
            </a:r>
            <a:endParaRPr lang="en-US" sz="24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2163BBD-289E-42F5-A81F-62EE3716B966}" type="slidenum">
              <a:rPr lang="en-US" smtClean="0"/>
              <a:t>16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923" y="3429000"/>
            <a:ext cx="6846277" cy="2495550"/>
          </a:xfrm>
          <a:prstGeom prst="rect">
            <a:avLst/>
          </a:prstGeom>
        </p:spPr>
      </p:pic>
    </p:spTree>
    <p:extLst>
      <p:ext uri="{BB962C8B-B14F-4D97-AF65-F5344CB8AC3E}">
        <p14:creationId xmlns:p14="http://schemas.microsoft.com/office/powerpoint/2010/main" val="121382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Nazanin" panose="00000400000000000000" pitchFamily="2" charset="-78"/>
              </a:rPr>
              <a:t>فرصت طلبی</a:t>
            </a:r>
            <a:endParaRPr lang="en-US" sz="2800"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2400" dirty="0">
                <a:cs typeface="B Nazanin" panose="00000400000000000000" pitchFamily="2" charset="-78"/>
              </a:rPr>
              <a:t>شامل مفهوم «با خیانت و تزویردر جستجوی منافع شخصی بودن»می باشد.</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2163BBD-289E-42F5-A81F-62EE3716B966}" type="slidenum">
              <a:rPr lang="en-US" smtClean="0"/>
              <a:t>17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923" y="2563019"/>
            <a:ext cx="8909539" cy="2876550"/>
          </a:xfrm>
          <a:prstGeom prst="rect">
            <a:avLst/>
          </a:prstGeom>
        </p:spPr>
      </p:pic>
    </p:spTree>
    <p:extLst>
      <p:ext uri="{BB962C8B-B14F-4D97-AF65-F5344CB8AC3E}">
        <p14:creationId xmlns:p14="http://schemas.microsoft.com/office/powerpoint/2010/main" val="201742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anose="00000700000000000000" pitchFamily="2" charset="-78"/>
              </a:rPr>
              <a:t>تفکر مفهومی</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r">
              <a:lnSpc>
                <a:spcPct val="150000"/>
              </a:lnSpc>
              <a:buNone/>
            </a:pPr>
            <a:r>
              <a:rPr lang="fa-IR" sz="2400" b="1" dirty="0">
                <a:cs typeface="B Nazanin" panose="00000400000000000000" pitchFamily="2" charset="-78"/>
              </a:rPr>
              <a:t>توانائی درک یک موقعیت یا مسئله به وسیله شناسائی الگو ها و نشان دادن مسائل اصلی می باشد تفکر مفهومی شامل ادغام مسائل و عوامل در یک چهار چوب مفهومی است.</a:t>
            </a:r>
            <a:endParaRPr lang="en-US" sz="24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2163BBD-289E-42F5-A81F-62EE3716B966}" type="slidenum">
              <a:rPr lang="en-US" smtClean="0"/>
              <a:t>18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626" y="3428999"/>
            <a:ext cx="6782747" cy="2557819"/>
          </a:xfrm>
          <a:prstGeom prst="rect">
            <a:avLst/>
          </a:prstGeom>
        </p:spPr>
      </p:pic>
    </p:spTree>
    <p:extLst>
      <p:ext uri="{BB962C8B-B14F-4D97-AF65-F5344CB8AC3E}">
        <p14:creationId xmlns:p14="http://schemas.microsoft.com/office/powerpoint/2010/main" val="41203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anose="00000700000000000000" pitchFamily="2" charset="-78"/>
              </a:rPr>
              <a:t>آینده نگری</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838200" y="1497496"/>
            <a:ext cx="10515600" cy="4679467"/>
          </a:xfrm>
        </p:spPr>
        <p:txBody>
          <a:bodyPr>
            <a:normAutofit/>
          </a:bodyPr>
          <a:lstStyle/>
          <a:p>
            <a:pPr marL="0" indent="0" algn="r">
              <a:lnSpc>
                <a:spcPct val="150000"/>
              </a:lnSpc>
              <a:buNone/>
            </a:pPr>
            <a:r>
              <a:rPr lang="fa-IR" sz="2400" dirty="0">
                <a:cs typeface="B Nazanin" panose="00000400000000000000" pitchFamily="2" charset="-78"/>
              </a:rPr>
              <a:t>آینده نگری  فرآیند سیستمی از تفکر آینده است.بدین منظور که،انتظارات منطقی را برای شناسائی فرصت ها و تهدید های پیش روی سازمان شکل دهد و اقداماتی راکه پیامد های مطلوب را ارتقاء خواهد داد تدارک ببیند و نوعی تفکر بلند مدت است که بالای سه سال را شامل می شود.</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2163BBD-289E-42F5-A81F-62EE3716B966}" type="slidenum">
              <a:rPr lang="en-US" smtClean="0"/>
              <a:t>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3454124"/>
            <a:ext cx="10134599" cy="2938819"/>
          </a:xfrm>
          <a:prstGeom prst="rect">
            <a:avLst/>
          </a:prstGeom>
        </p:spPr>
      </p:pic>
    </p:spTree>
    <p:extLst>
      <p:ext uri="{BB962C8B-B14F-4D97-AF65-F5344CB8AC3E}">
        <p14:creationId xmlns:p14="http://schemas.microsoft.com/office/powerpoint/2010/main" val="246978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par>
                                <p:cTn id="7" presetID="21" presetClass="entr" presetSubtype="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heel(1)">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4644" y="232603"/>
            <a:ext cx="9525000" cy="1325563"/>
          </a:xfrm>
        </p:spPr>
        <p:txBody>
          <a:bodyPr>
            <a:normAutofit/>
          </a:bodyPr>
          <a:lstStyle/>
          <a:p>
            <a:pPr algn="r" rtl="1"/>
            <a:r>
              <a:rPr lang="fa-IR" sz="2800" dirty="0">
                <a:cs typeface="B Titr" panose="00000700000000000000" pitchFamily="2" charset="-78"/>
              </a:rPr>
              <a:t>برنامه ریزی راهبردی در سازمان های ورزشی دستنامه استراتژیک</a:t>
            </a:r>
            <a:endParaRPr lang="en-US" sz="2800" dirty="0">
              <a:cs typeface="B Titr" panose="00000700000000000000" pitchFamily="2" charset="-78"/>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1569" y="1946026"/>
            <a:ext cx="6006400" cy="37044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lide Number Placeholder 3"/>
          <p:cNvSpPr>
            <a:spLocks noGrp="1"/>
          </p:cNvSpPr>
          <p:nvPr>
            <p:ph type="sldNum" sz="quarter" idx="12"/>
          </p:nvPr>
        </p:nvSpPr>
        <p:spPr/>
        <p:txBody>
          <a:bodyPr/>
          <a:lstStyle/>
          <a:p>
            <a:fld id="{52163BBD-289E-42F5-A81F-62EE3716B966}" type="slidenum">
              <a:rPr lang="en-US" smtClean="0"/>
              <a:t>2</a:t>
            </a:fld>
            <a:endParaRPr lang="en-US"/>
          </a:p>
        </p:txBody>
      </p:sp>
      <p:sp>
        <p:nvSpPr>
          <p:cNvPr id="8" name="Rectangle 7"/>
          <p:cNvSpPr/>
          <p:nvPr/>
        </p:nvSpPr>
        <p:spPr>
          <a:xfrm>
            <a:off x="6915086" y="2158061"/>
            <a:ext cx="4730262" cy="769441"/>
          </a:xfrm>
          <a:prstGeom prst="rect">
            <a:avLst/>
          </a:prstGeom>
        </p:spPr>
        <p:txBody>
          <a:bodyPr wrap="square">
            <a:spAutoFit/>
          </a:bodyPr>
          <a:lstStyle/>
          <a:p>
            <a:pPr algn="ctr"/>
            <a:r>
              <a:rPr lang="fa-IR" sz="4400" b="1" dirty="0">
                <a:solidFill>
                  <a:srgbClr val="FF0000"/>
                </a:solidFill>
                <a:cs typeface="2  Titr" panose="00000700000000000000" pitchFamily="2" charset="-78"/>
              </a:rPr>
              <a:t>فصل اول </a:t>
            </a:r>
            <a:endParaRPr lang="en-US" sz="4400" b="1" dirty="0">
              <a:solidFill>
                <a:srgbClr val="FF0000"/>
              </a:solidFill>
              <a:cs typeface="2  Titr" panose="00000700000000000000" pitchFamily="2" charset="-78"/>
            </a:endParaRPr>
          </a:p>
        </p:txBody>
      </p:sp>
    </p:spTree>
    <p:extLst>
      <p:ext uri="{BB962C8B-B14F-4D97-AF65-F5344CB8AC3E}">
        <p14:creationId xmlns:p14="http://schemas.microsoft.com/office/powerpoint/2010/main" val="126308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par>
                                <p:cTn id="24" presetID="3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5866"/>
          </a:xfrm>
        </p:spPr>
        <p:txBody>
          <a:bodyPr>
            <a:normAutofit/>
          </a:bodyPr>
          <a:lstStyle/>
          <a:p>
            <a:pPr algn="r"/>
            <a:r>
              <a:rPr lang="fa-IR" sz="2800" dirty="0">
                <a:solidFill>
                  <a:srgbClr val="FF0000"/>
                </a:solidFill>
                <a:cs typeface="B Titr" panose="00000700000000000000" pitchFamily="2" charset="-78"/>
              </a:rPr>
              <a:t>مزایای مدیریت استراتژیک</a:t>
            </a:r>
            <a:endParaRPr lang="en-US" sz="2800" dirty="0">
              <a:solidFill>
                <a:srgbClr val="FF0000"/>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6152287"/>
              </p:ext>
            </p:extLst>
          </p:nvPr>
        </p:nvGraphicFramePr>
        <p:xfrm>
          <a:off x="838200" y="1956255"/>
          <a:ext cx="10515600" cy="4281259"/>
        </p:xfrm>
        <a:graphic>
          <a:graphicData uri="http://schemas.openxmlformats.org/drawingml/2006/table">
            <a:tbl>
              <a:tblPr firstRow="1" bandRow="1">
                <a:tableStyleId>{B301B821-A1FF-4177-AEE7-76D212191A09}</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427829">
                <a:tc gridSpan="2">
                  <a:txBody>
                    <a:bodyPr/>
                    <a:lstStyle/>
                    <a:p>
                      <a:pPr algn="ctr"/>
                      <a:r>
                        <a:rPr lang="fa-IR" sz="2400" dirty="0">
                          <a:solidFill>
                            <a:schemeClr val="tx1"/>
                          </a:solidFill>
                          <a:cs typeface="B Nazanin" panose="00000400000000000000" pitchFamily="2" charset="-78"/>
                        </a:rPr>
                        <a:t>مزایای</a:t>
                      </a:r>
                      <a:r>
                        <a:rPr lang="fa-IR" sz="2400" baseline="0" dirty="0">
                          <a:solidFill>
                            <a:schemeClr val="tx1"/>
                          </a:solidFill>
                          <a:cs typeface="B Nazanin" panose="00000400000000000000" pitchFamily="2" charset="-78"/>
                        </a:rPr>
                        <a:t> مدیریت استراتژیک</a:t>
                      </a:r>
                      <a:endParaRPr lang="en-US" sz="2400" dirty="0">
                        <a:solidFill>
                          <a:schemeClr val="tx1"/>
                        </a:solidFill>
                        <a:cs typeface="B Nazanin" panose="00000400000000000000" pitchFamily="2" charset="-78"/>
                      </a:endParaRPr>
                    </a:p>
                  </a:txBody>
                  <a:tcPr/>
                </a:tc>
                <a:tc hMerge="1">
                  <a:txBody>
                    <a:bodyPr/>
                    <a:lstStyle/>
                    <a:p>
                      <a:endParaRPr lang="en-US"/>
                    </a:p>
                  </a:txBody>
                  <a:tcPr/>
                </a:tc>
                <a:extLst>
                  <a:ext uri="{0D108BD9-81ED-4DB2-BD59-A6C34878D82A}">
                    <a16:rowId xmlns:a16="http://schemas.microsoft.com/office/drawing/2014/main" val="10000"/>
                  </a:ext>
                </a:extLst>
              </a:tr>
              <a:tr h="427829">
                <a:tc>
                  <a:txBody>
                    <a:bodyPr/>
                    <a:lstStyle/>
                    <a:p>
                      <a:pPr algn="ctr"/>
                      <a:r>
                        <a:rPr lang="fa-IR" sz="2400" dirty="0">
                          <a:cs typeface="B Nazanin" panose="00000400000000000000" pitchFamily="2" charset="-78"/>
                        </a:rPr>
                        <a:t>به سازمان دیدگاه عینی می دهد</a:t>
                      </a:r>
                      <a:endParaRPr lang="en-US" sz="2400" dirty="0">
                        <a:cs typeface="B Nazanin" panose="00000400000000000000" pitchFamily="2" charset="-7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fa-IR" sz="2400" dirty="0">
                          <a:cs typeface="B Nazanin" panose="00000400000000000000" pitchFamily="2" charset="-78"/>
                        </a:rPr>
                        <a:t>ایجاد</a:t>
                      </a:r>
                      <a:r>
                        <a:rPr lang="fa-IR" sz="2400" baseline="0" dirty="0">
                          <a:cs typeface="B Nazanin" panose="00000400000000000000" pitchFamily="2" charset="-78"/>
                        </a:rPr>
                        <a:t> یک سازمان خلاق و نو آور</a:t>
                      </a:r>
                      <a:endParaRPr lang="en-US" sz="2400" dirty="0">
                        <a:cs typeface="B Nazanin" panose="00000400000000000000" pitchFamily="2" charset="-7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7829">
                <a:tc>
                  <a:txBody>
                    <a:bodyPr/>
                    <a:lstStyle/>
                    <a:p>
                      <a:pPr algn="ctr"/>
                      <a:r>
                        <a:rPr lang="fa-IR" sz="2400" dirty="0">
                          <a:cs typeface="B Nazanin" panose="00000400000000000000" pitchFamily="2" charset="-78"/>
                        </a:rPr>
                        <a:t>حمایت بیشتر از هدف های بلند مدت</a:t>
                      </a:r>
                      <a:endParaRPr lang="en-US" sz="2400" dirty="0">
                        <a:cs typeface="B Nazanin" panose="00000400000000000000" pitchFamily="2" charset="-7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dirty="0">
                          <a:cs typeface="B Nazanin" panose="00000400000000000000" pitchFamily="2" charset="-78"/>
                        </a:rPr>
                        <a:t>انتخاب منطقی استراتژی ها توسط سازمان</a:t>
                      </a:r>
                      <a:endParaRPr lang="en-US" sz="2400" dirty="0">
                        <a:cs typeface="B Nazanin" panose="00000400000000000000"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7829">
                <a:tc>
                  <a:txBody>
                    <a:bodyPr/>
                    <a:lstStyle/>
                    <a:p>
                      <a:pPr algn="ctr"/>
                      <a:r>
                        <a:rPr lang="fa-IR" sz="2400" dirty="0">
                          <a:cs typeface="B Nazanin" panose="00000400000000000000" pitchFamily="2" charset="-78"/>
                        </a:rPr>
                        <a:t>صرفه جویی در منابع</a:t>
                      </a:r>
                      <a:endParaRPr lang="en-US" sz="2400" dirty="0">
                        <a:cs typeface="B Nazanin" panose="00000400000000000000" pitchFamily="2" charset="-7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dirty="0">
                          <a:cs typeface="B Nazanin" panose="00000400000000000000" pitchFamily="2" charset="-78"/>
                        </a:rPr>
                        <a:t>مشارکت کارکنان</a:t>
                      </a:r>
                      <a:endParaRPr lang="en-US" sz="2400" dirty="0">
                        <a:cs typeface="B Nazanin" panose="00000400000000000000"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7829">
                <a:tc>
                  <a:txBody>
                    <a:bodyPr/>
                    <a:lstStyle/>
                    <a:p>
                      <a:pPr algn="ctr"/>
                      <a:r>
                        <a:rPr lang="fa-IR" sz="2400" dirty="0">
                          <a:cs typeface="B Nazanin" panose="00000400000000000000" pitchFamily="2" charset="-78"/>
                        </a:rPr>
                        <a:t>چارچوب برقراری ارتباط بین سازمان و کارکنان</a:t>
                      </a:r>
                      <a:endParaRPr lang="en-US" sz="2400" dirty="0">
                        <a:cs typeface="B Nazanin" panose="00000400000000000000" pitchFamily="2" charset="-7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dirty="0">
                          <a:cs typeface="B Nazanin" panose="00000400000000000000" pitchFamily="2" charset="-78"/>
                        </a:rPr>
                        <a:t>آگاهی از تهدیدات خارجی</a:t>
                      </a:r>
                      <a:endParaRPr lang="en-US" sz="2400" dirty="0">
                        <a:cs typeface="B Nazanin" panose="00000400000000000000"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7829">
                <a:tc>
                  <a:txBody>
                    <a:bodyPr/>
                    <a:lstStyle/>
                    <a:p>
                      <a:pPr algn="ctr"/>
                      <a:r>
                        <a:rPr lang="fa-IR" sz="2400" dirty="0">
                          <a:cs typeface="B Nazanin" panose="00000400000000000000" pitchFamily="2" charset="-78"/>
                        </a:rPr>
                        <a:t>سود آوری بیشتر</a:t>
                      </a:r>
                      <a:endParaRPr lang="en-US" sz="2400" dirty="0">
                        <a:cs typeface="B Nazanin" panose="00000400000000000000" pitchFamily="2" charset="-7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dirty="0">
                          <a:cs typeface="B Nazanin" panose="00000400000000000000" pitchFamily="2" charset="-78"/>
                        </a:rPr>
                        <a:t>درک بهتر رابطه</a:t>
                      </a:r>
                      <a:r>
                        <a:rPr lang="fa-IR" sz="2400" baseline="0" dirty="0">
                          <a:cs typeface="B Nazanin" panose="00000400000000000000" pitchFamily="2" charset="-78"/>
                        </a:rPr>
                        <a:t> بین عملکرد و پاداش توسط کارکنان</a:t>
                      </a:r>
                      <a:endParaRPr lang="en-US" sz="2400" dirty="0">
                        <a:cs typeface="B Nazanin" panose="00000400000000000000"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7829">
                <a:tc>
                  <a:txBody>
                    <a:bodyPr/>
                    <a:lstStyle/>
                    <a:p>
                      <a:pPr algn="ctr"/>
                      <a:r>
                        <a:rPr lang="fa-IR" sz="2400" dirty="0">
                          <a:cs typeface="B Nazanin" panose="00000400000000000000" pitchFamily="2" charset="-78"/>
                        </a:rPr>
                        <a:t>تصمیمات اثر بخش</a:t>
                      </a:r>
                      <a:endParaRPr lang="en-US" sz="2400" dirty="0">
                        <a:cs typeface="B Nazanin" panose="00000400000000000000" pitchFamily="2" charset="-7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dirty="0">
                          <a:cs typeface="B Nazanin" panose="00000400000000000000" pitchFamily="2" charset="-78"/>
                        </a:rPr>
                        <a:t>درک بهتر استراتژی رقیب</a:t>
                      </a:r>
                      <a:endParaRPr lang="en-US" sz="2400" dirty="0">
                        <a:cs typeface="B Nazanin" panose="00000400000000000000"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23659">
                <a:tc>
                  <a:txBody>
                    <a:bodyPr/>
                    <a:lstStyle/>
                    <a:p>
                      <a:pPr algn="ctr"/>
                      <a:r>
                        <a:rPr lang="fa-IR" sz="2400" dirty="0">
                          <a:cs typeface="B Nazanin" panose="00000400000000000000" pitchFamily="2" charset="-78"/>
                        </a:rPr>
                        <a:t>آگاهی از فرصت های محیطی</a:t>
                      </a:r>
                      <a:endParaRPr lang="en-US" sz="2400" dirty="0">
                        <a:cs typeface="B Nazanin" panose="00000400000000000000" pitchFamily="2" charset="-7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dirty="0">
                          <a:cs typeface="B Nazanin" panose="00000400000000000000" pitchFamily="2" charset="-78"/>
                        </a:rPr>
                        <a:t>کاهش مقاومت کارکنان در برابر تغییرات</a:t>
                      </a:r>
                      <a:endParaRPr lang="en-US" sz="2400" dirty="0">
                        <a:cs typeface="B Nazanin" panose="00000400000000000000"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27829">
                <a:tc gridSpan="2">
                  <a:txBody>
                    <a:bodyPr/>
                    <a:lstStyle/>
                    <a:p>
                      <a:pPr algn="ctr"/>
                      <a:endParaRPr lang="en-US" sz="2400" dirty="0">
                        <a:solidFill>
                          <a:srgbClr val="C00000"/>
                        </a:solidFill>
                        <a:cs typeface="B Nazanin" panose="00000400000000000000" pitchFamily="2" charset="-78"/>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2400" dirty="0">
                        <a:cs typeface="B Nazanin" panose="00000400000000000000" pitchFamily="2" charset="-7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52163BBD-289E-42F5-A81F-62EE3716B966}" type="slidenum">
              <a:rPr lang="en-US" smtClean="0"/>
              <a:t>20</a:t>
            </a:fld>
            <a:endParaRPr lang="en-US"/>
          </a:p>
        </p:txBody>
      </p:sp>
    </p:spTree>
    <p:extLst>
      <p:ext uri="{BB962C8B-B14F-4D97-AF65-F5344CB8AC3E}">
        <p14:creationId xmlns:p14="http://schemas.microsoft.com/office/powerpoint/2010/main" val="3625928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C00000"/>
                </a:solidFill>
                <a:cs typeface="B Titr" panose="00000700000000000000" pitchFamily="2" charset="-78"/>
              </a:rPr>
              <a:t>فرآیند مدیریت استراتژیک</a:t>
            </a:r>
            <a:endParaRPr lang="en-US" sz="2800" dirty="0">
              <a:solidFill>
                <a:srgbClr val="C00000"/>
              </a:solidFill>
              <a:cs typeface="B Titr" panose="00000700000000000000" pitchFamily="2" charset="-78"/>
            </a:endParaRP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8720" y="2214686"/>
            <a:ext cx="2530929" cy="7034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400" dirty="0">
                <a:cs typeface="B Nazanin" panose="00000400000000000000" pitchFamily="2" charset="-78"/>
              </a:rPr>
              <a:t>آمادگی</a:t>
            </a:r>
            <a:endParaRPr lang="en-US" sz="2400" dirty="0">
              <a:cs typeface="B Nazanin" panose="00000400000000000000" pitchFamily="2" charset="-78"/>
            </a:endParaRPr>
          </a:p>
        </p:txBody>
      </p:sp>
      <p:sp>
        <p:nvSpPr>
          <p:cNvPr id="5" name="Rectangle 4"/>
          <p:cNvSpPr/>
          <p:nvPr/>
        </p:nvSpPr>
        <p:spPr>
          <a:xfrm>
            <a:off x="2288721" y="3307239"/>
            <a:ext cx="2530928" cy="7021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400" dirty="0">
                <a:cs typeface="B Nazanin" panose="00000400000000000000" pitchFamily="2" charset="-78"/>
              </a:rPr>
              <a:t>تشخیص</a:t>
            </a:r>
            <a:endParaRPr lang="en-US" sz="2400" dirty="0">
              <a:cs typeface="B Nazanin" panose="00000400000000000000" pitchFamily="2" charset="-78"/>
            </a:endParaRPr>
          </a:p>
        </p:txBody>
      </p:sp>
      <p:sp>
        <p:nvSpPr>
          <p:cNvPr id="6" name="Rectangle 5"/>
          <p:cNvSpPr/>
          <p:nvPr/>
        </p:nvSpPr>
        <p:spPr>
          <a:xfrm>
            <a:off x="7173684" y="4386318"/>
            <a:ext cx="2530929" cy="7034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400" dirty="0">
                <a:cs typeface="B Nazanin" panose="00000400000000000000" pitchFamily="2" charset="-78"/>
              </a:rPr>
              <a:t>برنامه عملیاتی</a:t>
            </a:r>
            <a:endParaRPr lang="en-US" sz="2400" dirty="0">
              <a:cs typeface="B Nazanin" panose="00000400000000000000" pitchFamily="2" charset="-78"/>
            </a:endParaRPr>
          </a:p>
        </p:txBody>
      </p:sp>
      <p:sp>
        <p:nvSpPr>
          <p:cNvPr id="7" name="Rectangle 6"/>
          <p:cNvSpPr/>
          <p:nvPr/>
        </p:nvSpPr>
        <p:spPr>
          <a:xfrm>
            <a:off x="2288720" y="4386318"/>
            <a:ext cx="2530929" cy="7034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400" dirty="0">
                <a:cs typeface="B Nazanin" panose="00000400000000000000" pitchFamily="2" charset="-78"/>
              </a:rPr>
              <a:t>کنترل و ارزیابی</a:t>
            </a:r>
            <a:endParaRPr lang="en-US" sz="2400" dirty="0">
              <a:cs typeface="B Nazanin" panose="00000400000000000000" pitchFamily="2" charset="-78"/>
            </a:endParaRPr>
          </a:p>
        </p:txBody>
      </p:sp>
      <p:sp>
        <p:nvSpPr>
          <p:cNvPr id="8" name="Rectangle 7"/>
          <p:cNvSpPr/>
          <p:nvPr/>
        </p:nvSpPr>
        <p:spPr>
          <a:xfrm>
            <a:off x="7173684" y="3299165"/>
            <a:ext cx="2530929" cy="7034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400" dirty="0">
                <a:cs typeface="B Nazanin" panose="00000400000000000000" pitchFamily="2" charset="-78"/>
              </a:rPr>
              <a:t>اهداف</a:t>
            </a:r>
            <a:endParaRPr lang="en-US" sz="2400" dirty="0">
              <a:cs typeface="B Nazanin" panose="00000400000000000000" pitchFamily="2" charset="-78"/>
            </a:endParaRPr>
          </a:p>
        </p:txBody>
      </p:sp>
      <p:cxnSp>
        <p:nvCxnSpPr>
          <p:cNvPr id="10" name="Straight Connector 9"/>
          <p:cNvCxnSpPr/>
          <p:nvPr/>
        </p:nvCxnSpPr>
        <p:spPr>
          <a:xfrm flipH="1">
            <a:off x="4819649" y="4001294"/>
            <a:ext cx="2354036" cy="8074"/>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4819649" y="4386318"/>
            <a:ext cx="2413904"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a:off x="4996541" y="4738064"/>
            <a:ext cx="205740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4936670" y="3445329"/>
            <a:ext cx="2177143" cy="4210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2400" dirty="0">
                <a:cs typeface="B Nazanin" panose="00000400000000000000" pitchFamily="2" charset="-78"/>
              </a:rPr>
              <a:t>چشم انداز و رسالت</a:t>
            </a:r>
            <a:endParaRPr lang="en-US" sz="2400" dirty="0">
              <a:cs typeface="B Nazanin" panose="00000400000000000000" pitchFamily="2" charset="-78"/>
            </a:endParaRPr>
          </a:p>
        </p:txBody>
      </p:sp>
      <p:cxnSp>
        <p:nvCxnSpPr>
          <p:cNvPr id="20" name="Straight Arrow Connector 19"/>
          <p:cNvCxnSpPr/>
          <p:nvPr/>
        </p:nvCxnSpPr>
        <p:spPr>
          <a:xfrm>
            <a:off x="4996541" y="3445329"/>
            <a:ext cx="192677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Slide Number Placeholder 22"/>
          <p:cNvSpPr>
            <a:spLocks noGrp="1"/>
          </p:cNvSpPr>
          <p:nvPr>
            <p:ph type="sldNum" sz="quarter" idx="12"/>
          </p:nvPr>
        </p:nvSpPr>
        <p:spPr/>
        <p:txBody>
          <a:bodyPr/>
          <a:lstStyle/>
          <a:p>
            <a:fld id="{52163BBD-289E-42F5-A81F-62EE3716B966}" type="slidenum">
              <a:rPr lang="en-US" smtClean="0"/>
              <a:t>21</a:t>
            </a:fld>
            <a:endParaRPr lang="en-US"/>
          </a:p>
        </p:txBody>
      </p:sp>
    </p:spTree>
    <p:extLst>
      <p:ext uri="{BB962C8B-B14F-4D97-AF65-F5344CB8AC3E}">
        <p14:creationId xmlns:p14="http://schemas.microsoft.com/office/powerpoint/2010/main" val="74402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b="1" dirty="0">
                <a:solidFill>
                  <a:srgbClr val="FF0000"/>
                </a:solidFill>
                <a:cs typeface="B Nazanin" panose="00000400000000000000" pitchFamily="2" charset="-78"/>
              </a:rPr>
              <a:t>مدل تفضیلی مدیریت استراتژیک</a:t>
            </a:r>
            <a:endParaRPr lang="en-US" sz="2400"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306656" y="1454349"/>
            <a:ext cx="3224892" cy="30207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400" dirty="0">
                <a:cs typeface="B Nazanin" panose="00000400000000000000" pitchFamily="2" charset="-78"/>
              </a:rPr>
              <a:t>استراتژی سطح وظیفه</a:t>
            </a:r>
          </a:p>
        </p:txBody>
      </p:sp>
      <p:sp>
        <p:nvSpPr>
          <p:cNvPr id="5" name="Rectangle 4"/>
          <p:cNvSpPr/>
          <p:nvPr/>
        </p:nvSpPr>
        <p:spPr>
          <a:xfrm>
            <a:off x="1123605" y="1969529"/>
            <a:ext cx="9570587" cy="7866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400" dirty="0">
                <a:cs typeface="B Nazanin" panose="00000400000000000000" pitchFamily="2" charset="-78"/>
              </a:rPr>
              <a:t>گزینه های استراتژیک</a:t>
            </a:r>
            <a:endParaRPr lang="en-US" sz="2400" dirty="0">
              <a:cs typeface="B Nazanin" panose="00000400000000000000" pitchFamily="2" charset="-78"/>
            </a:endParaRPr>
          </a:p>
          <a:p>
            <a:pPr algn="ctr"/>
            <a:r>
              <a:rPr lang="en-US" sz="2400" dirty="0">
                <a:cs typeface="B Nazanin" panose="00000400000000000000" pitchFamily="2" charset="-78"/>
              </a:rPr>
              <a:t>(sw0t)</a:t>
            </a:r>
          </a:p>
        </p:txBody>
      </p:sp>
      <p:cxnSp>
        <p:nvCxnSpPr>
          <p:cNvPr id="7" name="Straight Connector 6"/>
          <p:cNvCxnSpPr/>
          <p:nvPr/>
        </p:nvCxnSpPr>
        <p:spPr>
          <a:xfrm flipH="1">
            <a:off x="4306655" y="3120253"/>
            <a:ext cx="3224894" cy="15355"/>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flipV="1">
            <a:off x="4314808" y="3627657"/>
            <a:ext cx="3200400" cy="5939"/>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4306655" y="4041967"/>
            <a:ext cx="3224894"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4306656" y="1954894"/>
            <a:ext cx="0" cy="889226"/>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7531548" y="1954894"/>
            <a:ext cx="0" cy="889226"/>
          </a:xfrm>
          <a:prstGeom prst="line">
            <a:avLst/>
          </a:prstGeom>
        </p:spPr>
        <p:style>
          <a:lnRef idx="1">
            <a:schemeClr val="dk1"/>
          </a:lnRef>
          <a:fillRef idx="0">
            <a:schemeClr val="dk1"/>
          </a:fillRef>
          <a:effectRef idx="0">
            <a:schemeClr val="dk1"/>
          </a:effectRef>
          <a:fontRef idx="minor">
            <a:schemeClr val="tx1"/>
          </a:fontRef>
        </p:style>
      </p:cxnSp>
      <p:sp>
        <p:nvSpPr>
          <p:cNvPr id="26" name="Rectangle 25"/>
          <p:cNvSpPr/>
          <p:nvPr/>
        </p:nvSpPr>
        <p:spPr>
          <a:xfrm>
            <a:off x="4306655" y="4868435"/>
            <a:ext cx="3224893" cy="12384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1123605" y="5238883"/>
            <a:ext cx="9570587" cy="4975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9" name="Straight Connector 28"/>
          <p:cNvCxnSpPr/>
          <p:nvPr/>
        </p:nvCxnSpPr>
        <p:spPr>
          <a:xfrm>
            <a:off x="7531548" y="5238883"/>
            <a:ext cx="0" cy="497554"/>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4314808" y="5238883"/>
            <a:ext cx="0" cy="497554"/>
          </a:xfrm>
          <a:prstGeom prst="line">
            <a:avLst/>
          </a:prstGeom>
        </p:spPr>
        <p:style>
          <a:lnRef idx="1">
            <a:schemeClr val="dk1"/>
          </a:lnRef>
          <a:fillRef idx="0">
            <a:schemeClr val="dk1"/>
          </a:fillRef>
          <a:effectRef idx="0">
            <a:schemeClr val="dk1"/>
          </a:effectRef>
          <a:fontRef idx="minor">
            <a:schemeClr val="tx1"/>
          </a:fontRef>
        </p:style>
      </p:cxnSp>
      <p:sp>
        <p:nvSpPr>
          <p:cNvPr id="32" name="Rectangle 31"/>
          <p:cNvSpPr/>
          <p:nvPr/>
        </p:nvSpPr>
        <p:spPr>
          <a:xfrm>
            <a:off x="4898571" y="1584444"/>
            <a:ext cx="1896837" cy="30037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رسالت و اهداف</a:t>
            </a:r>
            <a:endParaRPr lang="en-US" sz="2400" dirty="0">
              <a:cs typeface="B Nazanin" panose="00000400000000000000" pitchFamily="2" charset="-78"/>
            </a:endParaRPr>
          </a:p>
        </p:txBody>
      </p:sp>
      <p:sp>
        <p:nvSpPr>
          <p:cNvPr id="33" name="Rectangle 32"/>
          <p:cNvSpPr/>
          <p:nvPr/>
        </p:nvSpPr>
        <p:spPr>
          <a:xfrm>
            <a:off x="4500560" y="3222381"/>
            <a:ext cx="2816678" cy="31163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استراتژی سطح کسب و کار</a:t>
            </a:r>
            <a:endParaRPr lang="en-US" sz="2400" dirty="0">
              <a:cs typeface="B Nazanin" panose="00000400000000000000" pitchFamily="2" charset="-78"/>
            </a:endParaRPr>
          </a:p>
        </p:txBody>
      </p:sp>
      <p:sp>
        <p:nvSpPr>
          <p:cNvPr id="52" name="Rectangle 51"/>
          <p:cNvSpPr/>
          <p:nvPr/>
        </p:nvSpPr>
        <p:spPr>
          <a:xfrm>
            <a:off x="4565876" y="3697734"/>
            <a:ext cx="2857503" cy="31407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استراتژی سطح شرکت</a:t>
            </a:r>
            <a:endParaRPr lang="en-US" sz="2400" dirty="0">
              <a:cs typeface="B Nazanin" panose="00000400000000000000" pitchFamily="2" charset="-78"/>
            </a:endParaRPr>
          </a:p>
        </p:txBody>
      </p:sp>
      <p:sp>
        <p:nvSpPr>
          <p:cNvPr id="55" name="Rectangle 54"/>
          <p:cNvSpPr/>
          <p:nvPr/>
        </p:nvSpPr>
        <p:spPr>
          <a:xfrm>
            <a:off x="4653642" y="4130323"/>
            <a:ext cx="2663596" cy="28067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استراتژی سطح جهانی</a:t>
            </a:r>
            <a:endParaRPr lang="en-US" sz="2400" dirty="0">
              <a:cs typeface="B Nazanin" panose="00000400000000000000" pitchFamily="2" charset="-78"/>
            </a:endParaRPr>
          </a:p>
        </p:txBody>
      </p:sp>
      <p:sp>
        <p:nvSpPr>
          <p:cNvPr id="56" name="Rectangle 55"/>
          <p:cNvSpPr/>
          <p:nvPr/>
        </p:nvSpPr>
        <p:spPr>
          <a:xfrm>
            <a:off x="7658100" y="2061136"/>
            <a:ext cx="2890157" cy="53510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تجزیه و تحلیل محیط درونی</a:t>
            </a:r>
            <a:endParaRPr lang="en-US" sz="2400" dirty="0">
              <a:cs typeface="B Nazanin" panose="00000400000000000000" pitchFamily="2" charset="-78"/>
            </a:endParaRPr>
          </a:p>
        </p:txBody>
      </p:sp>
      <p:sp>
        <p:nvSpPr>
          <p:cNvPr id="57" name="Rectangle 56"/>
          <p:cNvSpPr/>
          <p:nvPr/>
        </p:nvSpPr>
        <p:spPr>
          <a:xfrm>
            <a:off x="1224643" y="2061136"/>
            <a:ext cx="2906486" cy="53510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2400" dirty="0">
                <a:cs typeface="B Nazanin" panose="00000400000000000000" pitchFamily="2" charset="-78"/>
              </a:rPr>
              <a:t>تجزیه و تحلیل محیط بیرونی</a:t>
            </a:r>
            <a:endParaRPr lang="en-US" sz="2400" dirty="0">
              <a:cs typeface="B Nazanin" panose="00000400000000000000" pitchFamily="2" charset="-78"/>
            </a:endParaRPr>
          </a:p>
        </p:txBody>
      </p:sp>
      <p:sp>
        <p:nvSpPr>
          <p:cNvPr id="58" name="Rectangle 57"/>
          <p:cNvSpPr/>
          <p:nvPr/>
        </p:nvSpPr>
        <p:spPr>
          <a:xfrm>
            <a:off x="4653642" y="4920941"/>
            <a:ext cx="2465615" cy="26543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اجرای استراتژی</a:t>
            </a:r>
            <a:endParaRPr lang="en-US" sz="2400" dirty="0">
              <a:cs typeface="B Nazanin" panose="00000400000000000000" pitchFamily="2" charset="-78"/>
            </a:endParaRPr>
          </a:p>
        </p:txBody>
      </p:sp>
      <p:sp>
        <p:nvSpPr>
          <p:cNvPr id="59" name="Rectangle 58"/>
          <p:cNvSpPr/>
          <p:nvPr/>
        </p:nvSpPr>
        <p:spPr>
          <a:xfrm>
            <a:off x="4368906" y="5293416"/>
            <a:ext cx="3054474" cy="33876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a:cs typeface="B Nazanin" panose="00000400000000000000" pitchFamily="2" charset="-78"/>
              </a:rPr>
              <a:t>تعارض،سیاست ها،تغییرات</a:t>
            </a:r>
            <a:endParaRPr lang="en-US" sz="2400" dirty="0">
              <a:cs typeface="B Nazanin" panose="00000400000000000000" pitchFamily="2" charset="-78"/>
            </a:endParaRPr>
          </a:p>
        </p:txBody>
      </p:sp>
      <p:sp>
        <p:nvSpPr>
          <p:cNvPr id="60" name="Rectangle 59"/>
          <p:cNvSpPr/>
          <p:nvPr/>
        </p:nvSpPr>
        <p:spPr>
          <a:xfrm>
            <a:off x="4368906" y="5809297"/>
            <a:ext cx="3054473" cy="24283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dirty="0">
                <a:cs typeface="B Nazanin" panose="00000400000000000000" pitchFamily="2" charset="-78"/>
              </a:rPr>
              <a:t>انطباق استراتژی،ساختاروکنترل ها</a:t>
            </a:r>
            <a:endParaRPr lang="en-US" sz="2000" dirty="0">
              <a:cs typeface="B Nazanin" panose="00000400000000000000" pitchFamily="2" charset="-78"/>
            </a:endParaRPr>
          </a:p>
        </p:txBody>
      </p:sp>
      <p:sp>
        <p:nvSpPr>
          <p:cNvPr id="61" name="Rectangle 60"/>
          <p:cNvSpPr/>
          <p:nvPr/>
        </p:nvSpPr>
        <p:spPr>
          <a:xfrm>
            <a:off x="7658100" y="5293417"/>
            <a:ext cx="2890157" cy="33876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طرح سیستم های کنترل</a:t>
            </a:r>
            <a:endParaRPr lang="en-US" sz="2400" dirty="0">
              <a:cs typeface="B Nazanin" panose="00000400000000000000" pitchFamily="2" charset="-78"/>
            </a:endParaRPr>
          </a:p>
        </p:txBody>
      </p:sp>
      <p:sp>
        <p:nvSpPr>
          <p:cNvPr id="62" name="Rectangle 61"/>
          <p:cNvSpPr/>
          <p:nvPr/>
        </p:nvSpPr>
        <p:spPr>
          <a:xfrm>
            <a:off x="1224642" y="5363491"/>
            <a:ext cx="2951373" cy="26869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a:cs typeface="B Nazanin" panose="00000400000000000000" pitchFamily="2" charset="-78"/>
              </a:rPr>
              <a:t>طرح ساختار سازمانی</a:t>
            </a:r>
            <a:endParaRPr lang="en-US" sz="2400" dirty="0">
              <a:cs typeface="B Nazanin" panose="00000400000000000000" pitchFamily="2" charset="-78"/>
            </a:endParaRPr>
          </a:p>
        </p:txBody>
      </p:sp>
      <p:cxnSp>
        <p:nvCxnSpPr>
          <p:cNvPr id="64" name="Straight Arrow Connector 63"/>
          <p:cNvCxnSpPr/>
          <p:nvPr/>
        </p:nvCxnSpPr>
        <p:spPr>
          <a:xfrm flipH="1">
            <a:off x="3788229" y="5930716"/>
            <a:ext cx="518427"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6" name="Elbow Connector 65"/>
          <p:cNvCxnSpPr/>
          <p:nvPr/>
        </p:nvCxnSpPr>
        <p:spPr>
          <a:xfrm rot="16200000" flipV="1">
            <a:off x="249175" y="2390385"/>
            <a:ext cx="4321993" cy="2773814"/>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69" name="Straight Arrow Connector 68"/>
          <p:cNvCxnSpPr/>
          <p:nvPr/>
        </p:nvCxnSpPr>
        <p:spPr>
          <a:xfrm>
            <a:off x="1051826" y="1608723"/>
            <a:ext cx="3262982"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6" name="Straight Arrow Connector 75"/>
          <p:cNvCxnSpPr/>
          <p:nvPr/>
        </p:nvCxnSpPr>
        <p:spPr>
          <a:xfrm>
            <a:off x="5846989" y="4475135"/>
            <a:ext cx="0" cy="3933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88" name="Slide Number Placeholder 87"/>
          <p:cNvSpPr>
            <a:spLocks noGrp="1"/>
          </p:cNvSpPr>
          <p:nvPr>
            <p:ph type="sldNum" sz="quarter" idx="12"/>
          </p:nvPr>
        </p:nvSpPr>
        <p:spPr/>
        <p:txBody>
          <a:bodyPr/>
          <a:lstStyle/>
          <a:p>
            <a:fld id="{52163BBD-289E-42F5-A81F-62EE3716B966}" type="slidenum">
              <a:rPr lang="en-US" smtClean="0"/>
              <a:t>22</a:t>
            </a:fld>
            <a:endParaRPr lang="en-US"/>
          </a:p>
        </p:txBody>
      </p:sp>
    </p:spTree>
    <p:extLst>
      <p:ext uri="{BB962C8B-B14F-4D97-AF65-F5344CB8AC3E}">
        <p14:creationId xmlns:p14="http://schemas.microsoft.com/office/powerpoint/2010/main" val="4134260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dirty="0">
                <a:solidFill>
                  <a:srgbClr val="C00000"/>
                </a:solidFill>
                <a:cs typeface="B Titr" panose="00000700000000000000" pitchFamily="2" charset="-78"/>
              </a:rPr>
              <a:t>نمای ترسیمی مدل مدیریت استراتژیک بر اساس استراتژی مبتنی بر قصد قبلی</a:t>
            </a:r>
            <a:endParaRPr lang="en-US" sz="2400" dirty="0">
              <a:solidFill>
                <a:srgbClr val="C00000"/>
              </a:solidFill>
              <a:cs typeface="B Titr" panose="00000700000000000000" pitchFamily="2" charset="-78"/>
            </a:endParaRPr>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3918856" y="2017373"/>
            <a:ext cx="3282043" cy="39678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p:cNvCxnSpPr/>
          <p:nvPr/>
        </p:nvCxnSpPr>
        <p:spPr>
          <a:xfrm flipH="1" flipV="1">
            <a:off x="3918856" y="4987031"/>
            <a:ext cx="3282044" cy="18074"/>
          </a:xfrm>
          <a:prstGeom prst="line">
            <a:avLst/>
          </a:prstGeom>
        </p:spPr>
        <p:style>
          <a:lnRef idx="1">
            <a:schemeClr val="dk1"/>
          </a:lnRef>
          <a:fillRef idx="0">
            <a:schemeClr val="dk1"/>
          </a:fillRef>
          <a:effectRef idx="0">
            <a:schemeClr val="dk1"/>
          </a:effectRef>
          <a:fontRef idx="minor">
            <a:schemeClr val="tx1"/>
          </a:fontRef>
        </p:style>
      </p:cxnSp>
      <p:sp>
        <p:nvSpPr>
          <p:cNvPr id="9" name="Rectangle 8"/>
          <p:cNvSpPr/>
          <p:nvPr/>
        </p:nvSpPr>
        <p:spPr>
          <a:xfrm>
            <a:off x="930727" y="2875658"/>
            <a:ext cx="9258300" cy="10940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400" dirty="0">
                <a:cs typeface="B Nazanin" panose="00000400000000000000" pitchFamily="2" charset="-78"/>
              </a:rPr>
              <a:t>گزینه های استراتژیک</a:t>
            </a:r>
          </a:p>
          <a:p>
            <a:pPr algn="ctr"/>
            <a:r>
              <a:rPr lang="fa-IR" sz="2400" dirty="0">
                <a:cs typeface="B Nazanin" panose="00000400000000000000" pitchFamily="2" charset="-78"/>
              </a:rPr>
              <a:t>)</a:t>
            </a:r>
            <a:r>
              <a:rPr lang="en-US" sz="2400" dirty="0" err="1">
                <a:cs typeface="B Nazanin" panose="00000400000000000000" pitchFamily="2" charset="-78"/>
              </a:rPr>
              <a:t>swot</a:t>
            </a:r>
            <a:r>
              <a:rPr lang="en-US" sz="2400" dirty="0">
                <a:cs typeface="B Nazanin" panose="00000400000000000000" pitchFamily="2" charset="-78"/>
              </a:rPr>
              <a:t>)</a:t>
            </a:r>
          </a:p>
        </p:txBody>
      </p:sp>
      <p:cxnSp>
        <p:nvCxnSpPr>
          <p:cNvPr id="17" name="Straight Connector 16"/>
          <p:cNvCxnSpPr/>
          <p:nvPr/>
        </p:nvCxnSpPr>
        <p:spPr>
          <a:xfrm>
            <a:off x="7200899" y="2907280"/>
            <a:ext cx="0" cy="1228951"/>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a:endCxn id="5" idx="1"/>
          </p:cNvCxnSpPr>
          <p:nvPr/>
        </p:nvCxnSpPr>
        <p:spPr>
          <a:xfrm>
            <a:off x="3918856" y="2850924"/>
            <a:ext cx="0" cy="115037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p:cNvSpPr/>
          <p:nvPr/>
        </p:nvSpPr>
        <p:spPr>
          <a:xfrm>
            <a:off x="4082143" y="2188030"/>
            <a:ext cx="2792186" cy="58782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رسالت و اهداف</a:t>
            </a:r>
            <a:endParaRPr lang="en-US" sz="2400" dirty="0">
              <a:cs typeface="B Nazanin" panose="00000400000000000000" pitchFamily="2" charset="-78"/>
            </a:endParaRPr>
          </a:p>
        </p:txBody>
      </p:sp>
      <p:sp>
        <p:nvSpPr>
          <p:cNvPr id="23" name="Rectangle 22"/>
          <p:cNvSpPr/>
          <p:nvPr/>
        </p:nvSpPr>
        <p:spPr>
          <a:xfrm>
            <a:off x="4082143" y="4161518"/>
            <a:ext cx="2939143" cy="72968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2400" dirty="0">
                <a:cs typeface="B Nazanin" panose="00000400000000000000" pitchFamily="2" charset="-78"/>
              </a:rPr>
              <a:t>استراتژی بر مبنای قصد قبلی</a:t>
            </a:r>
            <a:endParaRPr lang="en-US" sz="2400" dirty="0">
              <a:cs typeface="B Nazanin" panose="00000400000000000000" pitchFamily="2" charset="-78"/>
            </a:endParaRPr>
          </a:p>
        </p:txBody>
      </p:sp>
      <p:sp>
        <p:nvSpPr>
          <p:cNvPr id="24" name="Rectangle 23"/>
          <p:cNvSpPr/>
          <p:nvPr/>
        </p:nvSpPr>
        <p:spPr>
          <a:xfrm>
            <a:off x="4082142" y="5176157"/>
            <a:ext cx="2939143" cy="66947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2400" dirty="0">
                <a:cs typeface="B Nazanin" panose="00000400000000000000" pitchFamily="2" charset="-78"/>
              </a:rPr>
              <a:t>استراتژی بر مبنای اجرا</a:t>
            </a:r>
            <a:endParaRPr lang="en-US" sz="2400" dirty="0">
              <a:cs typeface="B Nazanin" panose="00000400000000000000" pitchFamily="2" charset="-78"/>
            </a:endParaRPr>
          </a:p>
        </p:txBody>
      </p:sp>
      <p:sp>
        <p:nvSpPr>
          <p:cNvPr id="25" name="Rectangle 24"/>
          <p:cNvSpPr/>
          <p:nvPr/>
        </p:nvSpPr>
        <p:spPr>
          <a:xfrm>
            <a:off x="7331529" y="3102429"/>
            <a:ext cx="2824842" cy="75508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تجزیه و تحلیل محیط درونی</a:t>
            </a:r>
            <a:endParaRPr lang="en-US" sz="2400" dirty="0">
              <a:cs typeface="B Nazanin" panose="00000400000000000000" pitchFamily="2" charset="-78"/>
            </a:endParaRPr>
          </a:p>
        </p:txBody>
      </p:sp>
      <p:sp>
        <p:nvSpPr>
          <p:cNvPr id="26" name="Rectangle 25"/>
          <p:cNvSpPr/>
          <p:nvPr/>
        </p:nvSpPr>
        <p:spPr>
          <a:xfrm>
            <a:off x="1137558" y="3097915"/>
            <a:ext cx="2661555" cy="71274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تجزیه و تحلیل محیط بیرونی</a:t>
            </a:r>
            <a:endParaRPr lang="en-US" sz="2400" dirty="0">
              <a:cs typeface="B Nazanin" panose="00000400000000000000" pitchFamily="2" charset="-78"/>
            </a:endParaRPr>
          </a:p>
        </p:txBody>
      </p:sp>
      <p:sp>
        <p:nvSpPr>
          <p:cNvPr id="27" name="Slide Number Placeholder 26"/>
          <p:cNvSpPr>
            <a:spLocks noGrp="1"/>
          </p:cNvSpPr>
          <p:nvPr>
            <p:ph type="sldNum" sz="quarter" idx="12"/>
          </p:nvPr>
        </p:nvSpPr>
        <p:spPr/>
        <p:txBody>
          <a:bodyPr/>
          <a:lstStyle/>
          <a:p>
            <a:fld id="{52163BBD-289E-42F5-A81F-62EE3716B966}" type="slidenum">
              <a:rPr lang="en-US" smtClean="0"/>
              <a:t>23</a:t>
            </a:fld>
            <a:endParaRPr lang="en-US"/>
          </a:p>
        </p:txBody>
      </p:sp>
    </p:spTree>
    <p:extLst>
      <p:ext uri="{BB962C8B-B14F-4D97-AF65-F5344CB8AC3E}">
        <p14:creationId xmlns:p14="http://schemas.microsoft.com/office/powerpoint/2010/main" val="2726751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b="1" dirty="0">
                <a:solidFill>
                  <a:srgbClr val="FF0000"/>
                </a:solidFill>
                <a:cs typeface="B Nazanin" panose="00000400000000000000" pitchFamily="2" charset="-78"/>
              </a:rPr>
              <a:t>مدل مدیریت استراتژیک مبتنی بر اضطرار</a:t>
            </a:r>
            <a:endParaRPr lang="en-US" sz="2400"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503963" y="1436916"/>
            <a:ext cx="3578679" cy="39188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1205593" y="1436915"/>
            <a:ext cx="9780814" cy="82323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7" name="Straight Connector 6"/>
          <p:cNvCxnSpPr/>
          <p:nvPr/>
        </p:nvCxnSpPr>
        <p:spPr>
          <a:xfrm flipH="1">
            <a:off x="4503963" y="2939144"/>
            <a:ext cx="3578680" cy="3197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4503963" y="3714750"/>
            <a:ext cx="3578680" cy="17917"/>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4503963" y="4465864"/>
            <a:ext cx="3578679"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503963" y="1436915"/>
            <a:ext cx="0" cy="823231"/>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8082642" y="1436915"/>
            <a:ext cx="0" cy="875962"/>
          </a:xfrm>
          <a:prstGeom prst="line">
            <a:avLst/>
          </a:prstGeom>
        </p:spPr>
        <p:style>
          <a:lnRef idx="1">
            <a:schemeClr val="dk1"/>
          </a:lnRef>
          <a:fillRef idx="0">
            <a:schemeClr val="dk1"/>
          </a:fillRef>
          <a:effectRef idx="0">
            <a:schemeClr val="dk1"/>
          </a:effectRef>
          <a:fontRef idx="minor">
            <a:schemeClr val="tx1"/>
          </a:fontRef>
        </p:style>
      </p:cxnSp>
      <p:sp>
        <p:nvSpPr>
          <p:cNvPr id="25" name="Rectangle 24"/>
          <p:cNvSpPr/>
          <p:nvPr/>
        </p:nvSpPr>
        <p:spPr>
          <a:xfrm>
            <a:off x="4667248" y="1544640"/>
            <a:ext cx="3200400" cy="56945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a:cs typeface="B Nazanin" panose="00000400000000000000" pitchFamily="2" charset="-78"/>
              </a:rPr>
              <a:t>رسالت واهداف</a:t>
            </a:r>
            <a:endParaRPr lang="en-US" sz="2400" dirty="0">
              <a:cs typeface="B Nazanin" panose="00000400000000000000" pitchFamily="2" charset="-78"/>
            </a:endParaRPr>
          </a:p>
        </p:txBody>
      </p:sp>
      <p:sp>
        <p:nvSpPr>
          <p:cNvPr id="26" name="Rectangle 25"/>
          <p:cNvSpPr/>
          <p:nvPr/>
        </p:nvSpPr>
        <p:spPr>
          <a:xfrm>
            <a:off x="4827813" y="2353013"/>
            <a:ext cx="2930977" cy="47353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انتخاب استراتژیک</a:t>
            </a:r>
            <a:endParaRPr lang="en-US" sz="2400" dirty="0">
              <a:cs typeface="B Nazanin" panose="00000400000000000000" pitchFamily="2" charset="-78"/>
            </a:endParaRPr>
          </a:p>
        </p:txBody>
      </p:sp>
      <p:sp>
        <p:nvSpPr>
          <p:cNvPr id="27" name="Rectangle 26"/>
          <p:cNvSpPr/>
          <p:nvPr/>
        </p:nvSpPr>
        <p:spPr>
          <a:xfrm>
            <a:off x="4909454" y="3037003"/>
            <a:ext cx="2849336" cy="579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2400" dirty="0">
                <a:cs typeface="B Nazanin" panose="00000400000000000000" pitchFamily="2" charset="-78"/>
              </a:rPr>
              <a:t>آیا این انتخاب مناسب است؟</a:t>
            </a:r>
            <a:endParaRPr lang="en-US" sz="2400" dirty="0">
              <a:cs typeface="B Nazanin" panose="00000400000000000000" pitchFamily="2" charset="-78"/>
            </a:endParaRPr>
          </a:p>
        </p:txBody>
      </p:sp>
      <p:sp>
        <p:nvSpPr>
          <p:cNvPr id="28" name="Rectangle 27"/>
          <p:cNvSpPr/>
          <p:nvPr/>
        </p:nvSpPr>
        <p:spPr>
          <a:xfrm>
            <a:off x="4952999" y="3777570"/>
            <a:ext cx="2805791" cy="53067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استراتژی مبتنی بر اضطرار</a:t>
            </a:r>
            <a:endParaRPr lang="en-US" sz="2400" dirty="0">
              <a:cs typeface="B Nazanin" panose="00000400000000000000" pitchFamily="2" charset="-78"/>
            </a:endParaRPr>
          </a:p>
        </p:txBody>
      </p:sp>
      <p:sp>
        <p:nvSpPr>
          <p:cNvPr id="29" name="Rectangle 28"/>
          <p:cNvSpPr/>
          <p:nvPr/>
        </p:nvSpPr>
        <p:spPr>
          <a:xfrm>
            <a:off x="4827813" y="4553858"/>
            <a:ext cx="3039835" cy="51854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a:cs typeface="B Nazanin" panose="00000400000000000000" pitchFamily="2" charset="-78"/>
              </a:rPr>
              <a:t>نیاز واقعی سازمان</a:t>
            </a:r>
            <a:endParaRPr lang="en-US" sz="2400" dirty="0">
              <a:cs typeface="B Nazanin" panose="00000400000000000000" pitchFamily="2" charset="-78"/>
            </a:endParaRPr>
          </a:p>
        </p:txBody>
      </p:sp>
      <p:sp>
        <p:nvSpPr>
          <p:cNvPr id="32" name="Rectangle 31"/>
          <p:cNvSpPr/>
          <p:nvPr/>
        </p:nvSpPr>
        <p:spPr>
          <a:xfrm>
            <a:off x="8686800" y="1544640"/>
            <a:ext cx="1730829" cy="56945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تحلیل بیرونی</a:t>
            </a:r>
            <a:endParaRPr lang="en-US" sz="2400" dirty="0">
              <a:cs typeface="B Nazanin" panose="00000400000000000000" pitchFamily="2" charset="-78"/>
            </a:endParaRPr>
          </a:p>
        </p:txBody>
      </p:sp>
      <p:sp>
        <p:nvSpPr>
          <p:cNvPr id="33" name="Rectangle 32"/>
          <p:cNvSpPr/>
          <p:nvPr/>
        </p:nvSpPr>
        <p:spPr>
          <a:xfrm>
            <a:off x="2286000" y="1619816"/>
            <a:ext cx="1763486" cy="575581"/>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a-IR" sz="2400" dirty="0">
                <a:cs typeface="B Nazanin" panose="00000400000000000000" pitchFamily="2" charset="-78"/>
              </a:rPr>
              <a:t>تحلیل درونی</a:t>
            </a:r>
            <a:endParaRPr lang="en-US" sz="2400" dirty="0">
              <a:cs typeface="B Nazanin" panose="00000400000000000000" pitchFamily="2" charset="-78"/>
            </a:endParaRPr>
          </a:p>
        </p:txBody>
      </p:sp>
      <p:sp>
        <p:nvSpPr>
          <p:cNvPr id="34" name="Slide Number Placeholder 33"/>
          <p:cNvSpPr>
            <a:spLocks noGrp="1"/>
          </p:cNvSpPr>
          <p:nvPr>
            <p:ph type="sldNum" sz="quarter" idx="12"/>
          </p:nvPr>
        </p:nvSpPr>
        <p:spPr/>
        <p:txBody>
          <a:bodyPr/>
          <a:lstStyle/>
          <a:p>
            <a:fld id="{52163BBD-289E-42F5-A81F-62EE3716B966}" type="slidenum">
              <a:rPr lang="en-US" smtClean="0"/>
              <a:t>24</a:t>
            </a:fld>
            <a:endParaRPr lang="en-US"/>
          </a:p>
        </p:txBody>
      </p:sp>
    </p:spTree>
    <p:extLst>
      <p:ext uri="{BB962C8B-B14F-4D97-AF65-F5344CB8AC3E}">
        <p14:creationId xmlns:p14="http://schemas.microsoft.com/office/powerpoint/2010/main" val="1135845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a:solidFill>
                  <a:srgbClr val="FF0000"/>
                </a:solidFill>
                <a:cs typeface="B Nazanin" panose="00000400000000000000" pitchFamily="2" charset="-78"/>
              </a:rPr>
              <a:t>فرآیند مدیریت استراتژیک</a:t>
            </a:r>
            <a:endParaRPr lang="en-US" sz="2800" b="1"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2163BBD-289E-42F5-A81F-62EE3716B966}" type="slidenum">
              <a:rPr lang="en-US" smtClean="0"/>
              <a:t>25</a:t>
            </a:fld>
            <a:endParaRPr lang="en-US"/>
          </a:p>
        </p:txBody>
      </p:sp>
      <p:sp>
        <p:nvSpPr>
          <p:cNvPr id="10" name="Oval 9"/>
          <p:cNvSpPr/>
          <p:nvPr/>
        </p:nvSpPr>
        <p:spPr>
          <a:xfrm>
            <a:off x="4819648" y="3225799"/>
            <a:ext cx="2423433" cy="308610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a-IR" sz="2400" dirty="0">
              <a:cs typeface="B Nazanin" panose="00000400000000000000" pitchFamily="2" charset="-78"/>
            </a:endParaRPr>
          </a:p>
          <a:p>
            <a:pPr algn="ctr"/>
            <a:endParaRPr lang="fa-IR" sz="2400" dirty="0">
              <a:cs typeface="B Nazanin" panose="00000400000000000000" pitchFamily="2" charset="-78"/>
            </a:endParaRPr>
          </a:p>
          <a:p>
            <a:pPr algn="ctr"/>
            <a:endParaRPr lang="fa-IR" sz="2400" dirty="0">
              <a:cs typeface="B Nazanin" panose="00000400000000000000" pitchFamily="2" charset="-78"/>
            </a:endParaRPr>
          </a:p>
          <a:p>
            <a:pPr algn="ctr"/>
            <a:r>
              <a:rPr lang="fa-IR" sz="2400" dirty="0">
                <a:cs typeface="B Nazanin" panose="00000400000000000000" pitchFamily="2" charset="-78"/>
              </a:rPr>
              <a:t>ارزیابی استراتژی</a:t>
            </a:r>
            <a:endParaRPr lang="en-US" sz="2400" dirty="0">
              <a:cs typeface="B Nazanin" panose="00000400000000000000" pitchFamily="2" charset="-78"/>
            </a:endParaRPr>
          </a:p>
        </p:txBody>
      </p:sp>
      <p:sp>
        <p:nvSpPr>
          <p:cNvPr id="11" name="Arc 10"/>
          <p:cNvSpPr/>
          <p:nvPr/>
        </p:nvSpPr>
        <p:spPr>
          <a:xfrm>
            <a:off x="3556905" y="2020433"/>
            <a:ext cx="2423434" cy="2920943"/>
          </a:xfrm>
          <a:prstGeom prst="arc">
            <a:avLst>
              <a:gd name="adj1" fmla="val 40132"/>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r>
              <a:rPr lang="fa-IR" sz="2400" dirty="0">
                <a:cs typeface="B Nazanin" panose="00000400000000000000" pitchFamily="2" charset="-78"/>
              </a:rPr>
              <a:t>تدوین استراتژی</a:t>
            </a:r>
          </a:p>
          <a:p>
            <a:pPr algn="ctr"/>
            <a:endParaRPr lang="fa-IR" sz="2400" dirty="0">
              <a:cs typeface="B Nazanin" panose="00000400000000000000" pitchFamily="2" charset="-78"/>
            </a:endParaRPr>
          </a:p>
          <a:p>
            <a:pPr algn="ctr"/>
            <a:endParaRPr lang="fa-IR" sz="2400" dirty="0">
              <a:cs typeface="B Nazanin" panose="00000400000000000000" pitchFamily="2" charset="-78"/>
            </a:endParaRPr>
          </a:p>
          <a:p>
            <a:pPr algn="ctr"/>
            <a:endParaRPr lang="en-US" sz="2400" dirty="0">
              <a:cs typeface="B Nazanin" panose="00000400000000000000" pitchFamily="2" charset="-78"/>
            </a:endParaRPr>
          </a:p>
        </p:txBody>
      </p:sp>
      <p:sp>
        <p:nvSpPr>
          <p:cNvPr id="12" name="Arc 11"/>
          <p:cNvSpPr/>
          <p:nvPr/>
        </p:nvSpPr>
        <p:spPr>
          <a:xfrm>
            <a:off x="5980339" y="2155371"/>
            <a:ext cx="2525485" cy="2947365"/>
          </a:xfrm>
          <a:prstGeom prst="arc">
            <a:avLst>
              <a:gd name="adj1" fmla="val 21373310"/>
              <a:gd name="adj2" fmla="val 21350421"/>
            </a:avLst>
          </a:prstGeom>
        </p:spPr>
        <p:style>
          <a:lnRef idx="1">
            <a:schemeClr val="dk1"/>
          </a:lnRef>
          <a:fillRef idx="0">
            <a:schemeClr val="dk1"/>
          </a:fillRef>
          <a:effectRef idx="0">
            <a:schemeClr val="dk1"/>
          </a:effectRef>
          <a:fontRef idx="minor">
            <a:schemeClr val="tx1"/>
          </a:fontRef>
        </p:style>
        <p:txBody>
          <a:bodyPr rtlCol="0" anchor="ctr"/>
          <a:lstStyle/>
          <a:p>
            <a:pPr algn="ctr"/>
            <a:r>
              <a:rPr lang="fa-IR" sz="2400" dirty="0">
                <a:cs typeface="B Nazanin" panose="00000400000000000000" pitchFamily="2" charset="-78"/>
              </a:rPr>
              <a:t>اجرای استراتژی</a:t>
            </a:r>
          </a:p>
          <a:p>
            <a:pPr algn="ctr"/>
            <a:endParaRPr lang="fa-IR" sz="2400" dirty="0">
              <a:cs typeface="B Nazanin" panose="00000400000000000000" pitchFamily="2" charset="-78"/>
            </a:endParaRPr>
          </a:p>
          <a:p>
            <a:pPr algn="ctr"/>
            <a:endParaRPr lang="fa-IR" sz="2400" dirty="0">
              <a:cs typeface="B Nazanin" panose="00000400000000000000" pitchFamily="2" charset="-78"/>
            </a:endParaRPr>
          </a:p>
          <a:p>
            <a:pPr algn="ctr"/>
            <a:endParaRPr lang="fa-IR" sz="2400" dirty="0">
              <a:cs typeface="B Nazanin" panose="00000400000000000000" pitchFamily="2" charset="-78"/>
            </a:endParaRPr>
          </a:p>
          <a:p>
            <a:pPr algn="ctr"/>
            <a:endParaRPr lang="en-US" sz="2400" dirty="0">
              <a:cs typeface="B Nazanin" panose="00000400000000000000" pitchFamily="2" charset="-78"/>
            </a:endParaRPr>
          </a:p>
        </p:txBody>
      </p:sp>
      <p:cxnSp>
        <p:nvCxnSpPr>
          <p:cNvPr id="19" name="Straight Arrow Connector 18"/>
          <p:cNvCxnSpPr/>
          <p:nvPr/>
        </p:nvCxnSpPr>
        <p:spPr>
          <a:xfrm>
            <a:off x="5649686" y="2955471"/>
            <a:ext cx="832757" cy="16329"/>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p:nvPr/>
        </p:nvCxnSpPr>
        <p:spPr>
          <a:xfrm flipV="1">
            <a:off x="6096000" y="2971800"/>
            <a:ext cx="386443" cy="21045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649687" y="2971800"/>
            <a:ext cx="416377" cy="21045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82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b="1" dirty="0">
                <a:solidFill>
                  <a:srgbClr val="FF0000"/>
                </a:solidFill>
                <a:cs typeface="B Nazanin" panose="00000400000000000000" pitchFamily="2" charset="-78"/>
              </a:rPr>
              <a:t>ماتریس جامع تدوین راهبرد</a:t>
            </a:r>
            <a:endParaRPr lang="en-US" sz="2400" b="1" dirty="0">
              <a:solidFill>
                <a:srgbClr val="FF0000"/>
              </a:solidFill>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2800029"/>
              </p:ext>
            </p:extLst>
          </p:nvPr>
        </p:nvGraphicFramePr>
        <p:xfrm>
          <a:off x="838200" y="1825625"/>
          <a:ext cx="10515600" cy="3200400"/>
        </p:xfrm>
        <a:graphic>
          <a:graphicData uri="http://schemas.openxmlformats.org/drawingml/2006/table">
            <a:tbl>
              <a:tblPr firstRow="1" bandRow="1">
                <a:tableStyleId>{69012ECD-51FC-41F1-AA8D-1B2483CD663E}</a:tableStyleId>
              </a:tblPr>
              <a:tblGrid>
                <a:gridCol w="10515600">
                  <a:extLst>
                    <a:ext uri="{9D8B030D-6E8A-4147-A177-3AD203B41FA5}">
                      <a16:colId xmlns:a16="http://schemas.microsoft.com/office/drawing/2014/main" val="20000"/>
                    </a:ext>
                  </a:extLst>
                </a:gridCol>
              </a:tblGrid>
              <a:tr h="370840">
                <a:tc>
                  <a:txBody>
                    <a:bodyPr/>
                    <a:lstStyle/>
                    <a:p>
                      <a:pPr algn="ctr"/>
                      <a:r>
                        <a:rPr lang="fa-IR" sz="2400" dirty="0">
                          <a:solidFill>
                            <a:schemeClr val="tx1"/>
                          </a:solidFill>
                          <a:cs typeface="B Nazanin" panose="00000400000000000000" pitchFamily="2" charset="-78"/>
                        </a:rPr>
                        <a:t>مرحله شروع</a:t>
                      </a:r>
                      <a:endParaRPr lang="en-US" sz="2400" dirty="0">
                        <a:solidFill>
                          <a:schemeClr val="tx1"/>
                        </a:solidFill>
                        <a:cs typeface="B Nazanin" panose="00000400000000000000" pitchFamily="2" charset="-78"/>
                      </a:endParaRPr>
                    </a:p>
                  </a:txBody>
                  <a:tcPr/>
                </a:tc>
                <a:extLst>
                  <a:ext uri="{0D108BD9-81ED-4DB2-BD59-A6C34878D82A}">
                    <a16:rowId xmlns:a16="http://schemas.microsoft.com/office/drawing/2014/main" val="10000"/>
                  </a:ext>
                </a:extLst>
              </a:tr>
              <a:tr h="370840">
                <a:tc>
                  <a:txBody>
                    <a:bodyPr/>
                    <a:lstStyle/>
                    <a:p>
                      <a:pPr algn="ctr"/>
                      <a:r>
                        <a:rPr lang="fa-IR" sz="2400" dirty="0">
                          <a:solidFill>
                            <a:schemeClr val="tx1"/>
                          </a:solidFill>
                          <a:cs typeface="B Nazanin" panose="00000400000000000000" pitchFamily="2" charset="-78"/>
                        </a:rPr>
                        <a:t>تعیین ماموریت</a:t>
                      </a:r>
                      <a:r>
                        <a:rPr lang="fa-IR" sz="2400" baseline="0" dirty="0">
                          <a:solidFill>
                            <a:schemeClr val="tx1"/>
                          </a:solidFill>
                          <a:cs typeface="B Nazanin" panose="00000400000000000000" pitchFamily="2" charset="-78"/>
                        </a:rPr>
                        <a:t> و تهیه بیانیه ماموریت سازمان</a:t>
                      </a:r>
                      <a:endParaRPr lang="en-US" sz="2400" dirty="0">
                        <a:solidFill>
                          <a:schemeClr val="tx1"/>
                        </a:solidFill>
                        <a:cs typeface="B Nazanin" panose="00000400000000000000" pitchFamily="2" charset="-78"/>
                      </a:endParaRPr>
                    </a:p>
                  </a:txBody>
                  <a:tcPr/>
                </a:tc>
                <a:extLst>
                  <a:ext uri="{0D108BD9-81ED-4DB2-BD59-A6C34878D82A}">
                    <a16:rowId xmlns:a16="http://schemas.microsoft.com/office/drawing/2014/main" val="10001"/>
                  </a:ext>
                </a:extLst>
              </a:tr>
              <a:tr h="370840">
                <a:tc>
                  <a:txBody>
                    <a:bodyPr/>
                    <a:lstStyle/>
                    <a:p>
                      <a:pPr algn="ctr"/>
                      <a:r>
                        <a:rPr lang="fa-IR" sz="2400" dirty="0">
                          <a:solidFill>
                            <a:schemeClr val="tx1"/>
                          </a:solidFill>
                          <a:cs typeface="B Nazanin" panose="00000400000000000000" pitchFamily="2" charset="-78"/>
                        </a:rPr>
                        <a:t>ماتریس ارزیابی</a:t>
                      </a:r>
                      <a:r>
                        <a:rPr lang="fa-IR" sz="2400" baseline="0" dirty="0">
                          <a:solidFill>
                            <a:schemeClr val="tx1"/>
                          </a:solidFill>
                          <a:cs typeface="B Nazanin" panose="00000400000000000000" pitchFamily="2" charset="-78"/>
                        </a:rPr>
                        <a:t> عوامل خارجی                                             ماتریس ارزیابی عوامل داخلی</a:t>
                      </a:r>
                      <a:endParaRPr lang="en-US" sz="2400" dirty="0">
                        <a:solidFill>
                          <a:schemeClr val="tx1"/>
                        </a:solidFill>
                        <a:cs typeface="B Nazanin" panose="00000400000000000000" pitchFamily="2" charset="-78"/>
                      </a:endParaRPr>
                    </a:p>
                  </a:txBody>
                  <a:tcPr/>
                </a:tc>
                <a:extLst>
                  <a:ext uri="{0D108BD9-81ED-4DB2-BD59-A6C34878D82A}">
                    <a16:rowId xmlns:a16="http://schemas.microsoft.com/office/drawing/2014/main" val="10002"/>
                  </a:ext>
                </a:extLst>
              </a:tr>
              <a:tr h="370840">
                <a:tc>
                  <a:txBody>
                    <a:bodyPr/>
                    <a:lstStyle/>
                    <a:p>
                      <a:pPr algn="ctr"/>
                      <a:r>
                        <a:rPr lang="fa-IR" sz="2400" dirty="0">
                          <a:solidFill>
                            <a:schemeClr val="tx1"/>
                          </a:solidFill>
                          <a:cs typeface="B Nazanin" panose="00000400000000000000" pitchFamily="2" charset="-78"/>
                        </a:rPr>
                        <a:t>مرحله تطبیق یا مقایسه</a:t>
                      </a:r>
                      <a:endParaRPr lang="en-US" sz="2400" dirty="0">
                        <a:solidFill>
                          <a:schemeClr val="tx1"/>
                        </a:solidFill>
                        <a:cs typeface="B Nazanin" panose="00000400000000000000" pitchFamily="2" charset="-78"/>
                      </a:endParaRPr>
                    </a:p>
                  </a:txBody>
                  <a:tcPr/>
                </a:tc>
                <a:extLst>
                  <a:ext uri="{0D108BD9-81ED-4DB2-BD59-A6C34878D82A}">
                    <a16:rowId xmlns:a16="http://schemas.microsoft.com/office/drawing/2014/main" val="10003"/>
                  </a:ext>
                </a:extLst>
              </a:tr>
              <a:tr h="370840">
                <a:tc>
                  <a:txBody>
                    <a:bodyPr/>
                    <a:lstStyle/>
                    <a:p>
                      <a:pPr algn="ctr"/>
                      <a:r>
                        <a:rPr lang="fa-IR" sz="2400" dirty="0">
                          <a:solidFill>
                            <a:schemeClr val="tx1"/>
                          </a:solidFill>
                          <a:cs typeface="B Nazanin" panose="00000400000000000000" pitchFamily="2" charset="-78"/>
                        </a:rPr>
                        <a:t>ماتریس سوات                                                           ماتریس داخلی و خارجی</a:t>
                      </a:r>
                      <a:endParaRPr lang="en-US" sz="2400" dirty="0">
                        <a:solidFill>
                          <a:schemeClr val="tx1"/>
                        </a:solidFill>
                        <a:cs typeface="B Nazanin" panose="00000400000000000000" pitchFamily="2" charset="-78"/>
                      </a:endParaRPr>
                    </a:p>
                  </a:txBody>
                  <a:tcPr/>
                </a:tc>
                <a:extLst>
                  <a:ext uri="{0D108BD9-81ED-4DB2-BD59-A6C34878D82A}">
                    <a16:rowId xmlns:a16="http://schemas.microsoft.com/office/drawing/2014/main" val="10004"/>
                  </a:ext>
                </a:extLst>
              </a:tr>
              <a:tr h="370840">
                <a:tc>
                  <a:txBody>
                    <a:bodyPr/>
                    <a:lstStyle/>
                    <a:p>
                      <a:pPr algn="ctr"/>
                      <a:r>
                        <a:rPr lang="fa-IR" sz="2400" dirty="0">
                          <a:solidFill>
                            <a:schemeClr val="tx1"/>
                          </a:solidFill>
                          <a:cs typeface="B Nazanin" panose="00000400000000000000" pitchFamily="2" charset="-78"/>
                        </a:rPr>
                        <a:t>مرحله تصمیم گیری</a:t>
                      </a:r>
                      <a:endParaRPr lang="en-US" sz="2400" dirty="0">
                        <a:solidFill>
                          <a:schemeClr val="tx1"/>
                        </a:solidFill>
                        <a:cs typeface="B Nazanin" panose="00000400000000000000" pitchFamily="2" charset="-78"/>
                      </a:endParaRPr>
                    </a:p>
                  </a:txBody>
                  <a:tcPr/>
                </a:tc>
                <a:extLst>
                  <a:ext uri="{0D108BD9-81ED-4DB2-BD59-A6C34878D82A}">
                    <a16:rowId xmlns:a16="http://schemas.microsoft.com/office/drawing/2014/main" val="10005"/>
                  </a:ext>
                </a:extLst>
              </a:tr>
              <a:tr h="370840">
                <a:tc>
                  <a:txBody>
                    <a:bodyPr/>
                    <a:lstStyle/>
                    <a:p>
                      <a:pPr algn="ctr"/>
                      <a:r>
                        <a:rPr lang="fa-IR" sz="2400">
                          <a:solidFill>
                            <a:schemeClr val="tx1"/>
                          </a:solidFill>
                          <a:cs typeface="B Nazanin" panose="00000400000000000000" pitchFamily="2" charset="-78"/>
                        </a:rPr>
                        <a:t>ماتریس برنامه ریزی استراتژیک کمی</a:t>
                      </a:r>
                      <a:endParaRPr lang="en-US" sz="2400" dirty="0">
                        <a:solidFill>
                          <a:schemeClr val="tx1"/>
                        </a:solidFill>
                        <a:cs typeface="B Nazanin" panose="00000400000000000000" pitchFamily="2" charset="-78"/>
                      </a:endParaRPr>
                    </a:p>
                  </a:txBody>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52163BBD-289E-42F5-A81F-62EE3716B966}" type="slidenum">
              <a:rPr lang="en-US" smtClean="0"/>
              <a:t>26</a:t>
            </a:fld>
            <a:endParaRPr lang="en-US"/>
          </a:p>
        </p:txBody>
      </p:sp>
      <p:cxnSp>
        <p:nvCxnSpPr>
          <p:cNvPr id="7" name="Straight Connector 6"/>
          <p:cNvCxnSpPr/>
          <p:nvPr/>
        </p:nvCxnSpPr>
        <p:spPr>
          <a:xfrm flipH="1">
            <a:off x="6057900" y="2743200"/>
            <a:ext cx="1" cy="440871"/>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057900" y="3624943"/>
            <a:ext cx="0" cy="50618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423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fa-IR" sz="2800" dirty="0">
                <a:solidFill>
                  <a:srgbClr val="FF0000"/>
                </a:solidFill>
                <a:cs typeface="B Titr" panose="00000700000000000000" pitchFamily="2" charset="-78"/>
              </a:rPr>
              <a:t>فصل اول: مدیریت استراتژیک</a:t>
            </a:r>
            <a:endParaRPr lang="en-US" sz="2800" dirty="0">
              <a:solidFill>
                <a:srgbClr val="FF0000"/>
              </a:solidFill>
              <a:cs typeface="B Titr" panose="00000700000000000000" pitchFamily="2" charset="-78"/>
            </a:endParaRPr>
          </a:p>
        </p:txBody>
      </p:sp>
      <p:sp>
        <p:nvSpPr>
          <p:cNvPr id="5" name="Content Placeholder 4"/>
          <p:cNvSpPr>
            <a:spLocks noGrp="1"/>
          </p:cNvSpPr>
          <p:nvPr>
            <p:ph idx="1"/>
          </p:nvPr>
        </p:nvSpPr>
        <p:spPr/>
        <p:txBody>
          <a:bodyPr>
            <a:normAutofit fontScale="92500" lnSpcReduction="10000"/>
          </a:bodyPr>
          <a:lstStyle/>
          <a:p>
            <a:pPr marL="0" indent="0" algn="r">
              <a:lnSpc>
                <a:spcPct val="110000"/>
              </a:lnSpc>
              <a:buNone/>
            </a:pPr>
            <a:r>
              <a:rPr lang="fa-IR" sz="2400" dirty="0">
                <a:cs typeface="B Nazanin" panose="00000400000000000000" pitchFamily="2" charset="-78"/>
              </a:rPr>
              <a:t>سازمان</a:t>
            </a:r>
          </a:p>
          <a:p>
            <a:pPr marL="0" indent="0" algn="r">
              <a:lnSpc>
                <a:spcPct val="110000"/>
              </a:lnSpc>
              <a:buNone/>
            </a:pPr>
            <a:r>
              <a:rPr lang="fa-IR" sz="2400" dirty="0">
                <a:cs typeface="B Nazanin" panose="00000400000000000000" pitchFamily="2" charset="-78"/>
              </a:rPr>
              <a:t>انواع سازمان ها</a:t>
            </a:r>
          </a:p>
          <a:p>
            <a:pPr marL="0" indent="0" algn="r">
              <a:lnSpc>
                <a:spcPct val="110000"/>
              </a:lnSpc>
              <a:buNone/>
            </a:pPr>
            <a:r>
              <a:rPr lang="fa-IR" sz="2400" dirty="0">
                <a:cs typeface="B Nazanin" panose="00000400000000000000" pitchFamily="2" charset="-78"/>
              </a:rPr>
              <a:t>سازمان و محیط </a:t>
            </a:r>
          </a:p>
          <a:p>
            <a:pPr marL="0" indent="0" algn="r">
              <a:lnSpc>
                <a:spcPct val="110000"/>
              </a:lnSpc>
              <a:buNone/>
            </a:pPr>
            <a:r>
              <a:rPr lang="fa-IR" sz="2400" dirty="0">
                <a:cs typeface="B Nazanin" panose="00000400000000000000" pitchFamily="2" charset="-78"/>
              </a:rPr>
              <a:t>مدیریت</a:t>
            </a:r>
          </a:p>
          <a:p>
            <a:pPr marL="0" indent="0" algn="r">
              <a:lnSpc>
                <a:spcPct val="110000"/>
              </a:lnSpc>
              <a:buNone/>
            </a:pPr>
            <a:r>
              <a:rPr lang="fa-IR" sz="2400" dirty="0">
                <a:cs typeface="B Nazanin" panose="00000400000000000000" pitchFamily="2" charset="-78"/>
              </a:rPr>
              <a:t>مدیریت استراتژیک</a:t>
            </a:r>
          </a:p>
          <a:p>
            <a:pPr marL="0" indent="0" algn="r">
              <a:lnSpc>
                <a:spcPct val="110000"/>
              </a:lnSpc>
              <a:buNone/>
            </a:pPr>
            <a:r>
              <a:rPr lang="fa-IR" sz="2400" dirty="0">
                <a:cs typeface="B Nazanin" panose="00000400000000000000" pitchFamily="2" charset="-78"/>
              </a:rPr>
              <a:t>مطالعه مدیریت استژیک</a:t>
            </a:r>
          </a:p>
          <a:p>
            <a:pPr marL="0" indent="0" algn="r">
              <a:lnSpc>
                <a:spcPct val="110000"/>
              </a:lnSpc>
              <a:buNone/>
            </a:pPr>
            <a:r>
              <a:rPr lang="fa-IR" sz="2400" dirty="0">
                <a:cs typeface="B Nazanin" panose="00000400000000000000" pitchFamily="2" charset="-78"/>
              </a:rPr>
              <a:t>آموزش و مدیریت استژیک</a:t>
            </a:r>
          </a:p>
          <a:p>
            <a:pPr marL="0" indent="0" algn="r">
              <a:lnSpc>
                <a:spcPct val="110000"/>
              </a:lnSpc>
              <a:buNone/>
            </a:pPr>
            <a:r>
              <a:rPr lang="fa-IR" sz="2400" dirty="0">
                <a:cs typeface="B Nazanin" panose="00000400000000000000" pitchFamily="2" charset="-78"/>
              </a:rPr>
              <a:t>تاثیر مدیریت استراتژیک بر عملکرد</a:t>
            </a:r>
          </a:p>
          <a:p>
            <a:pPr marL="0" indent="0" algn="r">
              <a:lnSpc>
                <a:spcPct val="110000"/>
              </a:lnSpc>
              <a:buNone/>
            </a:pPr>
            <a:r>
              <a:rPr lang="fa-IR" sz="2400" dirty="0">
                <a:cs typeface="B Nazanin" panose="00000400000000000000" pitchFamily="2" charset="-78"/>
              </a:rPr>
              <a:t>اندیشه مدیریت استراتژیک</a:t>
            </a:r>
          </a:p>
          <a:p>
            <a:pPr marL="0" indent="0" algn="r">
              <a:lnSpc>
                <a:spcPct val="110000"/>
              </a:lnSpc>
              <a:buNone/>
            </a:pPr>
            <a:endParaRPr lang="en-US" sz="2400" dirty="0">
              <a:cs typeface="B Nazanin" panose="00000400000000000000" pitchFamily="2" charset="-78"/>
            </a:endParaRPr>
          </a:p>
        </p:txBody>
      </p:sp>
      <p:sp>
        <p:nvSpPr>
          <p:cNvPr id="6" name="Rectangle 5"/>
          <p:cNvSpPr/>
          <p:nvPr/>
        </p:nvSpPr>
        <p:spPr>
          <a:xfrm>
            <a:off x="4114800" y="1690688"/>
            <a:ext cx="3624943" cy="181995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r"/>
            <a:r>
              <a:rPr lang="fa-IR" sz="2400" dirty="0">
                <a:cs typeface="B Nazanin" panose="00000400000000000000" pitchFamily="2" charset="-78"/>
              </a:rPr>
              <a:t>تفکر استراتژیک</a:t>
            </a:r>
          </a:p>
          <a:p>
            <a:pPr algn="r"/>
            <a:r>
              <a:rPr lang="fa-IR" sz="2400" dirty="0">
                <a:cs typeface="B Nazanin" panose="00000400000000000000" pitchFamily="2" charset="-78"/>
              </a:rPr>
              <a:t>عوامل تفکر استراتژیک</a:t>
            </a:r>
          </a:p>
          <a:p>
            <a:pPr algn="r"/>
            <a:r>
              <a:rPr lang="fa-IR" sz="2400" dirty="0">
                <a:cs typeface="B Nazanin" panose="00000400000000000000" pitchFamily="2" charset="-78"/>
              </a:rPr>
              <a:t>مزایای مدیریت استراتژیک</a:t>
            </a:r>
          </a:p>
          <a:p>
            <a:pPr algn="r"/>
            <a:r>
              <a:rPr lang="fa-IR" sz="2400" dirty="0">
                <a:cs typeface="B Nazanin" panose="00000400000000000000" pitchFamily="2" charset="-78"/>
              </a:rPr>
              <a:t>فرآیند مدیریت استراتژیک</a:t>
            </a:r>
            <a:endParaRPr lang="en-US" sz="24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52163BBD-289E-42F5-A81F-62EE3716B966}" type="slidenum">
              <a:rPr lang="en-US" smtClean="0"/>
              <a:t>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584" y="1453241"/>
            <a:ext cx="3457647" cy="5617029"/>
          </a:xfrm>
          <a:prstGeom prst="rect">
            <a:avLst/>
          </a:prstGeom>
        </p:spPr>
      </p:pic>
    </p:spTree>
    <p:extLst>
      <p:ext uri="{BB962C8B-B14F-4D97-AF65-F5344CB8AC3E}">
        <p14:creationId xmlns:p14="http://schemas.microsoft.com/office/powerpoint/2010/main" val="206164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additive="base">
                                        <p:cTn id="3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 calcmode="lin" valueType="num">
                                      <p:cBhvr additive="base">
                                        <p:cTn id="40"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 calcmode="lin" valueType="num">
                                      <p:cBhvr additive="base">
                                        <p:cTn id="4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 calcmode="lin" valueType="num">
                                      <p:cBhvr additive="base">
                                        <p:cTn id="4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8" end="8"/>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 calcmode="lin" valueType="num">
                                      <p:cBhvr additive="base">
                                        <p:cTn id="5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 calcmode="lin" valueType="num">
                                      <p:cBhvr additive="base">
                                        <p:cTn id="5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txEl>
                                              <p:pRg st="1" end="1"/>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 calcmode="lin" valueType="num">
                                      <p:cBhvr additive="base">
                                        <p:cTn id="6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2" end="2"/>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6">
                                            <p:txEl>
                                              <p:pRg st="3" end="3"/>
                                            </p:txEl>
                                          </p:spTgt>
                                        </p:tgtEl>
                                        <p:attrNameLst>
                                          <p:attrName>style.visibility</p:attrName>
                                        </p:attrNameLst>
                                      </p:cBhvr>
                                      <p:to>
                                        <p:strVal val="visible"/>
                                      </p:to>
                                    </p:set>
                                    <p:anim calcmode="lin" valueType="num">
                                      <p:cBhvr additive="base">
                                        <p:cTn id="6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anose="00000700000000000000" pitchFamily="2" charset="-78"/>
              </a:rPr>
              <a:t>مدیریت استراتژیک سازمان</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r">
              <a:lnSpc>
                <a:spcPct val="100000"/>
              </a:lnSpc>
              <a:buNone/>
            </a:pPr>
            <a:r>
              <a:rPr lang="fa-IR" sz="2400" dirty="0">
                <a:cs typeface="B Nazanin" panose="00000400000000000000" pitchFamily="2" charset="-78"/>
              </a:rPr>
              <a:t>سازمان عبارت است ازگروهی متشکل از چندین تن که در محیطی با ساختار منظم و از پیش تعیین شده برای نیل به هدف های گروهی باهم کار می کنند.</a:t>
            </a:r>
          </a:p>
          <a:p>
            <a:pPr marL="0" indent="0" algn="r">
              <a:lnSpc>
                <a:spcPct val="100000"/>
              </a:lnSpc>
              <a:buNone/>
            </a:pPr>
            <a:r>
              <a:rPr lang="fa-IR" sz="2400" dirty="0">
                <a:cs typeface="B Nazanin" panose="00000400000000000000" pitchFamily="2" charset="-78"/>
              </a:rPr>
              <a:t>همه سازمان ها اعم از کوچک وبزرگ،رسمی وغیر رسمی دارای عوامل مشترکی هستند:</a:t>
            </a:r>
          </a:p>
          <a:p>
            <a:pPr marL="0" indent="0" algn="r">
              <a:lnSpc>
                <a:spcPct val="100000"/>
              </a:lnSpc>
              <a:buNone/>
            </a:pPr>
            <a:r>
              <a:rPr lang="fa-IR" sz="2400" dirty="0">
                <a:cs typeface="B Nazanin" panose="00000400000000000000" pitchFamily="2" charset="-78"/>
              </a:rPr>
              <a:t>1.هدف یا منظور</a:t>
            </a:r>
          </a:p>
          <a:p>
            <a:pPr marL="0" indent="0" algn="r">
              <a:lnSpc>
                <a:spcPct val="100000"/>
              </a:lnSpc>
              <a:buNone/>
            </a:pPr>
            <a:r>
              <a:rPr lang="fa-IR" sz="2400" dirty="0">
                <a:cs typeface="B Nazanin" panose="00000400000000000000" pitchFamily="2" charset="-78"/>
              </a:rPr>
              <a:t>2.برنامه</a:t>
            </a:r>
          </a:p>
          <a:p>
            <a:pPr marL="0" indent="0" algn="r">
              <a:lnSpc>
                <a:spcPct val="100000"/>
              </a:lnSpc>
              <a:buNone/>
            </a:pPr>
            <a:r>
              <a:rPr lang="fa-IR" sz="2400" dirty="0">
                <a:cs typeface="B Nazanin" panose="00000400000000000000" pitchFamily="2" charset="-78"/>
              </a:rPr>
              <a:t>3.منابع</a:t>
            </a:r>
          </a:p>
          <a:p>
            <a:pPr marL="0" indent="0" algn="r">
              <a:lnSpc>
                <a:spcPct val="100000"/>
              </a:lnSpc>
              <a:buNone/>
            </a:pPr>
            <a:r>
              <a:rPr lang="fa-IR" sz="2400" dirty="0">
                <a:cs typeface="B Nazanin" panose="00000400000000000000" pitchFamily="2" charset="-78"/>
              </a:rPr>
              <a:t>4.مدیر</a:t>
            </a:r>
          </a:p>
        </p:txBody>
      </p:sp>
      <p:sp>
        <p:nvSpPr>
          <p:cNvPr id="4" name="Slide Number Placeholder 3"/>
          <p:cNvSpPr>
            <a:spLocks noGrp="1"/>
          </p:cNvSpPr>
          <p:nvPr>
            <p:ph type="sldNum" sz="quarter" idx="12"/>
          </p:nvPr>
        </p:nvSpPr>
        <p:spPr/>
        <p:txBody>
          <a:bodyPr/>
          <a:lstStyle/>
          <a:p>
            <a:fld id="{52163BBD-289E-42F5-A81F-62EE3716B966}" type="slidenum">
              <a:rPr lang="en-US" smtClean="0"/>
              <a:t>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287" y="3559629"/>
            <a:ext cx="7777842" cy="2796721"/>
          </a:xfrm>
          <a:prstGeom prst="rect">
            <a:avLst/>
          </a:prstGeom>
        </p:spPr>
      </p:pic>
    </p:spTree>
    <p:extLst>
      <p:ext uri="{BB962C8B-B14F-4D97-AF65-F5344CB8AC3E}">
        <p14:creationId xmlns:p14="http://schemas.microsoft.com/office/powerpoint/2010/main" val="139340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80">
                                          <p:stCondLst>
                                            <p:cond delay="0"/>
                                          </p:stCondLst>
                                        </p:cTn>
                                        <p:tgtEl>
                                          <p:spTgt spid="3">
                                            <p:txEl>
                                              <p:pRg st="1" end="1"/>
                                            </p:txEl>
                                          </p:spTgt>
                                        </p:tgtEl>
                                      </p:cBhvr>
                                    </p:animEffect>
                                    <p:anim calcmode="lin" valueType="num">
                                      <p:cBhvr>
                                        <p:cTn id="2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1" end="1"/>
                                            </p:txEl>
                                          </p:spTgt>
                                        </p:tgtEl>
                                      </p:cBhvr>
                                      <p:to x="100000" y="60000"/>
                                    </p:animScale>
                                    <p:animScale>
                                      <p:cBhvr>
                                        <p:cTn id="33" dur="166" decel="50000">
                                          <p:stCondLst>
                                            <p:cond delay="676"/>
                                          </p:stCondLst>
                                        </p:cTn>
                                        <p:tgtEl>
                                          <p:spTgt spid="3">
                                            <p:txEl>
                                              <p:pRg st="1" end="1"/>
                                            </p:txEl>
                                          </p:spTgt>
                                        </p:tgtEl>
                                      </p:cBhvr>
                                      <p:to x="100000" y="100000"/>
                                    </p:animScale>
                                    <p:animScale>
                                      <p:cBhvr>
                                        <p:cTn id="34" dur="26">
                                          <p:stCondLst>
                                            <p:cond delay="1312"/>
                                          </p:stCondLst>
                                        </p:cTn>
                                        <p:tgtEl>
                                          <p:spTgt spid="3">
                                            <p:txEl>
                                              <p:pRg st="1" end="1"/>
                                            </p:txEl>
                                          </p:spTgt>
                                        </p:tgtEl>
                                      </p:cBhvr>
                                      <p:to x="100000" y="80000"/>
                                    </p:animScale>
                                    <p:animScale>
                                      <p:cBhvr>
                                        <p:cTn id="35" dur="166" decel="50000">
                                          <p:stCondLst>
                                            <p:cond delay="1338"/>
                                          </p:stCondLst>
                                        </p:cTn>
                                        <p:tgtEl>
                                          <p:spTgt spid="3">
                                            <p:txEl>
                                              <p:pRg st="1" end="1"/>
                                            </p:txEl>
                                          </p:spTgt>
                                        </p:tgtEl>
                                      </p:cBhvr>
                                      <p:to x="100000" y="100000"/>
                                    </p:animScale>
                                    <p:animScale>
                                      <p:cBhvr>
                                        <p:cTn id="36" dur="26">
                                          <p:stCondLst>
                                            <p:cond delay="1642"/>
                                          </p:stCondLst>
                                        </p:cTn>
                                        <p:tgtEl>
                                          <p:spTgt spid="3">
                                            <p:txEl>
                                              <p:pRg st="1" end="1"/>
                                            </p:txEl>
                                          </p:spTgt>
                                        </p:tgtEl>
                                      </p:cBhvr>
                                      <p:to x="100000" y="90000"/>
                                    </p:animScale>
                                    <p:animScale>
                                      <p:cBhvr>
                                        <p:cTn id="37" dur="166" decel="50000">
                                          <p:stCondLst>
                                            <p:cond delay="1668"/>
                                          </p:stCondLst>
                                        </p:cTn>
                                        <p:tgtEl>
                                          <p:spTgt spid="3">
                                            <p:txEl>
                                              <p:pRg st="1" end="1"/>
                                            </p:txEl>
                                          </p:spTgt>
                                        </p:tgtEl>
                                      </p:cBhvr>
                                      <p:to x="100000" y="100000"/>
                                    </p:animScale>
                                    <p:animScale>
                                      <p:cBhvr>
                                        <p:cTn id="38" dur="26">
                                          <p:stCondLst>
                                            <p:cond delay="1808"/>
                                          </p:stCondLst>
                                        </p:cTn>
                                        <p:tgtEl>
                                          <p:spTgt spid="3">
                                            <p:txEl>
                                              <p:pRg st="1" end="1"/>
                                            </p:txEl>
                                          </p:spTgt>
                                        </p:tgtEl>
                                      </p:cBhvr>
                                      <p:to x="100000" y="95000"/>
                                    </p:animScale>
                                    <p:animScale>
                                      <p:cBhvr>
                                        <p:cTn id="39" dur="166" decel="50000">
                                          <p:stCondLst>
                                            <p:cond delay="1834"/>
                                          </p:stCondLst>
                                        </p:cTn>
                                        <p:tgtEl>
                                          <p:spTgt spid="3">
                                            <p:txEl>
                                              <p:pRg st="1" end="1"/>
                                            </p:txEl>
                                          </p:spTgt>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wipe(down)">
                                      <p:cBhvr>
                                        <p:cTn id="42" dur="580">
                                          <p:stCondLst>
                                            <p:cond delay="0"/>
                                          </p:stCondLst>
                                        </p:cTn>
                                        <p:tgtEl>
                                          <p:spTgt spid="3">
                                            <p:txEl>
                                              <p:pRg st="2" end="2"/>
                                            </p:txEl>
                                          </p:spTgt>
                                        </p:tgtEl>
                                      </p:cBhvr>
                                    </p:animEffect>
                                    <p:anim calcmode="lin" valueType="num">
                                      <p:cBhvr>
                                        <p:cTn id="4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2" end="2"/>
                                            </p:txEl>
                                          </p:spTgt>
                                        </p:tgtEl>
                                      </p:cBhvr>
                                      <p:to x="100000" y="60000"/>
                                    </p:animScale>
                                    <p:animScale>
                                      <p:cBhvr>
                                        <p:cTn id="49" dur="166" decel="50000">
                                          <p:stCondLst>
                                            <p:cond delay="676"/>
                                          </p:stCondLst>
                                        </p:cTn>
                                        <p:tgtEl>
                                          <p:spTgt spid="3">
                                            <p:txEl>
                                              <p:pRg st="2" end="2"/>
                                            </p:txEl>
                                          </p:spTgt>
                                        </p:tgtEl>
                                      </p:cBhvr>
                                      <p:to x="100000" y="100000"/>
                                    </p:animScale>
                                    <p:animScale>
                                      <p:cBhvr>
                                        <p:cTn id="50" dur="26">
                                          <p:stCondLst>
                                            <p:cond delay="1312"/>
                                          </p:stCondLst>
                                        </p:cTn>
                                        <p:tgtEl>
                                          <p:spTgt spid="3">
                                            <p:txEl>
                                              <p:pRg st="2" end="2"/>
                                            </p:txEl>
                                          </p:spTgt>
                                        </p:tgtEl>
                                      </p:cBhvr>
                                      <p:to x="100000" y="80000"/>
                                    </p:animScale>
                                    <p:animScale>
                                      <p:cBhvr>
                                        <p:cTn id="51" dur="166" decel="50000">
                                          <p:stCondLst>
                                            <p:cond delay="1338"/>
                                          </p:stCondLst>
                                        </p:cTn>
                                        <p:tgtEl>
                                          <p:spTgt spid="3">
                                            <p:txEl>
                                              <p:pRg st="2" end="2"/>
                                            </p:txEl>
                                          </p:spTgt>
                                        </p:tgtEl>
                                      </p:cBhvr>
                                      <p:to x="100000" y="100000"/>
                                    </p:animScale>
                                    <p:animScale>
                                      <p:cBhvr>
                                        <p:cTn id="52" dur="26">
                                          <p:stCondLst>
                                            <p:cond delay="1642"/>
                                          </p:stCondLst>
                                        </p:cTn>
                                        <p:tgtEl>
                                          <p:spTgt spid="3">
                                            <p:txEl>
                                              <p:pRg st="2" end="2"/>
                                            </p:txEl>
                                          </p:spTgt>
                                        </p:tgtEl>
                                      </p:cBhvr>
                                      <p:to x="100000" y="90000"/>
                                    </p:animScale>
                                    <p:animScale>
                                      <p:cBhvr>
                                        <p:cTn id="53" dur="166" decel="50000">
                                          <p:stCondLst>
                                            <p:cond delay="1668"/>
                                          </p:stCondLst>
                                        </p:cTn>
                                        <p:tgtEl>
                                          <p:spTgt spid="3">
                                            <p:txEl>
                                              <p:pRg st="2" end="2"/>
                                            </p:txEl>
                                          </p:spTgt>
                                        </p:tgtEl>
                                      </p:cBhvr>
                                      <p:to x="100000" y="100000"/>
                                    </p:animScale>
                                    <p:animScale>
                                      <p:cBhvr>
                                        <p:cTn id="54" dur="26">
                                          <p:stCondLst>
                                            <p:cond delay="1808"/>
                                          </p:stCondLst>
                                        </p:cTn>
                                        <p:tgtEl>
                                          <p:spTgt spid="3">
                                            <p:txEl>
                                              <p:pRg st="2" end="2"/>
                                            </p:txEl>
                                          </p:spTgt>
                                        </p:tgtEl>
                                      </p:cBhvr>
                                      <p:to x="100000" y="95000"/>
                                    </p:animScale>
                                    <p:animScale>
                                      <p:cBhvr>
                                        <p:cTn id="55" dur="166" decel="50000">
                                          <p:stCondLst>
                                            <p:cond delay="1834"/>
                                          </p:stCondLst>
                                        </p:cTn>
                                        <p:tgtEl>
                                          <p:spTgt spid="3">
                                            <p:txEl>
                                              <p:pRg st="2" end="2"/>
                                            </p:txEl>
                                          </p:spTgt>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wipe(down)">
                                      <p:cBhvr>
                                        <p:cTn id="74" dur="580">
                                          <p:stCondLst>
                                            <p:cond delay="0"/>
                                          </p:stCondLst>
                                        </p:cTn>
                                        <p:tgtEl>
                                          <p:spTgt spid="3">
                                            <p:txEl>
                                              <p:pRg st="4" end="4"/>
                                            </p:txEl>
                                          </p:spTgt>
                                        </p:tgtEl>
                                      </p:cBhvr>
                                    </p:animEffect>
                                    <p:anim calcmode="lin" valueType="num">
                                      <p:cBhvr>
                                        <p:cTn id="7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3">
                                            <p:txEl>
                                              <p:pRg st="4" end="4"/>
                                            </p:txEl>
                                          </p:spTgt>
                                        </p:tgtEl>
                                      </p:cBhvr>
                                      <p:to x="100000" y="60000"/>
                                    </p:animScale>
                                    <p:animScale>
                                      <p:cBhvr>
                                        <p:cTn id="81" dur="166" decel="50000">
                                          <p:stCondLst>
                                            <p:cond delay="676"/>
                                          </p:stCondLst>
                                        </p:cTn>
                                        <p:tgtEl>
                                          <p:spTgt spid="3">
                                            <p:txEl>
                                              <p:pRg st="4" end="4"/>
                                            </p:txEl>
                                          </p:spTgt>
                                        </p:tgtEl>
                                      </p:cBhvr>
                                      <p:to x="100000" y="100000"/>
                                    </p:animScale>
                                    <p:animScale>
                                      <p:cBhvr>
                                        <p:cTn id="82" dur="26">
                                          <p:stCondLst>
                                            <p:cond delay="1312"/>
                                          </p:stCondLst>
                                        </p:cTn>
                                        <p:tgtEl>
                                          <p:spTgt spid="3">
                                            <p:txEl>
                                              <p:pRg st="4" end="4"/>
                                            </p:txEl>
                                          </p:spTgt>
                                        </p:tgtEl>
                                      </p:cBhvr>
                                      <p:to x="100000" y="80000"/>
                                    </p:animScale>
                                    <p:animScale>
                                      <p:cBhvr>
                                        <p:cTn id="83" dur="166" decel="50000">
                                          <p:stCondLst>
                                            <p:cond delay="1338"/>
                                          </p:stCondLst>
                                        </p:cTn>
                                        <p:tgtEl>
                                          <p:spTgt spid="3">
                                            <p:txEl>
                                              <p:pRg st="4" end="4"/>
                                            </p:txEl>
                                          </p:spTgt>
                                        </p:tgtEl>
                                      </p:cBhvr>
                                      <p:to x="100000" y="100000"/>
                                    </p:animScale>
                                    <p:animScale>
                                      <p:cBhvr>
                                        <p:cTn id="84" dur="26">
                                          <p:stCondLst>
                                            <p:cond delay="1642"/>
                                          </p:stCondLst>
                                        </p:cTn>
                                        <p:tgtEl>
                                          <p:spTgt spid="3">
                                            <p:txEl>
                                              <p:pRg st="4" end="4"/>
                                            </p:txEl>
                                          </p:spTgt>
                                        </p:tgtEl>
                                      </p:cBhvr>
                                      <p:to x="100000" y="90000"/>
                                    </p:animScale>
                                    <p:animScale>
                                      <p:cBhvr>
                                        <p:cTn id="85" dur="166" decel="50000">
                                          <p:stCondLst>
                                            <p:cond delay="1668"/>
                                          </p:stCondLst>
                                        </p:cTn>
                                        <p:tgtEl>
                                          <p:spTgt spid="3">
                                            <p:txEl>
                                              <p:pRg st="4" end="4"/>
                                            </p:txEl>
                                          </p:spTgt>
                                        </p:tgtEl>
                                      </p:cBhvr>
                                      <p:to x="100000" y="100000"/>
                                    </p:animScale>
                                    <p:animScale>
                                      <p:cBhvr>
                                        <p:cTn id="86" dur="26">
                                          <p:stCondLst>
                                            <p:cond delay="1808"/>
                                          </p:stCondLst>
                                        </p:cTn>
                                        <p:tgtEl>
                                          <p:spTgt spid="3">
                                            <p:txEl>
                                              <p:pRg st="4" end="4"/>
                                            </p:txEl>
                                          </p:spTgt>
                                        </p:tgtEl>
                                      </p:cBhvr>
                                      <p:to x="100000" y="95000"/>
                                    </p:animScale>
                                    <p:animScale>
                                      <p:cBhvr>
                                        <p:cTn id="87" dur="166" decel="50000">
                                          <p:stCondLst>
                                            <p:cond delay="1834"/>
                                          </p:stCondLst>
                                        </p:cTn>
                                        <p:tgtEl>
                                          <p:spTgt spid="3">
                                            <p:txEl>
                                              <p:pRg st="4" end="4"/>
                                            </p:txEl>
                                          </p:spTgt>
                                        </p:tgtEl>
                                      </p:cBhvr>
                                      <p:to x="100000" y="100000"/>
                                    </p:animScale>
                                  </p:childTnLst>
                                </p:cTn>
                              </p:par>
                              <p:par>
                                <p:cTn id="88" presetID="26" presetClass="entr" presetSubtype="0" fill="hold" nodeType="withEffect">
                                  <p:stCondLst>
                                    <p:cond delay="0"/>
                                  </p:stCondLst>
                                  <p:childTnLst>
                                    <p:set>
                                      <p:cBhvr>
                                        <p:cTn id="89" dur="1" fill="hold">
                                          <p:stCondLst>
                                            <p:cond delay="0"/>
                                          </p:stCondLst>
                                        </p:cTn>
                                        <p:tgtEl>
                                          <p:spTgt spid="3">
                                            <p:txEl>
                                              <p:pRg st="5" end="5"/>
                                            </p:txEl>
                                          </p:spTgt>
                                        </p:tgtEl>
                                        <p:attrNameLst>
                                          <p:attrName>style.visibility</p:attrName>
                                        </p:attrNameLst>
                                      </p:cBhvr>
                                      <p:to>
                                        <p:strVal val="visible"/>
                                      </p:to>
                                    </p:set>
                                    <p:animEffect transition="in" filter="wipe(down)">
                                      <p:cBhvr>
                                        <p:cTn id="90" dur="580">
                                          <p:stCondLst>
                                            <p:cond delay="0"/>
                                          </p:stCondLst>
                                        </p:cTn>
                                        <p:tgtEl>
                                          <p:spTgt spid="3">
                                            <p:txEl>
                                              <p:pRg st="5" end="5"/>
                                            </p:txEl>
                                          </p:spTgt>
                                        </p:tgtEl>
                                      </p:cBhvr>
                                    </p:animEffect>
                                    <p:anim calcmode="lin" valueType="num">
                                      <p:cBhvr>
                                        <p:cTn id="9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6" dur="26">
                                          <p:stCondLst>
                                            <p:cond delay="650"/>
                                          </p:stCondLst>
                                        </p:cTn>
                                        <p:tgtEl>
                                          <p:spTgt spid="3">
                                            <p:txEl>
                                              <p:pRg st="5" end="5"/>
                                            </p:txEl>
                                          </p:spTgt>
                                        </p:tgtEl>
                                      </p:cBhvr>
                                      <p:to x="100000" y="60000"/>
                                    </p:animScale>
                                    <p:animScale>
                                      <p:cBhvr>
                                        <p:cTn id="97" dur="166" decel="50000">
                                          <p:stCondLst>
                                            <p:cond delay="676"/>
                                          </p:stCondLst>
                                        </p:cTn>
                                        <p:tgtEl>
                                          <p:spTgt spid="3">
                                            <p:txEl>
                                              <p:pRg st="5" end="5"/>
                                            </p:txEl>
                                          </p:spTgt>
                                        </p:tgtEl>
                                      </p:cBhvr>
                                      <p:to x="100000" y="100000"/>
                                    </p:animScale>
                                    <p:animScale>
                                      <p:cBhvr>
                                        <p:cTn id="98" dur="26">
                                          <p:stCondLst>
                                            <p:cond delay="1312"/>
                                          </p:stCondLst>
                                        </p:cTn>
                                        <p:tgtEl>
                                          <p:spTgt spid="3">
                                            <p:txEl>
                                              <p:pRg st="5" end="5"/>
                                            </p:txEl>
                                          </p:spTgt>
                                        </p:tgtEl>
                                      </p:cBhvr>
                                      <p:to x="100000" y="80000"/>
                                    </p:animScale>
                                    <p:animScale>
                                      <p:cBhvr>
                                        <p:cTn id="99" dur="166" decel="50000">
                                          <p:stCondLst>
                                            <p:cond delay="1338"/>
                                          </p:stCondLst>
                                        </p:cTn>
                                        <p:tgtEl>
                                          <p:spTgt spid="3">
                                            <p:txEl>
                                              <p:pRg st="5" end="5"/>
                                            </p:txEl>
                                          </p:spTgt>
                                        </p:tgtEl>
                                      </p:cBhvr>
                                      <p:to x="100000" y="100000"/>
                                    </p:animScale>
                                    <p:animScale>
                                      <p:cBhvr>
                                        <p:cTn id="100" dur="26">
                                          <p:stCondLst>
                                            <p:cond delay="1642"/>
                                          </p:stCondLst>
                                        </p:cTn>
                                        <p:tgtEl>
                                          <p:spTgt spid="3">
                                            <p:txEl>
                                              <p:pRg st="5" end="5"/>
                                            </p:txEl>
                                          </p:spTgt>
                                        </p:tgtEl>
                                      </p:cBhvr>
                                      <p:to x="100000" y="90000"/>
                                    </p:animScale>
                                    <p:animScale>
                                      <p:cBhvr>
                                        <p:cTn id="101" dur="166" decel="50000">
                                          <p:stCondLst>
                                            <p:cond delay="1668"/>
                                          </p:stCondLst>
                                        </p:cTn>
                                        <p:tgtEl>
                                          <p:spTgt spid="3">
                                            <p:txEl>
                                              <p:pRg st="5" end="5"/>
                                            </p:txEl>
                                          </p:spTgt>
                                        </p:tgtEl>
                                      </p:cBhvr>
                                      <p:to x="100000" y="100000"/>
                                    </p:animScale>
                                    <p:animScale>
                                      <p:cBhvr>
                                        <p:cTn id="102" dur="26">
                                          <p:stCondLst>
                                            <p:cond delay="1808"/>
                                          </p:stCondLst>
                                        </p:cTn>
                                        <p:tgtEl>
                                          <p:spTgt spid="3">
                                            <p:txEl>
                                              <p:pRg st="5" end="5"/>
                                            </p:txEl>
                                          </p:spTgt>
                                        </p:tgtEl>
                                      </p:cBhvr>
                                      <p:to x="100000" y="95000"/>
                                    </p:animScale>
                                    <p:animScale>
                                      <p:cBhvr>
                                        <p:cTn id="103"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anose="00000700000000000000" pitchFamily="2" charset="-78"/>
              </a:rPr>
              <a:t>انواع سازمان ها</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838200" y="1825625"/>
            <a:ext cx="10515600" cy="4351338"/>
          </a:xfrm>
        </p:spPr>
        <p:txBody>
          <a:bodyPr>
            <a:normAutofit/>
          </a:bodyPr>
          <a:lstStyle/>
          <a:p>
            <a:pPr marL="0" indent="0" algn="r">
              <a:lnSpc>
                <a:spcPct val="100000"/>
              </a:lnSpc>
              <a:buNone/>
            </a:pPr>
            <a:r>
              <a:rPr lang="fa-IR" sz="2400" dirty="0">
                <a:solidFill>
                  <a:srgbClr val="FF0000"/>
                </a:solidFill>
                <a:cs typeface="B Nazanin" panose="00000400000000000000" pitchFamily="2" charset="-78"/>
              </a:rPr>
              <a:t>1.سازمان های انتفاعی:</a:t>
            </a:r>
            <a:r>
              <a:rPr lang="fa-IR" sz="2400" dirty="0">
                <a:cs typeface="B Nazanin" panose="00000400000000000000" pitchFamily="2" charset="-78"/>
              </a:rPr>
              <a:t> با هدف کسب سود تشکیل می شود وممکن است یک مالک یا چندین هزار صاحب سهام داشته باشد ، </a:t>
            </a:r>
            <a:r>
              <a:rPr lang="fa-IR" sz="2400" dirty="0">
                <a:solidFill>
                  <a:srgbClr val="FF0000"/>
                </a:solidFill>
                <a:cs typeface="B Nazanin" panose="00000400000000000000" pitchFamily="2" charset="-78"/>
              </a:rPr>
              <a:t>مانند: </a:t>
            </a:r>
            <a:r>
              <a:rPr lang="fa-IR" sz="2400" dirty="0">
                <a:cs typeface="B Nazanin" panose="00000400000000000000" pitchFamily="2" charset="-78"/>
              </a:rPr>
              <a:t>موسسه های تجاری</a:t>
            </a:r>
            <a:r>
              <a:rPr lang="en-US" sz="2400" dirty="0">
                <a:cs typeface="B Nazanin" panose="00000400000000000000" pitchFamily="2" charset="-78"/>
              </a:rPr>
              <a:t>  </a:t>
            </a:r>
            <a:endParaRPr lang="fa-IR" sz="2400" dirty="0">
              <a:cs typeface="B Nazanin" panose="00000400000000000000" pitchFamily="2" charset="-78"/>
            </a:endParaRPr>
          </a:p>
          <a:p>
            <a:pPr marL="0" indent="0" algn="r">
              <a:lnSpc>
                <a:spcPct val="100000"/>
              </a:lnSpc>
              <a:buNone/>
            </a:pPr>
            <a:r>
              <a:rPr lang="fa-IR" sz="2400" dirty="0">
                <a:solidFill>
                  <a:srgbClr val="FF0000"/>
                </a:solidFill>
                <a:cs typeface="B Nazanin" panose="00000400000000000000" pitchFamily="2" charset="-78"/>
              </a:rPr>
              <a:t>2.سازمان های غیر انتفاعی: </a:t>
            </a:r>
            <a:r>
              <a:rPr lang="fa-IR" sz="2400" dirty="0">
                <a:cs typeface="B Nazanin" panose="00000400000000000000" pitchFamily="2" charset="-78"/>
              </a:rPr>
              <a:t>با اهداف مذهبی،سیاسی،فرهنگی،اجتماعی تشکیل می شود.</a:t>
            </a:r>
            <a:r>
              <a:rPr lang="fa-IR" sz="2400" dirty="0">
                <a:solidFill>
                  <a:srgbClr val="FF0000"/>
                </a:solidFill>
                <a:cs typeface="B Nazanin" panose="00000400000000000000" pitchFamily="2" charset="-78"/>
              </a:rPr>
              <a:t>مانند:</a:t>
            </a:r>
            <a:r>
              <a:rPr lang="fa-IR" sz="2400" dirty="0">
                <a:cs typeface="B Nazanin" panose="00000400000000000000" pitchFamily="2" charset="-78"/>
              </a:rPr>
              <a:t>اتحادیه های کاگری</a:t>
            </a:r>
          </a:p>
          <a:p>
            <a:pPr marL="0" indent="0" algn="r">
              <a:lnSpc>
                <a:spcPct val="100000"/>
              </a:lnSpc>
              <a:buNone/>
            </a:pPr>
            <a:r>
              <a:rPr lang="fa-IR" sz="2400" dirty="0">
                <a:solidFill>
                  <a:srgbClr val="FF0000"/>
                </a:solidFill>
                <a:cs typeface="B Nazanin" panose="00000400000000000000" pitchFamily="2" charset="-78"/>
              </a:rPr>
              <a:t>3.سازمان های تولیدی:</a:t>
            </a:r>
            <a:r>
              <a:rPr lang="fa-IR" sz="2400" dirty="0">
                <a:cs typeface="B Nazanin" panose="00000400000000000000" pitchFamily="2" charset="-78"/>
              </a:rPr>
              <a:t> از مواد خام برای تولید کالا استفاده می شود و این کالا ملموس،محسوس وقابل ارزیابی توسط مشتری است. </a:t>
            </a:r>
            <a:r>
              <a:rPr lang="fa-IR" sz="2400" dirty="0">
                <a:solidFill>
                  <a:srgbClr val="FF0000"/>
                </a:solidFill>
                <a:cs typeface="B Nazanin" panose="00000400000000000000" pitchFamily="2" charset="-78"/>
              </a:rPr>
              <a:t>مانند:</a:t>
            </a:r>
            <a:r>
              <a:rPr lang="fa-IR" sz="2400" dirty="0">
                <a:cs typeface="B Nazanin" panose="00000400000000000000" pitchFamily="2" charset="-78"/>
              </a:rPr>
              <a:t>کارخانه تولید تلویزیون</a:t>
            </a:r>
          </a:p>
          <a:p>
            <a:pPr marL="0" indent="0" algn="r">
              <a:lnSpc>
                <a:spcPct val="100000"/>
              </a:lnSpc>
              <a:buNone/>
            </a:pPr>
            <a:r>
              <a:rPr lang="fa-IR" sz="2400" dirty="0">
                <a:solidFill>
                  <a:srgbClr val="FF0000"/>
                </a:solidFill>
                <a:cs typeface="B Nazanin" panose="00000400000000000000" pitchFamily="2" charset="-78"/>
              </a:rPr>
              <a:t>4. سازمان های خدماتی:</a:t>
            </a:r>
            <a:r>
              <a:rPr lang="fa-IR" sz="2400" dirty="0">
                <a:cs typeface="B Nazanin" panose="00000400000000000000" pitchFamily="2" charset="-78"/>
              </a:rPr>
              <a:t> خدمات ارائه می دهد که ملموس ومحسوس و قابل اندازه گیری نیست.</a:t>
            </a:r>
            <a:r>
              <a:rPr lang="fa-IR" sz="2400" dirty="0">
                <a:solidFill>
                  <a:srgbClr val="FF0000"/>
                </a:solidFill>
                <a:cs typeface="B Nazanin" panose="00000400000000000000" pitchFamily="2" charset="-78"/>
              </a:rPr>
              <a:t>مانند:</a:t>
            </a:r>
            <a:r>
              <a:rPr lang="fa-IR" sz="2400" dirty="0">
                <a:cs typeface="B Nazanin" panose="00000400000000000000" pitchFamily="2" charset="-78"/>
              </a:rPr>
              <a:t>مشاوره حقوقی</a:t>
            </a:r>
          </a:p>
          <a:p>
            <a:pPr marL="0" indent="0" algn="r">
              <a:lnSpc>
                <a:spcPct val="100000"/>
              </a:lnSpc>
              <a:buNone/>
            </a:pPr>
            <a:r>
              <a:rPr lang="fa-IR" sz="2400" dirty="0">
                <a:solidFill>
                  <a:srgbClr val="FF0000"/>
                </a:solidFill>
                <a:cs typeface="B Nazanin" panose="00000400000000000000" pitchFamily="2" charset="-78"/>
              </a:rPr>
              <a:t>5.سازمان های دولتی: </a:t>
            </a:r>
            <a:r>
              <a:rPr lang="fa-IR" sz="2400" dirty="0">
                <a:cs typeface="B Nazanin" panose="00000400000000000000" pitchFamily="2" charset="-78"/>
              </a:rPr>
              <a:t>مالکیت و کنترل آن با دولت است</a:t>
            </a:r>
            <a:r>
              <a:rPr lang="fa-IR" sz="2400" dirty="0">
                <a:solidFill>
                  <a:srgbClr val="FF0000"/>
                </a:solidFill>
                <a:cs typeface="B Nazanin" panose="00000400000000000000" pitchFamily="2" charset="-78"/>
              </a:rPr>
              <a:t>.مانند:</a:t>
            </a:r>
            <a:r>
              <a:rPr lang="fa-IR" sz="2400" dirty="0">
                <a:cs typeface="B Nazanin" panose="00000400000000000000" pitchFamily="2" charset="-78"/>
              </a:rPr>
              <a:t>مخابرات</a:t>
            </a:r>
          </a:p>
          <a:p>
            <a:pPr marL="0" indent="0" algn="r">
              <a:lnSpc>
                <a:spcPct val="100000"/>
              </a:lnSpc>
              <a:buNone/>
            </a:pPr>
            <a:r>
              <a:rPr lang="fa-IR" sz="2400" dirty="0">
                <a:solidFill>
                  <a:srgbClr val="FF0000"/>
                </a:solidFill>
                <a:cs typeface="B Nazanin" panose="00000400000000000000" pitchFamily="2" charset="-78"/>
              </a:rPr>
              <a:t>6.سازمان های خصوصی: </a:t>
            </a:r>
            <a:r>
              <a:rPr lang="fa-IR" sz="2400" dirty="0">
                <a:cs typeface="B Nazanin" panose="00000400000000000000" pitchFamily="2" charset="-78"/>
              </a:rPr>
              <a:t>مالکیت وکنترل آن با افراد وبخش غیر دولتی است.</a:t>
            </a:r>
            <a:r>
              <a:rPr lang="fa-IR" sz="2400" dirty="0">
                <a:solidFill>
                  <a:srgbClr val="FF0000"/>
                </a:solidFill>
                <a:cs typeface="B Nazanin" panose="00000400000000000000" pitchFamily="2" charset="-78"/>
              </a:rPr>
              <a:t>مانند:</a:t>
            </a:r>
            <a:r>
              <a:rPr lang="fa-IR" sz="2400" dirty="0">
                <a:cs typeface="B Nazanin" panose="00000400000000000000" pitchFamily="2" charset="-78"/>
              </a:rPr>
              <a:t>شرکت های خصوصی</a:t>
            </a:r>
          </a:p>
          <a:p>
            <a:pPr marL="0" indent="0" algn="r">
              <a:lnSpc>
                <a:spcPct val="100000"/>
              </a:lnSpc>
              <a:buNone/>
            </a:pP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2163BBD-289E-42F5-A81F-62EE3716B966}" type="slidenum">
              <a:rPr lang="en-US" smtClean="0"/>
              <a:t>5</a:t>
            </a:fld>
            <a:endParaRPr lang="en-US"/>
          </a:p>
        </p:txBody>
      </p:sp>
    </p:spTree>
    <p:extLst>
      <p:ext uri="{BB962C8B-B14F-4D97-AF65-F5344CB8AC3E}">
        <p14:creationId xmlns:p14="http://schemas.microsoft.com/office/powerpoint/2010/main" val="192567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Titr" panose="00000700000000000000" pitchFamily="2" charset="-78"/>
              </a:rPr>
              <a:t>سازمان ومحیط</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914400" y="1735932"/>
            <a:ext cx="10515600" cy="4351338"/>
          </a:xfrm>
        </p:spPr>
        <p:txBody>
          <a:bodyPr>
            <a:normAutofit/>
          </a:bodyPr>
          <a:lstStyle/>
          <a:p>
            <a:pPr marL="0" indent="0" algn="r">
              <a:lnSpc>
                <a:spcPct val="100000"/>
              </a:lnSpc>
              <a:buNone/>
            </a:pPr>
            <a:r>
              <a:rPr lang="fa-IR" sz="2400" dirty="0">
                <a:cs typeface="B Nazanin" panose="00000400000000000000" pitchFamily="2" charset="-78"/>
              </a:rPr>
              <a:t>سازمان دارای محیط داخلی و محیط خارجی است.عواملی که بر سازمان تاثیر می گذارند به دو گروه تقسیم می شوند:</a:t>
            </a:r>
          </a:p>
          <a:p>
            <a:pPr algn="r" rtl="1">
              <a:lnSpc>
                <a:spcPct val="100000"/>
              </a:lnSpc>
              <a:buFont typeface="Wingdings" panose="05000000000000000000" pitchFamily="2" charset="2"/>
              <a:buChar char="Ø"/>
            </a:pPr>
            <a:r>
              <a:rPr lang="fa-IR" sz="2400" dirty="0">
                <a:solidFill>
                  <a:srgbClr val="FF0000"/>
                </a:solidFill>
                <a:cs typeface="B Nazanin" panose="00000400000000000000" pitchFamily="2" charset="-78"/>
              </a:rPr>
              <a:t>ذی نفعان خارجی </a:t>
            </a:r>
            <a:r>
              <a:rPr lang="fa-IR" sz="2400" dirty="0">
                <a:cs typeface="B Nazanin" panose="00000400000000000000" pitchFamily="2" charset="-78"/>
              </a:rPr>
              <a:t>مانند:اتحادیه ها،عرضه کنندگان،رقیبان،مشتریان و...</a:t>
            </a:r>
          </a:p>
          <a:p>
            <a:pPr algn="r" rtl="1">
              <a:lnSpc>
                <a:spcPct val="100000"/>
              </a:lnSpc>
              <a:buFont typeface="Wingdings" panose="05000000000000000000" pitchFamily="2" charset="2"/>
              <a:buChar char="Ø"/>
            </a:pPr>
            <a:r>
              <a:rPr lang="fa-IR" sz="2400" dirty="0">
                <a:solidFill>
                  <a:srgbClr val="FF0000"/>
                </a:solidFill>
                <a:cs typeface="B Nazanin" panose="00000400000000000000" pitchFamily="2" charset="-78"/>
              </a:rPr>
              <a:t>ذی نفعان داخلی </a:t>
            </a:r>
            <a:r>
              <a:rPr lang="fa-IR" sz="2400" dirty="0">
                <a:cs typeface="B Nazanin" panose="00000400000000000000" pitchFamily="2" charset="-78"/>
              </a:rPr>
              <a:t>مانند:کارکنان، صاحبان سهام،هیات مدیره و...</a:t>
            </a:r>
          </a:p>
        </p:txBody>
      </p:sp>
      <p:sp>
        <p:nvSpPr>
          <p:cNvPr id="4" name="Slide Number Placeholder 3"/>
          <p:cNvSpPr>
            <a:spLocks noGrp="1"/>
          </p:cNvSpPr>
          <p:nvPr>
            <p:ph type="sldNum" sz="quarter" idx="12"/>
          </p:nvPr>
        </p:nvSpPr>
        <p:spPr/>
        <p:txBody>
          <a:bodyPr/>
          <a:lstStyle/>
          <a:p>
            <a:fld id="{52163BBD-289E-42F5-A81F-62EE3716B966}" type="slidenum">
              <a:rPr lang="en-US" smtClean="0"/>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43" y="4001294"/>
            <a:ext cx="10357757" cy="2175669"/>
          </a:xfrm>
          <a:prstGeom prst="rect">
            <a:avLst/>
          </a:prstGeom>
        </p:spPr>
      </p:pic>
    </p:spTree>
    <p:extLst>
      <p:ext uri="{BB962C8B-B14F-4D97-AF65-F5344CB8AC3E}">
        <p14:creationId xmlns:p14="http://schemas.microsoft.com/office/powerpoint/2010/main" val="384205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1076778"/>
          </a:xfrm>
        </p:spPr>
        <p:txBody>
          <a:bodyPr>
            <a:normAutofit/>
          </a:bodyPr>
          <a:lstStyle/>
          <a:p>
            <a:pPr algn="ctr"/>
            <a:r>
              <a:rPr lang="fa-IR" sz="2800" dirty="0">
                <a:solidFill>
                  <a:srgbClr val="FF0000"/>
                </a:solidFill>
                <a:cs typeface="B Titr" panose="00000700000000000000" pitchFamily="2" charset="-78"/>
              </a:rPr>
              <a:t>شکل1-1.سازمان به عنوان یک سیستم</a:t>
            </a:r>
            <a:endParaRPr lang="en-US" sz="2800" dirty="0">
              <a:solidFill>
                <a:srgbClr val="FF0000"/>
              </a:solidFill>
              <a:cs typeface="B Titr" panose="00000700000000000000" pitchFamily="2" charset="-78"/>
            </a:endParaRPr>
          </a:p>
        </p:txBody>
      </p:sp>
      <p:sp>
        <p:nvSpPr>
          <p:cNvPr id="7" name="Content Placeholder 6"/>
          <p:cNvSpPr>
            <a:spLocks noGrp="1"/>
          </p:cNvSpPr>
          <p:nvPr>
            <p:ph idx="1"/>
          </p:nvPr>
        </p:nvSpPr>
        <p:spPr>
          <a:xfrm>
            <a:off x="838200" y="1681843"/>
            <a:ext cx="10515600" cy="4495120"/>
          </a:xfrm>
        </p:spPr>
        <p:txBody>
          <a:bodyPr/>
          <a:lstStyle/>
          <a:p>
            <a:pPr marL="0" indent="0">
              <a:buNone/>
            </a:pPr>
            <a:endParaRPr lang="en-US" dirty="0"/>
          </a:p>
        </p:txBody>
      </p:sp>
      <p:sp>
        <p:nvSpPr>
          <p:cNvPr id="8" name="Rectangle 7"/>
          <p:cNvSpPr/>
          <p:nvPr/>
        </p:nvSpPr>
        <p:spPr>
          <a:xfrm>
            <a:off x="1256890" y="2106386"/>
            <a:ext cx="9879195" cy="38535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1774372" y="2823200"/>
            <a:ext cx="2579914" cy="21676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400" dirty="0">
                <a:cs typeface="B Nazanin" panose="00000400000000000000" pitchFamily="2" charset="-78"/>
              </a:rPr>
              <a:t>درونداد</a:t>
            </a:r>
          </a:p>
          <a:p>
            <a:pPr algn="r"/>
            <a:r>
              <a:rPr lang="fa-IR" sz="2400" dirty="0">
                <a:cs typeface="B Nazanin" panose="00000400000000000000" pitchFamily="2" charset="-78"/>
              </a:rPr>
              <a:t>مواد خام</a:t>
            </a:r>
          </a:p>
          <a:p>
            <a:pPr algn="r"/>
            <a:r>
              <a:rPr lang="fa-IR" sz="2400" dirty="0">
                <a:cs typeface="B Nazanin" panose="00000400000000000000" pitchFamily="2" charset="-78"/>
              </a:rPr>
              <a:t>منابع انسانی</a:t>
            </a:r>
          </a:p>
          <a:p>
            <a:pPr algn="r"/>
            <a:r>
              <a:rPr lang="fa-IR" sz="2400" dirty="0">
                <a:cs typeface="B Nazanin" panose="00000400000000000000" pitchFamily="2" charset="-78"/>
              </a:rPr>
              <a:t>سرمایه</a:t>
            </a:r>
          </a:p>
          <a:p>
            <a:pPr algn="r"/>
            <a:r>
              <a:rPr lang="fa-IR" sz="2400" dirty="0">
                <a:cs typeface="B Nazanin" panose="00000400000000000000" pitchFamily="2" charset="-78"/>
              </a:rPr>
              <a:t>فناوری</a:t>
            </a:r>
          </a:p>
          <a:p>
            <a:pPr algn="r"/>
            <a:r>
              <a:rPr lang="fa-IR" sz="2400" dirty="0">
                <a:cs typeface="B Nazanin" panose="00000400000000000000" pitchFamily="2" charset="-78"/>
              </a:rPr>
              <a:t>اطلاعات</a:t>
            </a:r>
            <a:endParaRPr lang="en-US" sz="2400" dirty="0">
              <a:cs typeface="B Nazanin" panose="00000400000000000000" pitchFamily="2" charset="-78"/>
            </a:endParaRPr>
          </a:p>
        </p:txBody>
      </p:sp>
      <p:sp>
        <p:nvSpPr>
          <p:cNvPr id="10" name="Rectangle 9"/>
          <p:cNvSpPr/>
          <p:nvPr/>
        </p:nvSpPr>
        <p:spPr>
          <a:xfrm>
            <a:off x="4840400" y="2798281"/>
            <a:ext cx="2579914" cy="21676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400" dirty="0">
                <a:cs typeface="B Nazanin" panose="00000400000000000000" pitchFamily="2" charset="-78"/>
              </a:rPr>
              <a:t>فرآیند عملیات</a:t>
            </a:r>
          </a:p>
          <a:p>
            <a:pPr algn="r"/>
            <a:r>
              <a:rPr lang="fa-IR" sz="2400" dirty="0">
                <a:cs typeface="B Nazanin" panose="00000400000000000000" pitchFamily="2" charset="-78"/>
              </a:rPr>
              <a:t>فعالیت کارکنان</a:t>
            </a:r>
          </a:p>
          <a:p>
            <a:pPr algn="r"/>
            <a:r>
              <a:rPr lang="fa-IR" sz="2400" dirty="0">
                <a:cs typeface="B Nazanin" panose="00000400000000000000" pitchFamily="2" charset="-78"/>
              </a:rPr>
              <a:t>فعالیت مدیریت</a:t>
            </a:r>
          </a:p>
          <a:p>
            <a:pPr algn="r"/>
            <a:r>
              <a:rPr lang="fa-IR" sz="2400" dirty="0">
                <a:cs typeface="B Nazanin" panose="00000400000000000000" pitchFamily="2" charset="-78"/>
              </a:rPr>
              <a:t>فناوری</a:t>
            </a:r>
          </a:p>
          <a:p>
            <a:pPr algn="r"/>
            <a:r>
              <a:rPr lang="fa-IR" sz="2400" dirty="0">
                <a:cs typeface="B Nazanin" panose="00000400000000000000" pitchFamily="2" charset="-78"/>
              </a:rPr>
              <a:t>روش های انجام کار</a:t>
            </a:r>
            <a:endParaRPr lang="en-US" sz="2400" dirty="0">
              <a:cs typeface="B Nazanin" panose="00000400000000000000" pitchFamily="2" charset="-78"/>
            </a:endParaRPr>
          </a:p>
        </p:txBody>
      </p:sp>
      <p:sp>
        <p:nvSpPr>
          <p:cNvPr id="11" name="Rectangle 10"/>
          <p:cNvSpPr/>
          <p:nvPr/>
        </p:nvSpPr>
        <p:spPr>
          <a:xfrm rot="10800000" flipV="1">
            <a:off x="7933643" y="2805683"/>
            <a:ext cx="2625634" cy="21676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400" dirty="0">
                <a:cs typeface="B Nazanin" panose="00000400000000000000" pitchFamily="2" charset="-78"/>
              </a:rPr>
              <a:t>برونداد</a:t>
            </a:r>
          </a:p>
          <a:p>
            <a:pPr algn="r"/>
            <a:r>
              <a:rPr lang="fa-IR" sz="2400" dirty="0">
                <a:cs typeface="B Nazanin" panose="00000400000000000000" pitchFamily="2" charset="-78"/>
              </a:rPr>
              <a:t>کالا و خدمات</a:t>
            </a:r>
          </a:p>
          <a:p>
            <a:pPr algn="r"/>
            <a:r>
              <a:rPr lang="fa-IR" sz="2400" dirty="0">
                <a:cs typeface="B Nazanin" panose="00000400000000000000" pitchFamily="2" charset="-78"/>
              </a:rPr>
              <a:t>نتایج مالی</a:t>
            </a:r>
          </a:p>
          <a:p>
            <a:pPr algn="r"/>
            <a:r>
              <a:rPr lang="fa-IR" sz="2400" dirty="0">
                <a:cs typeface="B Nazanin" panose="00000400000000000000" pitchFamily="2" charset="-78"/>
              </a:rPr>
              <a:t>اطلاعات</a:t>
            </a:r>
          </a:p>
          <a:p>
            <a:pPr algn="r"/>
            <a:r>
              <a:rPr lang="fa-IR" sz="2400" dirty="0">
                <a:cs typeface="B Nazanin" panose="00000400000000000000" pitchFamily="2" charset="-78"/>
              </a:rPr>
              <a:t>نتایج انسانی</a:t>
            </a:r>
            <a:endParaRPr lang="en-US" sz="2400" dirty="0">
              <a:cs typeface="B Nazanin" panose="00000400000000000000" pitchFamily="2" charset="-78"/>
            </a:endParaRPr>
          </a:p>
        </p:txBody>
      </p:sp>
      <p:cxnSp>
        <p:nvCxnSpPr>
          <p:cNvPr id="13" name="Straight Arrow Connector 12"/>
          <p:cNvCxnSpPr>
            <a:stCxn id="9" idx="3"/>
            <a:endCxn id="10" idx="1"/>
          </p:cNvCxnSpPr>
          <p:nvPr/>
        </p:nvCxnSpPr>
        <p:spPr>
          <a:xfrm flipV="1">
            <a:off x="4354286" y="3882090"/>
            <a:ext cx="486114" cy="24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a:endCxn id="11" idx="3"/>
          </p:cNvCxnSpPr>
          <p:nvPr/>
        </p:nvCxnSpPr>
        <p:spPr>
          <a:xfrm>
            <a:off x="7420314" y="3882090"/>
            <a:ext cx="513329" cy="740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0" name="Straight Connector 19"/>
          <p:cNvCxnSpPr/>
          <p:nvPr/>
        </p:nvCxnSpPr>
        <p:spPr>
          <a:xfrm>
            <a:off x="6196487" y="4990818"/>
            <a:ext cx="0" cy="647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072287" y="5646366"/>
            <a:ext cx="3124200" cy="32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083172" y="4973301"/>
            <a:ext cx="71" cy="675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081329" y="5163911"/>
            <a:ext cx="1061357" cy="35922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a-IR" sz="2400" dirty="0">
                <a:cs typeface="B Nazanin" panose="00000400000000000000" pitchFamily="2" charset="-78"/>
              </a:rPr>
              <a:t>بازخورد</a:t>
            </a:r>
            <a:endParaRPr lang="en-US" sz="2400" dirty="0">
              <a:cs typeface="B Nazanin" panose="00000400000000000000" pitchFamily="2" charset="-78"/>
            </a:endParaRPr>
          </a:p>
        </p:txBody>
      </p:sp>
      <p:cxnSp>
        <p:nvCxnSpPr>
          <p:cNvPr id="34" name="Straight Connector 33"/>
          <p:cNvCxnSpPr/>
          <p:nvPr/>
        </p:nvCxnSpPr>
        <p:spPr>
          <a:xfrm flipV="1">
            <a:off x="1766207" y="3207775"/>
            <a:ext cx="2596243" cy="16328"/>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V="1">
            <a:off x="4806043" y="3291456"/>
            <a:ext cx="2614271" cy="16334"/>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7933643" y="3307790"/>
            <a:ext cx="2625634" cy="8160"/>
          </a:xfrm>
          <a:prstGeom prst="line">
            <a:avLst/>
          </a:prstGeom>
        </p:spPr>
        <p:style>
          <a:lnRef idx="1">
            <a:schemeClr val="dk1"/>
          </a:lnRef>
          <a:fillRef idx="0">
            <a:schemeClr val="dk1"/>
          </a:fillRef>
          <a:effectRef idx="0">
            <a:schemeClr val="dk1"/>
          </a:effectRef>
          <a:fontRef idx="minor">
            <a:schemeClr val="tx1"/>
          </a:fontRef>
        </p:style>
      </p:cxnSp>
      <p:sp>
        <p:nvSpPr>
          <p:cNvPr id="77" name="Rectangle 76"/>
          <p:cNvSpPr/>
          <p:nvPr/>
        </p:nvSpPr>
        <p:spPr>
          <a:xfrm>
            <a:off x="5142686" y="2183977"/>
            <a:ext cx="1886971" cy="52775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dirty="0">
                <a:cs typeface="B Nazanin" panose="00000400000000000000" pitchFamily="2" charset="-78"/>
              </a:rPr>
              <a:t>سیستم</a:t>
            </a:r>
            <a:endParaRPr lang="en-US" sz="2400" dirty="0">
              <a:cs typeface="B Nazanin" panose="00000400000000000000" pitchFamily="2" charset="-78"/>
            </a:endParaRPr>
          </a:p>
        </p:txBody>
      </p:sp>
      <p:sp>
        <p:nvSpPr>
          <p:cNvPr id="78" name="Rectangle 77"/>
          <p:cNvSpPr/>
          <p:nvPr/>
        </p:nvSpPr>
        <p:spPr>
          <a:xfrm>
            <a:off x="5290457" y="1565131"/>
            <a:ext cx="1387929" cy="46942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2400" dirty="0">
                <a:cs typeface="B Nazanin" panose="00000400000000000000" pitchFamily="2" charset="-78"/>
              </a:rPr>
              <a:t>محیط</a:t>
            </a:r>
            <a:endParaRPr lang="en-US" sz="24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52163BBD-289E-42F5-A81F-62EE3716B966}" type="slidenum">
              <a:rPr lang="en-US" smtClean="0"/>
              <a:t>7</a:t>
            </a:fld>
            <a:endParaRPr lang="en-US"/>
          </a:p>
        </p:txBody>
      </p:sp>
    </p:spTree>
    <p:extLst>
      <p:ext uri="{BB962C8B-B14F-4D97-AF65-F5344CB8AC3E}">
        <p14:creationId xmlns:p14="http://schemas.microsoft.com/office/powerpoint/2010/main" val="345514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normAutofit/>
          </a:bodyPr>
          <a:lstStyle/>
          <a:p>
            <a:pPr algn="r"/>
            <a:r>
              <a:rPr lang="fa-IR" sz="2800" dirty="0">
                <a:solidFill>
                  <a:srgbClr val="FF0000"/>
                </a:solidFill>
                <a:cs typeface="B Titr" panose="00000700000000000000" pitchFamily="2" charset="-78"/>
              </a:rPr>
              <a:t>مدیریت</a:t>
            </a:r>
            <a:br>
              <a:rPr lang="fa-IR" sz="2800" dirty="0">
                <a:solidFill>
                  <a:srgbClr val="FF0000"/>
                </a:solidFill>
                <a:cs typeface="B Titr" panose="00000700000000000000" pitchFamily="2" charset="-78"/>
              </a:rPr>
            </a:br>
            <a:r>
              <a:rPr lang="fa-IR" sz="2400" dirty="0">
                <a:solidFill>
                  <a:srgbClr val="FF0000"/>
                </a:solidFill>
                <a:cs typeface="B Titr" panose="00000700000000000000" pitchFamily="2" charset="-78"/>
              </a:rPr>
              <a:t>مدیریت عبارت است از:</a:t>
            </a:r>
            <a:endParaRPr lang="en-US" sz="2400" dirty="0">
              <a:solidFill>
                <a:srgbClr val="FF0000"/>
              </a:solidFill>
              <a:cs typeface="B Titr" panose="00000700000000000000" pitchFamily="2" charset="-78"/>
            </a:endParaRPr>
          </a:p>
        </p:txBody>
      </p:sp>
      <p:sp>
        <p:nvSpPr>
          <p:cNvPr id="3" name="Content Placeholder 2"/>
          <p:cNvSpPr>
            <a:spLocks noGrp="1"/>
          </p:cNvSpPr>
          <p:nvPr>
            <p:ph idx="1"/>
          </p:nvPr>
        </p:nvSpPr>
        <p:spPr>
          <a:xfrm>
            <a:off x="838200" y="1306286"/>
            <a:ext cx="10515600" cy="4870677"/>
          </a:xfrm>
        </p:spPr>
        <p:txBody>
          <a:bodyPr>
            <a:normAutofit/>
          </a:bodyPr>
          <a:lstStyle/>
          <a:p>
            <a:pPr algn="r" rtl="1">
              <a:buFont typeface="Wingdings" panose="05000000000000000000" pitchFamily="2" charset="2"/>
              <a:buChar char="v"/>
            </a:pPr>
            <a:r>
              <a:rPr lang="fa-IR" sz="2400" dirty="0">
                <a:cs typeface="B Nazanin" panose="00000400000000000000" pitchFamily="2" charset="-78"/>
              </a:rPr>
              <a:t>مجموعه وظیفه هایی که رفتار و فعالیت سازمان را در مسیر هدف تنظیم،تصحیح،تقویت وراهنمایی می کند</a:t>
            </a:r>
          </a:p>
          <a:p>
            <a:pPr algn="r" rtl="1">
              <a:buFont typeface="Wingdings" panose="05000000000000000000" pitchFamily="2" charset="2"/>
              <a:buChar char="v"/>
            </a:pPr>
            <a:r>
              <a:rPr lang="fa-IR" sz="2400" dirty="0">
                <a:cs typeface="B Nazanin" panose="00000400000000000000" pitchFamily="2" charset="-78"/>
              </a:rPr>
              <a:t>فرآیند برنامه ریزی،سازماندهی،هدایت ونظارت بر کار اعضای سازمان و کاربرد همه منابع قابل دسترسی برای رسیدن به هدف های تعیین شده سازمان</a:t>
            </a:r>
          </a:p>
          <a:p>
            <a:pPr algn="r" rtl="1">
              <a:buFont typeface="Wingdings" panose="05000000000000000000" pitchFamily="2" charset="2"/>
              <a:buChar char="v"/>
            </a:pPr>
            <a:r>
              <a:rPr lang="fa-IR" sz="2400" dirty="0">
                <a:cs typeface="B Nazanin" panose="00000400000000000000" pitchFamily="2" charset="-78"/>
              </a:rPr>
              <a:t>فرآیند دستیابی به اهداف سازمانی با همکاری افراد و از طریق منابع</a:t>
            </a:r>
          </a:p>
          <a:p>
            <a:pPr algn="r" rtl="1">
              <a:buFont typeface="Wingdings" panose="05000000000000000000" pitchFamily="2" charset="2"/>
              <a:buChar char="v"/>
            </a:pPr>
            <a:r>
              <a:rPr lang="fa-IR" sz="2400" dirty="0">
                <a:cs typeface="B Nazanin" panose="00000400000000000000" pitchFamily="2" charset="-78"/>
              </a:rPr>
              <a:t>هنر انجام کار توسط دیگران</a:t>
            </a:r>
          </a:p>
          <a:p>
            <a:pPr algn="r" rtl="1">
              <a:buFont typeface="Wingdings" panose="05000000000000000000" pitchFamily="2" charset="2"/>
              <a:buChar char="v"/>
            </a:pP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2163BBD-289E-42F5-A81F-62EE3716B966}" type="slidenum">
              <a:rPr lang="en-US" smtClean="0"/>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369" y="3587261"/>
            <a:ext cx="9073662" cy="2121143"/>
          </a:xfrm>
          <a:prstGeom prst="rect">
            <a:avLst/>
          </a:prstGeom>
        </p:spPr>
      </p:pic>
    </p:spTree>
    <p:extLst>
      <p:ext uri="{BB962C8B-B14F-4D97-AF65-F5344CB8AC3E}">
        <p14:creationId xmlns:p14="http://schemas.microsoft.com/office/powerpoint/2010/main" val="47387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lnSpc>
                <a:spcPct val="100000"/>
              </a:lnSpc>
            </a:pPr>
            <a:r>
              <a:rPr lang="fa-IR" sz="2800" dirty="0">
                <a:solidFill>
                  <a:srgbClr val="FF0000"/>
                </a:solidFill>
                <a:cs typeface="B Titr" panose="00000700000000000000" pitchFamily="2" charset="-78"/>
              </a:rPr>
              <a:t>مدیریت استراتژیک</a:t>
            </a:r>
            <a:br>
              <a:rPr lang="fa-IR" sz="2800" dirty="0">
                <a:solidFill>
                  <a:srgbClr val="FF0000"/>
                </a:solidFill>
                <a:cs typeface="B Titr" panose="00000700000000000000" pitchFamily="2" charset="-78"/>
              </a:rPr>
            </a:br>
            <a:r>
              <a:rPr lang="fa-IR" sz="2400" dirty="0">
                <a:solidFill>
                  <a:srgbClr val="FF0000"/>
                </a:solidFill>
                <a:cs typeface="B Titr" panose="00000700000000000000" pitchFamily="2" charset="-78"/>
              </a:rPr>
              <a:t>مدیریت استراتژیک عبارت است از:</a:t>
            </a:r>
            <a:endParaRPr lang="en-US" sz="2400"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buFont typeface="Wingdings" panose="05000000000000000000" pitchFamily="2" charset="2"/>
              <a:buChar char="v"/>
            </a:pPr>
            <a:r>
              <a:rPr lang="fa-IR" sz="2400" dirty="0">
                <a:cs typeface="B Nazanin" panose="00000400000000000000" pitchFamily="2" charset="-78"/>
              </a:rPr>
              <a:t>هنر و علم تدوین،اجرا و ارزیابی تصمیمات وظیفه ای چند گانه که سازمان را قادر می سازد به هدف های بلند مدت خود دست یابد</a:t>
            </a:r>
          </a:p>
          <a:p>
            <a:pPr algn="r" rtl="1">
              <a:buFont typeface="Wingdings" panose="05000000000000000000" pitchFamily="2" charset="2"/>
              <a:buChar char="v"/>
            </a:pPr>
            <a:r>
              <a:rPr lang="fa-IR" sz="2400" dirty="0">
                <a:cs typeface="B Nazanin" panose="00000400000000000000" pitchFamily="2" charset="-78"/>
              </a:rPr>
              <a:t>مجموعه تصمیمات و فعالیت های مدیریتی است که عملکرد آتی یک شرکت را تعیین می کند</a:t>
            </a:r>
          </a:p>
          <a:p>
            <a:pPr algn="r" rtl="1">
              <a:buFont typeface="Wingdings" panose="05000000000000000000" pitchFamily="2" charset="2"/>
              <a:buChar char="v"/>
            </a:pPr>
            <a:r>
              <a:rPr lang="fa-IR" sz="2400" dirty="0">
                <a:cs typeface="B Nazanin" panose="00000400000000000000" pitchFamily="2" charset="-78"/>
              </a:rPr>
              <a:t>بررسی محیطی(هم محیط داخلی هم محیط خارجی)،تدوین استراتژی(برنامه ریزی استراتژیک)،اجرای استراتژی،ارزیابی وکنترل</a:t>
            </a:r>
          </a:p>
          <a:p>
            <a:pPr marL="0" indent="0" algn="r" rtl="1">
              <a:buNone/>
            </a:pP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2163BBD-289E-42F5-A81F-62EE3716B966}" type="slidenum">
              <a:rPr lang="en-US" smtClean="0"/>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29" y="3775196"/>
            <a:ext cx="6588371" cy="1933575"/>
          </a:xfrm>
          <a:prstGeom prst="rect">
            <a:avLst/>
          </a:prstGeom>
        </p:spPr>
      </p:pic>
    </p:spTree>
    <p:extLst>
      <p:ext uri="{BB962C8B-B14F-4D97-AF65-F5344CB8AC3E}">
        <p14:creationId xmlns:p14="http://schemas.microsoft.com/office/powerpoint/2010/main" val="14845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1" presetClass="entr" presetSubtype="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80">
                                          <p:stCondLst>
                                            <p:cond delay="0"/>
                                          </p:stCondLst>
                                        </p:cTn>
                                        <p:tgtEl>
                                          <p:spTgt spid="3">
                                            <p:txEl>
                                              <p:pRg st="0" end="0"/>
                                            </p:txEl>
                                          </p:spTgt>
                                        </p:tgtEl>
                                      </p:cBhvr>
                                    </p:animEffect>
                                    <p:anim calcmode="lin" valueType="num">
                                      <p:cBhvr>
                                        <p:cTn id="2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0" end="0"/>
                                            </p:txEl>
                                          </p:spTgt>
                                        </p:tgtEl>
                                      </p:cBhvr>
                                      <p:to x="100000" y="60000"/>
                                    </p:animScale>
                                    <p:animScale>
                                      <p:cBhvr>
                                        <p:cTn id="35" dur="166" decel="50000">
                                          <p:stCondLst>
                                            <p:cond delay="676"/>
                                          </p:stCondLst>
                                        </p:cTn>
                                        <p:tgtEl>
                                          <p:spTgt spid="3">
                                            <p:txEl>
                                              <p:pRg st="0" end="0"/>
                                            </p:txEl>
                                          </p:spTgt>
                                        </p:tgtEl>
                                      </p:cBhvr>
                                      <p:to x="100000" y="100000"/>
                                    </p:animScale>
                                    <p:animScale>
                                      <p:cBhvr>
                                        <p:cTn id="36" dur="26">
                                          <p:stCondLst>
                                            <p:cond delay="1312"/>
                                          </p:stCondLst>
                                        </p:cTn>
                                        <p:tgtEl>
                                          <p:spTgt spid="3">
                                            <p:txEl>
                                              <p:pRg st="0" end="0"/>
                                            </p:txEl>
                                          </p:spTgt>
                                        </p:tgtEl>
                                      </p:cBhvr>
                                      <p:to x="100000" y="80000"/>
                                    </p:animScale>
                                    <p:animScale>
                                      <p:cBhvr>
                                        <p:cTn id="37" dur="166" decel="50000">
                                          <p:stCondLst>
                                            <p:cond delay="1338"/>
                                          </p:stCondLst>
                                        </p:cTn>
                                        <p:tgtEl>
                                          <p:spTgt spid="3">
                                            <p:txEl>
                                              <p:pRg st="0" end="0"/>
                                            </p:txEl>
                                          </p:spTgt>
                                        </p:tgtEl>
                                      </p:cBhvr>
                                      <p:to x="100000" y="100000"/>
                                    </p:animScale>
                                    <p:animScale>
                                      <p:cBhvr>
                                        <p:cTn id="38" dur="26">
                                          <p:stCondLst>
                                            <p:cond delay="1642"/>
                                          </p:stCondLst>
                                        </p:cTn>
                                        <p:tgtEl>
                                          <p:spTgt spid="3">
                                            <p:txEl>
                                              <p:pRg st="0" end="0"/>
                                            </p:txEl>
                                          </p:spTgt>
                                        </p:tgtEl>
                                      </p:cBhvr>
                                      <p:to x="100000" y="90000"/>
                                    </p:animScale>
                                    <p:animScale>
                                      <p:cBhvr>
                                        <p:cTn id="39" dur="166" decel="50000">
                                          <p:stCondLst>
                                            <p:cond delay="1668"/>
                                          </p:stCondLst>
                                        </p:cTn>
                                        <p:tgtEl>
                                          <p:spTgt spid="3">
                                            <p:txEl>
                                              <p:pRg st="0" end="0"/>
                                            </p:txEl>
                                          </p:spTgt>
                                        </p:tgtEl>
                                      </p:cBhvr>
                                      <p:to x="100000" y="100000"/>
                                    </p:animScale>
                                    <p:animScale>
                                      <p:cBhvr>
                                        <p:cTn id="40" dur="26">
                                          <p:stCondLst>
                                            <p:cond delay="1808"/>
                                          </p:stCondLst>
                                        </p:cTn>
                                        <p:tgtEl>
                                          <p:spTgt spid="3">
                                            <p:txEl>
                                              <p:pRg st="0" end="0"/>
                                            </p:txEl>
                                          </p:spTgt>
                                        </p:tgtEl>
                                      </p:cBhvr>
                                      <p:to x="100000" y="95000"/>
                                    </p:animScale>
                                    <p:animScale>
                                      <p:cBhvr>
                                        <p:cTn id="41" dur="166" decel="50000">
                                          <p:stCondLst>
                                            <p:cond delay="1834"/>
                                          </p:stCondLst>
                                        </p:cTn>
                                        <p:tgtEl>
                                          <p:spTgt spid="3">
                                            <p:txEl>
                                              <p:pRg st="0" end="0"/>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wipe(down)">
                                      <p:cBhvr>
                                        <p:cTn id="46" dur="580">
                                          <p:stCondLst>
                                            <p:cond delay="0"/>
                                          </p:stCondLst>
                                        </p:cTn>
                                        <p:tgtEl>
                                          <p:spTgt spid="3">
                                            <p:txEl>
                                              <p:pRg st="1" end="1"/>
                                            </p:txEl>
                                          </p:spTgt>
                                        </p:tgtEl>
                                      </p:cBhvr>
                                    </p:animEffect>
                                    <p:anim calcmode="lin" valueType="num">
                                      <p:cBhvr>
                                        <p:cTn id="4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1" end="1"/>
                                            </p:txEl>
                                          </p:spTgt>
                                        </p:tgtEl>
                                      </p:cBhvr>
                                      <p:to x="100000" y="60000"/>
                                    </p:animScale>
                                    <p:animScale>
                                      <p:cBhvr>
                                        <p:cTn id="53" dur="166" decel="50000">
                                          <p:stCondLst>
                                            <p:cond delay="676"/>
                                          </p:stCondLst>
                                        </p:cTn>
                                        <p:tgtEl>
                                          <p:spTgt spid="3">
                                            <p:txEl>
                                              <p:pRg st="1" end="1"/>
                                            </p:txEl>
                                          </p:spTgt>
                                        </p:tgtEl>
                                      </p:cBhvr>
                                      <p:to x="100000" y="100000"/>
                                    </p:animScale>
                                    <p:animScale>
                                      <p:cBhvr>
                                        <p:cTn id="54" dur="26">
                                          <p:stCondLst>
                                            <p:cond delay="1312"/>
                                          </p:stCondLst>
                                        </p:cTn>
                                        <p:tgtEl>
                                          <p:spTgt spid="3">
                                            <p:txEl>
                                              <p:pRg st="1" end="1"/>
                                            </p:txEl>
                                          </p:spTgt>
                                        </p:tgtEl>
                                      </p:cBhvr>
                                      <p:to x="100000" y="80000"/>
                                    </p:animScale>
                                    <p:animScale>
                                      <p:cBhvr>
                                        <p:cTn id="55" dur="166" decel="50000">
                                          <p:stCondLst>
                                            <p:cond delay="1338"/>
                                          </p:stCondLst>
                                        </p:cTn>
                                        <p:tgtEl>
                                          <p:spTgt spid="3">
                                            <p:txEl>
                                              <p:pRg st="1" end="1"/>
                                            </p:txEl>
                                          </p:spTgt>
                                        </p:tgtEl>
                                      </p:cBhvr>
                                      <p:to x="100000" y="100000"/>
                                    </p:animScale>
                                    <p:animScale>
                                      <p:cBhvr>
                                        <p:cTn id="56" dur="26">
                                          <p:stCondLst>
                                            <p:cond delay="1642"/>
                                          </p:stCondLst>
                                        </p:cTn>
                                        <p:tgtEl>
                                          <p:spTgt spid="3">
                                            <p:txEl>
                                              <p:pRg st="1" end="1"/>
                                            </p:txEl>
                                          </p:spTgt>
                                        </p:tgtEl>
                                      </p:cBhvr>
                                      <p:to x="100000" y="90000"/>
                                    </p:animScale>
                                    <p:animScale>
                                      <p:cBhvr>
                                        <p:cTn id="57" dur="166" decel="50000">
                                          <p:stCondLst>
                                            <p:cond delay="1668"/>
                                          </p:stCondLst>
                                        </p:cTn>
                                        <p:tgtEl>
                                          <p:spTgt spid="3">
                                            <p:txEl>
                                              <p:pRg st="1" end="1"/>
                                            </p:txEl>
                                          </p:spTgt>
                                        </p:tgtEl>
                                      </p:cBhvr>
                                      <p:to x="100000" y="100000"/>
                                    </p:animScale>
                                    <p:animScale>
                                      <p:cBhvr>
                                        <p:cTn id="58" dur="26">
                                          <p:stCondLst>
                                            <p:cond delay="1808"/>
                                          </p:stCondLst>
                                        </p:cTn>
                                        <p:tgtEl>
                                          <p:spTgt spid="3">
                                            <p:txEl>
                                              <p:pRg st="1" end="1"/>
                                            </p:txEl>
                                          </p:spTgt>
                                        </p:tgtEl>
                                      </p:cBhvr>
                                      <p:to x="100000" y="95000"/>
                                    </p:animScale>
                                    <p:animScale>
                                      <p:cBhvr>
                                        <p:cTn id="59" dur="166" decel="50000">
                                          <p:stCondLst>
                                            <p:cond delay="1834"/>
                                          </p:stCondLst>
                                        </p:cTn>
                                        <p:tgtEl>
                                          <p:spTgt spid="3">
                                            <p:txEl>
                                              <p:pRg st="1" end="1"/>
                                            </p:txEl>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3">
                                            <p:txEl>
                                              <p:pRg st="2" end="2"/>
                                            </p:txEl>
                                          </p:spTgt>
                                        </p:tgtEl>
                                        <p:attrNameLst>
                                          <p:attrName>style.visibility</p:attrName>
                                        </p:attrNameLst>
                                      </p:cBhvr>
                                      <p:to>
                                        <p:strVal val="visible"/>
                                      </p:to>
                                    </p:set>
                                    <p:animEffect transition="in" filter="wipe(down)">
                                      <p:cBhvr>
                                        <p:cTn id="64" dur="580">
                                          <p:stCondLst>
                                            <p:cond delay="0"/>
                                          </p:stCondLst>
                                        </p:cTn>
                                        <p:tgtEl>
                                          <p:spTgt spid="3">
                                            <p:txEl>
                                              <p:pRg st="2" end="2"/>
                                            </p:txEl>
                                          </p:spTgt>
                                        </p:tgtEl>
                                      </p:cBhvr>
                                    </p:animEffect>
                                    <p:anim calcmode="lin" valueType="num">
                                      <p:cBhvr>
                                        <p:cTn id="6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xEl>
                                              <p:pRg st="2" end="2"/>
                                            </p:txEl>
                                          </p:spTgt>
                                        </p:tgtEl>
                                      </p:cBhvr>
                                      <p:to x="100000" y="60000"/>
                                    </p:animScale>
                                    <p:animScale>
                                      <p:cBhvr>
                                        <p:cTn id="71" dur="166" decel="50000">
                                          <p:stCondLst>
                                            <p:cond delay="676"/>
                                          </p:stCondLst>
                                        </p:cTn>
                                        <p:tgtEl>
                                          <p:spTgt spid="3">
                                            <p:txEl>
                                              <p:pRg st="2" end="2"/>
                                            </p:txEl>
                                          </p:spTgt>
                                        </p:tgtEl>
                                      </p:cBhvr>
                                      <p:to x="100000" y="100000"/>
                                    </p:animScale>
                                    <p:animScale>
                                      <p:cBhvr>
                                        <p:cTn id="72" dur="26">
                                          <p:stCondLst>
                                            <p:cond delay="1312"/>
                                          </p:stCondLst>
                                        </p:cTn>
                                        <p:tgtEl>
                                          <p:spTgt spid="3">
                                            <p:txEl>
                                              <p:pRg st="2" end="2"/>
                                            </p:txEl>
                                          </p:spTgt>
                                        </p:tgtEl>
                                      </p:cBhvr>
                                      <p:to x="100000" y="80000"/>
                                    </p:animScale>
                                    <p:animScale>
                                      <p:cBhvr>
                                        <p:cTn id="73" dur="166" decel="50000">
                                          <p:stCondLst>
                                            <p:cond delay="1338"/>
                                          </p:stCondLst>
                                        </p:cTn>
                                        <p:tgtEl>
                                          <p:spTgt spid="3">
                                            <p:txEl>
                                              <p:pRg st="2" end="2"/>
                                            </p:txEl>
                                          </p:spTgt>
                                        </p:tgtEl>
                                      </p:cBhvr>
                                      <p:to x="100000" y="100000"/>
                                    </p:animScale>
                                    <p:animScale>
                                      <p:cBhvr>
                                        <p:cTn id="74" dur="26">
                                          <p:stCondLst>
                                            <p:cond delay="1642"/>
                                          </p:stCondLst>
                                        </p:cTn>
                                        <p:tgtEl>
                                          <p:spTgt spid="3">
                                            <p:txEl>
                                              <p:pRg st="2" end="2"/>
                                            </p:txEl>
                                          </p:spTgt>
                                        </p:tgtEl>
                                      </p:cBhvr>
                                      <p:to x="100000" y="90000"/>
                                    </p:animScale>
                                    <p:animScale>
                                      <p:cBhvr>
                                        <p:cTn id="75" dur="166" decel="50000">
                                          <p:stCondLst>
                                            <p:cond delay="1668"/>
                                          </p:stCondLst>
                                        </p:cTn>
                                        <p:tgtEl>
                                          <p:spTgt spid="3">
                                            <p:txEl>
                                              <p:pRg st="2" end="2"/>
                                            </p:txEl>
                                          </p:spTgt>
                                        </p:tgtEl>
                                      </p:cBhvr>
                                      <p:to x="100000" y="100000"/>
                                    </p:animScale>
                                    <p:animScale>
                                      <p:cBhvr>
                                        <p:cTn id="76" dur="26">
                                          <p:stCondLst>
                                            <p:cond delay="1808"/>
                                          </p:stCondLst>
                                        </p:cTn>
                                        <p:tgtEl>
                                          <p:spTgt spid="3">
                                            <p:txEl>
                                              <p:pRg st="2" end="2"/>
                                            </p:txEl>
                                          </p:spTgt>
                                        </p:tgtEl>
                                      </p:cBhvr>
                                      <p:to x="100000" y="95000"/>
                                    </p:animScale>
                                    <p:animScale>
                                      <p:cBhvr>
                                        <p:cTn id="7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1271</Words>
  <Application>Microsoft Office PowerPoint</Application>
  <PresentationFormat>Widescreen</PresentationFormat>
  <Paragraphs>197</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 Nazanin</vt:lpstr>
      <vt:lpstr>Calibri</vt:lpstr>
      <vt:lpstr>Calibri Light</vt:lpstr>
      <vt:lpstr>Wingdings</vt:lpstr>
      <vt:lpstr>Office Theme</vt:lpstr>
      <vt:lpstr>PowerPoint Presentation</vt:lpstr>
      <vt:lpstr>برنامه ریزی راهبردی در سازمان های ورزشی دستنامه استراتژیک</vt:lpstr>
      <vt:lpstr>فصل اول: مدیریت استراتژیک</vt:lpstr>
      <vt:lpstr>مدیریت استراتژیک سازمان</vt:lpstr>
      <vt:lpstr>انواع سازمان ها</vt:lpstr>
      <vt:lpstr>سازمان ومحیط</vt:lpstr>
      <vt:lpstr>شکل1-1.سازمان به عنوان یک سیستم</vt:lpstr>
      <vt:lpstr>مدیریت مدیریت عبارت است از:</vt:lpstr>
      <vt:lpstr>مدیریت استراتژیک مدیریت استراتژیک عبارت است از:</vt:lpstr>
      <vt:lpstr>مطالعه مدیریت استراتژیک</vt:lpstr>
      <vt:lpstr>آموزش ومدیریت استراتژیک</vt:lpstr>
      <vt:lpstr>تاثیر مدیریت استراتژیک در عملکرد</vt:lpstr>
      <vt:lpstr>اندیشه مدیریت استراتژیک</vt:lpstr>
      <vt:lpstr>تفکر استراتژیک</vt:lpstr>
      <vt:lpstr>عوامل تفکر استراتژیک</vt:lpstr>
      <vt:lpstr>دیدگاه سیستمی</vt:lpstr>
      <vt:lpstr>فرصت طلبی</vt:lpstr>
      <vt:lpstr>تفکر مفهومی</vt:lpstr>
      <vt:lpstr>آینده نگری</vt:lpstr>
      <vt:lpstr>مزایای مدیریت استراتژیک</vt:lpstr>
      <vt:lpstr>فرآیند مدیریت استراتژیک</vt:lpstr>
      <vt:lpstr>مدل تفضیلی مدیریت استراتژیک</vt:lpstr>
      <vt:lpstr>نمای ترسیمی مدل مدیریت استراتژیک بر اساس استراتژی مبتنی بر قصد قبلی</vt:lpstr>
      <vt:lpstr>مدل مدیریت استراتژیک مبتنی بر اضطرار</vt:lpstr>
      <vt:lpstr>فرآیند مدیریت استراتژیک</vt:lpstr>
      <vt:lpstr>ماتریس جامع تدوین راهبرد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اول: مدیریت استراتژیک</dc:title>
  <dc:creator>saaanaaa</dc:creator>
  <cp:lastModifiedBy>Dr Zardashtian</cp:lastModifiedBy>
  <cp:revision>129</cp:revision>
  <dcterms:created xsi:type="dcterms:W3CDTF">2017-03-08T08:51:39Z</dcterms:created>
  <dcterms:modified xsi:type="dcterms:W3CDTF">2020-03-26T18:04:30Z</dcterms:modified>
</cp:coreProperties>
</file>