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450" r:id="rId2"/>
    <p:sldId id="442" r:id="rId3"/>
    <p:sldId id="443" r:id="rId4"/>
    <p:sldId id="384" r:id="rId5"/>
    <p:sldId id="271" r:id="rId6"/>
    <p:sldId id="272" r:id="rId7"/>
    <p:sldId id="273" r:id="rId8"/>
    <p:sldId id="274" r:id="rId9"/>
    <p:sldId id="385" r:id="rId10"/>
    <p:sldId id="275" r:id="rId11"/>
    <p:sldId id="365" r:id="rId12"/>
    <p:sldId id="276" r:id="rId13"/>
    <p:sldId id="364" r:id="rId14"/>
    <p:sldId id="277" r:id="rId15"/>
    <p:sldId id="366" r:id="rId16"/>
    <p:sldId id="278" r:id="rId17"/>
    <p:sldId id="451" r:id="rId18"/>
    <p:sldId id="447" r:id="rId19"/>
    <p:sldId id="309" r:id="rId20"/>
    <p:sldId id="370" r:id="rId21"/>
    <p:sldId id="310" r:id="rId22"/>
    <p:sldId id="311" r:id="rId23"/>
    <p:sldId id="312" r:id="rId24"/>
    <p:sldId id="313" r:id="rId25"/>
    <p:sldId id="314" r:id="rId26"/>
    <p:sldId id="316" r:id="rId27"/>
    <p:sldId id="369" r:id="rId28"/>
    <p:sldId id="317" r:id="rId29"/>
    <p:sldId id="318" r:id="rId30"/>
    <p:sldId id="319" r:id="rId31"/>
    <p:sldId id="320" r:id="rId32"/>
    <p:sldId id="321" r:id="rId33"/>
    <p:sldId id="322" r:id="rId34"/>
    <p:sldId id="323" r:id="rId35"/>
    <p:sldId id="324" r:id="rId36"/>
    <p:sldId id="448" r:id="rId37"/>
    <p:sldId id="329" r:id="rId38"/>
    <p:sldId id="330" r:id="rId39"/>
    <p:sldId id="368" r:id="rId40"/>
    <p:sldId id="331" r:id="rId41"/>
    <p:sldId id="332" r:id="rId42"/>
    <p:sldId id="333" r:id="rId43"/>
    <p:sldId id="334" r:id="rId44"/>
    <p:sldId id="335" r:id="rId45"/>
    <p:sldId id="336" r:id="rId46"/>
    <p:sldId id="337" r:id="rId47"/>
    <p:sldId id="338" r:id="rId48"/>
    <p:sldId id="339" r:id="rId49"/>
    <p:sldId id="340" r:id="rId50"/>
    <p:sldId id="367" r:id="rId51"/>
    <p:sldId id="341" r:id="rId52"/>
    <p:sldId id="342" r:id="rId53"/>
    <p:sldId id="343" r:id="rId54"/>
    <p:sldId id="344" r:id="rId55"/>
    <p:sldId id="449" r:id="rId56"/>
    <p:sldId id="348" r:id="rId57"/>
    <p:sldId id="349" r:id="rId58"/>
    <p:sldId id="350" r:id="rId59"/>
  </p:sldIdLst>
  <p:sldSz cx="9144000" cy="6858000" type="screen4x3"/>
  <p:notesSz cx="6858000" cy="9144000"/>
  <p:defaultTextStyle>
    <a:defPPr>
      <a:defRPr lang="ar-SA"/>
    </a:defPPr>
    <a:lvl1pPr algn="r" rtl="1" fontAlgn="base">
      <a:spcBef>
        <a:spcPct val="0"/>
      </a:spcBef>
      <a:spcAft>
        <a:spcPct val="0"/>
      </a:spcAft>
      <a:defRPr sz="3600" kern="1200">
        <a:solidFill>
          <a:schemeClr val="tx1"/>
        </a:solidFill>
        <a:latin typeface="Arial" charset="0"/>
        <a:ea typeface="+mn-ea"/>
        <a:cs typeface="Arial" charset="0"/>
      </a:defRPr>
    </a:lvl1pPr>
    <a:lvl2pPr marL="457200" algn="r" rtl="1" fontAlgn="base">
      <a:spcBef>
        <a:spcPct val="0"/>
      </a:spcBef>
      <a:spcAft>
        <a:spcPct val="0"/>
      </a:spcAft>
      <a:defRPr sz="3600" kern="1200">
        <a:solidFill>
          <a:schemeClr val="tx1"/>
        </a:solidFill>
        <a:latin typeface="Arial" charset="0"/>
        <a:ea typeface="+mn-ea"/>
        <a:cs typeface="Arial" charset="0"/>
      </a:defRPr>
    </a:lvl2pPr>
    <a:lvl3pPr marL="914400" algn="r" rtl="1" fontAlgn="base">
      <a:spcBef>
        <a:spcPct val="0"/>
      </a:spcBef>
      <a:spcAft>
        <a:spcPct val="0"/>
      </a:spcAft>
      <a:defRPr sz="3600" kern="1200">
        <a:solidFill>
          <a:schemeClr val="tx1"/>
        </a:solidFill>
        <a:latin typeface="Arial" charset="0"/>
        <a:ea typeface="+mn-ea"/>
        <a:cs typeface="Arial" charset="0"/>
      </a:defRPr>
    </a:lvl3pPr>
    <a:lvl4pPr marL="1371600" algn="r" rtl="1" fontAlgn="base">
      <a:spcBef>
        <a:spcPct val="0"/>
      </a:spcBef>
      <a:spcAft>
        <a:spcPct val="0"/>
      </a:spcAft>
      <a:defRPr sz="3600" kern="1200">
        <a:solidFill>
          <a:schemeClr val="tx1"/>
        </a:solidFill>
        <a:latin typeface="Arial" charset="0"/>
        <a:ea typeface="+mn-ea"/>
        <a:cs typeface="Arial" charset="0"/>
      </a:defRPr>
    </a:lvl4pPr>
    <a:lvl5pPr marL="1828800" algn="r" rtl="1"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63E5EF"/>
    <a:srgbClr val="FF0000"/>
    <a:srgbClr val="660066"/>
    <a:srgbClr val="FCFCF2"/>
    <a:srgbClr val="26D2F4"/>
    <a:srgbClr val="DFE416"/>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86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94211"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94212" name="Rectangle 4"/>
          <p:cNvSpPr>
            <a:spLocks noGrp="1" noChangeArrowheads="1"/>
          </p:cNvSpPr>
          <p:nvPr>
            <p:ph type="subTitle" idx="1"/>
          </p:nvPr>
        </p:nvSpPr>
        <p:spPr>
          <a:xfrm>
            <a:off x="849313" y="3049588"/>
            <a:ext cx="6248400" cy="2362200"/>
          </a:xfrm>
        </p:spPr>
        <p:txBody>
          <a:bodyPr/>
          <a:lstStyle>
            <a:lvl1pPr marL="0" indent="0">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smtClean="0"/>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smtClean="0"/>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smtClean="0"/>
            </a:lvl1pPr>
          </a:lstStyle>
          <a:p>
            <a:pPr>
              <a:defRPr/>
            </a:pPr>
            <a:fld id="{FCE50010-D270-4009-9C54-74A7A6B13BF2}" type="slidenum">
              <a:rPr lang="ar-SA" altLang="en-US"/>
              <a:pPr>
                <a:defRPr/>
              </a:pPr>
              <a:t>‹#›</a:t>
            </a:fld>
            <a:endParaRPr lang="en-US"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E7A534B-A827-4696-98D7-7E7643C1A91C}" type="slidenum">
              <a:rPr lang="ar-SA"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6B525B0-A1C4-4BAB-BDE4-00C64344FA63}" type="slidenum">
              <a:rPr lang="ar-SA"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7C20D3EC-3578-4E48-8780-B4FC6BA190FF}" type="slidenum">
              <a:rPr lang="ar-SA"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D39F5FBB-0978-4CAD-A73E-FC09170A5F1B}" type="slidenum">
              <a:rPr lang="ar-SA"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394353DA-DD9E-4D71-A12E-A0A43CD00378}" type="slidenum">
              <a:rPr lang="ar-SA"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1C8A35AE-25A0-4DF5-B896-187B4F8AD3DE}" type="slidenum">
              <a:rPr lang="ar-SA"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94033B84-2EAB-4A11-BA01-4602B68C098C}" type="slidenum">
              <a:rPr lang="ar-SA"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7EA6983B-03D8-4D90-A53C-7470F9ADC046}" type="slidenum">
              <a:rPr lang="ar-SA"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EE053738-FEFB-423A-B033-C8D676BF4BA6}" type="slidenum">
              <a:rPr lang="ar-SA"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45504A42-177A-4543-9D7E-5436DFFD543E}" type="slidenum">
              <a:rPr lang="ar-SA"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9318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9318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9318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a:defRPr sz="1000" smtClean="0"/>
            </a:lvl1pPr>
          </a:lstStyle>
          <a:p>
            <a:pPr>
              <a:defRPr/>
            </a:pPr>
            <a:endParaRPr lang="en-US" altLang="en-US"/>
          </a:p>
        </p:txBody>
      </p:sp>
      <p:sp>
        <p:nvSpPr>
          <p:cNvPr id="93190"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rtl="0">
              <a:defRPr sz="1000" smtClean="0"/>
            </a:lvl1pPr>
          </a:lstStyle>
          <a:p>
            <a:pPr>
              <a:defRPr/>
            </a:pPr>
            <a:endParaRPr lang="en-US" altLang="en-US"/>
          </a:p>
        </p:txBody>
      </p:sp>
      <p:sp>
        <p:nvSpPr>
          <p:cNvPr id="93191"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0">
              <a:defRPr sz="1000" smtClean="0"/>
            </a:lvl1pPr>
          </a:lstStyle>
          <a:p>
            <a:pPr>
              <a:defRPr/>
            </a:pPr>
            <a:fld id="{E31E1527-B04E-4411-AEA4-97BB2D19E637}" type="slidenum">
              <a:rPr lang="ar-SA" altLang="en-US"/>
              <a:pPr>
                <a:defRPr/>
              </a:pPr>
              <a:t>‹#›</a:t>
            </a:fld>
            <a:endParaRPr lang="en-US" altLang="en-US"/>
          </a:p>
        </p:txBody>
      </p:sp>
      <p:grpSp>
        <p:nvGrpSpPr>
          <p:cNvPr id="16392" name="Group 8"/>
          <p:cNvGrpSpPr>
            <a:grpSpLocks/>
          </p:cNvGrpSpPr>
          <p:nvPr/>
        </p:nvGrpSpPr>
        <p:grpSpPr bwMode="auto">
          <a:xfrm>
            <a:off x="8153400" y="152400"/>
            <a:ext cx="792163" cy="1295400"/>
            <a:chOff x="5136" y="960"/>
            <a:chExt cx="528" cy="864"/>
          </a:xfrm>
        </p:grpSpPr>
        <p:sp>
          <p:nvSpPr>
            <p:cNvPr id="93193"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93194"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93195" name="Oval 11"/>
            <p:cNvSpPr>
              <a:spLocks noChangeArrowheads="1"/>
            </p:cNvSpPr>
            <p:nvPr/>
          </p:nvSpPr>
          <p:spPr bwMode="auto">
            <a:xfrm>
              <a:off x="5360"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93196" name="Oval 12"/>
            <p:cNvSpPr>
              <a:spLocks noChangeArrowheads="1"/>
            </p:cNvSpPr>
            <p:nvPr/>
          </p:nvSpPr>
          <p:spPr bwMode="auto">
            <a:xfrm>
              <a:off x="5136" y="1072"/>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93197" name="Oval 13"/>
            <p:cNvSpPr>
              <a:spLocks noChangeArrowheads="1"/>
            </p:cNvSpPr>
            <p:nvPr/>
          </p:nvSpPr>
          <p:spPr bwMode="auto">
            <a:xfrm>
              <a:off x="5248"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93198" name="Oval 14"/>
            <p:cNvSpPr>
              <a:spLocks noChangeArrowheads="1"/>
            </p:cNvSpPr>
            <p:nvPr/>
          </p:nvSpPr>
          <p:spPr bwMode="auto">
            <a:xfrm>
              <a:off x="5360"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93199" name="Oval 15"/>
            <p:cNvSpPr>
              <a:spLocks noChangeArrowheads="1"/>
            </p:cNvSpPr>
            <p:nvPr/>
          </p:nvSpPr>
          <p:spPr bwMode="auto">
            <a:xfrm>
              <a:off x="5472" y="1072"/>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93200" name="Oval 16"/>
            <p:cNvSpPr>
              <a:spLocks noChangeArrowheads="1"/>
            </p:cNvSpPr>
            <p:nvPr/>
          </p:nvSpPr>
          <p:spPr bwMode="auto">
            <a:xfrm>
              <a:off x="5136" y="1184"/>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93201" name="Oval 17"/>
            <p:cNvSpPr>
              <a:spLocks noChangeArrowheads="1"/>
            </p:cNvSpPr>
            <p:nvPr/>
          </p:nvSpPr>
          <p:spPr bwMode="auto">
            <a:xfrm>
              <a:off x="5248" y="1184"/>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93202" name="Oval 18"/>
            <p:cNvSpPr>
              <a:spLocks noChangeArrowheads="1"/>
            </p:cNvSpPr>
            <p:nvPr/>
          </p:nvSpPr>
          <p:spPr bwMode="auto">
            <a:xfrm>
              <a:off x="5360"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93203" name="Oval 19"/>
            <p:cNvSpPr>
              <a:spLocks noChangeArrowheads="1"/>
            </p:cNvSpPr>
            <p:nvPr/>
          </p:nvSpPr>
          <p:spPr bwMode="auto">
            <a:xfrm>
              <a:off x="5472"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93204" name="Oval 20"/>
            <p:cNvSpPr>
              <a:spLocks noChangeArrowheads="1"/>
            </p:cNvSpPr>
            <p:nvPr/>
          </p:nvSpPr>
          <p:spPr bwMode="auto">
            <a:xfrm>
              <a:off x="5584" y="1184"/>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93205"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93206"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93207" name="Oval 23"/>
            <p:cNvSpPr>
              <a:spLocks noChangeArrowheads="1"/>
            </p:cNvSpPr>
            <p:nvPr/>
          </p:nvSpPr>
          <p:spPr bwMode="auto">
            <a:xfrm>
              <a:off x="5360"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93208" name="Oval 24"/>
            <p:cNvSpPr>
              <a:spLocks noChangeArrowheads="1"/>
            </p:cNvSpPr>
            <p:nvPr/>
          </p:nvSpPr>
          <p:spPr bwMode="auto">
            <a:xfrm>
              <a:off x="5472" y="1296"/>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93209"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93210"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93211" name="Oval 27"/>
            <p:cNvSpPr>
              <a:spLocks noChangeArrowheads="1"/>
            </p:cNvSpPr>
            <p:nvPr/>
          </p:nvSpPr>
          <p:spPr bwMode="auto">
            <a:xfrm>
              <a:off x="5360"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93212" name="Oval 28"/>
            <p:cNvSpPr>
              <a:spLocks noChangeArrowheads="1"/>
            </p:cNvSpPr>
            <p:nvPr/>
          </p:nvSpPr>
          <p:spPr bwMode="auto">
            <a:xfrm>
              <a:off x="5472"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93213"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93214"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93215"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93216" name="Oval 32"/>
            <p:cNvSpPr>
              <a:spLocks noChangeArrowheads="1"/>
            </p:cNvSpPr>
            <p:nvPr/>
          </p:nvSpPr>
          <p:spPr bwMode="auto">
            <a:xfrm>
              <a:off x="5360"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93217" name="Oval 33"/>
            <p:cNvSpPr>
              <a:spLocks noChangeArrowheads="1"/>
            </p:cNvSpPr>
            <p:nvPr/>
          </p:nvSpPr>
          <p:spPr bwMode="auto">
            <a:xfrm>
              <a:off x="5472" y="1520"/>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93218" name="Oval 34"/>
            <p:cNvSpPr>
              <a:spLocks noChangeArrowheads="1"/>
            </p:cNvSpPr>
            <p:nvPr/>
          </p:nvSpPr>
          <p:spPr bwMode="auto">
            <a:xfrm>
              <a:off x="5136" y="1632"/>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93219" name="Oval 35"/>
            <p:cNvSpPr>
              <a:spLocks noChangeArrowheads="1"/>
            </p:cNvSpPr>
            <p:nvPr/>
          </p:nvSpPr>
          <p:spPr bwMode="auto">
            <a:xfrm>
              <a:off x="5248" y="1632"/>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93220" name="Oval 36"/>
            <p:cNvSpPr>
              <a:spLocks noChangeArrowheads="1"/>
            </p:cNvSpPr>
            <p:nvPr/>
          </p:nvSpPr>
          <p:spPr bwMode="auto">
            <a:xfrm>
              <a:off x="5360"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93221" name="Oval 37"/>
            <p:cNvSpPr>
              <a:spLocks noChangeArrowheads="1"/>
            </p:cNvSpPr>
            <p:nvPr/>
          </p:nvSpPr>
          <p:spPr bwMode="auto">
            <a:xfrm>
              <a:off x="5472"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93222"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93223" name="Oval 39"/>
            <p:cNvSpPr>
              <a:spLocks noChangeArrowheads="1"/>
            </p:cNvSpPr>
            <p:nvPr/>
          </p:nvSpPr>
          <p:spPr bwMode="auto">
            <a:xfrm>
              <a:off x="5472" y="1744"/>
              <a:ext cx="79" cy="80"/>
            </a:xfrm>
            <a:prstGeom prst="ellipse">
              <a:avLst/>
            </a:prstGeom>
            <a:solidFill>
              <a:schemeClr val="folHlink"/>
            </a:solidFill>
            <a:ln w="9525">
              <a:noFill/>
              <a:round/>
              <a:headEnd/>
              <a:tailEnd/>
            </a:ln>
            <a:effectLst/>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55"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3187"/>
                                        </p:tgtEl>
                                        <p:attrNameLst>
                                          <p:attrName>style.visibility</p:attrName>
                                        </p:attrNameLst>
                                      </p:cBhvr>
                                      <p:to>
                                        <p:strVal val="visible"/>
                                      </p:to>
                                    </p:set>
                                    <p:animEffect transition="in" filter="randombar(horizontal)">
                                      <p:cBhvr>
                                        <p:cTn id="7" dur="600">
                                          <p:stCondLst>
                                            <p:cond delay="0"/>
                                          </p:stCondLst>
                                        </p:cTn>
                                        <p:tgtEl>
                                          <p:spTgt spid="9318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3188">
                                            <p:txEl>
                                              <p:pRg st="0" end="0"/>
                                            </p:txEl>
                                          </p:spTgt>
                                        </p:tgtEl>
                                        <p:attrNameLst>
                                          <p:attrName>style.visibility</p:attrName>
                                        </p:attrNameLst>
                                      </p:cBhvr>
                                      <p:to>
                                        <p:strVal val="visible"/>
                                      </p:to>
                                    </p:set>
                                    <p:animEffect transition="in" filter="randombar(horizontal)">
                                      <p:cBhvr>
                                        <p:cTn id="12" dur="500"/>
                                        <p:tgtEl>
                                          <p:spTgt spid="93188">
                                            <p:txEl>
                                              <p:pRg st="0" end="0"/>
                                            </p:tx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93188">
                                            <p:txEl>
                                              <p:pRg st="1" end="1"/>
                                            </p:txEl>
                                          </p:spTgt>
                                        </p:tgtEl>
                                        <p:attrNameLst>
                                          <p:attrName>style.visibility</p:attrName>
                                        </p:attrNameLst>
                                      </p:cBhvr>
                                      <p:to>
                                        <p:strVal val="visible"/>
                                      </p:to>
                                    </p:set>
                                    <p:animEffect transition="in" filter="randombar(horizontal)">
                                      <p:cBhvr>
                                        <p:cTn id="15" dur="500"/>
                                        <p:tgtEl>
                                          <p:spTgt spid="93188">
                                            <p:txEl>
                                              <p:pRg st="1" end="1"/>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93188">
                                            <p:txEl>
                                              <p:pRg st="2" end="2"/>
                                            </p:txEl>
                                          </p:spTgt>
                                        </p:tgtEl>
                                        <p:attrNameLst>
                                          <p:attrName>style.visibility</p:attrName>
                                        </p:attrNameLst>
                                      </p:cBhvr>
                                      <p:to>
                                        <p:strVal val="visible"/>
                                      </p:to>
                                    </p:set>
                                    <p:animEffect transition="in" filter="randombar(horizontal)">
                                      <p:cBhvr>
                                        <p:cTn id="18" dur="500"/>
                                        <p:tgtEl>
                                          <p:spTgt spid="93188">
                                            <p:txEl>
                                              <p:pRg st="2" end="2"/>
                                            </p:tx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93188">
                                            <p:txEl>
                                              <p:pRg st="3" end="3"/>
                                            </p:txEl>
                                          </p:spTgt>
                                        </p:tgtEl>
                                        <p:attrNameLst>
                                          <p:attrName>style.visibility</p:attrName>
                                        </p:attrNameLst>
                                      </p:cBhvr>
                                      <p:to>
                                        <p:strVal val="visible"/>
                                      </p:to>
                                    </p:set>
                                    <p:animEffect transition="in" filter="randombar(horizontal)">
                                      <p:cBhvr>
                                        <p:cTn id="21" dur="500"/>
                                        <p:tgtEl>
                                          <p:spTgt spid="93188">
                                            <p:txEl>
                                              <p:pRg st="3" end="3"/>
                                            </p:txEl>
                                          </p:spTgt>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93188">
                                            <p:txEl>
                                              <p:pRg st="4" end="4"/>
                                            </p:txEl>
                                          </p:spTgt>
                                        </p:tgtEl>
                                        <p:attrNameLst>
                                          <p:attrName>style.visibility</p:attrName>
                                        </p:attrNameLst>
                                      </p:cBhvr>
                                      <p:to>
                                        <p:strVal val="visible"/>
                                      </p:to>
                                    </p:set>
                                    <p:animEffect transition="in" filter="randombar(horizontal)">
                                      <p:cBhvr>
                                        <p:cTn id="24" dur="500"/>
                                        <p:tgtEl>
                                          <p:spTgt spid="9318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p:bldP spid="93188" grpId="0" build="p">
        <p:tmplLst>
          <p:tmpl lvl="1">
            <p:tnLst>
              <p:par>
                <p:cTn presetID="14" presetClass="entr" presetSubtype="10" fill="hold" nodeType="clickEffect">
                  <p:stCondLst>
                    <p:cond delay="0"/>
                  </p:stCondLst>
                  <p:childTnLst>
                    <p:set>
                      <p:cBhvr>
                        <p:cTn dur="1" fill="hold">
                          <p:stCondLst>
                            <p:cond delay="0"/>
                          </p:stCondLst>
                        </p:cTn>
                        <p:tgtEl>
                          <p:spTgt spid="93188"/>
                        </p:tgtEl>
                        <p:attrNameLst>
                          <p:attrName>style.visibility</p:attrName>
                        </p:attrNameLst>
                      </p:cBhvr>
                      <p:to>
                        <p:strVal val="visible"/>
                      </p:to>
                    </p:set>
                    <p:animEffect transition="in" filter="randombar(horizontal)">
                      <p:cBhvr>
                        <p:cTn dur="500"/>
                        <p:tgtEl>
                          <p:spTgt spid="93188"/>
                        </p:tgtEl>
                      </p:cBhvr>
                    </p:animEffect>
                  </p:childTnLst>
                </p:cTn>
              </p:par>
            </p:tnLst>
          </p:tmpl>
          <p:tmpl lvl="2">
            <p:tnLst>
              <p:par>
                <p:cTn presetID="14" presetClass="entr" presetSubtype="10" fill="hold" nodeType="withEffect">
                  <p:stCondLst>
                    <p:cond delay="0"/>
                  </p:stCondLst>
                  <p:childTnLst>
                    <p:set>
                      <p:cBhvr>
                        <p:cTn dur="1" fill="hold">
                          <p:stCondLst>
                            <p:cond delay="0"/>
                          </p:stCondLst>
                        </p:cTn>
                        <p:tgtEl>
                          <p:spTgt spid="93188"/>
                        </p:tgtEl>
                        <p:attrNameLst>
                          <p:attrName>style.visibility</p:attrName>
                        </p:attrNameLst>
                      </p:cBhvr>
                      <p:to>
                        <p:strVal val="visible"/>
                      </p:to>
                    </p:set>
                    <p:animEffect transition="in" filter="randombar(horizontal)">
                      <p:cBhvr>
                        <p:cTn dur="500"/>
                        <p:tgtEl>
                          <p:spTgt spid="93188"/>
                        </p:tgtEl>
                      </p:cBhvr>
                    </p:animEffect>
                  </p:childTnLst>
                </p:cTn>
              </p:par>
            </p:tnLst>
          </p:tmpl>
          <p:tmpl lvl="3">
            <p:tnLst>
              <p:par>
                <p:cTn presetID="14" presetClass="entr" presetSubtype="10" fill="hold" nodeType="withEffect">
                  <p:stCondLst>
                    <p:cond delay="0"/>
                  </p:stCondLst>
                  <p:childTnLst>
                    <p:set>
                      <p:cBhvr>
                        <p:cTn dur="1" fill="hold">
                          <p:stCondLst>
                            <p:cond delay="0"/>
                          </p:stCondLst>
                        </p:cTn>
                        <p:tgtEl>
                          <p:spTgt spid="93188"/>
                        </p:tgtEl>
                        <p:attrNameLst>
                          <p:attrName>style.visibility</p:attrName>
                        </p:attrNameLst>
                      </p:cBhvr>
                      <p:to>
                        <p:strVal val="visible"/>
                      </p:to>
                    </p:set>
                    <p:animEffect transition="in" filter="randombar(horizontal)">
                      <p:cBhvr>
                        <p:cTn dur="500"/>
                        <p:tgtEl>
                          <p:spTgt spid="93188"/>
                        </p:tgtEl>
                      </p:cBhvr>
                    </p:animEffect>
                  </p:childTnLst>
                </p:cTn>
              </p:par>
            </p:tnLst>
          </p:tmpl>
          <p:tmpl lvl="4">
            <p:tnLst>
              <p:par>
                <p:cTn presetID="14" presetClass="entr" presetSubtype="10" fill="hold" nodeType="withEffect">
                  <p:stCondLst>
                    <p:cond delay="0"/>
                  </p:stCondLst>
                  <p:childTnLst>
                    <p:set>
                      <p:cBhvr>
                        <p:cTn dur="1" fill="hold">
                          <p:stCondLst>
                            <p:cond delay="0"/>
                          </p:stCondLst>
                        </p:cTn>
                        <p:tgtEl>
                          <p:spTgt spid="93188"/>
                        </p:tgtEl>
                        <p:attrNameLst>
                          <p:attrName>style.visibility</p:attrName>
                        </p:attrNameLst>
                      </p:cBhvr>
                      <p:to>
                        <p:strVal val="visible"/>
                      </p:to>
                    </p:set>
                    <p:animEffect transition="in" filter="randombar(horizontal)">
                      <p:cBhvr>
                        <p:cTn dur="500"/>
                        <p:tgtEl>
                          <p:spTgt spid="93188"/>
                        </p:tgtEl>
                      </p:cBhvr>
                    </p:animEffect>
                  </p:childTnLst>
                </p:cTn>
              </p:par>
            </p:tnLst>
          </p:tmpl>
          <p:tmpl lvl="5">
            <p:tnLst>
              <p:par>
                <p:cTn presetID="14" presetClass="entr" presetSubtype="10" fill="hold" nodeType="withEffect">
                  <p:stCondLst>
                    <p:cond delay="0"/>
                  </p:stCondLst>
                  <p:childTnLst>
                    <p:set>
                      <p:cBhvr>
                        <p:cTn dur="1" fill="hold">
                          <p:stCondLst>
                            <p:cond delay="0"/>
                          </p:stCondLst>
                        </p:cTn>
                        <p:tgtEl>
                          <p:spTgt spid="93188"/>
                        </p:tgtEl>
                        <p:attrNameLst>
                          <p:attrName>style.visibility</p:attrName>
                        </p:attrNameLst>
                      </p:cBhvr>
                      <p:to>
                        <p:strVal val="visible"/>
                      </p:to>
                    </p:set>
                    <p:animEffect transition="in" filter="randombar(horizontal)">
                      <p:cBhvr>
                        <p:cTn dur="500"/>
                        <p:tgtEl>
                          <p:spTgt spid="93188"/>
                        </p:tgtEl>
                      </p:cBhvr>
                    </p:animEffect>
                  </p:childTnLst>
                </p:cTn>
              </p:par>
            </p:tnLst>
          </p:tmpl>
        </p:tmplLst>
      </p:bldP>
    </p:bldLst>
  </p:timing>
  <p:txStyles>
    <p:titleStyle>
      <a:lvl1pPr algn="l" rtl="1" eaLnBrk="0" fontAlgn="base" hangingPunct="0">
        <a:spcBef>
          <a:spcPct val="0"/>
        </a:spcBef>
        <a:spcAft>
          <a:spcPct val="0"/>
        </a:spcAft>
        <a:defRPr sz="3900" b="1">
          <a:solidFill>
            <a:schemeClr val="tx2"/>
          </a:solidFill>
          <a:latin typeface="+mj-lt"/>
          <a:ea typeface="+mj-ea"/>
          <a:cs typeface="+mj-cs"/>
        </a:defRPr>
      </a:lvl1pPr>
      <a:lvl2pPr algn="l" rtl="1" eaLnBrk="0" fontAlgn="base" hangingPunct="0">
        <a:spcBef>
          <a:spcPct val="0"/>
        </a:spcBef>
        <a:spcAft>
          <a:spcPct val="0"/>
        </a:spcAft>
        <a:defRPr sz="3900" b="1">
          <a:solidFill>
            <a:schemeClr val="tx2"/>
          </a:solidFill>
          <a:latin typeface="Arial" charset="0"/>
          <a:cs typeface="Arial" charset="0"/>
        </a:defRPr>
      </a:lvl2pPr>
      <a:lvl3pPr algn="l" rtl="1" eaLnBrk="0" fontAlgn="base" hangingPunct="0">
        <a:spcBef>
          <a:spcPct val="0"/>
        </a:spcBef>
        <a:spcAft>
          <a:spcPct val="0"/>
        </a:spcAft>
        <a:defRPr sz="3900" b="1">
          <a:solidFill>
            <a:schemeClr val="tx2"/>
          </a:solidFill>
          <a:latin typeface="Arial" charset="0"/>
          <a:cs typeface="Arial" charset="0"/>
        </a:defRPr>
      </a:lvl3pPr>
      <a:lvl4pPr algn="l" rtl="1" eaLnBrk="0" fontAlgn="base" hangingPunct="0">
        <a:spcBef>
          <a:spcPct val="0"/>
        </a:spcBef>
        <a:spcAft>
          <a:spcPct val="0"/>
        </a:spcAft>
        <a:defRPr sz="3900" b="1">
          <a:solidFill>
            <a:schemeClr val="tx2"/>
          </a:solidFill>
          <a:latin typeface="Arial" charset="0"/>
          <a:cs typeface="Arial" charset="0"/>
        </a:defRPr>
      </a:lvl4pPr>
      <a:lvl5pPr algn="l" rtl="1" eaLnBrk="0" fontAlgn="base" hangingPunct="0">
        <a:spcBef>
          <a:spcPct val="0"/>
        </a:spcBef>
        <a:spcAft>
          <a:spcPct val="0"/>
        </a:spcAft>
        <a:defRPr sz="3900" b="1">
          <a:solidFill>
            <a:schemeClr val="tx2"/>
          </a:solidFill>
          <a:latin typeface="Arial" charset="0"/>
          <a:cs typeface="Arial" charset="0"/>
        </a:defRPr>
      </a:lvl5pPr>
      <a:lvl6pPr marL="457200" algn="l" rtl="1" fontAlgn="base">
        <a:spcBef>
          <a:spcPct val="0"/>
        </a:spcBef>
        <a:spcAft>
          <a:spcPct val="0"/>
        </a:spcAft>
        <a:defRPr sz="3900" b="1">
          <a:solidFill>
            <a:schemeClr val="tx2"/>
          </a:solidFill>
          <a:latin typeface="Arial" charset="0"/>
          <a:cs typeface="Arial" charset="0"/>
        </a:defRPr>
      </a:lvl6pPr>
      <a:lvl7pPr marL="914400" algn="l" rtl="1" fontAlgn="base">
        <a:spcBef>
          <a:spcPct val="0"/>
        </a:spcBef>
        <a:spcAft>
          <a:spcPct val="0"/>
        </a:spcAft>
        <a:defRPr sz="3900" b="1">
          <a:solidFill>
            <a:schemeClr val="tx2"/>
          </a:solidFill>
          <a:latin typeface="Arial" charset="0"/>
          <a:cs typeface="Arial" charset="0"/>
        </a:defRPr>
      </a:lvl7pPr>
      <a:lvl8pPr marL="1371600" algn="l" rtl="1" fontAlgn="base">
        <a:spcBef>
          <a:spcPct val="0"/>
        </a:spcBef>
        <a:spcAft>
          <a:spcPct val="0"/>
        </a:spcAft>
        <a:defRPr sz="3900" b="1">
          <a:solidFill>
            <a:schemeClr val="tx2"/>
          </a:solidFill>
          <a:latin typeface="Arial" charset="0"/>
          <a:cs typeface="Arial" charset="0"/>
        </a:defRPr>
      </a:lvl8pPr>
      <a:lvl9pPr marL="1828800" algn="l" rtl="1" fontAlgn="base">
        <a:spcBef>
          <a:spcPct val="0"/>
        </a:spcBef>
        <a:spcAft>
          <a:spcPct val="0"/>
        </a:spcAft>
        <a:defRPr sz="3900" b="1">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r" rtl="1"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r" rtl="1"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r" rtl="1"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r" rtl="1"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r" rtl="1"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r" rtl="1"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r" rtl="1"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r" rtl="1"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TextBox 3"/>
          <p:cNvSpPr txBox="1"/>
          <p:nvPr/>
        </p:nvSpPr>
        <p:spPr>
          <a:xfrm>
            <a:off x="1857356" y="3214686"/>
            <a:ext cx="5072098" cy="1569660"/>
          </a:xfrm>
          <a:prstGeom prst="rect">
            <a:avLst/>
          </a:prstGeom>
          <a:noFill/>
        </p:spPr>
        <p:txBody>
          <a:bodyPr wrap="square" rtlCol="0">
            <a:spAutoFit/>
          </a:bodyPr>
          <a:lstStyle/>
          <a:p>
            <a:r>
              <a:rPr lang="fa-IR" sz="9600" dirty="0" smtClean="0">
                <a:cs typeface="+mn-cs"/>
              </a:rPr>
              <a:t>به نام خدا       </a:t>
            </a:r>
            <a:endParaRPr lang="en-US" sz="9600" dirty="0">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3"/>
          <p:cNvSpPr>
            <a:spLocks noGrp="1" noChangeArrowheads="1"/>
          </p:cNvSpPr>
          <p:nvPr>
            <p:ph type="body" idx="4294967295"/>
          </p:nvPr>
        </p:nvSpPr>
        <p:spPr>
          <a:xfrm>
            <a:off x="179388" y="1773238"/>
            <a:ext cx="8229600" cy="4411662"/>
          </a:xfrm>
        </p:spPr>
        <p:txBody>
          <a:bodyPr/>
          <a:lstStyle/>
          <a:p>
            <a:pPr eaLnBrk="1" hangingPunct="1">
              <a:buFont typeface="Wingdings" pitchFamily="2" charset="2"/>
              <a:buNone/>
            </a:pPr>
            <a:r>
              <a:rPr lang="fa-IR" sz="3600" b="1" smtClean="0">
                <a:solidFill>
                  <a:schemeClr val="tx2"/>
                </a:solidFill>
              </a:rPr>
              <a:t>3) تاریخچه آزمونهای پیشرفتهای ورزشی پایه</a:t>
            </a:r>
          </a:p>
          <a:p>
            <a:pPr eaLnBrk="1" hangingPunct="1">
              <a:buFont typeface="Wingdings" pitchFamily="2" charset="2"/>
              <a:buNone/>
            </a:pPr>
            <a:endParaRPr lang="fa-IR" sz="3600" b="1" smtClean="0">
              <a:solidFill>
                <a:schemeClr val="tx2"/>
              </a:solidFill>
            </a:endParaRPr>
          </a:p>
          <a:p>
            <a:pPr eaLnBrk="1" hangingPunct="1">
              <a:buFont typeface="Wingdings" pitchFamily="2" charset="2"/>
              <a:buNone/>
            </a:pPr>
            <a:r>
              <a:rPr lang="fa-IR" smtClean="0"/>
              <a:t>- آزمونهایی که پیشرفت ورزشی پایه از قبیل دویدنها ٬ پرتاب کردنها و پریدنها رااندازه گیری می کند.از سالهای 1904 به بعد توسط گیولیک تهیه و تنظیم شد. </a:t>
            </a: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0418">
                                            <p:txEl>
                                              <p:pRg st="0" end="0"/>
                                            </p:txEl>
                                          </p:spTgt>
                                        </p:tgtEl>
                                        <p:attrNameLst>
                                          <p:attrName>style.visibility</p:attrName>
                                        </p:attrNameLst>
                                      </p:cBhvr>
                                      <p:to>
                                        <p:strVal val="visible"/>
                                      </p:to>
                                    </p:set>
                                    <p:animEffect transition="in" filter="randombar(horizontal)">
                                      <p:cBhvr>
                                        <p:cTn id="7" dur="500"/>
                                        <p:tgtEl>
                                          <p:spTgt spid="604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0418">
                                            <p:txEl>
                                              <p:pRg st="2" end="2"/>
                                            </p:txEl>
                                          </p:spTgt>
                                        </p:tgtEl>
                                        <p:attrNameLst>
                                          <p:attrName>style.visibility</p:attrName>
                                        </p:attrNameLst>
                                      </p:cBhvr>
                                      <p:to>
                                        <p:strVal val="visible"/>
                                      </p:to>
                                    </p:set>
                                    <p:animEffect transition="in" filter="randombar(horizontal)">
                                      <p:cBhvr>
                                        <p:cTn id="12" dur="500"/>
                                        <p:tgtEl>
                                          <p:spTgt spid="6041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3"/>
          <p:cNvSpPr>
            <a:spLocks noGrp="1" noChangeArrowheads="1"/>
          </p:cNvSpPr>
          <p:nvPr>
            <p:ph type="body" idx="4294967295"/>
          </p:nvPr>
        </p:nvSpPr>
        <p:spPr>
          <a:xfrm>
            <a:off x="323850" y="1773238"/>
            <a:ext cx="8229600" cy="4411662"/>
          </a:xfrm>
        </p:spPr>
        <p:txBody>
          <a:bodyPr/>
          <a:lstStyle/>
          <a:p>
            <a:pPr eaLnBrk="1" hangingPunct="1">
              <a:buFont typeface="Wingdings" pitchFamily="2" charset="2"/>
              <a:buNone/>
            </a:pPr>
            <a:r>
              <a:rPr lang="fa-IR" sz="3600" b="1" smtClean="0">
                <a:solidFill>
                  <a:schemeClr val="tx2"/>
                </a:solidFill>
              </a:rPr>
              <a:t>    مواد این آزمون عبارت است از:</a:t>
            </a:r>
          </a:p>
          <a:p>
            <a:pPr eaLnBrk="1" hangingPunct="1">
              <a:buFont typeface="Wingdings" pitchFamily="2" charset="2"/>
              <a:buNone/>
            </a:pPr>
            <a:endParaRPr lang="fa-IR" sz="3600" b="1" smtClean="0">
              <a:solidFill>
                <a:schemeClr val="tx2"/>
              </a:solidFill>
            </a:endParaRPr>
          </a:p>
          <a:p>
            <a:pPr eaLnBrk="1" hangingPunct="1">
              <a:buFont typeface="Wingdings" pitchFamily="2" charset="2"/>
              <a:buNone/>
            </a:pPr>
            <a:r>
              <a:rPr lang="fa-IR" sz="3400" smtClean="0"/>
              <a:t>   دویدن٬ پرش ارتفاع٬ کشش از بارفیکس٬ دوهای سرعت کوتاه٬ پرش ارتفاع جفتی٬ بالا رفتن از طناب ٬شنای روی زمین و پرتاب وزنه.</a:t>
            </a:r>
            <a:endParaRPr lang="en-US" sz="3400" smtClean="0"/>
          </a:p>
          <a:p>
            <a:pPr eaLnBrk="1" hangingPunct="1"/>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1442">
                                            <p:txEl>
                                              <p:pRg st="0" end="0"/>
                                            </p:txEl>
                                          </p:spTgt>
                                        </p:tgtEl>
                                        <p:attrNameLst>
                                          <p:attrName>style.visibility</p:attrName>
                                        </p:attrNameLst>
                                      </p:cBhvr>
                                      <p:to>
                                        <p:strVal val="visible"/>
                                      </p:to>
                                    </p:set>
                                    <p:animEffect transition="in" filter="randombar(horizontal)">
                                      <p:cBhvr>
                                        <p:cTn id="7" dur="500"/>
                                        <p:tgtEl>
                                          <p:spTgt spid="614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1442">
                                            <p:txEl>
                                              <p:pRg st="2" end="2"/>
                                            </p:txEl>
                                          </p:spTgt>
                                        </p:tgtEl>
                                        <p:attrNameLst>
                                          <p:attrName>style.visibility</p:attrName>
                                        </p:attrNameLst>
                                      </p:cBhvr>
                                      <p:to>
                                        <p:strVal val="visible"/>
                                      </p:to>
                                    </p:set>
                                    <p:animEffect transition="in" filter="randombar(horizontal)">
                                      <p:cBhvr>
                                        <p:cTn id="12" dur="500"/>
                                        <p:tgtEl>
                                          <p:spTgt spid="6144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3"/>
          <p:cNvSpPr>
            <a:spLocks noGrp="1" noChangeArrowheads="1"/>
          </p:cNvSpPr>
          <p:nvPr>
            <p:ph type="body" idx="4294967295"/>
          </p:nvPr>
        </p:nvSpPr>
        <p:spPr>
          <a:xfrm>
            <a:off x="179388" y="1719263"/>
            <a:ext cx="8256587" cy="4411662"/>
          </a:xfrm>
        </p:spPr>
        <p:txBody>
          <a:bodyPr/>
          <a:lstStyle/>
          <a:p>
            <a:pPr eaLnBrk="1" hangingPunct="1">
              <a:buFont typeface="Wingdings" pitchFamily="2" charset="2"/>
              <a:buChar char="µ"/>
            </a:pPr>
            <a:r>
              <a:rPr lang="fa-IR" sz="3400" smtClean="0"/>
              <a:t>دکتر جورج میلان در سال 1907 برای اولین بار آزمونهای پایه پیشرف ورزشی ویژه دانشجویان را در دانشگاه کلمبیا معرفی کرد.</a:t>
            </a:r>
          </a:p>
          <a:p>
            <a:pPr eaLnBrk="1" hangingPunct="1">
              <a:buFont typeface="Wingdings" pitchFamily="2" charset="2"/>
              <a:buChar char="µ"/>
            </a:pPr>
            <a:r>
              <a:rPr lang="fa-IR" sz="3400" smtClean="0"/>
              <a:t>در سال 1920 دکتر مک کلوی جدول امتیازات ورزشی را به چاپ رساند که اولین کاربرد آمار در تربیت بدنی محسوب می شود.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2466">
                                            <p:txEl>
                                              <p:pRg st="0" end="0"/>
                                            </p:txEl>
                                          </p:spTgt>
                                        </p:tgtEl>
                                        <p:attrNameLst>
                                          <p:attrName>style.visibility</p:attrName>
                                        </p:attrNameLst>
                                      </p:cBhvr>
                                      <p:to>
                                        <p:strVal val="visible"/>
                                      </p:to>
                                    </p:set>
                                    <p:animEffect transition="in" filter="randombar(horizontal)">
                                      <p:cBhvr>
                                        <p:cTn id="7" dur="500"/>
                                        <p:tgtEl>
                                          <p:spTgt spid="6246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2466">
                                            <p:txEl>
                                              <p:pRg st="1" end="1"/>
                                            </p:txEl>
                                          </p:spTgt>
                                        </p:tgtEl>
                                        <p:attrNameLst>
                                          <p:attrName>style.visibility</p:attrName>
                                        </p:attrNameLst>
                                      </p:cBhvr>
                                      <p:to>
                                        <p:strVal val="visible"/>
                                      </p:to>
                                    </p:set>
                                    <p:animEffect transition="in" filter="randombar(horizontal)">
                                      <p:cBhvr>
                                        <p:cTn id="12" dur="500"/>
                                        <p:tgtEl>
                                          <p:spTgt spid="6246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3"/>
          <p:cNvSpPr>
            <a:spLocks noGrp="1" noChangeArrowheads="1"/>
          </p:cNvSpPr>
          <p:nvPr>
            <p:ph type="body" idx="4294967295"/>
          </p:nvPr>
        </p:nvSpPr>
        <p:spPr>
          <a:xfrm>
            <a:off x="323850" y="1773238"/>
            <a:ext cx="8362950" cy="4411662"/>
          </a:xfrm>
        </p:spPr>
        <p:txBody>
          <a:bodyPr/>
          <a:lstStyle/>
          <a:p>
            <a:pPr eaLnBrk="1" hangingPunct="1">
              <a:buFont typeface="Wingdings" pitchFamily="2" charset="2"/>
              <a:buChar char="µ"/>
            </a:pPr>
            <a:r>
              <a:rPr lang="fa-IR" sz="3400" smtClean="0"/>
              <a:t>در سال 1929 سازمان ملی تفریحات سالم آ مریکا استانداردهای ملی را برای پسران در رشته دو و میدانی و ورزشهای دسته جمعی٬ ژیمناستیک و ورزشهای آبی تهیه کرد.</a:t>
            </a:r>
            <a:endParaRPr lang="en-US" sz="3400" smtClean="0"/>
          </a:p>
          <a:p>
            <a:pPr eaLnBrk="1" hangingPunct="1"/>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3490">
                                            <p:txEl>
                                              <p:pRg st="0" end="0"/>
                                            </p:txEl>
                                          </p:spTgt>
                                        </p:tgtEl>
                                        <p:attrNameLst>
                                          <p:attrName>style.visibility</p:attrName>
                                        </p:attrNameLst>
                                      </p:cBhvr>
                                      <p:to>
                                        <p:strVal val="visible"/>
                                      </p:to>
                                    </p:set>
                                    <p:animEffect transition="in" filter="randombar(horizontal)">
                                      <p:cBhvr>
                                        <p:cTn id="7" dur="500"/>
                                        <p:tgtEl>
                                          <p:spTgt spid="6349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3"/>
          <p:cNvSpPr>
            <a:spLocks noGrp="1" noChangeArrowheads="1"/>
          </p:cNvSpPr>
          <p:nvPr>
            <p:ph type="body" idx="4294967295"/>
          </p:nvPr>
        </p:nvSpPr>
        <p:spPr>
          <a:xfrm>
            <a:off x="0" y="1719263"/>
            <a:ext cx="8229600" cy="4411662"/>
          </a:xfrm>
        </p:spPr>
        <p:txBody>
          <a:bodyPr/>
          <a:lstStyle/>
          <a:p>
            <a:pPr eaLnBrk="1" hangingPunct="1">
              <a:buFont typeface="Wingdings" pitchFamily="2" charset="2"/>
              <a:buNone/>
            </a:pPr>
            <a:r>
              <a:rPr lang="fa-IR" sz="3600" b="1" smtClean="0">
                <a:solidFill>
                  <a:schemeClr val="tx2"/>
                </a:solidFill>
              </a:rPr>
              <a:t>4) تاریخچه آزمونهای مهارتهای ورزشی:</a:t>
            </a:r>
          </a:p>
          <a:p>
            <a:pPr eaLnBrk="1" hangingPunct="1">
              <a:buFont typeface="Wingdings" pitchFamily="2" charset="2"/>
              <a:buNone/>
            </a:pPr>
            <a:endParaRPr lang="fa-IR" sz="3600" b="1" smtClean="0">
              <a:solidFill>
                <a:schemeClr val="tx2"/>
              </a:solidFill>
            </a:endParaRPr>
          </a:p>
          <a:p>
            <a:pPr eaLnBrk="1" hangingPunct="1">
              <a:buFont typeface="Wingdings" pitchFamily="2" charset="2"/>
              <a:buNone/>
            </a:pPr>
            <a:r>
              <a:rPr lang="fa-IR" sz="3400" smtClean="0"/>
              <a:t>- برایس اولین متخصصی بود که در سال 1924 از مقیاس </a:t>
            </a:r>
            <a:r>
              <a:rPr lang="en-US" sz="3400" smtClean="0"/>
              <a:t>T</a:t>
            </a:r>
            <a:r>
              <a:rPr lang="fa-IR" sz="3400" smtClean="0"/>
              <a:t> برای ساختن نورم برای ارزشیابی دختران در یک آزمون بسکتبال استفاده کرد.</a:t>
            </a:r>
          </a:p>
          <a:p>
            <a:pPr eaLnBrk="1" hangingPunct="1">
              <a:buFont typeface="Wingdings" pitchFamily="2" charset="2"/>
              <a:buNone/>
            </a:pPr>
            <a:r>
              <a:rPr lang="fa-IR" sz="3400" smtClean="0"/>
              <a:t>- در سال 1938 گلاسو و برویر مجموعه ای از آزمونهای ورزشی را به چاپ رساندند.</a:t>
            </a:r>
          </a:p>
          <a:p>
            <a:pPr eaLnBrk="1" hangingPunct="1">
              <a:buFont typeface="Wingdings" pitchFamily="2" charset="2"/>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4514">
                                            <p:txEl>
                                              <p:pRg st="0" end="0"/>
                                            </p:txEl>
                                          </p:spTgt>
                                        </p:tgtEl>
                                        <p:attrNameLst>
                                          <p:attrName>style.visibility</p:attrName>
                                        </p:attrNameLst>
                                      </p:cBhvr>
                                      <p:to>
                                        <p:strVal val="visible"/>
                                      </p:to>
                                    </p:set>
                                    <p:animEffect transition="in" filter="randombar(horizontal)">
                                      <p:cBhvr>
                                        <p:cTn id="7" dur="500"/>
                                        <p:tgtEl>
                                          <p:spTgt spid="645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4514">
                                            <p:txEl>
                                              <p:pRg st="2" end="2"/>
                                            </p:txEl>
                                          </p:spTgt>
                                        </p:tgtEl>
                                        <p:attrNameLst>
                                          <p:attrName>style.visibility</p:attrName>
                                        </p:attrNameLst>
                                      </p:cBhvr>
                                      <p:to>
                                        <p:strVal val="visible"/>
                                      </p:to>
                                    </p:set>
                                    <p:animEffect transition="in" filter="randombar(horizontal)">
                                      <p:cBhvr>
                                        <p:cTn id="12" dur="500"/>
                                        <p:tgtEl>
                                          <p:spTgt spid="6451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4514">
                                            <p:txEl>
                                              <p:pRg st="3" end="3"/>
                                            </p:txEl>
                                          </p:spTgt>
                                        </p:tgtEl>
                                        <p:attrNameLst>
                                          <p:attrName>style.visibility</p:attrName>
                                        </p:attrNameLst>
                                      </p:cBhvr>
                                      <p:to>
                                        <p:strVal val="visible"/>
                                      </p:to>
                                    </p:set>
                                    <p:animEffect transition="in" filter="randombar(horizontal)">
                                      <p:cBhvr>
                                        <p:cTn id="17" dur="500"/>
                                        <p:tgtEl>
                                          <p:spTgt spid="645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3"/>
          <p:cNvSpPr>
            <a:spLocks noGrp="1" noChangeArrowheads="1"/>
          </p:cNvSpPr>
          <p:nvPr>
            <p:ph type="body" idx="4294967295"/>
          </p:nvPr>
        </p:nvSpPr>
        <p:spPr>
          <a:xfrm>
            <a:off x="468313" y="1844675"/>
            <a:ext cx="7761287" cy="4411663"/>
          </a:xfrm>
        </p:spPr>
        <p:txBody>
          <a:bodyPr/>
          <a:lstStyle/>
          <a:p>
            <a:pPr eaLnBrk="1" hangingPunct="1">
              <a:buFont typeface="Wingdings" pitchFamily="2" charset="2"/>
              <a:buNone/>
            </a:pPr>
            <a:r>
              <a:rPr lang="fa-IR" sz="3400" smtClean="0"/>
              <a:t>- مدتی بعد سازمان ایفرد کار ساختن آزمون برای 15 رشته ورزشی را در دست گرفت.</a:t>
            </a:r>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5538">
                                            <p:txEl>
                                              <p:pRg st="0" end="0"/>
                                            </p:txEl>
                                          </p:spTgt>
                                        </p:tgtEl>
                                        <p:attrNameLst>
                                          <p:attrName>style.visibility</p:attrName>
                                        </p:attrNameLst>
                                      </p:cBhvr>
                                      <p:to>
                                        <p:strVal val="visible"/>
                                      </p:to>
                                    </p:set>
                                    <p:animEffect transition="in" filter="randombar(horizontal)">
                                      <p:cBhvr>
                                        <p:cTn id="7" dur="500"/>
                                        <p:tgtEl>
                                          <p:spTgt spid="655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3"/>
          <p:cNvSpPr>
            <a:spLocks noGrp="1" noChangeArrowheads="1"/>
          </p:cNvSpPr>
          <p:nvPr>
            <p:ph type="body" idx="4294967295"/>
          </p:nvPr>
        </p:nvSpPr>
        <p:spPr>
          <a:xfrm>
            <a:off x="395288" y="1196975"/>
            <a:ext cx="8013700" cy="4411663"/>
          </a:xfrm>
        </p:spPr>
        <p:txBody>
          <a:bodyPr/>
          <a:lstStyle/>
          <a:p>
            <a:pPr eaLnBrk="1" hangingPunct="1">
              <a:buFont typeface="Wingdings" pitchFamily="2" charset="2"/>
              <a:buNone/>
            </a:pPr>
            <a:r>
              <a:rPr lang="fa-IR" sz="3600" b="1" smtClean="0">
                <a:solidFill>
                  <a:schemeClr val="tx2"/>
                </a:solidFill>
              </a:rPr>
              <a:t>    5) تاریخچه شاخصهای طبقه بندی:</a:t>
            </a:r>
          </a:p>
          <a:p>
            <a:pPr eaLnBrk="1" hangingPunct="1">
              <a:buFont typeface="Wingdings" pitchFamily="2" charset="2"/>
              <a:buNone/>
            </a:pPr>
            <a:r>
              <a:rPr lang="fa-IR" smtClean="0"/>
              <a:t> </a:t>
            </a:r>
          </a:p>
          <a:p>
            <a:pPr eaLnBrk="1" hangingPunct="1">
              <a:buFont typeface="Wingdings" pitchFamily="2" charset="2"/>
              <a:buNone/>
            </a:pPr>
            <a:r>
              <a:rPr lang="fa-IR" smtClean="0"/>
              <a:t>   </a:t>
            </a:r>
            <a:r>
              <a:rPr lang="fa-IR" sz="3400" smtClean="0"/>
              <a:t>رایلی در سال 1917 به عنوان پیشگام تعیین شاخصهای طبقه بندی می باشد.بعد از رایلی ٬ مک کلوی ٬ سارجنت ٬ درکپس برایس در سال 1927 آزمونهایی را ساختند که با سن مزن قد قدرت و جنس شاگردان متناسب بود.این آزمونها برای طبقه بندی افراد در گروههای متجانس و هم قوه بکار می رفتند.</a:t>
            </a:r>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6562">
                                            <p:txEl>
                                              <p:pRg st="0" end="0"/>
                                            </p:txEl>
                                          </p:spTgt>
                                        </p:tgtEl>
                                        <p:attrNameLst>
                                          <p:attrName>style.visibility</p:attrName>
                                        </p:attrNameLst>
                                      </p:cBhvr>
                                      <p:to>
                                        <p:strVal val="visible"/>
                                      </p:to>
                                    </p:set>
                                    <p:animEffect transition="in" filter="randombar(horizontal)">
                                      <p:cBhvr>
                                        <p:cTn id="7" dur="500"/>
                                        <p:tgtEl>
                                          <p:spTgt spid="6656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6562">
                                            <p:txEl>
                                              <p:pRg st="1" end="1"/>
                                            </p:txEl>
                                          </p:spTgt>
                                        </p:tgtEl>
                                        <p:attrNameLst>
                                          <p:attrName>style.visibility</p:attrName>
                                        </p:attrNameLst>
                                      </p:cBhvr>
                                      <p:to>
                                        <p:strVal val="visible"/>
                                      </p:to>
                                    </p:set>
                                    <p:animEffect transition="in" filter="randombar(horizontal)">
                                      <p:cBhvr>
                                        <p:cTn id="12" dur="500"/>
                                        <p:tgtEl>
                                          <p:spTgt spid="6656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6562">
                                            <p:txEl>
                                              <p:pRg st="2" end="2"/>
                                            </p:txEl>
                                          </p:spTgt>
                                        </p:tgtEl>
                                        <p:attrNameLst>
                                          <p:attrName>style.visibility</p:attrName>
                                        </p:attrNameLst>
                                      </p:cBhvr>
                                      <p:to>
                                        <p:strVal val="visible"/>
                                      </p:to>
                                    </p:set>
                                    <p:animEffect transition="in" filter="randombar(horizontal)">
                                      <p:cBhvr>
                                        <p:cTn id="17" dur="500"/>
                                        <p:tgtEl>
                                          <p:spTgt spid="6656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237" y="3357562"/>
            <a:ext cx="8820043" cy="923330"/>
          </a:xfrm>
          <a:prstGeom prst="rect">
            <a:avLst/>
          </a:prstGeom>
          <a:noFill/>
        </p:spPr>
        <p:txBody>
          <a:bodyPr wrap="none" rtlCol="0">
            <a:spAutoFit/>
          </a:bodyPr>
          <a:lstStyle/>
          <a:p>
            <a:r>
              <a:rPr lang="fa-IR" sz="5400" dirty="0" smtClean="0">
                <a:cs typeface="+mn-cs"/>
              </a:rPr>
              <a:t>موارد قابل اندازه گیری در تربیت بدنی</a:t>
            </a:r>
            <a:endParaRPr lang="en-US" sz="5400" dirty="0">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r" rtl="1">
              <a:buNone/>
            </a:pPr>
            <a:r>
              <a:rPr lang="fa-IR" sz="3200" b="1" dirty="0" smtClean="0">
                <a:solidFill>
                  <a:schemeClr val="tx2"/>
                </a:solidFill>
              </a:rPr>
              <a:t> </a:t>
            </a:r>
            <a:r>
              <a:rPr lang="fa-IR" sz="3200" i="1" dirty="0" smtClean="0">
                <a:solidFill>
                  <a:schemeClr val="tx2"/>
                </a:solidFill>
              </a:rPr>
              <a:t>تعریف </a:t>
            </a:r>
            <a:r>
              <a:rPr lang="fa-IR" sz="3200" i="1" dirty="0" smtClean="0">
                <a:solidFill>
                  <a:schemeClr val="tx2"/>
                </a:solidFill>
              </a:rPr>
              <a:t>قدرت ٬ استقامت و توان عضلانی و انواع آزمونهای مربوطه</a:t>
            </a:r>
            <a:endParaRPr lang="en-US" sz="3200" i="1" dirty="0" smtClean="0">
              <a:solidFill>
                <a:schemeClr val="tx2"/>
              </a:solidFill>
            </a:endParaRPr>
          </a:p>
          <a:p>
            <a:pPr algn="r" rtl="1">
              <a:buNone/>
            </a:pPr>
            <a:endParaRPr lang="en-US" sz="3200" dirty="0">
              <a:solidFill>
                <a:schemeClr val="tx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3"/>
          <p:cNvSpPr>
            <a:spLocks noGrp="1" noChangeArrowheads="1"/>
          </p:cNvSpPr>
          <p:nvPr>
            <p:ph type="body" idx="4294967295"/>
          </p:nvPr>
        </p:nvSpPr>
        <p:spPr>
          <a:xfrm>
            <a:off x="584200" y="1989138"/>
            <a:ext cx="8559800" cy="4114800"/>
          </a:xfrm>
        </p:spPr>
        <p:txBody>
          <a:bodyPr/>
          <a:lstStyle/>
          <a:p>
            <a:pPr eaLnBrk="1" hangingPunct="1">
              <a:buFont typeface="Wingdings" pitchFamily="2" charset="2"/>
              <a:buNone/>
            </a:pPr>
            <a:endParaRPr lang="fa-IR" sz="3600" smtClean="0"/>
          </a:p>
          <a:p>
            <a:pPr eaLnBrk="1" hangingPunct="1">
              <a:buFont typeface="Wingdings" pitchFamily="2" charset="2"/>
              <a:buNone/>
            </a:pPr>
            <a:r>
              <a:rPr lang="fa-IR" sz="3600" smtClean="0"/>
              <a:t>   آمادگی یک عضله یا گروهی از عضلات برای اعمال حداکثر فشار به یک مانع ثابت یا متحرک برای یک مرتبه را قدرت عضلانی می نامند. قدرت یکی از عوامل مهم موفقیت در بسیاری از رشته های ورزشی است.</a:t>
            </a:r>
            <a:endParaRPr lang="en-US" sz="3600" smtClean="0"/>
          </a:p>
        </p:txBody>
      </p:sp>
      <p:sp>
        <p:nvSpPr>
          <p:cNvPr id="135171" name="Rectangle 4"/>
          <p:cNvSpPr>
            <a:spLocks noChangeArrowheads="1"/>
          </p:cNvSpPr>
          <p:nvPr/>
        </p:nvSpPr>
        <p:spPr bwMode="auto">
          <a:xfrm>
            <a:off x="5580063" y="908050"/>
            <a:ext cx="2592387" cy="792163"/>
          </a:xfrm>
          <a:prstGeom prst="rect">
            <a:avLst/>
          </a:prstGeom>
          <a:solidFill>
            <a:schemeClr val="bg1"/>
          </a:solidFill>
          <a:ln w="9525">
            <a:solidFill>
              <a:srgbClr val="FFFFFF"/>
            </a:solidFill>
            <a:miter lim="800000"/>
            <a:headEnd/>
            <a:tailEnd/>
          </a:ln>
        </p:spPr>
        <p:txBody>
          <a:bodyPr wrap="none" anchor="ctr"/>
          <a:lstStyle/>
          <a:p>
            <a:pPr algn="ctr"/>
            <a:r>
              <a:rPr lang="fa-IR" b="1" dirty="0"/>
              <a:t>قدرت عضلانی:</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5170">
                                            <p:txEl>
                                              <p:pRg st="1" end="1"/>
                                            </p:txEl>
                                          </p:spTgt>
                                        </p:tgtEl>
                                        <p:attrNameLst>
                                          <p:attrName>style.visibility</p:attrName>
                                        </p:attrNameLst>
                                      </p:cBhvr>
                                      <p:to>
                                        <p:strVal val="visible"/>
                                      </p:to>
                                    </p:set>
                                    <p:animEffect transition="in" filter="randombar(horizontal)">
                                      <p:cBhvr>
                                        <p:cTn id="7" dur="500"/>
                                        <p:tgtEl>
                                          <p:spTgt spid="13517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fa-IR" dirty="0" smtClean="0"/>
              <a:t>انواع ارزشیابی    </a:t>
            </a:r>
            <a:endParaRPr lang="en-US" dirty="0"/>
          </a:p>
        </p:txBody>
      </p:sp>
      <p:sp>
        <p:nvSpPr>
          <p:cNvPr id="3" name="Content Placeholder 2"/>
          <p:cNvSpPr>
            <a:spLocks noGrp="1"/>
          </p:cNvSpPr>
          <p:nvPr>
            <p:ph idx="1"/>
          </p:nvPr>
        </p:nvSpPr>
        <p:spPr/>
        <p:txBody>
          <a:bodyPr/>
          <a:lstStyle/>
          <a:p>
            <a:pPr>
              <a:buNone/>
            </a:pPr>
            <a:r>
              <a:rPr lang="fa-IR" dirty="0" smtClean="0"/>
              <a:t>1)ازنظر زمان انجام ارزشیابی</a:t>
            </a:r>
          </a:p>
          <a:p>
            <a:pPr>
              <a:buNone/>
            </a:pPr>
            <a:r>
              <a:rPr lang="fa-IR" dirty="0" smtClean="0"/>
              <a:t>الف)ارزشیابی ورودی</a:t>
            </a:r>
          </a:p>
          <a:p>
            <a:pPr>
              <a:buNone/>
            </a:pPr>
            <a:r>
              <a:rPr lang="fa-IR" dirty="0" smtClean="0"/>
              <a:t>ب)ارزشیابی مرحله </a:t>
            </a:r>
            <a:r>
              <a:rPr lang="fa-IR" sz="3200" dirty="0" smtClean="0"/>
              <a:t>ای(تکوینی</a:t>
            </a:r>
            <a:r>
              <a:rPr lang="fa-IR" dirty="0" smtClean="0"/>
              <a:t>)</a:t>
            </a:r>
          </a:p>
          <a:p>
            <a:pPr>
              <a:buNone/>
            </a:pPr>
            <a:r>
              <a:rPr lang="fa-IR" dirty="0" smtClean="0"/>
              <a:t>ج)ارزشیابی پایانی(نهایی)</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Oval 4"/>
          <p:cNvSpPr>
            <a:spLocks noChangeArrowheads="1"/>
          </p:cNvSpPr>
          <p:nvPr/>
        </p:nvSpPr>
        <p:spPr bwMode="auto">
          <a:xfrm>
            <a:off x="2627313" y="3429000"/>
            <a:ext cx="4105275" cy="863600"/>
          </a:xfrm>
          <a:prstGeom prst="ellipse">
            <a:avLst/>
          </a:prstGeom>
          <a:solidFill>
            <a:schemeClr val="accent1"/>
          </a:solidFill>
          <a:ln w="9525">
            <a:solidFill>
              <a:schemeClr val="tx1"/>
            </a:solidFill>
            <a:round/>
            <a:headEnd/>
            <a:tailEnd/>
          </a:ln>
        </p:spPr>
        <p:txBody>
          <a:bodyPr wrap="none" anchor="ctr"/>
          <a:lstStyle/>
          <a:p>
            <a:pPr algn="ctr"/>
            <a:r>
              <a:rPr lang="fa-IR" sz="5400" b="1">
                <a:solidFill>
                  <a:schemeClr val="folHlink"/>
                </a:solidFill>
              </a:rPr>
              <a:t>انواع قدرت</a:t>
            </a:r>
            <a:endParaRPr lang="en-US" sz="5400" b="1">
              <a:solidFill>
                <a:schemeClr val="folHlink"/>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3"/>
          <p:cNvSpPr>
            <a:spLocks noGrp="1" noChangeArrowheads="1"/>
          </p:cNvSpPr>
          <p:nvPr>
            <p:ph idx="1"/>
          </p:nvPr>
        </p:nvSpPr>
        <p:spPr>
          <a:xfrm>
            <a:off x="611188" y="2133600"/>
            <a:ext cx="8280400" cy="4291013"/>
          </a:xfrm>
        </p:spPr>
        <p:txBody>
          <a:bodyPr/>
          <a:lstStyle/>
          <a:p>
            <a:pPr marL="609600" indent="-609600" eaLnBrk="1" hangingPunct="1">
              <a:lnSpc>
                <a:spcPct val="90000"/>
              </a:lnSpc>
              <a:buSzTx/>
              <a:buFont typeface="Wingdings" pitchFamily="2" charset="2"/>
              <a:buAutoNum type="arabicPeriod"/>
            </a:pPr>
            <a:r>
              <a:rPr lang="fa-IR" sz="3600" b="1" dirty="0" smtClean="0"/>
              <a:t>قدرت ایستا یا ایزومتریک:</a:t>
            </a:r>
          </a:p>
          <a:p>
            <a:pPr marL="609600" indent="-609600" eaLnBrk="1" hangingPunct="1">
              <a:lnSpc>
                <a:spcPct val="90000"/>
              </a:lnSpc>
              <a:buSzTx/>
              <a:buFont typeface="Wingdings" pitchFamily="2" charset="2"/>
              <a:buNone/>
            </a:pPr>
            <a:endParaRPr lang="fa-IR" sz="3600" b="1" dirty="0" smtClean="0">
              <a:solidFill>
                <a:schemeClr val="folHlink"/>
              </a:solidFill>
            </a:endParaRPr>
          </a:p>
          <a:p>
            <a:pPr marL="609600" indent="-609600" eaLnBrk="1" hangingPunct="1">
              <a:lnSpc>
                <a:spcPct val="90000"/>
              </a:lnSpc>
              <a:buFont typeface="Wingdings" pitchFamily="2" charset="2"/>
              <a:buNone/>
            </a:pPr>
            <a:r>
              <a:rPr lang="fa-IR" dirty="0" smtClean="0"/>
              <a:t>      </a:t>
            </a:r>
            <a:r>
              <a:rPr lang="fa-IR" sz="3400" dirty="0" smtClean="0"/>
              <a:t>قدرت ایستا انقباضهای عضلانی در برابر مقاومت ثابت و غیر قابل حرکت است که در آن ضمن اینکه تنش عضله افزایش می یابد ٬ تغییری در طول عضله یا وضعیت مفصل ایجاد نمی شود.</a:t>
            </a:r>
            <a:endParaRPr lang="en-US" sz="3400" dirty="0" smtClean="0"/>
          </a:p>
          <a:p>
            <a:pPr marL="609600" indent="-609600" eaLnBrk="1" hangingPunct="1">
              <a:lnSpc>
                <a:spcPct val="90000"/>
              </a:lnSpc>
              <a:buSzTx/>
              <a:buFont typeface="Wingdings" pitchFamily="2" charset="2"/>
              <a:buNone/>
            </a:pPr>
            <a:endParaRPr lang="fa-IR" dirty="0" smtClean="0"/>
          </a:p>
          <a:p>
            <a:pPr marL="609600" indent="-609600" eaLnBrk="1" hangingPunct="1">
              <a:lnSpc>
                <a:spcPct val="90000"/>
              </a:lnSpc>
              <a:buFont typeface="Wingdings" pitchFamily="2" charset="2"/>
              <a:buNone/>
            </a:pPr>
            <a:r>
              <a:rPr lang="fa-IR" dirty="0" smtClean="0"/>
              <a:t>          </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3"/>
          <p:cNvSpPr>
            <a:spLocks noGrp="1" noChangeArrowheads="1"/>
          </p:cNvSpPr>
          <p:nvPr>
            <p:ph type="body" idx="4294967295"/>
          </p:nvPr>
        </p:nvSpPr>
        <p:spPr>
          <a:xfrm>
            <a:off x="0" y="1989138"/>
            <a:ext cx="8486775" cy="4143375"/>
          </a:xfrm>
        </p:spPr>
        <p:txBody>
          <a:bodyPr/>
          <a:lstStyle/>
          <a:p>
            <a:pPr eaLnBrk="1" hangingPunct="1"/>
            <a:endParaRPr lang="fa-IR" sz="3400" smtClean="0"/>
          </a:p>
          <a:p>
            <a:pPr eaLnBrk="1" hangingPunct="1"/>
            <a:r>
              <a:rPr lang="fa-IR" sz="3400" smtClean="0"/>
              <a:t> استفاده از دینا مومتر ( برای اندازه گیری قدرت عضلانی دست ٬ پا ٬ شانه ها ٬ سینه و پشت )</a:t>
            </a:r>
          </a:p>
          <a:p>
            <a:pPr eaLnBrk="1" hangingPunct="1"/>
            <a:r>
              <a:rPr lang="fa-IR" sz="3400" smtClean="0"/>
              <a:t> استفاده از کابل تنسیومتر ( برای اندازه گیری قدرت عضلات قسمتهای مختلف بدن )</a:t>
            </a:r>
            <a:endParaRPr lang="en-US" sz="3400" smtClean="0"/>
          </a:p>
        </p:txBody>
      </p:sp>
      <p:sp>
        <p:nvSpPr>
          <p:cNvPr id="139267" name="Rectangle 4"/>
          <p:cNvSpPr>
            <a:spLocks noChangeArrowheads="1"/>
          </p:cNvSpPr>
          <p:nvPr/>
        </p:nvSpPr>
        <p:spPr bwMode="auto">
          <a:xfrm>
            <a:off x="1547813" y="692150"/>
            <a:ext cx="7200900" cy="1008063"/>
          </a:xfrm>
          <a:prstGeom prst="rect">
            <a:avLst/>
          </a:prstGeom>
          <a:solidFill>
            <a:schemeClr val="accent1"/>
          </a:solidFill>
          <a:ln w="9525">
            <a:solidFill>
              <a:schemeClr val="tx1"/>
            </a:solidFill>
            <a:miter lim="800000"/>
            <a:headEnd/>
            <a:tailEnd/>
          </a:ln>
        </p:spPr>
        <p:txBody>
          <a:bodyPr wrap="none" anchor="ctr"/>
          <a:lstStyle/>
          <a:p>
            <a:pPr algn="ctr"/>
            <a:r>
              <a:rPr lang="fa-IR" b="1"/>
              <a:t>روش های اندازه گیری قدرت عضلانی ایستا:</a:t>
            </a: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9266">
                                            <p:txEl>
                                              <p:pRg st="1" end="1"/>
                                            </p:txEl>
                                          </p:spTgt>
                                        </p:tgtEl>
                                        <p:attrNameLst>
                                          <p:attrName>style.visibility</p:attrName>
                                        </p:attrNameLst>
                                      </p:cBhvr>
                                      <p:to>
                                        <p:strVal val="visible"/>
                                      </p:to>
                                    </p:set>
                                    <p:animEffect transition="in" filter="randombar(horizontal)">
                                      <p:cBhvr>
                                        <p:cTn id="7" dur="500"/>
                                        <p:tgtEl>
                                          <p:spTgt spid="13926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39266">
                                            <p:txEl>
                                              <p:pRg st="2" end="2"/>
                                            </p:txEl>
                                          </p:spTgt>
                                        </p:tgtEl>
                                        <p:attrNameLst>
                                          <p:attrName>style.visibility</p:attrName>
                                        </p:attrNameLst>
                                      </p:cBhvr>
                                      <p:to>
                                        <p:strVal val="visible"/>
                                      </p:to>
                                    </p:set>
                                    <p:animEffect transition="in" filter="randombar(horizontal)">
                                      <p:cBhvr>
                                        <p:cTn id="12" dur="500"/>
                                        <p:tgtEl>
                                          <p:spTgt spid="13926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3"/>
          <p:cNvSpPr>
            <a:spLocks noGrp="1" noChangeArrowheads="1"/>
          </p:cNvSpPr>
          <p:nvPr>
            <p:ph type="body" idx="4294967295"/>
          </p:nvPr>
        </p:nvSpPr>
        <p:spPr>
          <a:xfrm>
            <a:off x="500034" y="2060575"/>
            <a:ext cx="8064500" cy="4114800"/>
          </a:xfrm>
        </p:spPr>
        <p:txBody>
          <a:bodyPr/>
          <a:lstStyle/>
          <a:p>
            <a:pPr marL="609600" indent="-609600" eaLnBrk="1" hangingPunct="1">
              <a:buSzTx/>
              <a:buFont typeface="Wingdings" pitchFamily="2" charset="2"/>
              <a:buAutoNum type="arabicPeriod" startAt="2"/>
            </a:pPr>
            <a:r>
              <a:rPr lang="fa-IR" sz="3600" b="1" dirty="0" smtClean="0">
                <a:solidFill>
                  <a:schemeClr val="tx2"/>
                </a:solidFill>
              </a:rPr>
              <a:t>قدرت عضلانی پویا یا ایزو تونیک:</a:t>
            </a:r>
          </a:p>
          <a:p>
            <a:pPr marL="609600" indent="-609600" eaLnBrk="1" hangingPunct="1">
              <a:buSzTx/>
              <a:buFont typeface="Wingdings" pitchFamily="2" charset="2"/>
              <a:buNone/>
            </a:pPr>
            <a:endParaRPr lang="fa-IR" sz="3600" b="1" dirty="0" smtClean="0">
              <a:solidFill>
                <a:schemeClr val="tx2"/>
              </a:solidFill>
            </a:endParaRPr>
          </a:p>
          <a:p>
            <a:pPr marL="609600" indent="-609600" eaLnBrk="1" hangingPunct="1">
              <a:buFont typeface="Wingdings" pitchFamily="2" charset="2"/>
              <a:buNone/>
            </a:pPr>
            <a:r>
              <a:rPr lang="fa-IR" dirty="0" smtClean="0"/>
              <a:t>     </a:t>
            </a:r>
            <a:r>
              <a:rPr lang="fa-IR" sz="3400" dirty="0" smtClean="0"/>
              <a:t>قدرت عضلانی پویا یا ایزو تونیک شامل انقباضهایی است که طول عضله و وضعیت مفصل مربوطه هنگام بلند کردن جسم تغییر می کند.</a:t>
            </a:r>
            <a:r>
              <a:rPr lang="en-US"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1314">
                                            <p:txEl>
                                              <p:pRg st="0" end="0"/>
                                            </p:txEl>
                                          </p:spTgt>
                                        </p:tgtEl>
                                        <p:attrNameLst>
                                          <p:attrName>style.visibility</p:attrName>
                                        </p:attrNameLst>
                                      </p:cBhvr>
                                      <p:to>
                                        <p:strVal val="visible"/>
                                      </p:to>
                                    </p:set>
                                    <p:animEffect transition="in" filter="randombar(horizontal)">
                                      <p:cBhvr>
                                        <p:cTn id="7" dur="500"/>
                                        <p:tgtEl>
                                          <p:spTgt spid="1413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41314">
                                            <p:txEl>
                                              <p:pRg st="2" end="2"/>
                                            </p:txEl>
                                          </p:spTgt>
                                        </p:tgtEl>
                                        <p:attrNameLst>
                                          <p:attrName>style.visibility</p:attrName>
                                        </p:attrNameLst>
                                      </p:cBhvr>
                                      <p:to>
                                        <p:strVal val="visible"/>
                                      </p:to>
                                    </p:set>
                                    <p:animEffect transition="in" filter="randombar(horizontal)">
                                      <p:cBhvr>
                                        <p:cTn id="12" dur="500"/>
                                        <p:tgtEl>
                                          <p:spTgt spid="1413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4"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6" name="Rectangle 3"/>
          <p:cNvSpPr>
            <a:spLocks noGrp="1" noChangeArrowheads="1"/>
          </p:cNvSpPr>
          <p:nvPr>
            <p:ph type="body" idx="4294967295"/>
          </p:nvPr>
        </p:nvSpPr>
        <p:spPr>
          <a:xfrm>
            <a:off x="728663" y="1989138"/>
            <a:ext cx="8201055" cy="4114800"/>
          </a:xfrm>
        </p:spPr>
        <p:txBody>
          <a:bodyPr/>
          <a:lstStyle/>
          <a:p>
            <a:pPr marL="609600" indent="-609600" eaLnBrk="1" hangingPunct="1">
              <a:buFont typeface="Wingdings" pitchFamily="2" charset="2"/>
              <a:buNone/>
            </a:pPr>
            <a:r>
              <a:rPr lang="fa-IR" sz="3600" b="1" dirty="0" smtClean="0">
                <a:solidFill>
                  <a:schemeClr val="tx2"/>
                </a:solidFill>
              </a:rPr>
              <a:t>قدرت پویا به دو بخش زیر تقسیم می شود: </a:t>
            </a:r>
          </a:p>
          <a:p>
            <a:pPr marL="609600" indent="-609600" eaLnBrk="1" hangingPunct="1">
              <a:buFont typeface="Wingdings" pitchFamily="2" charset="2"/>
              <a:buNone/>
            </a:pPr>
            <a:endParaRPr lang="fa-IR" sz="3600" b="1" dirty="0" smtClean="0">
              <a:solidFill>
                <a:schemeClr val="tx2"/>
              </a:solidFill>
            </a:endParaRPr>
          </a:p>
          <a:p>
            <a:pPr marL="609600" indent="-609600" eaLnBrk="1" hangingPunct="1">
              <a:buSzTx/>
              <a:buFont typeface="Wingdings" pitchFamily="2" charset="2"/>
              <a:buAutoNum type="arabicPeriod"/>
            </a:pPr>
            <a:r>
              <a:rPr lang="fa-IR" sz="3400" b="1" dirty="0" smtClean="0"/>
              <a:t>درون گرا ( کانسنتریک ):</a:t>
            </a:r>
            <a:r>
              <a:rPr lang="fa-IR" dirty="0" smtClean="0"/>
              <a:t> که در آن هنگام انقباض طول عضله کوتاه می شود.</a:t>
            </a:r>
          </a:p>
          <a:p>
            <a:pPr marL="609600" indent="-609600" eaLnBrk="1" hangingPunct="1">
              <a:buSzTx/>
              <a:buFont typeface="Wingdings" pitchFamily="2" charset="2"/>
              <a:buAutoNum type="arabicPeriod"/>
            </a:pPr>
            <a:r>
              <a:rPr lang="fa-IR" sz="3400" b="1" dirty="0" smtClean="0"/>
              <a:t>برون گرا ( اکسنتریک ):</a:t>
            </a:r>
            <a:r>
              <a:rPr lang="fa-IR" dirty="0" smtClean="0"/>
              <a:t> که در آن هنگام انقباض به طول عضله افزوده می شود.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4386">
                                            <p:txEl>
                                              <p:pRg st="0" end="0"/>
                                            </p:txEl>
                                          </p:spTgt>
                                        </p:tgtEl>
                                        <p:attrNameLst>
                                          <p:attrName>style.visibility</p:attrName>
                                        </p:attrNameLst>
                                      </p:cBhvr>
                                      <p:to>
                                        <p:strVal val="visible"/>
                                      </p:to>
                                    </p:set>
                                    <p:animEffect transition="in" filter="randombar(horizontal)">
                                      <p:cBhvr>
                                        <p:cTn id="7" dur="500"/>
                                        <p:tgtEl>
                                          <p:spTgt spid="144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44386">
                                            <p:txEl>
                                              <p:pRg st="2" end="2"/>
                                            </p:txEl>
                                          </p:spTgt>
                                        </p:tgtEl>
                                        <p:attrNameLst>
                                          <p:attrName>style.visibility</p:attrName>
                                        </p:attrNameLst>
                                      </p:cBhvr>
                                      <p:to>
                                        <p:strVal val="visible"/>
                                      </p:to>
                                    </p:set>
                                    <p:animEffect transition="in" filter="randombar(horizontal)">
                                      <p:cBhvr>
                                        <p:cTn id="12" dur="500"/>
                                        <p:tgtEl>
                                          <p:spTgt spid="14438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44386">
                                            <p:txEl>
                                              <p:pRg st="3" end="3"/>
                                            </p:txEl>
                                          </p:spTgt>
                                        </p:tgtEl>
                                        <p:attrNameLst>
                                          <p:attrName>style.visibility</p:attrName>
                                        </p:attrNameLst>
                                      </p:cBhvr>
                                      <p:to>
                                        <p:strVal val="visible"/>
                                      </p:to>
                                    </p:set>
                                    <p:animEffect transition="in" filter="randombar(horizontal)">
                                      <p:cBhvr>
                                        <p:cTn id="17" dur="500"/>
                                        <p:tgtEl>
                                          <p:spTgt spid="14438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410" name="Rectangle 3"/>
          <p:cNvSpPr>
            <a:spLocks noGrp="1" noChangeArrowheads="1"/>
          </p:cNvSpPr>
          <p:nvPr>
            <p:ph type="body" idx="4294967295"/>
          </p:nvPr>
        </p:nvSpPr>
        <p:spPr>
          <a:xfrm>
            <a:off x="800100" y="2205038"/>
            <a:ext cx="8343900" cy="4114800"/>
          </a:xfrm>
        </p:spPr>
        <p:txBody>
          <a:bodyPr/>
          <a:lstStyle/>
          <a:p>
            <a:pPr eaLnBrk="1" hangingPunct="1"/>
            <a:r>
              <a:rPr lang="fa-IR" sz="3400" smtClean="0"/>
              <a:t> آزمون یک تکرار بیشینه ( برای اندازه گیری قدرت عضلات هر ناحیه از بدن )</a:t>
            </a:r>
          </a:p>
          <a:p>
            <a:pPr eaLnBrk="1" hangingPunct="1"/>
            <a:r>
              <a:rPr lang="fa-IR" sz="3400" smtClean="0"/>
              <a:t> آزمون کشش بارفیکس با حمل حداکثر وزنه برای یک مرتبه ( برای اندازه گیری قدرت عضلات کمربند شانه ای )</a:t>
            </a:r>
          </a:p>
          <a:p>
            <a:pPr eaLnBrk="1" hangingPunct="1"/>
            <a:r>
              <a:rPr lang="fa-IR" smtClean="0"/>
              <a:t> آزمون کشش درازونشست با حمل حداکثر وزنه برای یک مرتبه ( برای اندازه گیری قدرت عضلات شکم )</a:t>
            </a:r>
            <a:endParaRPr lang="fa-IR" sz="3400" smtClean="0"/>
          </a:p>
          <a:p>
            <a:pPr eaLnBrk="1" hangingPunct="1"/>
            <a:endParaRPr lang="en-US" sz="3400" smtClean="0"/>
          </a:p>
        </p:txBody>
      </p:sp>
      <p:sp>
        <p:nvSpPr>
          <p:cNvPr id="145411" name="Rectangle 4"/>
          <p:cNvSpPr>
            <a:spLocks noChangeArrowheads="1"/>
          </p:cNvSpPr>
          <p:nvPr/>
        </p:nvSpPr>
        <p:spPr bwMode="auto">
          <a:xfrm>
            <a:off x="371496" y="692150"/>
            <a:ext cx="7200900" cy="1008063"/>
          </a:xfrm>
          <a:prstGeom prst="rect">
            <a:avLst/>
          </a:prstGeom>
          <a:solidFill>
            <a:schemeClr val="accent1"/>
          </a:solidFill>
          <a:ln w="9525">
            <a:solidFill>
              <a:schemeClr val="tx1"/>
            </a:solidFill>
            <a:miter lim="800000"/>
            <a:headEnd/>
            <a:tailEnd/>
          </a:ln>
        </p:spPr>
        <p:txBody>
          <a:bodyPr wrap="none" anchor="ctr"/>
          <a:lstStyle/>
          <a:p>
            <a:pPr algn="ctr"/>
            <a:r>
              <a:rPr lang="fa-IR" b="1"/>
              <a:t>روش های اندازه گیری قدرت عضلانی پویا:</a:t>
            </a: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5410">
                                            <p:txEl>
                                              <p:pRg st="0" end="0"/>
                                            </p:txEl>
                                          </p:spTgt>
                                        </p:tgtEl>
                                        <p:attrNameLst>
                                          <p:attrName>style.visibility</p:attrName>
                                        </p:attrNameLst>
                                      </p:cBhvr>
                                      <p:to>
                                        <p:strVal val="visible"/>
                                      </p:to>
                                    </p:set>
                                    <p:animEffect transition="in" filter="randombar(horizontal)">
                                      <p:cBhvr>
                                        <p:cTn id="7" dur="500"/>
                                        <p:tgtEl>
                                          <p:spTgt spid="1454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45410">
                                            <p:txEl>
                                              <p:pRg st="1" end="1"/>
                                            </p:txEl>
                                          </p:spTgt>
                                        </p:tgtEl>
                                        <p:attrNameLst>
                                          <p:attrName>style.visibility</p:attrName>
                                        </p:attrNameLst>
                                      </p:cBhvr>
                                      <p:to>
                                        <p:strVal val="visible"/>
                                      </p:to>
                                    </p:set>
                                    <p:animEffect transition="in" filter="randombar(horizontal)">
                                      <p:cBhvr>
                                        <p:cTn id="12" dur="500"/>
                                        <p:tgtEl>
                                          <p:spTgt spid="1454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45410">
                                            <p:txEl>
                                              <p:pRg st="2" end="2"/>
                                            </p:txEl>
                                          </p:spTgt>
                                        </p:tgtEl>
                                        <p:attrNameLst>
                                          <p:attrName>style.visibility</p:attrName>
                                        </p:attrNameLst>
                                      </p:cBhvr>
                                      <p:to>
                                        <p:strVal val="visible"/>
                                      </p:to>
                                    </p:set>
                                    <p:animEffect transition="in" filter="randombar(horizontal)">
                                      <p:cBhvr>
                                        <p:cTn id="17" dur="500"/>
                                        <p:tgtEl>
                                          <p:spTgt spid="1454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0"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434" name="Rectangle 3"/>
          <p:cNvSpPr>
            <a:spLocks noGrp="1" noChangeArrowheads="1"/>
          </p:cNvSpPr>
          <p:nvPr>
            <p:ph type="body" idx="4294967295"/>
          </p:nvPr>
        </p:nvSpPr>
        <p:spPr>
          <a:xfrm>
            <a:off x="357159" y="1989138"/>
            <a:ext cx="8429684" cy="4114800"/>
          </a:xfrm>
        </p:spPr>
        <p:txBody>
          <a:bodyPr/>
          <a:lstStyle/>
          <a:p>
            <a:pPr marL="609600" indent="-609600" eaLnBrk="1" hangingPunct="1">
              <a:buSzTx/>
              <a:buFont typeface="Wingdings" pitchFamily="2" charset="2"/>
              <a:buAutoNum type="arabicPeriod" startAt="3"/>
            </a:pPr>
            <a:r>
              <a:rPr lang="fa-IR" sz="3600" b="1" dirty="0" smtClean="0"/>
              <a:t>قدرت ایزوکنتیک:</a:t>
            </a:r>
          </a:p>
          <a:p>
            <a:pPr marL="609600" indent="-609600" eaLnBrk="1" hangingPunct="1">
              <a:buFont typeface="Wingdings" pitchFamily="2" charset="2"/>
              <a:buNone/>
            </a:pPr>
            <a:r>
              <a:rPr lang="fa-IR" dirty="0" smtClean="0"/>
              <a:t>     </a:t>
            </a:r>
            <a:r>
              <a:rPr lang="fa-IR" sz="3400" dirty="0" smtClean="0"/>
              <a:t>قدرت ایزوکنتیک ترکیبی از انقباضهای ایزومتریک و ایزوتونیک است. زیرا نه فقط شامل بیشترین تلاش  ( مانند ایزو متریک ) در تمام زوایای مفصلی است ٬ بلکه در سرتاسر دامنه حرکت مفصل صورت می گیرد ( مانند ایزوتونیک ).</a:t>
            </a:r>
            <a:endParaRPr lang="en-US" sz="3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6434">
                                            <p:txEl>
                                              <p:pRg st="0" end="0"/>
                                            </p:txEl>
                                          </p:spTgt>
                                        </p:tgtEl>
                                        <p:attrNameLst>
                                          <p:attrName>style.visibility</p:attrName>
                                        </p:attrNameLst>
                                      </p:cBhvr>
                                      <p:to>
                                        <p:strVal val="visible"/>
                                      </p:to>
                                    </p:set>
                                    <p:animEffect transition="in" filter="randombar(horizontal)">
                                      <p:cBhvr>
                                        <p:cTn id="7" dur="500"/>
                                        <p:tgtEl>
                                          <p:spTgt spid="1464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46434">
                                            <p:txEl>
                                              <p:pRg st="1" end="1"/>
                                            </p:txEl>
                                          </p:spTgt>
                                        </p:tgtEl>
                                        <p:attrNameLst>
                                          <p:attrName>style.visibility</p:attrName>
                                        </p:attrNameLst>
                                      </p:cBhvr>
                                      <p:to>
                                        <p:strVal val="visible"/>
                                      </p:to>
                                    </p:set>
                                    <p:animEffect transition="in" filter="randombar(horizontal)">
                                      <p:cBhvr>
                                        <p:cTn id="12" dur="500"/>
                                        <p:tgtEl>
                                          <p:spTgt spid="14643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idx="1"/>
          </p:nvPr>
        </p:nvSpPr>
        <p:spPr>
          <a:xfrm>
            <a:off x="539750" y="2017713"/>
            <a:ext cx="8059738" cy="4114800"/>
          </a:xfrm>
        </p:spPr>
        <p:txBody>
          <a:bodyPr/>
          <a:lstStyle/>
          <a:p>
            <a:pPr eaLnBrk="1" hangingPunct="1"/>
            <a:r>
              <a:rPr lang="fa-IR" sz="3600" smtClean="0"/>
              <a:t>اندازه گیری قدرت عضلانی بصورت ایزوکنتیک به دستگاه ها و وسایل پیشرفته و گران قیمت نیاز دارد.</a:t>
            </a:r>
            <a:endParaRPr lang="en-US" sz="36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482" name="Rectangle 3"/>
          <p:cNvSpPr>
            <a:spLocks noGrp="1" noChangeArrowheads="1"/>
          </p:cNvSpPr>
          <p:nvPr>
            <p:ph type="body" idx="4294967295"/>
          </p:nvPr>
        </p:nvSpPr>
        <p:spPr>
          <a:xfrm>
            <a:off x="642910" y="2000240"/>
            <a:ext cx="8126412" cy="4114800"/>
          </a:xfrm>
        </p:spPr>
        <p:txBody>
          <a:bodyPr/>
          <a:lstStyle/>
          <a:p>
            <a:pPr lvl="1" eaLnBrk="1" hangingPunct="1"/>
            <a:r>
              <a:rPr lang="fa-IR" sz="3600" b="1" dirty="0" smtClean="0"/>
              <a:t>قدرت عضلانی را می توان به صورت نسبی و مطلق اندازه گیری کرد:</a:t>
            </a:r>
          </a:p>
          <a:p>
            <a:pPr lvl="1" eaLnBrk="1" hangingPunct="1">
              <a:buFont typeface="Wingdings" pitchFamily="2" charset="2"/>
              <a:buNone/>
            </a:pPr>
            <a:endParaRPr lang="fa-IR" sz="3600" b="1" dirty="0" smtClean="0"/>
          </a:p>
          <a:p>
            <a:pPr eaLnBrk="1" hangingPunct="1">
              <a:buFont typeface="Wingdings" pitchFamily="2" charset="2"/>
              <a:buChar char="v"/>
            </a:pPr>
            <a:r>
              <a:rPr lang="fa-IR" sz="3600" dirty="0" smtClean="0"/>
              <a:t>اگر در اندازه گیری قدرت عضلانی هیچ گونه متغیری در نظر گرفته نشود ٬در حقیقت قدرت مطلق را اندازه گیری کرده ایم.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8482">
                                            <p:txEl>
                                              <p:pRg st="0" end="0"/>
                                            </p:txEl>
                                          </p:spTgt>
                                        </p:tgtEl>
                                        <p:attrNameLst>
                                          <p:attrName>style.visibility</p:attrName>
                                        </p:attrNameLst>
                                      </p:cBhvr>
                                      <p:to>
                                        <p:strVal val="visible"/>
                                      </p:to>
                                    </p:set>
                                    <p:animEffect transition="in" filter="randombar(horizontal)">
                                      <p:cBhvr>
                                        <p:cTn id="7" dur="500"/>
                                        <p:tgtEl>
                                          <p:spTgt spid="14848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48482">
                                            <p:txEl>
                                              <p:pRg st="2" end="2"/>
                                            </p:txEl>
                                          </p:spTgt>
                                        </p:tgtEl>
                                        <p:attrNameLst>
                                          <p:attrName>style.visibility</p:attrName>
                                        </p:attrNameLst>
                                      </p:cBhvr>
                                      <p:to>
                                        <p:strVal val="visible"/>
                                      </p:to>
                                    </p:set>
                                    <p:animEffect transition="in" filter="randombar(horizontal)">
                                      <p:cBhvr>
                                        <p:cTn id="12" dur="500"/>
                                        <p:tgtEl>
                                          <p:spTgt spid="14848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2"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6" name="Rectangle 3"/>
          <p:cNvSpPr>
            <a:spLocks noGrp="1" noChangeArrowheads="1"/>
          </p:cNvSpPr>
          <p:nvPr>
            <p:ph type="body" idx="4294967295"/>
          </p:nvPr>
        </p:nvSpPr>
        <p:spPr>
          <a:xfrm>
            <a:off x="1304925" y="2100282"/>
            <a:ext cx="7410479" cy="4114800"/>
          </a:xfrm>
        </p:spPr>
        <p:txBody>
          <a:bodyPr/>
          <a:lstStyle/>
          <a:p>
            <a:pPr eaLnBrk="1" hangingPunct="1">
              <a:buFont typeface="Wingdings" pitchFamily="2" charset="2"/>
              <a:buChar char="v"/>
            </a:pPr>
            <a:r>
              <a:rPr lang="fa-IR" sz="3600" dirty="0" smtClean="0"/>
              <a:t>اگر در اندازه گیری قدرت عضلانی حتی یک متغیر ( مانند وزن ٬ سن ٬ جنس ٬ و . . . ) را لحاظ کنیم ٬ اندازه گیری قدرت عضلانی به صورت نسبی خواهد بود.</a:t>
            </a:r>
            <a:endParaRPr lang="en-US" sz="3600" dirty="0" smtClean="0"/>
          </a:p>
          <a:p>
            <a:pPr eaLnBrk="1" hangingPunct="1">
              <a:buFont typeface="Wingdings" pitchFamily="2" charset="2"/>
              <a:buChar char="v"/>
            </a:pPr>
            <a:endParaRPr lang="en-US" sz="3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9506">
                                            <p:txEl>
                                              <p:pRg st="0" end="0"/>
                                            </p:txEl>
                                          </p:spTgt>
                                        </p:tgtEl>
                                        <p:attrNameLst>
                                          <p:attrName>style.visibility</p:attrName>
                                        </p:attrNameLst>
                                      </p:cBhvr>
                                      <p:to>
                                        <p:strVal val="visible"/>
                                      </p:to>
                                    </p:set>
                                    <p:animEffect transition="in" filter="randombar(horizontal)">
                                      <p:cBhvr>
                                        <p:cTn id="7" dur="500"/>
                                        <p:tgtEl>
                                          <p:spTgt spid="14950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fa-IR" dirty="0" smtClean="0"/>
              <a:t>2)ازنظرمقایسه</a:t>
            </a:r>
          </a:p>
          <a:p>
            <a:pPr>
              <a:buNone/>
            </a:pPr>
            <a:r>
              <a:rPr lang="fa-IR" dirty="0" smtClean="0"/>
              <a:t>الف)ارزشیابی نسبی :ارزشیابی شخص باکلاس وتعیین رتبه در کلاس ویا ارزشیابی شخص باخودش وتعیین میزان پیشرفت.</a:t>
            </a:r>
          </a:p>
          <a:p>
            <a:pPr>
              <a:buNone/>
            </a:pPr>
            <a:r>
              <a:rPr lang="fa-IR" dirty="0" smtClean="0"/>
              <a:t>ب)ارزشیابی نورمی (هنجاری):مقایسه فرد بانورم موجود.</a:t>
            </a:r>
          </a:p>
          <a:p>
            <a:pPr>
              <a:buNone/>
            </a:pPr>
            <a:r>
              <a:rPr lang="fa-IR" dirty="0" smtClean="0"/>
              <a:t>ج)ارزشیابی معیاری(ملاکی):مقایسه فرد بامعیار ویا ملاک تعیین شده.</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4"/>
          <p:cNvSpPr>
            <a:spLocks noGrp="1" noChangeArrowheads="1"/>
          </p:cNvSpPr>
          <p:nvPr>
            <p:ph type="title"/>
          </p:nvPr>
        </p:nvSpPr>
        <p:spPr/>
        <p:txBody>
          <a:bodyPr/>
          <a:lstStyle/>
          <a:p>
            <a:pPr algn="r" eaLnBrk="1" hangingPunct="1"/>
            <a:r>
              <a:rPr lang="fa-IR" sz="4800" b="1" smtClean="0"/>
              <a:t>استقامت عضلانی :</a:t>
            </a:r>
            <a:endParaRPr lang="en-US" sz="4800" b="1" smtClean="0"/>
          </a:p>
        </p:txBody>
      </p:sp>
      <p:sp>
        <p:nvSpPr>
          <p:cNvPr id="150531" name="Rectangle 3"/>
          <p:cNvSpPr>
            <a:spLocks noGrp="1" noChangeArrowheads="1"/>
          </p:cNvSpPr>
          <p:nvPr>
            <p:ph idx="1"/>
          </p:nvPr>
        </p:nvSpPr>
        <p:spPr>
          <a:xfrm>
            <a:off x="684213" y="2205038"/>
            <a:ext cx="8132762" cy="4114800"/>
          </a:xfrm>
        </p:spPr>
        <p:txBody>
          <a:bodyPr/>
          <a:lstStyle/>
          <a:p>
            <a:pPr eaLnBrk="1" hangingPunct="1">
              <a:buFont typeface="Wingdings" pitchFamily="2" charset="2"/>
              <a:buNone/>
            </a:pPr>
            <a:r>
              <a:rPr lang="fa-IR" sz="3600" smtClean="0"/>
              <a:t>   آمادگی یک عضله یا گروهی از عضلات برای تکرار انقباض های معین یا نگهداری یک انقباض در مدت زمان طولانی را استقامت عضلانی می نامند. همان طور که از تعریف استقامت عضلانی بر می آید - همانند قدرت عضلانی – استقامت عضلانی بصورت ایستا ( نگهداری یک انقباض )</a:t>
            </a:r>
          </a:p>
          <a:p>
            <a:pPr eaLnBrk="1" hangingPunct="1">
              <a:buFont typeface="Wingdings" pitchFamily="2" charset="2"/>
              <a:buNone/>
            </a:pPr>
            <a:r>
              <a:rPr lang="fa-IR" sz="3600" smtClean="0"/>
              <a:t>   و یا ( تکرار انقباض ها ) باشد.</a:t>
            </a:r>
            <a:endParaRPr lang="en-US" sz="36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554" name="Rectangle 3"/>
          <p:cNvSpPr>
            <a:spLocks noGrp="1" noChangeArrowheads="1"/>
          </p:cNvSpPr>
          <p:nvPr>
            <p:ph type="body" idx="4294967295"/>
          </p:nvPr>
        </p:nvSpPr>
        <p:spPr>
          <a:xfrm>
            <a:off x="728663" y="1844675"/>
            <a:ext cx="8415337" cy="4248150"/>
          </a:xfrm>
        </p:spPr>
        <p:txBody>
          <a:bodyPr/>
          <a:lstStyle/>
          <a:p>
            <a:pPr eaLnBrk="1" hangingPunct="1">
              <a:buFont typeface="Wingdings" pitchFamily="2" charset="2"/>
              <a:buNone/>
            </a:pPr>
            <a:endParaRPr lang="fa-IR" b="1" smtClean="0"/>
          </a:p>
          <a:p>
            <a:pPr eaLnBrk="1" hangingPunct="1">
              <a:buFont typeface="Wingdings" pitchFamily="2" charset="2"/>
              <a:buNone/>
            </a:pPr>
            <a:r>
              <a:rPr lang="fa-IR" sz="3600" smtClean="0"/>
              <a:t>الف – آزمون کشش بارفیکس ( ویژه پسران برای اندازه گیری استقامت عضلات کمر بند شانه ای )</a:t>
            </a:r>
          </a:p>
          <a:p>
            <a:pPr eaLnBrk="1" hangingPunct="1">
              <a:buClr>
                <a:schemeClr val="tx2"/>
              </a:buClr>
              <a:buSzTx/>
              <a:buFontTx/>
              <a:buNone/>
            </a:pPr>
            <a:r>
              <a:rPr lang="fa-IR" smtClean="0"/>
              <a:t>ب - آزمون دراز و نشست ( برای اندازه گیری استقامت عضلات ناحیه شکم )</a:t>
            </a:r>
          </a:p>
          <a:p>
            <a:pPr eaLnBrk="1" hangingPunct="1">
              <a:buClr>
                <a:schemeClr val="tx2"/>
              </a:buClr>
              <a:buSzTx/>
              <a:buFontTx/>
              <a:buNone/>
            </a:pPr>
            <a:r>
              <a:rPr lang="fa-IR" smtClean="0"/>
              <a:t>ج - آزمون شنا روی دست ( برای اندازه گیری استقامت عضلات ناحیه بازو و قسمت بالای سینه )</a:t>
            </a:r>
            <a:endParaRPr lang="en-US" smtClean="0"/>
          </a:p>
        </p:txBody>
      </p:sp>
      <p:sp>
        <p:nvSpPr>
          <p:cNvPr id="151555" name="Rectangle 4"/>
          <p:cNvSpPr>
            <a:spLocks noChangeArrowheads="1"/>
          </p:cNvSpPr>
          <p:nvPr/>
        </p:nvSpPr>
        <p:spPr bwMode="auto">
          <a:xfrm>
            <a:off x="1547813" y="692150"/>
            <a:ext cx="7200900" cy="1008063"/>
          </a:xfrm>
          <a:prstGeom prst="rect">
            <a:avLst/>
          </a:prstGeom>
          <a:solidFill>
            <a:schemeClr val="accent1"/>
          </a:solidFill>
          <a:ln w="9525">
            <a:solidFill>
              <a:schemeClr val="tx1"/>
            </a:solidFill>
            <a:miter lim="800000"/>
            <a:headEnd/>
            <a:tailEnd/>
          </a:ln>
        </p:spPr>
        <p:txBody>
          <a:bodyPr wrap="none" anchor="ctr"/>
          <a:lstStyle/>
          <a:p>
            <a:pPr algn="ctr"/>
            <a:r>
              <a:rPr lang="fa-IR" b="1"/>
              <a:t>روش های اندازه گیری استقامت عضلانی پویا:</a:t>
            </a: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51554">
                                            <p:txEl>
                                              <p:pRg st="1" end="1"/>
                                            </p:txEl>
                                          </p:spTgt>
                                        </p:tgtEl>
                                        <p:attrNameLst>
                                          <p:attrName>style.visibility</p:attrName>
                                        </p:attrNameLst>
                                      </p:cBhvr>
                                      <p:to>
                                        <p:strVal val="visible"/>
                                      </p:to>
                                    </p:set>
                                    <p:animEffect transition="in" filter="randombar(horizontal)">
                                      <p:cBhvr>
                                        <p:cTn id="7" dur="500"/>
                                        <p:tgtEl>
                                          <p:spTgt spid="15155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51554">
                                            <p:txEl>
                                              <p:pRg st="2" end="2"/>
                                            </p:txEl>
                                          </p:spTgt>
                                        </p:tgtEl>
                                        <p:attrNameLst>
                                          <p:attrName>style.visibility</p:attrName>
                                        </p:attrNameLst>
                                      </p:cBhvr>
                                      <p:to>
                                        <p:strVal val="visible"/>
                                      </p:to>
                                    </p:set>
                                    <p:animEffect transition="in" filter="randombar(horizontal)">
                                      <p:cBhvr>
                                        <p:cTn id="12" dur="500"/>
                                        <p:tgtEl>
                                          <p:spTgt spid="15155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51554">
                                            <p:txEl>
                                              <p:pRg st="3" end="3"/>
                                            </p:txEl>
                                          </p:spTgt>
                                        </p:tgtEl>
                                        <p:attrNameLst>
                                          <p:attrName>style.visibility</p:attrName>
                                        </p:attrNameLst>
                                      </p:cBhvr>
                                      <p:to>
                                        <p:strVal val="visible"/>
                                      </p:to>
                                    </p:set>
                                    <p:animEffect transition="in" filter="randombar(horizontal)">
                                      <p:cBhvr>
                                        <p:cTn id="17" dur="500"/>
                                        <p:tgtEl>
                                          <p:spTgt spid="15155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4"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78" name="Rectangle 3"/>
          <p:cNvSpPr>
            <a:spLocks noGrp="1" noChangeArrowheads="1"/>
          </p:cNvSpPr>
          <p:nvPr>
            <p:ph type="body" idx="4294967295"/>
          </p:nvPr>
        </p:nvSpPr>
        <p:spPr>
          <a:xfrm>
            <a:off x="800100" y="2060575"/>
            <a:ext cx="8343900" cy="3960813"/>
          </a:xfrm>
        </p:spPr>
        <p:txBody>
          <a:bodyPr/>
          <a:lstStyle/>
          <a:p>
            <a:pPr eaLnBrk="1" hangingPunct="1">
              <a:buFont typeface="Wingdings" pitchFamily="2" charset="2"/>
              <a:buNone/>
            </a:pPr>
            <a:r>
              <a:rPr lang="fa-IR" sz="3400" smtClean="0"/>
              <a:t>الف - نگه داری دینامومتر با درصدی از حد اکثر قدرت در مدت زمان طولانی ( برای اندازه گیری استقامت عضلانی دست ها )</a:t>
            </a:r>
          </a:p>
          <a:p>
            <a:pPr eaLnBrk="1" hangingPunct="1">
              <a:buFont typeface="Wingdings" pitchFamily="2" charset="2"/>
              <a:buNone/>
            </a:pPr>
            <a:r>
              <a:rPr lang="fa-IR" sz="3400" smtClean="0"/>
              <a:t>ب - آزمون یک کشش بارفیکس و نگه داری آن ( برای اندازه گیری استقامت عضلات کمربند شانه ای ویژه دختران )</a:t>
            </a:r>
            <a:endParaRPr lang="en-US" sz="3400" smtClean="0"/>
          </a:p>
        </p:txBody>
      </p:sp>
      <p:sp>
        <p:nvSpPr>
          <p:cNvPr id="152579" name="Rectangle 4"/>
          <p:cNvSpPr>
            <a:spLocks noChangeArrowheads="1"/>
          </p:cNvSpPr>
          <p:nvPr/>
        </p:nvSpPr>
        <p:spPr bwMode="auto">
          <a:xfrm>
            <a:off x="1330325" y="692150"/>
            <a:ext cx="7489825" cy="1008063"/>
          </a:xfrm>
          <a:prstGeom prst="rect">
            <a:avLst/>
          </a:prstGeom>
          <a:solidFill>
            <a:schemeClr val="accent1"/>
          </a:solidFill>
          <a:ln w="9525">
            <a:solidFill>
              <a:schemeClr val="tx1"/>
            </a:solidFill>
            <a:miter lim="800000"/>
            <a:headEnd/>
            <a:tailEnd/>
          </a:ln>
        </p:spPr>
        <p:txBody>
          <a:bodyPr wrap="none" anchor="ctr"/>
          <a:lstStyle/>
          <a:p>
            <a:pPr algn="ctr"/>
            <a:r>
              <a:rPr lang="fa-IR" b="1"/>
              <a:t>روش های اندازه گیری استقامت عضلانی ایستا:</a:t>
            </a: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52578">
                                            <p:txEl>
                                              <p:pRg st="0" end="0"/>
                                            </p:txEl>
                                          </p:spTgt>
                                        </p:tgtEl>
                                        <p:attrNameLst>
                                          <p:attrName>style.visibility</p:attrName>
                                        </p:attrNameLst>
                                      </p:cBhvr>
                                      <p:to>
                                        <p:strVal val="visible"/>
                                      </p:to>
                                    </p:set>
                                    <p:animEffect transition="in" filter="randombar(horizontal)">
                                      <p:cBhvr>
                                        <p:cTn id="7" dur="500"/>
                                        <p:tgtEl>
                                          <p:spTgt spid="1525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52578">
                                            <p:txEl>
                                              <p:pRg st="1" end="1"/>
                                            </p:txEl>
                                          </p:spTgt>
                                        </p:tgtEl>
                                        <p:attrNameLst>
                                          <p:attrName>style.visibility</p:attrName>
                                        </p:attrNameLst>
                                      </p:cBhvr>
                                      <p:to>
                                        <p:strVal val="visible"/>
                                      </p:to>
                                    </p:set>
                                    <p:animEffect transition="in" filter="randombar(horizontal)">
                                      <p:cBhvr>
                                        <p:cTn id="12" dur="500"/>
                                        <p:tgtEl>
                                          <p:spTgt spid="15257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8"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4"/>
          <p:cNvSpPr>
            <a:spLocks noGrp="1" noChangeArrowheads="1"/>
          </p:cNvSpPr>
          <p:nvPr>
            <p:ph type="title"/>
          </p:nvPr>
        </p:nvSpPr>
        <p:spPr>
          <a:xfrm>
            <a:off x="900113" y="620713"/>
            <a:ext cx="7793037" cy="1462087"/>
          </a:xfrm>
        </p:spPr>
        <p:txBody>
          <a:bodyPr/>
          <a:lstStyle/>
          <a:p>
            <a:pPr algn="r" eaLnBrk="1" hangingPunct="1"/>
            <a:r>
              <a:rPr lang="fa-IR" sz="4800" b="1" dirty="0" smtClean="0"/>
              <a:t>     توان </a:t>
            </a:r>
            <a:r>
              <a:rPr lang="fa-IR" sz="4800" b="1" dirty="0" smtClean="0"/>
              <a:t>:</a:t>
            </a:r>
            <a:br>
              <a:rPr lang="fa-IR" sz="4800" b="1" dirty="0" smtClean="0"/>
            </a:br>
            <a:endParaRPr lang="en-US" sz="4800" b="1" dirty="0" smtClean="0"/>
          </a:p>
        </p:txBody>
      </p:sp>
      <p:sp>
        <p:nvSpPr>
          <p:cNvPr id="153603" name="Rectangle 3"/>
          <p:cNvSpPr>
            <a:spLocks noGrp="1" noChangeArrowheads="1"/>
          </p:cNvSpPr>
          <p:nvPr>
            <p:ph idx="1"/>
          </p:nvPr>
        </p:nvSpPr>
        <p:spPr>
          <a:xfrm>
            <a:off x="755650" y="2133600"/>
            <a:ext cx="7916863" cy="4114800"/>
          </a:xfrm>
        </p:spPr>
        <p:txBody>
          <a:bodyPr/>
          <a:lstStyle/>
          <a:p>
            <a:pPr eaLnBrk="1" hangingPunct="1">
              <a:buFont typeface="Wingdings" pitchFamily="2" charset="2"/>
              <a:buNone/>
            </a:pPr>
            <a:r>
              <a:rPr lang="fa-IR" sz="3400" smtClean="0"/>
              <a:t>   کار انجام شده در واحد زمان را توان می نامند که به دو عامل قدرت و سرعت بستگی دارد.</a:t>
            </a:r>
            <a:r>
              <a:rPr lang="en-US" sz="3400" smtClean="0"/>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3"/>
          <p:cNvSpPr>
            <a:spLocks noGrp="1" noChangeArrowheads="1"/>
          </p:cNvSpPr>
          <p:nvPr>
            <p:ph idx="1"/>
          </p:nvPr>
        </p:nvSpPr>
        <p:spPr>
          <a:xfrm>
            <a:off x="395288" y="2122488"/>
            <a:ext cx="8559800" cy="4114800"/>
          </a:xfrm>
        </p:spPr>
        <p:txBody>
          <a:bodyPr/>
          <a:lstStyle/>
          <a:p>
            <a:pPr eaLnBrk="1" hangingPunct="1">
              <a:buFont typeface="Wingdings" pitchFamily="2" charset="2"/>
              <a:buNone/>
            </a:pPr>
            <a:r>
              <a:rPr lang="fa-IR" sz="3400" smtClean="0"/>
              <a:t>الف - پرش جفت ( برای اندازه گیری توان عضلانی پاها )</a:t>
            </a:r>
          </a:p>
          <a:p>
            <a:pPr eaLnBrk="1" hangingPunct="1">
              <a:buFont typeface="Wingdings" pitchFamily="2" charset="2"/>
              <a:buNone/>
            </a:pPr>
            <a:r>
              <a:rPr lang="fa-IR" sz="3400" smtClean="0"/>
              <a:t>ب - پرش عمومی یا تست سارجنت ( برای اندازه گیری توان عضلانی پاها )</a:t>
            </a:r>
          </a:p>
          <a:p>
            <a:pPr eaLnBrk="1" hangingPunct="1">
              <a:buFont typeface="Wingdings" pitchFamily="2" charset="2"/>
              <a:buNone/>
            </a:pPr>
            <a:r>
              <a:rPr lang="fa-IR" sz="3400" smtClean="0"/>
              <a:t>ج - پرتاب مدیسن بال ( برای اندازه گیری توان عضلانی دست ها )</a:t>
            </a:r>
            <a:r>
              <a:rPr lang="fa-IR" smtClean="0"/>
              <a:t> </a:t>
            </a:r>
          </a:p>
        </p:txBody>
      </p:sp>
      <p:sp>
        <p:nvSpPr>
          <p:cNvPr id="154627" name="Rectangle 4"/>
          <p:cNvSpPr>
            <a:spLocks noChangeArrowheads="1"/>
          </p:cNvSpPr>
          <p:nvPr/>
        </p:nvSpPr>
        <p:spPr bwMode="auto">
          <a:xfrm>
            <a:off x="2357422" y="981075"/>
            <a:ext cx="4895850" cy="719138"/>
          </a:xfrm>
          <a:prstGeom prst="rect">
            <a:avLst/>
          </a:prstGeom>
          <a:solidFill>
            <a:schemeClr val="accent1"/>
          </a:solidFill>
          <a:ln w="9525">
            <a:solidFill>
              <a:schemeClr val="tx1"/>
            </a:solidFill>
            <a:miter lim="800000"/>
            <a:headEnd/>
            <a:tailEnd/>
          </a:ln>
        </p:spPr>
        <p:txBody>
          <a:bodyPr wrap="none" anchor="ctr"/>
          <a:lstStyle/>
          <a:p>
            <a:pPr algn="ctr">
              <a:lnSpc>
                <a:spcPct val="90000"/>
              </a:lnSpc>
              <a:spcBef>
                <a:spcPct val="20000"/>
              </a:spcBef>
              <a:buClr>
                <a:schemeClr val="folHlink"/>
              </a:buClr>
              <a:buSzPct val="60000"/>
              <a:buFont typeface="Wingdings" pitchFamily="2" charset="2"/>
              <a:buNone/>
            </a:pPr>
            <a:r>
              <a:rPr lang="fa-IR" b="1">
                <a:latin typeface="Tahoma" pitchFamily="34" charset="0"/>
              </a:rPr>
              <a:t>روش های اندازه گیری توان:</a:t>
            </a:r>
            <a:r>
              <a:rPr lang="en-US">
                <a:latin typeface="Tahoma" pitchFamily="34" charset="0"/>
              </a:rPr>
              <a:t> </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650" name="Rectangle 3"/>
          <p:cNvSpPr>
            <a:spLocks noGrp="1" noChangeArrowheads="1"/>
          </p:cNvSpPr>
          <p:nvPr>
            <p:ph type="body" idx="4294967295"/>
          </p:nvPr>
        </p:nvSpPr>
        <p:spPr>
          <a:xfrm>
            <a:off x="873125" y="2205038"/>
            <a:ext cx="7985155" cy="4114800"/>
          </a:xfrm>
        </p:spPr>
        <p:txBody>
          <a:bodyPr/>
          <a:lstStyle/>
          <a:p>
            <a:pPr eaLnBrk="1" hangingPunct="1">
              <a:buFont typeface="Wingdings" pitchFamily="2" charset="2"/>
              <a:buNone/>
            </a:pPr>
            <a:r>
              <a:rPr lang="fa-IR" sz="3400" dirty="0" smtClean="0"/>
              <a:t>د - آزمون مارگاریا – کالامن ( آزمون آزمایشگاهی ) </a:t>
            </a:r>
          </a:p>
          <a:p>
            <a:pPr eaLnBrk="1" hangingPunct="1">
              <a:buFont typeface="Wingdings" pitchFamily="2" charset="2"/>
              <a:buNone/>
            </a:pPr>
            <a:r>
              <a:rPr lang="fa-IR" sz="3400" dirty="0" smtClean="0"/>
              <a:t>ه – آزمون دوی 45 متر سرعت ( همبستگی بالایی با  آزمون مارگاریا – کالامن دارد ٬ </a:t>
            </a:r>
            <a:r>
              <a:rPr lang="en-US" sz="3400" dirty="0" smtClean="0"/>
              <a:t>r=0/97</a:t>
            </a:r>
            <a:r>
              <a:rPr lang="fa-IR" sz="3400" dirty="0" smtClean="0"/>
              <a:t> ).</a:t>
            </a:r>
            <a:endParaRPr lang="en-US" sz="3400" dirty="0" smtClean="0"/>
          </a:p>
          <a:p>
            <a:pPr eaLnBrk="1" hangingPunct="1">
              <a:buFont typeface="Wingdings" pitchFamily="2" charset="2"/>
              <a:buNone/>
            </a:pPr>
            <a:endParaRPr lang="en-US" sz="3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55650">
                                            <p:txEl>
                                              <p:pRg st="0" end="0"/>
                                            </p:txEl>
                                          </p:spTgt>
                                        </p:tgtEl>
                                        <p:attrNameLst>
                                          <p:attrName>style.visibility</p:attrName>
                                        </p:attrNameLst>
                                      </p:cBhvr>
                                      <p:to>
                                        <p:strVal val="visible"/>
                                      </p:to>
                                    </p:set>
                                    <p:animEffect transition="in" filter="randombar(horizontal)">
                                      <p:cBhvr>
                                        <p:cTn id="7" dur="500"/>
                                        <p:tgtEl>
                                          <p:spTgt spid="1556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55650">
                                            <p:txEl>
                                              <p:pRg st="1" end="1"/>
                                            </p:txEl>
                                          </p:spTgt>
                                        </p:tgtEl>
                                        <p:attrNameLst>
                                          <p:attrName>style.visibility</p:attrName>
                                        </p:attrNameLst>
                                      </p:cBhvr>
                                      <p:to>
                                        <p:strVal val="visible"/>
                                      </p:to>
                                    </p:set>
                                    <p:animEffect transition="in" filter="randombar(horizontal)">
                                      <p:cBhvr>
                                        <p:cTn id="12" dur="500"/>
                                        <p:tgtEl>
                                          <p:spTgt spid="15565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0"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eaLnBrk="1" hangingPunct="1">
              <a:buNone/>
            </a:pPr>
            <a:r>
              <a:rPr lang="fa-IR" sz="3200" b="1" dirty="0" smtClean="0"/>
              <a:t> تعریف انعطاف پذیری٬ تعادل٬ چابکی</a:t>
            </a:r>
          </a:p>
          <a:p>
            <a:pPr algn="ctr" eaLnBrk="1" hangingPunct="1">
              <a:buNone/>
            </a:pPr>
            <a:r>
              <a:rPr lang="fa-IR" sz="3200" b="1" dirty="0" smtClean="0"/>
              <a:t> و سرعت و آزمون های مربوطه</a:t>
            </a:r>
            <a:endParaRPr lang="en-US" sz="3200" b="1" dirty="0" smtClean="0"/>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algn="r" eaLnBrk="1" hangingPunct="1"/>
            <a:r>
              <a:rPr lang="fa-IR" b="1" smtClean="0">
                <a:solidFill>
                  <a:srgbClr val="FF0000"/>
                </a:solidFill>
              </a:rPr>
              <a:t>انعطاف پذیری:</a:t>
            </a:r>
            <a:endParaRPr lang="en-US" b="1" smtClean="0">
              <a:solidFill>
                <a:srgbClr val="FF0000"/>
              </a:solidFill>
            </a:endParaRPr>
          </a:p>
        </p:txBody>
      </p:sp>
      <p:sp>
        <p:nvSpPr>
          <p:cNvPr id="160771" name="Rectangle 3"/>
          <p:cNvSpPr>
            <a:spLocks noGrp="1" noChangeArrowheads="1"/>
          </p:cNvSpPr>
          <p:nvPr>
            <p:ph idx="1"/>
          </p:nvPr>
        </p:nvSpPr>
        <p:spPr/>
        <p:txBody>
          <a:bodyPr/>
          <a:lstStyle/>
          <a:p>
            <a:pPr eaLnBrk="1" hangingPunct="1">
              <a:buFont typeface="Wingdings" pitchFamily="2" charset="2"/>
              <a:buNone/>
            </a:pPr>
            <a:r>
              <a:rPr lang="fa-IR" sz="3600" smtClean="0"/>
              <a:t>   دامنه حرکتی یک مفصل را انعطاف پذیری می نامند. به عبارت دیگر ٬قابلیت کشیده شدن عضلات به منظور تامین حداکثر دامنه حرکتی برای مفاصل مربوطه را انعطاف پذیری می نامند. انعطاف پذیری به دو صورت ایستا و پویا می باشد.</a:t>
            </a:r>
            <a:endParaRPr lang="en-US" sz="360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794" name="Rectangle 3"/>
          <p:cNvSpPr>
            <a:spLocks noGrp="1" noChangeArrowheads="1"/>
          </p:cNvSpPr>
          <p:nvPr>
            <p:ph type="body" idx="4294967295"/>
          </p:nvPr>
        </p:nvSpPr>
        <p:spPr>
          <a:xfrm>
            <a:off x="914400" y="1628775"/>
            <a:ext cx="8229600" cy="4530725"/>
          </a:xfrm>
        </p:spPr>
        <p:txBody>
          <a:bodyPr/>
          <a:lstStyle/>
          <a:p>
            <a:pPr lvl="1" eaLnBrk="1" hangingPunct="1"/>
            <a:r>
              <a:rPr lang="fa-IR" sz="3200" b="1" smtClean="0">
                <a:solidFill>
                  <a:srgbClr val="FF0000"/>
                </a:solidFill>
              </a:rPr>
              <a:t> میزان انعطاف پذیری به عوامل زیر بستگی دارد:</a:t>
            </a:r>
          </a:p>
          <a:p>
            <a:pPr lvl="1" eaLnBrk="1" hangingPunct="1">
              <a:buFont typeface="Wingdings" pitchFamily="2" charset="2"/>
              <a:buNone/>
            </a:pPr>
            <a:endParaRPr lang="fa-IR" sz="3200" b="1" smtClean="0">
              <a:solidFill>
                <a:srgbClr val="FF0000"/>
              </a:solidFill>
            </a:endParaRPr>
          </a:p>
          <a:p>
            <a:pPr lvl="2" eaLnBrk="1" hangingPunct="1">
              <a:buFont typeface="Wingdings" pitchFamily="2" charset="2"/>
              <a:buChar char="«"/>
            </a:pPr>
            <a:r>
              <a:rPr lang="fa-IR" sz="3200" smtClean="0"/>
              <a:t>سلامتی مفاصل </a:t>
            </a:r>
          </a:p>
          <a:p>
            <a:pPr lvl="2" eaLnBrk="1" hangingPunct="1">
              <a:buFont typeface="Wingdings" pitchFamily="2" charset="2"/>
              <a:buChar char="«"/>
            </a:pPr>
            <a:r>
              <a:rPr lang="fa-IR" sz="3200" smtClean="0"/>
              <a:t>بافتهای نرم احاطه کننده مفصل </a:t>
            </a:r>
          </a:p>
          <a:p>
            <a:pPr lvl="2" eaLnBrk="1" hangingPunct="1">
              <a:buFont typeface="Wingdings" pitchFamily="2" charset="2"/>
              <a:buChar char="«"/>
            </a:pPr>
            <a:r>
              <a:rPr lang="fa-IR" sz="3200" smtClean="0"/>
              <a:t>زردپی ها ی مربوط به مفصل                                    </a:t>
            </a:r>
          </a:p>
          <a:p>
            <a:pPr lvl="2" eaLnBrk="1" hangingPunct="1">
              <a:buFont typeface="Wingdings" pitchFamily="2" charset="2"/>
              <a:buChar char="«"/>
            </a:pPr>
            <a:r>
              <a:rPr lang="fa-IR" sz="3200" smtClean="0"/>
              <a:t>عضلات و تاندونهای مربوط به مفصل</a:t>
            </a:r>
            <a:r>
              <a:rPr lang="en-US" sz="32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61794">
                                            <p:txEl>
                                              <p:pRg st="0" end="0"/>
                                            </p:txEl>
                                          </p:spTgt>
                                        </p:tgtEl>
                                        <p:attrNameLst>
                                          <p:attrName>style.visibility</p:attrName>
                                        </p:attrNameLst>
                                      </p:cBhvr>
                                      <p:to>
                                        <p:strVal val="visible"/>
                                      </p:to>
                                    </p:set>
                                    <p:animEffect transition="in" filter="randombar(horizontal)">
                                      <p:cBhvr>
                                        <p:cTn id="7" dur="500"/>
                                        <p:tgtEl>
                                          <p:spTgt spid="161794">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61794">
                                            <p:txEl>
                                              <p:pRg st="2" end="2"/>
                                            </p:txEl>
                                          </p:spTgt>
                                        </p:tgtEl>
                                        <p:attrNameLst>
                                          <p:attrName>style.visibility</p:attrName>
                                        </p:attrNameLst>
                                      </p:cBhvr>
                                      <p:to>
                                        <p:strVal val="visible"/>
                                      </p:to>
                                    </p:set>
                                    <p:animEffect transition="in" filter="randombar(horizontal)">
                                      <p:cBhvr>
                                        <p:cTn id="10" dur="500"/>
                                        <p:tgtEl>
                                          <p:spTgt spid="161794">
                                            <p:txEl>
                                              <p:pRg st="2" end="2"/>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61794">
                                            <p:txEl>
                                              <p:pRg st="3" end="3"/>
                                            </p:txEl>
                                          </p:spTgt>
                                        </p:tgtEl>
                                        <p:attrNameLst>
                                          <p:attrName>style.visibility</p:attrName>
                                        </p:attrNameLst>
                                      </p:cBhvr>
                                      <p:to>
                                        <p:strVal val="visible"/>
                                      </p:to>
                                    </p:set>
                                    <p:animEffect transition="in" filter="randombar(horizontal)">
                                      <p:cBhvr>
                                        <p:cTn id="13" dur="500"/>
                                        <p:tgtEl>
                                          <p:spTgt spid="161794">
                                            <p:txEl>
                                              <p:pRg st="3" end="3"/>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61794">
                                            <p:txEl>
                                              <p:pRg st="4" end="4"/>
                                            </p:txEl>
                                          </p:spTgt>
                                        </p:tgtEl>
                                        <p:attrNameLst>
                                          <p:attrName>style.visibility</p:attrName>
                                        </p:attrNameLst>
                                      </p:cBhvr>
                                      <p:to>
                                        <p:strVal val="visible"/>
                                      </p:to>
                                    </p:set>
                                    <p:animEffect transition="in" filter="randombar(horizontal)">
                                      <p:cBhvr>
                                        <p:cTn id="16" dur="500"/>
                                        <p:tgtEl>
                                          <p:spTgt spid="161794">
                                            <p:txEl>
                                              <p:pRg st="4" end="4"/>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61794">
                                            <p:txEl>
                                              <p:pRg st="5" end="5"/>
                                            </p:txEl>
                                          </p:spTgt>
                                        </p:tgtEl>
                                        <p:attrNameLst>
                                          <p:attrName>style.visibility</p:attrName>
                                        </p:attrNameLst>
                                      </p:cBhvr>
                                      <p:to>
                                        <p:strVal val="visible"/>
                                      </p:to>
                                    </p:set>
                                    <p:animEffect transition="in" filter="randombar(horizontal)">
                                      <p:cBhvr>
                                        <p:cTn id="19" dur="500"/>
                                        <p:tgtEl>
                                          <p:spTgt spid="16179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4"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457200" y="1133475"/>
            <a:ext cx="8229600" cy="1143000"/>
          </a:xfrm>
        </p:spPr>
        <p:txBody>
          <a:bodyPr/>
          <a:lstStyle/>
          <a:p>
            <a:pPr algn="r" eaLnBrk="1" hangingPunct="1"/>
            <a:r>
              <a:rPr lang="fa-IR" b="1" smtClean="0">
                <a:solidFill>
                  <a:srgbClr val="FF0000"/>
                </a:solidFill>
              </a:rPr>
              <a:t>روشهای اندازه گیری انعطاف پذیری</a:t>
            </a:r>
            <a:endParaRPr lang="en-US" b="1" smtClean="0">
              <a:solidFill>
                <a:srgbClr val="FF0000"/>
              </a:solidFill>
            </a:endParaRPr>
          </a:p>
        </p:txBody>
      </p:sp>
      <p:sp>
        <p:nvSpPr>
          <p:cNvPr id="162819" name="Rectangle 3"/>
          <p:cNvSpPr>
            <a:spLocks noGrp="1" noChangeArrowheads="1"/>
          </p:cNvSpPr>
          <p:nvPr>
            <p:ph idx="1"/>
          </p:nvPr>
        </p:nvSpPr>
        <p:spPr>
          <a:xfrm>
            <a:off x="457200" y="2608263"/>
            <a:ext cx="8229600" cy="2981325"/>
          </a:xfrm>
        </p:spPr>
        <p:txBody>
          <a:bodyPr/>
          <a:lstStyle/>
          <a:p>
            <a:pPr eaLnBrk="1" hangingPunct="1"/>
            <a:r>
              <a:rPr lang="fa-IR" smtClean="0"/>
              <a:t> روشهای اندازه گیری مستقیم</a:t>
            </a:r>
          </a:p>
          <a:p>
            <a:pPr eaLnBrk="1" hangingPunct="1"/>
            <a:r>
              <a:rPr lang="fa-IR" smtClean="0"/>
              <a:t> روشهای اندازه گیری غیرمستقیم</a:t>
            </a:r>
          </a:p>
          <a:p>
            <a:pPr eaLnBrk="1" hangingPunct="1"/>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Grp="1" noChangeArrowheads="1"/>
          </p:cNvSpPr>
          <p:nvPr>
            <p:ph type="ctrTitle"/>
          </p:nvPr>
        </p:nvSpPr>
        <p:spPr>
          <a:xfrm>
            <a:off x="315913" y="2951163"/>
            <a:ext cx="6781800" cy="2133600"/>
          </a:xfrm>
        </p:spPr>
        <p:txBody>
          <a:bodyPr/>
          <a:lstStyle/>
          <a:p>
            <a:pPr algn="ctr" eaLnBrk="1" hangingPunct="1"/>
            <a:r>
              <a:rPr lang="fa-IR" smtClean="0"/>
              <a:t>تاریخچه سنجش و اندازه گیری در تربیت بدنی</a:t>
            </a:r>
            <a:endParaRPr lang="en-US"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3"/>
          <p:cNvSpPr>
            <a:spLocks noGrp="1" noChangeArrowheads="1"/>
          </p:cNvSpPr>
          <p:nvPr>
            <p:ph idx="1"/>
          </p:nvPr>
        </p:nvSpPr>
        <p:spPr>
          <a:xfrm>
            <a:off x="457200" y="1125538"/>
            <a:ext cx="8229600" cy="4530725"/>
          </a:xfrm>
        </p:spPr>
        <p:txBody>
          <a:bodyPr/>
          <a:lstStyle/>
          <a:p>
            <a:pPr marL="609600" indent="-609600" eaLnBrk="1" hangingPunct="1">
              <a:buFont typeface="Wingdings" pitchFamily="2" charset="2"/>
              <a:buNone/>
            </a:pPr>
            <a:endParaRPr lang="fa-IR" smtClean="0"/>
          </a:p>
          <a:p>
            <a:pPr marL="609600" indent="-609600" eaLnBrk="1" hangingPunct="1">
              <a:buFont typeface="Wingdings" pitchFamily="2" charset="2"/>
              <a:buNone/>
            </a:pPr>
            <a:r>
              <a:rPr lang="fa-IR" b="1" smtClean="0">
                <a:solidFill>
                  <a:srgbClr val="FF0000"/>
                </a:solidFill>
              </a:rPr>
              <a:t>الف – روشهای مستقیم اندازه گیری انعطاف پذیر ایستا:</a:t>
            </a:r>
            <a:r>
              <a:rPr lang="fa-IR" smtClean="0">
                <a:solidFill>
                  <a:srgbClr val="FF0000"/>
                </a:solidFill>
              </a:rPr>
              <a:t> </a:t>
            </a:r>
          </a:p>
          <a:p>
            <a:pPr marL="609600" indent="-609600" eaLnBrk="1" hangingPunct="1">
              <a:buFont typeface="Wingdings" pitchFamily="2" charset="2"/>
              <a:buNone/>
            </a:pPr>
            <a:endParaRPr lang="fa-IR" smtClean="0">
              <a:solidFill>
                <a:srgbClr val="FF0000"/>
              </a:solidFill>
            </a:endParaRPr>
          </a:p>
          <a:p>
            <a:pPr marL="609600" indent="-609600" eaLnBrk="1" hangingPunct="1">
              <a:buFont typeface="Wingdings" pitchFamily="2" charset="2"/>
              <a:buAutoNum type="arabicParenR"/>
            </a:pPr>
            <a:r>
              <a:rPr lang="fa-IR" smtClean="0"/>
              <a:t>استفاده از گونیا متر برای اندازه گیری دامنه حرکت مفصل بر حسب درجه</a:t>
            </a:r>
          </a:p>
          <a:p>
            <a:pPr marL="609600" indent="-609600" eaLnBrk="1" hangingPunct="1">
              <a:buFont typeface="Wingdings" pitchFamily="2" charset="2"/>
              <a:buAutoNum type="arabicParenR"/>
            </a:pPr>
            <a:r>
              <a:rPr lang="fa-IR" smtClean="0"/>
              <a:t>استفاده از فلکسومتر ( فلکسومتر لیتون ) برای اندازه گیری دامنه حرکتی مفصل بر حسب درجه</a:t>
            </a:r>
            <a:endParaRPr 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866" name="Rectangle 3"/>
          <p:cNvSpPr>
            <a:spLocks noGrp="1" noChangeArrowheads="1"/>
          </p:cNvSpPr>
          <p:nvPr>
            <p:ph type="body" idx="4294967295"/>
          </p:nvPr>
        </p:nvSpPr>
        <p:spPr>
          <a:xfrm>
            <a:off x="0" y="765175"/>
            <a:ext cx="8697913" cy="5249863"/>
          </a:xfrm>
        </p:spPr>
        <p:txBody>
          <a:bodyPr/>
          <a:lstStyle/>
          <a:p>
            <a:pPr eaLnBrk="1" hangingPunct="1">
              <a:buFont typeface="Wingdings" pitchFamily="2" charset="2"/>
              <a:buNone/>
            </a:pPr>
            <a:r>
              <a:rPr lang="fa-IR" b="1" dirty="0" smtClean="0">
                <a:solidFill>
                  <a:srgbClr val="FF0000"/>
                </a:solidFill>
              </a:rPr>
              <a:t>       ب- </a:t>
            </a:r>
            <a:r>
              <a:rPr lang="fa-IR" b="1" dirty="0" smtClean="0">
                <a:solidFill>
                  <a:srgbClr val="FF0000"/>
                </a:solidFill>
              </a:rPr>
              <a:t>روشهای غیر مستقیم اندازه گیری انعطاف پذیری ایستا:</a:t>
            </a:r>
          </a:p>
          <a:p>
            <a:pPr eaLnBrk="1" hangingPunct="1">
              <a:buFont typeface="Wingdings" pitchFamily="2" charset="2"/>
              <a:buNone/>
            </a:pPr>
            <a:r>
              <a:rPr lang="fa-IR" b="1" dirty="0" smtClean="0"/>
              <a:t> </a:t>
            </a:r>
          </a:p>
          <a:p>
            <a:pPr eaLnBrk="1" hangingPunct="1">
              <a:buFont typeface="Wingdings" pitchFamily="2" charset="2"/>
              <a:buNone/>
            </a:pPr>
            <a:r>
              <a:rPr lang="fa-IR" dirty="0" smtClean="0"/>
              <a:t>1- آزمون رساندن دستها در حالت نشسته ( </a:t>
            </a:r>
            <a:r>
              <a:rPr lang="en-US" dirty="0" smtClean="0"/>
              <a:t>sit and reach </a:t>
            </a:r>
            <a:r>
              <a:rPr lang="fa-IR" dirty="0" smtClean="0"/>
              <a:t> ) برای سنجش انعطاف عضلات ناحیه پشت و همسترینگ.</a:t>
            </a:r>
          </a:p>
          <a:p>
            <a:pPr eaLnBrk="1" hangingPunct="1">
              <a:buFont typeface="Wingdings" pitchFamily="2" charset="2"/>
              <a:buNone/>
            </a:pPr>
            <a:r>
              <a:rPr lang="fa-IR" dirty="0" smtClean="0"/>
              <a:t>2- آزمون خوابیدن به شکم و بلند کردن پاها ( بدون خم کردن زانوها ) </a:t>
            </a:r>
          </a:p>
          <a:p>
            <a:pPr eaLnBrk="1" hangingPunct="1">
              <a:buFont typeface="Wingdings" pitchFamily="2" charset="2"/>
              <a:buNone/>
            </a:pPr>
            <a:r>
              <a:rPr lang="fa-IR" dirty="0" smtClean="0"/>
              <a:t>3- بلند کردن بالا تنه ٬ چانه و دستها ( بدون بلند کردن کمر ) برای اندازه گیری انعطاف عضلات پشت در بالا تنه و پایین تنه .</a:t>
            </a:r>
          </a:p>
          <a:p>
            <a:pPr eaLnBrk="1" hangingPunct="1">
              <a:buFont typeface="Wingdings" pitchFamily="2" charset="2"/>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64866">
                                            <p:txEl>
                                              <p:pRg st="0" end="0"/>
                                            </p:txEl>
                                          </p:spTgt>
                                        </p:tgtEl>
                                        <p:attrNameLst>
                                          <p:attrName>style.visibility</p:attrName>
                                        </p:attrNameLst>
                                      </p:cBhvr>
                                      <p:to>
                                        <p:strVal val="visible"/>
                                      </p:to>
                                    </p:set>
                                    <p:animEffect transition="in" filter="randombar(horizontal)">
                                      <p:cBhvr>
                                        <p:cTn id="7" dur="500"/>
                                        <p:tgtEl>
                                          <p:spTgt spid="16486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64866">
                                            <p:txEl>
                                              <p:pRg st="1" end="1"/>
                                            </p:txEl>
                                          </p:spTgt>
                                        </p:tgtEl>
                                        <p:attrNameLst>
                                          <p:attrName>style.visibility</p:attrName>
                                        </p:attrNameLst>
                                      </p:cBhvr>
                                      <p:to>
                                        <p:strVal val="visible"/>
                                      </p:to>
                                    </p:set>
                                    <p:animEffect transition="in" filter="randombar(horizontal)">
                                      <p:cBhvr>
                                        <p:cTn id="12" dur="500"/>
                                        <p:tgtEl>
                                          <p:spTgt spid="16486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64866">
                                            <p:txEl>
                                              <p:pRg st="2" end="2"/>
                                            </p:txEl>
                                          </p:spTgt>
                                        </p:tgtEl>
                                        <p:attrNameLst>
                                          <p:attrName>style.visibility</p:attrName>
                                        </p:attrNameLst>
                                      </p:cBhvr>
                                      <p:to>
                                        <p:strVal val="visible"/>
                                      </p:to>
                                    </p:set>
                                    <p:animEffect transition="in" filter="randombar(horizontal)">
                                      <p:cBhvr>
                                        <p:cTn id="17" dur="500"/>
                                        <p:tgtEl>
                                          <p:spTgt spid="16486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64866">
                                            <p:txEl>
                                              <p:pRg st="3" end="3"/>
                                            </p:txEl>
                                          </p:spTgt>
                                        </p:tgtEl>
                                        <p:attrNameLst>
                                          <p:attrName>style.visibility</p:attrName>
                                        </p:attrNameLst>
                                      </p:cBhvr>
                                      <p:to>
                                        <p:strVal val="visible"/>
                                      </p:to>
                                    </p:set>
                                    <p:animEffect transition="in" filter="randombar(horizontal)">
                                      <p:cBhvr>
                                        <p:cTn id="22" dur="500"/>
                                        <p:tgtEl>
                                          <p:spTgt spid="16486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64866">
                                            <p:txEl>
                                              <p:pRg st="4" end="4"/>
                                            </p:txEl>
                                          </p:spTgt>
                                        </p:tgtEl>
                                        <p:attrNameLst>
                                          <p:attrName>style.visibility</p:attrName>
                                        </p:attrNameLst>
                                      </p:cBhvr>
                                      <p:to>
                                        <p:strVal val="visible"/>
                                      </p:to>
                                    </p:set>
                                    <p:animEffect transition="in" filter="randombar(horizontal)">
                                      <p:cBhvr>
                                        <p:cTn id="27" dur="500"/>
                                        <p:tgtEl>
                                          <p:spTgt spid="16486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890" name="Rectangle 3"/>
          <p:cNvSpPr>
            <a:spLocks noGrp="1" noChangeArrowheads="1"/>
          </p:cNvSpPr>
          <p:nvPr>
            <p:ph type="body" idx="4294967295"/>
          </p:nvPr>
        </p:nvSpPr>
        <p:spPr>
          <a:xfrm>
            <a:off x="0" y="1628775"/>
            <a:ext cx="8229600" cy="4530725"/>
          </a:xfrm>
        </p:spPr>
        <p:txBody>
          <a:bodyPr/>
          <a:lstStyle/>
          <a:p>
            <a:pPr eaLnBrk="1" hangingPunct="1">
              <a:buFont typeface="Wingdings" pitchFamily="2" charset="2"/>
              <a:buNone/>
            </a:pPr>
            <a:r>
              <a:rPr lang="fa-IR" sz="3400" smtClean="0"/>
              <a:t>4- آزمون انعطاف پذیری شانه </a:t>
            </a:r>
          </a:p>
          <a:p>
            <a:pPr eaLnBrk="1" hangingPunct="1">
              <a:buFont typeface="Wingdings" pitchFamily="2" charset="2"/>
              <a:buNone/>
            </a:pPr>
            <a:r>
              <a:rPr lang="fa-IR" sz="3400" smtClean="0"/>
              <a:t>5- آزمون انعطاف پذیری مچ پا </a:t>
            </a:r>
          </a:p>
          <a:p>
            <a:pPr eaLnBrk="1" hangingPunct="1">
              <a:buFont typeface="Wingdings" pitchFamily="2" charset="2"/>
              <a:buNone/>
            </a:pPr>
            <a:r>
              <a:rPr lang="fa-IR" sz="3400" smtClean="0"/>
              <a:t>6- آزمون انعطاف پذیری  پاشنه</a:t>
            </a:r>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65890">
                                            <p:txEl>
                                              <p:pRg st="0" end="0"/>
                                            </p:txEl>
                                          </p:spTgt>
                                        </p:tgtEl>
                                        <p:attrNameLst>
                                          <p:attrName>style.visibility</p:attrName>
                                        </p:attrNameLst>
                                      </p:cBhvr>
                                      <p:to>
                                        <p:strVal val="visible"/>
                                      </p:to>
                                    </p:set>
                                    <p:animEffect transition="in" filter="randombar(horizontal)">
                                      <p:cBhvr>
                                        <p:cTn id="7" dur="500"/>
                                        <p:tgtEl>
                                          <p:spTgt spid="16589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65890">
                                            <p:txEl>
                                              <p:pRg st="1" end="1"/>
                                            </p:txEl>
                                          </p:spTgt>
                                        </p:tgtEl>
                                        <p:attrNameLst>
                                          <p:attrName>style.visibility</p:attrName>
                                        </p:attrNameLst>
                                      </p:cBhvr>
                                      <p:to>
                                        <p:strVal val="visible"/>
                                      </p:to>
                                    </p:set>
                                    <p:animEffect transition="in" filter="randombar(horizontal)">
                                      <p:cBhvr>
                                        <p:cTn id="12" dur="500"/>
                                        <p:tgtEl>
                                          <p:spTgt spid="16589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65890">
                                            <p:txEl>
                                              <p:pRg st="2" end="2"/>
                                            </p:txEl>
                                          </p:spTgt>
                                        </p:tgtEl>
                                        <p:attrNameLst>
                                          <p:attrName>style.visibility</p:attrName>
                                        </p:attrNameLst>
                                      </p:cBhvr>
                                      <p:to>
                                        <p:strVal val="visible"/>
                                      </p:to>
                                    </p:set>
                                    <p:animEffect transition="in" filter="randombar(horizontal)">
                                      <p:cBhvr>
                                        <p:cTn id="17" dur="500"/>
                                        <p:tgtEl>
                                          <p:spTgt spid="16589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0"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pPr algn="r" eaLnBrk="1" hangingPunct="1"/>
            <a:r>
              <a:rPr lang="fa-IR" b="1" smtClean="0">
                <a:solidFill>
                  <a:srgbClr val="FF0000"/>
                </a:solidFill>
              </a:rPr>
              <a:t>تعادل:</a:t>
            </a:r>
            <a:endParaRPr lang="en-US" b="1" smtClean="0">
              <a:solidFill>
                <a:srgbClr val="FF0000"/>
              </a:solidFill>
            </a:endParaRPr>
          </a:p>
        </p:txBody>
      </p:sp>
      <p:sp>
        <p:nvSpPr>
          <p:cNvPr id="166915" name="Rectangle 3"/>
          <p:cNvSpPr>
            <a:spLocks noGrp="1" noChangeArrowheads="1"/>
          </p:cNvSpPr>
          <p:nvPr>
            <p:ph idx="1"/>
          </p:nvPr>
        </p:nvSpPr>
        <p:spPr>
          <a:xfrm>
            <a:off x="684213" y="1600200"/>
            <a:ext cx="8002587" cy="4530725"/>
          </a:xfrm>
        </p:spPr>
        <p:txBody>
          <a:bodyPr/>
          <a:lstStyle/>
          <a:p>
            <a:pPr eaLnBrk="1" hangingPunct="1">
              <a:buFont typeface="Wingdings" pitchFamily="2" charset="2"/>
              <a:buNone/>
            </a:pPr>
            <a:r>
              <a:rPr lang="fa-IR" sz="3400" smtClean="0"/>
              <a:t>   حفظ ثبات و پایداری بدن در وضعیتها و حالتهای خاص را تعادل می نامند.</a:t>
            </a:r>
          </a:p>
          <a:p>
            <a:pPr eaLnBrk="1" hangingPunct="1">
              <a:buFont typeface="Wingdings" pitchFamily="2" charset="2"/>
              <a:buNone/>
            </a:pPr>
            <a:r>
              <a:rPr lang="fa-IR" sz="3400" smtClean="0"/>
              <a:t>   تعادل می تواند به صورت ایستا و پویا باشد.</a:t>
            </a:r>
          </a:p>
          <a:p>
            <a:pPr eaLnBrk="1" hangingPunct="1">
              <a:buFont typeface="Wingdings" pitchFamily="2" charset="2"/>
              <a:buNone/>
            </a:pPr>
            <a:r>
              <a:rPr lang="fa-IR" sz="3400" smtClean="0"/>
              <a:t>   نگهداری وضعیت بدن در حالت ساکن به تعادل ایستا بستگی دارد. </a:t>
            </a:r>
          </a:p>
          <a:p>
            <a:pPr eaLnBrk="1" hangingPunct="1">
              <a:buFont typeface="Wingdings" pitchFamily="2" charset="2"/>
              <a:buNone/>
            </a:pPr>
            <a:r>
              <a:rPr lang="fa-IR" sz="3400" smtClean="0"/>
              <a:t>   حفظ وضعیت پایداری و تعادل بدن در حین انجام یک حرکت خاص به تعادل پویا مربوط می شود.</a:t>
            </a:r>
            <a:r>
              <a:rPr lang="en-US" sz="3400" smtClean="0"/>
              <a: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938" name="Rectangle 3"/>
          <p:cNvSpPr>
            <a:spLocks noGrp="1" noChangeArrowheads="1"/>
          </p:cNvSpPr>
          <p:nvPr>
            <p:ph type="body" idx="4294967295"/>
          </p:nvPr>
        </p:nvSpPr>
        <p:spPr>
          <a:xfrm>
            <a:off x="1014438" y="1773238"/>
            <a:ext cx="7272338" cy="4530725"/>
          </a:xfrm>
        </p:spPr>
        <p:txBody>
          <a:bodyPr/>
          <a:lstStyle/>
          <a:p>
            <a:pPr eaLnBrk="1" hangingPunct="1">
              <a:buFont typeface="Wingdings" pitchFamily="2" charset="2"/>
              <a:buNone/>
            </a:pPr>
            <a:r>
              <a:rPr lang="fa-IR" b="1" dirty="0" smtClean="0">
                <a:solidFill>
                  <a:srgbClr val="FF0000"/>
                </a:solidFill>
              </a:rPr>
              <a:t>    الف – روشهای اندازه گیری تعادل ایستا:</a:t>
            </a:r>
          </a:p>
          <a:p>
            <a:pPr eaLnBrk="1" hangingPunct="1">
              <a:buFont typeface="Wingdings" pitchFamily="2" charset="2"/>
              <a:buNone/>
            </a:pPr>
            <a:endParaRPr lang="fa-IR" b="1" dirty="0" smtClean="0">
              <a:solidFill>
                <a:srgbClr val="FF0000"/>
              </a:solidFill>
            </a:endParaRPr>
          </a:p>
          <a:p>
            <a:pPr lvl="1" eaLnBrk="1" hangingPunct="1"/>
            <a:r>
              <a:rPr lang="fa-IR" sz="3400" dirty="0" smtClean="0"/>
              <a:t>آزمون ایستادن روی یک پا (آزمون لک لک    یا </a:t>
            </a:r>
            <a:r>
              <a:rPr lang="en-US" sz="3400" dirty="0" smtClean="0"/>
              <a:t>stork</a:t>
            </a:r>
            <a:r>
              <a:rPr lang="fa-IR" sz="3400" dirty="0" smtClean="0"/>
              <a:t> )</a:t>
            </a:r>
          </a:p>
          <a:p>
            <a:pPr lvl="1" eaLnBrk="1" hangingPunct="1"/>
            <a:r>
              <a:rPr lang="fa-IR" sz="3400" dirty="0" smtClean="0"/>
              <a:t>اجرای حرکت فرشته در ژیمناستیک</a:t>
            </a:r>
          </a:p>
          <a:p>
            <a:pPr lvl="1" eaLnBrk="1" hangingPunct="1"/>
            <a:r>
              <a:rPr lang="fa-IR" sz="3400" dirty="0" smtClean="0"/>
              <a:t>بالانس روی دستها</a:t>
            </a:r>
          </a:p>
          <a:p>
            <a:pPr lvl="1" eaLnBrk="1" hangingPunct="1"/>
            <a:r>
              <a:rPr lang="fa-IR" sz="3400" dirty="0" smtClean="0"/>
              <a:t>بالانس سه پایه</a:t>
            </a:r>
            <a:r>
              <a:rPr lang="fa-IR" sz="3200" dirty="0" smtClean="0"/>
              <a:t> </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67938">
                                            <p:txEl>
                                              <p:pRg st="0" end="0"/>
                                            </p:txEl>
                                          </p:spTgt>
                                        </p:tgtEl>
                                        <p:attrNameLst>
                                          <p:attrName>style.visibility</p:attrName>
                                        </p:attrNameLst>
                                      </p:cBhvr>
                                      <p:to>
                                        <p:strVal val="visible"/>
                                      </p:to>
                                    </p:set>
                                    <p:animEffect transition="in" filter="randombar(horizontal)">
                                      <p:cBhvr>
                                        <p:cTn id="7" dur="500"/>
                                        <p:tgtEl>
                                          <p:spTgt spid="167938">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67938">
                                            <p:txEl>
                                              <p:pRg st="2" end="2"/>
                                            </p:txEl>
                                          </p:spTgt>
                                        </p:tgtEl>
                                        <p:attrNameLst>
                                          <p:attrName>style.visibility</p:attrName>
                                        </p:attrNameLst>
                                      </p:cBhvr>
                                      <p:to>
                                        <p:strVal val="visible"/>
                                      </p:to>
                                    </p:set>
                                    <p:animEffect transition="in" filter="randombar(horizontal)">
                                      <p:cBhvr>
                                        <p:cTn id="10" dur="500"/>
                                        <p:tgtEl>
                                          <p:spTgt spid="167938">
                                            <p:txEl>
                                              <p:pRg st="2" end="2"/>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67938">
                                            <p:txEl>
                                              <p:pRg st="3" end="3"/>
                                            </p:txEl>
                                          </p:spTgt>
                                        </p:tgtEl>
                                        <p:attrNameLst>
                                          <p:attrName>style.visibility</p:attrName>
                                        </p:attrNameLst>
                                      </p:cBhvr>
                                      <p:to>
                                        <p:strVal val="visible"/>
                                      </p:to>
                                    </p:set>
                                    <p:animEffect transition="in" filter="randombar(horizontal)">
                                      <p:cBhvr>
                                        <p:cTn id="13" dur="500"/>
                                        <p:tgtEl>
                                          <p:spTgt spid="167938">
                                            <p:txEl>
                                              <p:pRg st="3" end="3"/>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67938">
                                            <p:txEl>
                                              <p:pRg st="4" end="4"/>
                                            </p:txEl>
                                          </p:spTgt>
                                        </p:tgtEl>
                                        <p:attrNameLst>
                                          <p:attrName>style.visibility</p:attrName>
                                        </p:attrNameLst>
                                      </p:cBhvr>
                                      <p:to>
                                        <p:strVal val="visible"/>
                                      </p:to>
                                    </p:set>
                                    <p:animEffect transition="in" filter="randombar(horizontal)">
                                      <p:cBhvr>
                                        <p:cTn id="16" dur="500"/>
                                        <p:tgtEl>
                                          <p:spTgt spid="167938">
                                            <p:txEl>
                                              <p:pRg st="4" end="4"/>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67938">
                                            <p:txEl>
                                              <p:pRg st="5" end="5"/>
                                            </p:txEl>
                                          </p:spTgt>
                                        </p:tgtEl>
                                        <p:attrNameLst>
                                          <p:attrName>style.visibility</p:attrName>
                                        </p:attrNameLst>
                                      </p:cBhvr>
                                      <p:to>
                                        <p:strVal val="visible"/>
                                      </p:to>
                                    </p:set>
                                    <p:animEffect transition="in" filter="randombar(horizontal)">
                                      <p:cBhvr>
                                        <p:cTn id="19" dur="500"/>
                                        <p:tgtEl>
                                          <p:spTgt spid="16793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38" grpId="0" build="p"/>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962" name="Rectangle 3"/>
          <p:cNvSpPr>
            <a:spLocks noGrp="1" noChangeArrowheads="1"/>
          </p:cNvSpPr>
          <p:nvPr>
            <p:ph type="body" idx="4294967295"/>
          </p:nvPr>
        </p:nvSpPr>
        <p:spPr>
          <a:xfrm>
            <a:off x="0" y="1600200"/>
            <a:ext cx="8229600" cy="4530725"/>
          </a:xfrm>
        </p:spPr>
        <p:txBody>
          <a:bodyPr/>
          <a:lstStyle/>
          <a:p>
            <a:pPr eaLnBrk="1" hangingPunct="1">
              <a:buFont typeface="Wingdings" pitchFamily="2" charset="2"/>
              <a:buNone/>
            </a:pPr>
            <a:r>
              <a:rPr lang="fa-IR" b="1" smtClean="0">
                <a:solidFill>
                  <a:srgbClr val="FF0000"/>
                </a:solidFill>
              </a:rPr>
              <a:t>ب – روشهای اندازه گیری تعادل پویا:</a:t>
            </a:r>
          </a:p>
          <a:p>
            <a:pPr eaLnBrk="1" hangingPunct="1">
              <a:buFont typeface="Wingdings" pitchFamily="2" charset="2"/>
              <a:buNone/>
            </a:pPr>
            <a:endParaRPr lang="fa-IR" b="1" smtClean="0">
              <a:solidFill>
                <a:srgbClr val="FF0000"/>
              </a:solidFill>
            </a:endParaRPr>
          </a:p>
          <a:p>
            <a:pPr eaLnBrk="1" hangingPunct="1">
              <a:buFont typeface="Wingdings" pitchFamily="2" charset="2"/>
              <a:buNone/>
            </a:pPr>
            <a:r>
              <a:rPr lang="fa-IR" sz="3400" smtClean="0"/>
              <a:t>1- راه رفتن روی چوب موازنه</a:t>
            </a:r>
          </a:p>
          <a:p>
            <a:pPr eaLnBrk="1" hangingPunct="1">
              <a:buFont typeface="Wingdings" pitchFamily="2" charset="2"/>
              <a:buNone/>
            </a:pPr>
            <a:r>
              <a:rPr lang="fa-IR" sz="3400" smtClean="0"/>
              <a:t>2- راه رفتن روی طناب</a:t>
            </a:r>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68962">
                                            <p:txEl>
                                              <p:pRg st="0" end="0"/>
                                            </p:txEl>
                                          </p:spTgt>
                                        </p:tgtEl>
                                        <p:attrNameLst>
                                          <p:attrName>style.visibility</p:attrName>
                                        </p:attrNameLst>
                                      </p:cBhvr>
                                      <p:to>
                                        <p:strVal val="visible"/>
                                      </p:to>
                                    </p:set>
                                    <p:animEffect transition="in" filter="randombar(horizontal)">
                                      <p:cBhvr>
                                        <p:cTn id="7" dur="500"/>
                                        <p:tgtEl>
                                          <p:spTgt spid="16896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68962">
                                            <p:txEl>
                                              <p:pRg st="2" end="2"/>
                                            </p:txEl>
                                          </p:spTgt>
                                        </p:tgtEl>
                                        <p:attrNameLst>
                                          <p:attrName>style.visibility</p:attrName>
                                        </p:attrNameLst>
                                      </p:cBhvr>
                                      <p:to>
                                        <p:strVal val="visible"/>
                                      </p:to>
                                    </p:set>
                                    <p:animEffect transition="in" filter="randombar(horizontal)">
                                      <p:cBhvr>
                                        <p:cTn id="12" dur="500"/>
                                        <p:tgtEl>
                                          <p:spTgt spid="16896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68962">
                                            <p:txEl>
                                              <p:pRg st="3" end="3"/>
                                            </p:txEl>
                                          </p:spTgt>
                                        </p:tgtEl>
                                        <p:attrNameLst>
                                          <p:attrName>style.visibility</p:attrName>
                                        </p:attrNameLst>
                                      </p:cBhvr>
                                      <p:to>
                                        <p:strVal val="visible"/>
                                      </p:to>
                                    </p:set>
                                    <p:animEffect transition="in" filter="randombar(horizontal)">
                                      <p:cBhvr>
                                        <p:cTn id="17" dur="500"/>
                                        <p:tgtEl>
                                          <p:spTgt spid="16896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2"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algn="r" eaLnBrk="1" hangingPunct="1"/>
            <a:r>
              <a:rPr lang="fa-IR" b="1" smtClean="0">
                <a:solidFill>
                  <a:srgbClr val="FF0000"/>
                </a:solidFill>
              </a:rPr>
              <a:t>چابکی:</a:t>
            </a:r>
            <a:endParaRPr lang="en-US" b="1" smtClean="0">
              <a:solidFill>
                <a:srgbClr val="FF0000"/>
              </a:solidFill>
            </a:endParaRPr>
          </a:p>
        </p:txBody>
      </p:sp>
      <p:sp>
        <p:nvSpPr>
          <p:cNvPr id="169987" name="Rectangle 3"/>
          <p:cNvSpPr>
            <a:spLocks noGrp="1" noChangeArrowheads="1"/>
          </p:cNvSpPr>
          <p:nvPr>
            <p:ph idx="1"/>
          </p:nvPr>
        </p:nvSpPr>
        <p:spPr>
          <a:xfrm>
            <a:off x="1187450" y="1600200"/>
            <a:ext cx="7499350" cy="4530725"/>
          </a:xfrm>
        </p:spPr>
        <p:txBody>
          <a:bodyPr/>
          <a:lstStyle/>
          <a:p>
            <a:pPr eaLnBrk="1" hangingPunct="1">
              <a:buFont typeface="Wingdings" pitchFamily="2" charset="2"/>
              <a:buChar char="t"/>
            </a:pPr>
            <a:r>
              <a:rPr lang="fa-IR" sz="3400" smtClean="0"/>
              <a:t>چابکی عبارت است از توانایی تغییر سریع مسیر حرکت و سرعت با حفظ تعادل و درک موقعیت.</a:t>
            </a:r>
          </a:p>
          <a:p>
            <a:pPr eaLnBrk="1" hangingPunct="1">
              <a:buFont typeface="Wingdings" pitchFamily="2" charset="2"/>
              <a:buChar char="t"/>
            </a:pPr>
            <a:r>
              <a:rPr lang="fa-IR" sz="3400" smtClean="0"/>
              <a:t>به عبارت دیگر ٬ توانایی تغییر وضعیت و مسیر حرکت بدن به صورت ارادی و درحد اقل زمان را چابکی می نامند.</a:t>
            </a:r>
          </a:p>
          <a:p>
            <a:pPr eaLnBrk="1" hangingPunct="1">
              <a:buFont typeface="Wingdings" pitchFamily="2" charset="2"/>
              <a:buChar char="t"/>
            </a:pPr>
            <a:r>
              <a:rPr lang="fa-IR" sz="3400" smtClean="0"/>
              <a:t>چابکی به دو صورت تغییر وضعیت بدن و تغییر مسیر حرکت بدن می باشد.</a:t>
            </a:r>
            <a:endParaRPr lang="en-US" sz="340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1010" name="Rectangle 3"/>
          <p:cNvSpPr>
            <a:spLocks noGrp="1" noChangeArrowheads="1"/>
          </p:cNvSpPr>
          <p:nvPr>
            <p:ph type="body" idx="4294967295"/>
          </p:nvPr>
        </p:nvSpPr>
        <p:spPr>
          <a:xfrm>
            <a:off x="0" y="1844675"/>
            <a:ext cx="8374063" cy="4530725"/>
          </a:xfrm>
        </p:spPr>
        <p:txBody>
          <a:bodyPr/>
          <a:lstStyle/>
          <a:p>
            <a:pPr eaLnBrk="1" hangingPunct="1">
              <a:buFont typeface="Wingdings" pitchFamily="2" charset="2"/>
              <a:buNone/>
            </a:pPr>
            <a:endParaRPr lang="fa-IR" smtClean="0"/>
          </a:p>
          <a:p>
            <a:pPr eaLnBrk="1" hangingPunct="1">
              <a:buFont typeface="Wingdings" pitchFamily="2" charset="2"/>
              <a:buNone/>
            </a:pPr>
            <a:r>
              <a:rPr lang="fa-IR" b="1" smtClean="0">
                <a:solidFill>
                  <a:srgbClr val="FF0000"/>
                </a:solidFill>
              </a:rPr>
              <a:t>الف – روش اندازه گیری چابکی در تغییر شکل بدن:</a:t>
            </a:r>
          </a:p>
          <a:p>
            <a:pPr eaLnBrk="1" hangingPunct="1">
              <a:buFont typeface="Wingdings" pitchFamily="2" charset="2"/>
              <a:buNone/>
            </a:pPr>
            <a:r>
              <a:rPr lang="fa-IR" b="1" smtClean="0"/>
              <a:t> </a:t>
            </a:r>
          </a:p>
          <a:p>
            <a:pPr eaLnBrk="1" hangingPunct="1">
              <a:buFont typeface="Wingdings" pitchFamily="2" charset="2"/>
              <a:buNone/>
            </a:pPr>
            <a:r>
              <a:rPr lang="fa-IR" smtClean="0"/>
              <a:t>آزمون پنج مرحله ای نشستن و برخاستن ( آزمون بورپی )</a:t>
            </a:r>
            <a:r>
              <a:rPr lang="en-US"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1010">
                                            <p:txEl>
                                              <p:pRg st="1" end="1"/>
                                            </p:txEl>
                                          </p:spTgt>
                                        </p:tgtEl>
                                        <p:attrNameLst>
                                          <p:attrName>style.visibility</p:attrName>
                                        </p:attrNameLst>
                                      </p:cBhvr>
                                      <p:to>
                                        <p:strVal val="visible"/>
                                      </p:to>
                                    </p:set>
                                    <p:animEffect transition="in" filter="randombar(horizontal)">
                                      <p:cBhvr>
                                        <p:cTn id="7" dur="500"/>
                                        <p:tgtEl>
                                          <p:spTgt spid="1710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71010">
                                            <p:txEl>
                                              <p:pRg st="2" end="2"/>
                                            </p:txEl>
                                          </p:spTgt>
                                        </p:tgtEl>
                                        <p:attrNameLst>
                                          <p:attrName>style.visibility</p:attrName>
                                        </p:attrNameLst>
                                      </p:cBhvr>
                                      <p:to>
                                        <p:strVal val="visible"/>
                                      </p:to>
                                    </p:set>
                                    <p:animEffect transition="in" filter="randombar(horizontal)">
                                      <p:cBhvr>
                                        <p:cTn id="12" dur="500"/>
                                        <p:tgtEl>
                                          <p:spTgt spid="1710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71010">
                                            <p:txEl>
                                              <p:pRg st="3" end="3"/>
                                            </p:txEl>
                                          </p:spTgt>
                                        </p:tgtEl>
                                        <p:attrNameLst>
                                          <p:attrName>style.visibility</p:attrName>
                                        </p:attrNameLst>
                                      </p:cBhvr>
                                      <p:to>
                                        <p:strVal val="visible"/>
                                      </p:to>
                                    </p:set>
                                    <p:animEffect transition="in" filter="randombar(horizontal)">
                                      <p:cBhvr>
                                        <p:cTn id="17" dur="500"/>
                                        <p:tgtEl>
                                          <p:spTgt spid="1710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0" grpId="0" build="p"/>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2034" name="Rectangle 3"/>
          <p:cNvSpPr>
            <a:spLocks noGrp="1" noChangeArrowheads="1"/>
          </p:cNvSpPr>
          <p:nvPr>
            <p:ph type="body" idx="4294967295"/>
          </p:nvPr>
        </p:nvSpPr>
        <p:spPr>
          <a:xfrm>
            <a:off x="357158" y="1557338"/>
            <a:ext cx="8229600" cy="4530725"/>
          </a:xfrm>
        </p:spPr>
        <p:txBody>
          <a:bodyPr/>
          <a:lstStyle/>
          <a:p>
            <a:pPr eaLnBrk="1" hangingPunct="1">
              <a:buFont typeface="Wingdings" pitchFamily="2" charset="2"/>
              <a:buNone/>
            </a:pPr>
            <a:r>
              <a:rPr lang="fa-IR" b="1" dirty="0" smtClean="0">
                <a:solidFill>
                  <a:srgbClr val="FF0000"/>
                </a:solidFill>
              </a:rPr>
              <a:t>ب- روشهای اندازه گیری چابکی در تغییر مسیر حرکت بدن:</a:t>
            </a:r>
          </a:p>
          <a:p>
            <a:pPr eaLnBrk="1" hangingPunct="1">
              <a:buFont typeface="Wingdings" pitchFamily="2" charset="2"/>
              <a:buNone/>
            </a:pPr>
            <a:r>
              <a:rPr lang="fa-IR" b="1" dirty="0" smtClean="0"/>
              <a:t> </a:t>
            </a:r>
          </a:p>
          <a:p>
            <a:pPr eaLnBrk="1" hangingPunct="1">
              <a:buFont typeface="Wingdings" pitchFamily="2" charset="2"/>
              <a:buNone/>
            </a:pPr>
            <a:r>
              <a:rPr lang="fa-IR" sz="3600" dirty="0" smtClean="0"/>
              <a:t>1- آزمون دوی زیگزاک </a:t>
            </a:r>
          </a:p>
          <a:p>
            <a:pPr eaLnBrk="1" hangingPunct="1">
              <a:buFont typeface="Wingdings" pitchFamily="2" charset="2"/>
              <a:buNone/>
            </a:pPr>
            <a:r>
              <a:rPr lang="fa-IR" sz="3600" dirty="0" smtClean="0"/>
              <a:t>2- آزمون دوی مارپیچ</a:t>
            </a:r>
          </a:p>
          <a:p>
            <a:pPr eaLnBrk="1" hangingPunct="1">
              <a:buFont typeface="Wingdings" pitchFamily="2" charset="2"/>
              <a:buNone/>
            </a:pPr>
            <a:r>
              <a:rPr lang="fa-IR" sz="3600" dirty="0" smtClean="0"/>
              <a:t>3- آزمون چابکی ایلی نویز</a:t>
            </a:r>
          </a:p>
          <a:p>
            <a:pPr eaLnBrk="1" hangingPunct="1">
              <a:buFont typeface="Wingdings" pitchFamily="2" charset="2"/>
              <a:buNone/>
            </a:pPr>
            <a:r>
              <a:rPr lang="fa-IR" sz="3600" dirty="0" smtClean="0"/>
              <a:t>4- آزمون دوی رفت و برگشت</a:t>
            </a:r>
          </a:p>
          <a:p>
            <a:pPr eaLnBrk="1" hangingPunct="1">
              <a:buFont typeface="Wingdings" pitchFamily="2" charset="2"/>
              <a:buNone/>
            </a:pPr>
            <a:r>
              <a:rPr lang="fa-IR" sz="3600" dirty="0" smtClean="0"/>
              <a:t>5- آزمون دوی بوم رنگ</a:t>
            </a:r>
            <a:endParaRPr lang="en-US" sz="3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2034">
                                            <p:txEl>
                                              <p:pRg st="0" end="0"/>
                                            </p:txEl>
                                          </p:spTgt>
                                        </p:tgtEl>
                                        <p:attrNameLst>
                                          <p:attrName>style.visibility</p:attrName>
                                        </p:attrNameLst>
                                      </p:cBhvr>
                                      <p:to>
                                        <p:strVal val="visible"/>
                                      </p:to>
                                    </p:set>
                                    <p:animEffect transition="in" filter="randombar(horizontal)">
                                      <p:cBhvr>
                                        <p:cTn id="7" dur="500"/>
                                        <p:tgtEl>
                                          <p:spTgt spid="1720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72034">
                                            <p:txEl>
                                              <p:pRg st="1" end="1"/>
                                            </p:txEl>
                                          </p:spTgt>
                                        </p:tgtEl>
                                        <p:attrNameLst>
                                          <p:attrName>style.visibility</p:attrName>
                                        </p:attrNameLst>
                                      </p:cBhvr>
                                      <p:to>
                                        <p:strVal val="visible"/>
                                      </p:to>
                                    </p:set>
                                    <p:animEffect transition="in" filter="randombar(horizontal)">
                                      <p:cBhvr>
                                        <p:cTn id="12" dur="500"/>
                                        <p:tgtEl>
                                          <p:spTgt spid="17203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72034">
                                            <p:txEl>
                                              <p:pRg st="2" end="2"/>
                                            </p:txEl>
                                          </p:spTgt>
                                        </p:tgtEl>
                                        <p:attrNameLst>
                                          <p:attrName>style.visibility</p:attrName>
                                        </p:attrNameLst>
                                      </p:cBhvr>
                                      <p:to>
                                        <p:strVal val="visible"/>
                                      </p:to>
                                    </p:set>
                                    <p:animEffect transition="in" filter="randombar(horizontal)">
                                      <p:cBhvr>
                                        <p:cTn id="17" dur="500"/>
                                        <p:tgtEl>
                                          <p:spTgt spid="17203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72034">
                                            <p:txEl>
                                              <p:pRg st="3" end="3"/>
                                            </p:txEl>
                                          </p:spTgt>
                                        </p:tgtEl>
                                        <p:attrNameLst>
                                          <p:attrName>style.visibility</p:attrName>
                                        </p:attrNameLst>
                                      </p:cBhvr>
                                      <p:to>
                                        <p:strVal val="visible"/>
                                      </p:to>
                                    </p:set>
                                    <p:animEffect transition="in" filter="randombar(horizontal)">
                                      <p:cBhvr>
                                        <p:cTn id="22" dur="500"/>
                                        <p:tgtEl>
                                          <p:spTgt spid="17203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72034">
                                            <p:txEl>
                                              <p:pRg st="4" end="4"/>
                                            </p:txEl>
                                          </p:spTgt>
                                        </p:tgtEl>
                                        <p:attrNameLst>
                                          <p:attrName>style.visibility</p:attrName>
                                        </p:attrNameLst>
                                      </p:cBhvr>
                                      <p:to>
                                        <p:strVal val="visible"/>
                                      </p:to>
                                    </p:set>
                                    <p:animEffect transition="in" filter="randombar(horizontal)">
                                      <p:cBhvr>
                                        <p:cTn id="27" dur="500"/>
                                        <p:tgtEl>
                                          <p:spTgt spid="17203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72034">
                                            <p:txEl>
                                              <p:pRg st="5" end="5"/>
                                            </p:txEl>
                                          </p:spTgt>
                                        </p:tgtEl>
                                        <p:attrNameLst>
                                          <p:attrName>style.visibility</p:attrName>
                                        </p:attrNameLst>
                                      </p:cBhvr>
                                      <p:to>
                                        <p:strVal val="visible"/>
                                      </p:to>
                                    </p:set>
                                    <p:animEffect transition="in" filter="randombar(horizontal)">
                                      <p:cBhvr>
                                        <p:cTn id="32" dur="500"/>
                                        <p:tgtEl>
                                          <p:spTgt spid="17203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72034">
                                            <p:txEl>
                                              <p:pRg st="6" end="6"/>
                                            </p:txEl>
                                          </p:spTgt>
                                        </p:tgtEl>
                                        <p:attrNameLst>
                                          <p:attrName>style.visibility</p:attrName>
                                        </p:attrNameLst>
                                      </p:cBhvr>
                                      <p:to>
                                        <p:strVal val="visible"/>
                                      </p:to>
                                    </p:set>
                                    <p:animEffect transition="in" filter="randombar(horizontal)">
                                      <p:cBhvr>
                                        <p:cTn id="37" dur="500"/>
                                        <p:tgtEl>
                                          <p:spTgt spid="17203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4"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468313" y="260350"/>
            <a:ext cx="8229600" cy="1143000"/>
          </a:xfrm>
        </p:spPr>
        <p:txBody>
          <a:bodyPr/>
          <a:lstStyle/>
          <a:p>
            <a:pPr algn="r" eaLnBrk="1" hangingPunct="1"/>
            <a:r>
              <a:rPr lang="fa-IR" b="1" dirty="0" smtClean="0">
                <a:solidFill>
                  <a:srgbClr val="FF0000"/>
                </a:solidFill>
              </a:rPr>
              <a:t>      سرعت</a:t>
            </a:r>
            <a:r>
              <a:rPr lang="fa-IR" b="1" dirty="0" smtClean="0">
                <a:solidFill>
                  <a:srgbClr val="FF0000"/>
                </a:solidFill>
              </a:rPr>
              <a:t>: </a:t>
            </a:r>
            <a:endParaRPr lang="en-US" b="1" dirty="0" smtClean="0">
              <a:solidFill>
                <a:srgbClr val="FF0000"/>
              </a:solidFill>
            </a:endParaRPr>
          </a:p>
        </p:txBody>
      </p:sp>
      <p:sp>
        <p:nvSpPr>
          <p:cNvPr id="173059" name="Rectangle 3"/>
          <p:cNvSpPr>
            <a:spLocks noGrp="1" noChangeArrowheads="1"/>
          </p:cNvSpPr>
          <p:nvPr>
            <p:ph idx="1"/>
          </p:nvPr>
        </p:nvSpPr>
        <p:spPr>
          <a:xfrm>
            <a:off x="827088" y="1700213"/>
            <a:ext cx="8004175" cy="4530725"/>
          </a:xfrm>
        </p:spPr>
        <p:txBody>
          <a:bodyPr/>
          <a:lstStyle/>
          <a:p>
            <a:pPr eaLnBrk="1" hangingPunct="1">
              <a:lnSpc>
                <a:spcPct val="90000"/>
              </a:lnSpc>
              <a:buFont typeface="Wingdings" pitchFamily="2" charset="2"/>
              <a:buNone/>
            </a:pPr>
            <a:r>
              <a:rPr lang="fa-IR" sz="3600" smtClean="0"/>
              <a:t>   سرعت به زمان نسبی طی شده برای انجام کاراطلاق می شود. به عبارت دیگر ٬ کوتاهترین فاصله زمانی که شخص بتواند بدن یا قسمتی از آن را یک یا چند مرتبه بطور ارادی در فضا به حرکت درآورد ٬ سرعت نامیده می شود. </a:t>
            </a:r>
            <a:endParaRPr lang="en-US" sz="36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body" idx="1"/>
          </p:nvPr>
        </p:nvSpPr>
        <p:spPr>
          <a:xfrm>
            <a:off x="611188" y="1773238"/>
            <a:ext cx="8229600" cy="4411662"/>
          </a:xfrm>
        </p:spPr>
        <p:txBody>
          <a:bodyPr/>
          <a:lstStyle/>
          <a:p>
            <a:pPr eaLnBrk="1" hangingPunct="1">
              <a:buFont typeface="Wingdings" pitchFamily="2" charset="2"/>
              <a:buNone/>
            </a:pPr>
            <a:r>
              <a:rPr lang="fa-IR" sz="3600" smtClean="0"/>
              <a:t>       از اواخر دهه 1880 توجه متخصصین به اندازه گیری در تربیت بدنی و ورزش بطور جدی تری جلب شد.اندازه گیریهای کمی و عینی از وضعیت شاگردان و افراد در زمینه های مختلف باعث توسعه و پیشرفت تربیت بدنی شد. به گفته ون دلن و....٬ روشهای تربیت بدنی بویژه بعد از سالهای 1920 با ازمونها و روشهای اندازه گیری و ارزشیابی ٬ وسیعتر و غنی تر گردید.</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3"/>
          <p:cNvSpPr>
            <a:spLocks noGrp="1" noChangeArrowheads="1"/>
          </p:cNvSpPr>
          <p:nvPr>
            <p:ph idx="1"/>
          </p:nvPr>
        </p:nvSpPr>
        <p:spPr>
          <a:xfrm>
            <a:off x="684213" y="1600200"/>
            <a:ext cx="8002587" cy="4530725"/>
          </a:xfrm>
        </p:spPr>
        <p:txBody>
          <a:bodyPr/>
          <a:lstStyle/>
          <a:p>
            <a:pPr eaLnBrk="1" hangingPunct="1">
              <a:buFont typeface="Wingdings" pitchFamily="2" charset="2"/>
              <a:buNone/>
            </a:pPr>
            <a:r>
              <a:rPr lang="fa-IR" sz="3600" smtClean="0"/>
              <a:t>   بنابراین سرعت میتواند برای کل بدن یا عضو خاصی ازآن در نظر گرفته شود که در این حالت به ترتیب سرعت عمومی و سرعت موضعی نامیده می شود. </a:t>
            </a:r>
          </a:p>
          <a:p>
            <a:pPr eaLnBrk="1" hangingPunct="1">
              <a:buFont typeface="Wingdings" pitchFamily="2" charset="2"/>
              <a:buNone/>
            </a:pPr>
            <a:r>
              <a:rPr lang="fa-IR" sz="3600" smtClean="0"/>
              <a:t>   سرعت با درصد توزیع تارهای عضلانی ( تارهای تند انقباض ) ارتباط مستقیم دارد . </a:t>
            </a:r>
            <a:endParaRPr lang="en-US" sz="3600" smtClean="0"/>
          </a:p>
          <a:p>
            <a:pPr eaLnBrk="1" hangingPunct="1"/>
            <a:endParaRPr lang="en-US" sz="360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106" name="Rectangle 3"/>
          <p:cNvSpPr>
            <a:spLocks noGrp="1" noChangeArrowheads="1"/>
          </p:cNvSpPr>
          <p:nvPr>
            <p:ph type="body" idx="4294967295"/>
          </p:nvPr>
        </p:nvSpPr>
        <p:spPr>
          <a:xfrm>
            <a:off x="781050" y="1700213"/>
            <a:ext cx="8362950" cy="4530725"/>
          </a:xfrm>
        </p:spPr>
        <p:txBody>
          <a:bodyPr/>
          <a:lstStyle/>
          <a:p>
            <a:pPr eaLnBrk="1" hangingPunct="1">
              <a:buFont typeface="Wingdings" pitchFamily="2" charset="2"/>
              <a:buNone/>
            </a:pPr>
            <a:r>
              <a:rPr lang="fa-IR" sz="3600" smtClean="0"/>
              <a:t>   سرعت از دو بخش سرعت عمل ( زمان حرکت ) و سرعت عکس العمل ( زمان واکنش یا زمان عکس العمل ) تشکیل شده است . سرعت عکس العمل کوتاهترین فاصله زمانی است که فرد در آن به محرک یا محرکهای ارائه شده واکنش نشان می دهد .</a:t>
            </a:r>
            <a:endParaRPr lang="en-US" sz="3600" smtClean="0"/>
          </a:p>
          <a:p>
            <a:pPr eaLnBrk="1" hangingPunct="1">
              <a:buFont typeface="Wingdings" pitchFamily="2" charset="2"/>
              <a:buNone/>
            </a:pPr>
            <a:endParaRPr lang="en-US" sz="36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5106">
                                            <p:txEl>
                                              <p:pRg st="0" end="0"/>
                                            </p:txEl>
                                          </p:spTgt>
                                        </p:tgtEl>
                                        <p:attrNameLst>
                                          <p:attrName>style.visibility</p:attrName>
                                        </p:attrNameLst>
                                      </p:cBhvr>
                                      <p:to>
                                        <p:strVal val="visible"/>
                                      </p:to>
                                    </p:set>
                                    <p:animEffect transition="in" filter="randombar(horizontal)">
                                      <p:cBhvr>
                                        <p:cTn id="7" dur="500"/>
                                        <p:tgtEl>
                                          <p:spTgt spid="17510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06"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3"/>
          <p:cNvSpPr>
            <a:spLocks noGrp="1" noChangeArrowheads="1"/>
          </p:cNvSpPr>
          <p:nvPr>
            <p:ph idx="1"/>
          </p:nvPr>
        </p:nvSpPr>
        <p:spPr/>
        <p:txBody>
          <a:bodyPr/>
          <a:lstStyle/>
          <a:p>
            <a:pPr eaLnBrk="1" hangingPunct="1">
              <a:buFont typeface="Wingdings" pitchFamily="2" charset="2"/>
              <a:buNone/>
            </a:pPr>
            <a:r>
              <a:rPr lang="fa-IR" b="1" smtClean="0">
                <a:solidFill>
                  <a:srgbClr val="FF0000"/>
                </a:solidFill>
              </a:rPr>
              <a:t>الف- روشهای اندازه گیری سرعت عمل:</a:t>
            </a:r>
          </a:p>
          <a:p>
            <a:pPr eaLnBrk="1" hangingPunct="1">
              <a:buFont typeface="Wingdings" pitchFamily="2" charset="2"/>
              <a:buNone/>
            </a:pPr>
            <a:endParaRPr lang="fa-IR" b="1" smtClean="0">
              <a:solidFill>
                <a:srgbClr val="FF0000"/>
              </a:solidFill>
            </a:endParaRPr>
          </a:p>
          <a:p>
            <a:pPr eaLnBrk="1" hangingPunct="1">
              <a:buFont typeface="Wingdings" pitchFamily="2" charset="2"/>
              <a:buNone/>
            </a:pPr>
            <a:r>
              <a:rPr lang="fa-IR" smtClean="0"/>
              <a:t>1- استفاده از دوهای کوتاه فاصله ( مانند 60 متر٬ 100 متر و ... ) برای اندازه گیری سرعت عمومی </a:t>
            </a:r>
          </a:p>
          <a:p>
            <a:pPr eaLnBrk="1" hangingPunct="1">
              <a:buFont typeface="Wingdings" pitchFamily="2" charset="2"/>
              <a:buNone/>
            </a:pPr>
            <a:r>
              <a:rPr lang="fa-IR" smtClean="0"/>
              <a:t>2- اندازه گیری سرعت اعضای مختلف بدن با استفاده از زمان سنج یا سینماتوگرافی .</a:t>
            </a:r>
          </a:p>
          <a:p>
            <a:pPr eaLnBrk="1" hangingPunct="1">
              <a:buFont typeface="Wingdings" pitchFamily="2" charset="2"/>
              <a:buNone/>
            </a:pPr>
            <a:r>
              <a:rPr lang="fa-IR" smtClean="0"/>
              <a:t>3- آزمون دوی سرعت 6 ثانیه .</a:t>
            </a:r>
            <a:endParaRPr lang="en-US"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3"/>
          <p:cNvSpPr>
            <a:spLocks noGrp="1" noChangeArrowheads="1"/>
          </p:cNvSpPr>
          <p:nvPr>
            <p:ph idx="1"/>
          </p:nvPr>
        </p:nvSpPr>
        <p:spPr>
          <a:xfrm>
            <a:off x="323850" y="1773238"/>
            <a:ext cx="8435975" cy="4530725"/>
          </a:xfrm>
        </p:spPr>
        <p:txBody>
          <a:bodyPr/>
          <a:lstStyle/>
          <a:p>
            <a:pPr eaLnBrk="1" hangingPunct="1">
              <a:buFont typeface="Wingdings" pitchFamily="2" charset="2"/>
              <a:buNone/>
            </a:pPr>
            <a:r>
              <a:rPr lang="fa-IR" b="1" smtClean="0">
                <a:solidFill>
                  <a:srgbClr val="FF0000"/>
                </a:solidFill>
              </a:rPr>
              <a:t>ب – روشهای اندازه گیری سرعت عکس العمل:</a:t>
            </a:r>
          </a:p>
          <a:p>
            <a:pPr eaLnBrk="1" hangingPunct="1">
              <a:buFont typeface="Wingdings" pitchFamily="2" charset="2"/>
              <a:buNone/>
            </a:pPr>
            <a:endParaRPr lang="fa-IR" b="1" smtClean="0">
              <a:solidFill>
                <a:srgbClr val="FF0000"/>
              </a:solidFill>
            </a:endParaRPr>
          </a:p>
          <a:p>
            <a:pPr eaLnBrk="1" hangingPunct="1">
              <a:buFont typeface="Wingdings" pitchFamily="2" charset="2"/>
              <a:buNone/>
            </a:pPr>
            <a:r>
              <a:rPr lang="fa-IR" smtClean="0"/>
              <a:t>1- استفاده از آزمون خط کش ( نلسون ) </a:t>
            </a:r>
          </a:p>
          <a:p>
            <a:pPr eaLnBrk="1" hangingPunct="1">
              <a:buFont typeface="Wingdings" pitchFamily="2" charset="2"/>
              <a:buNone/>
            </a:pPr>
            <a:r>
              <a:rPr lang="fa-IR" smtClean="0"/>
              <a:t>   - برای اندازه گیری سرعت عکس العمل انگشت شست و انگشت اشاره</a:t>
            </a:r>
          </a:p>
          <a:p>
            <a:pPr eaLnBrk="1" hangingPunct="1">
              <a:buFont typeface="Wingdings" pitchFamily="2" charset="2"/>
              <a:buNone/>
            </a:pPr>
            <a:r>
              <a:rPr lang="fa-IR" smtClean="0"/>
              <a:t>   - برای اندازه گیری سرعت عکس العمل انگشت شست </a:t>
            </a:r>
          </a:p>
          <a:p>
            <a:pPr eaLnBrk="1" hangingPunct="1">
              <a:buFont typeface="Wingdings" pitchFamily="2" charset="2"/>
              <a:buNone/>
            </a:pPr>
            <a:r>
              <a:rPr lang="fa-IR" smtClean="0"/>
              <a:t>   - برای اندازه گیری سرعت عکس العمل پا</a:t>
            </a:r>
            <a:endParaRPr lang="en-US"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3"/>
          <p:cNvSpPr>
            <a:spLocks noGrp="1" noChangeArrowheads="1"/>
          </p:cNvSpPr>
          <p:nvPr>
            <p:ph type="body" idx="4294967295"/>
          </p:nvPr>
        </p:nvSpPr>
        <p:spPr>
          <a:xfrm>
            <a:off x="0" y="1844675"/>
            <a:ext cx="8580438" cy="4530725"/>
          </a:xfrm>
        </p:spPr>
        <p:txBody>
          <a:bodyPr/>
          <a:lstStyle/>
          <a:p>
            <a:pPr eaLnBrk="1" hangingPunct="1">
              <a:buFont typeface="Wingdings" pitchFamily="2" charset="2"/>
              <a:buNone/>
            </a:pPr>
            <a:r>
              <a:rPr lang="fa-IR" b="1" smtClean="0">
                <a:solidFill>
                  <a:srgbClr val="FF0000"/>
                </a:solidFill>
              </a:rPr>
              <a:t>ج – روشهای اندازه گیری سرعت عمل و سرعت عکس العمل:</a:t>
            </a:r>
          </a:p>
          <a:p>
            <a:pPr eaLnBrk="1" hangingPunct="1">
              <a:buFont typeface="Wingdings" pitchFamily="2" charset="2"/>
              <a:buNone/>
            </a:pPr>
            <a:endParaRPr lang="fa-IR" b="1" smtClean="0">
              <a:solidFill>
                <a:srgbClr val="FF0000"/>
              </a:solidFill>
            </a:endParaRPr>
          </a:p>
          <a:p>
            <a:pPr eaLnBrk="1" hangingPunct="1">
              <a:buFont typeface="Wingdings" pitchFamily="2" charset="2"/>
              <a:buNone/>
            </a:pPr>
            <a:r>
              <a:rPr lang="fa-IR" sz="3400" smtClean="0"/>
              <a:t>1- آزمون خط کش نلسون در صورتی که دستها در فاصله بیش از 30 سانتی متر از هم فاصله دارند.</a:t>
            </a:r>
          </a:p>
          <a:p>
            <a:pPr eaLnBrk="1" hangingPunct="1">
              <a:buFont typeface="Wingdings" pitchFamily="2" charset="2"/>
              <a:buNone/>
            </a:pPr>
            <a:r>
              <a:rPr lang="fa-IR" sz="3400" smtClean="0"/>
              <a:t>2- آزمون انتخاب پاسخ حرکتی نلسون</a:t>
            </a:r>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8178">
                                            <p:txEl>
                                              <p:pRg st="0" end="0"/>
                                            </p:txEl>
                                          </p:spTgt>
                                        </p:tgtEl>
                                        <p:attrNameLst>
                                          <p:attrName>style.visibility</p:attrName>
                                        </p:attrNameLst>
                                      </p:cBhvr>
                                      <p:to>
                                        <p:strVal val="visible"/>
                                      </p:to>
                                    </p:set>
                                    <p:animEffect transition="in" filter="randombar(horizontal)">
                                      <p:cBhvr>
                                        <p:cTn id="7" dur="500"/>
                                        <p:tgtEl>
                                          <p:spTgt spid="1781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78178">
                                            <p:txEl>
                                              <p:pRg st="2" end="2"/>
                                            </p:txEl>
                                          </p:spTgt>
                                        </p:tgtEl>
                                        <p:attrNameLst>
                                          <p:attrName>style.visibility</p:attrName>
                                        </p:attrNameLst>
                                      </p:cBhvr>
                                      <p:to>
                                        <p:strVal val="visible"/>
                                      </p:to>
                                    </p:set>
                                    <p:animEffect transition="in" filter="randombar(horizontal)">
                                      <p:cBhvr>
                                        <p:cTn id="12" dur="500"/>
                                        <p:tgtEl>
                                          <p:spTgt spid="17817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78178">
                                            <p:txEl>
                                              <p:pRg st="3" end="3"/>
                                            </p:txEl>
                                          </p:spTgt>
                                        </p:tgtEl>
                                        <p:attrNameLst>
                                          <p:attrName>style.visibility</p:attrName>
                                        </p:attrNameLst>
                                      </p:cBhvr>
                                      <p:to>
                                        <p:strVal val="visible"/>
                                      </p:to>
                                    </p:set>
                                    <p:animEffect transition="in" filter="randombar(horizontal)">
                                      <p:cBhvr>
                                        <p:cTn id="17" dur="500"/>
                                        <p:tgtEl>
                                          <p:spTgt spid="17817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8"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eaLnBrk="1" hangingPunct="1">
              <a:buNone/>
            </a:pPr>
            <a:r>
              <a:rPr lang="fa-IR" sz="3200" b="1" dirty="0" smtClean="0"/>
              <a:t>تعریف آمادگی قلبی - تنفسی و</a:t>
            </a:r>
          </a:p>
          <a:p>
            <a:pPr algn="ctr" eaLnBrk="1" hangingPunct="1">
              <a:buNone/>
            </a:pPr>
            <a:r>
              <a:rPr lang="fa-IR" sz="3200" b="1" dirty="0" smtClean="0"/>
              <a:t> آزمون های مربوط به آن</a:t>
            </a:r>
            <a:r>
              <a:rPr lang="en-US" sz="3200" b="1" dirty="0" smtClean="0"/>
              <a:t> </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pPr algn="r" eaLnBrk="1" hangingPunct="1"/>
            <a:r>
              <a:rPr lang="fa-IR" b="1" smtClean="0"/>
              <a:t>آمادگی قلبی – تنفسی :</a:t>
            </a:r>
            <a:endParaRPr lang="en-US" b="1" smtClean="0"/>
          </a:p>
        </p:txBody>
      </p:sp>
      <p:sp>
        <p:nvSpPr>
          <p:cNvPr id="182275" name="Rectangle 3"/>
          <p:cNvSpPr>
            <a:spLocks noGrp="1" noChangeArrowheads="1"/>
          </p:cNvSpPr>
          <p:nvPr>
            <p:ph idx="1"/>
          </p:nvPr>
        </p:nvSpPr>
        <p:spPr/>
        <p:txBody>
          <a:bodyPr/>
          <a:lstStyle/>
          <a:p>
            <a:pPr eaLnBrk="1" hangingPunct="1">
              <a:buFont typeface="Wingdings" pitchFamily="2" charset="2"/>
              <a:buNone/>
            </a:pPr>
            <a:r>
              <a:rPr lang="fa-IR" sz="3400" smtClean="0"/>
              <a:t>    آمادگی قلبی – تنفسی عبارت است از قابلیت دستگاههای گردش خون و تنفس برای هماهنگی با فعالیت مورد نظر و توانایی برگشت سریع به حالت اولیه پس از انجام فعالیت. واضح است که آمادگی قلبی – عروقی ناشی از توانایی قلب به همراه عروق خونی مناسب و عملکرد مطلوب ریه ها می باشد.</a:t>
            </a:r>
            <a:endParaRPr lang="en-US" sz="340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298" name="Rectangle 3"/>
          <p:cNvSpPr>
            <a:spLocks noGrp="1" noChangeArrowheads="1"/>
          </p:cNvSpPr>
          <p:nvPr>
            <p:ph type="body" idx="4294967295"/>
          </p:nvPr>
        </p:nvSpPr>
        <p:spPr>
          <a:xfrm>
            <a:off x="714348" y="1916113"/>
            <a:ext cx="8001000" cy="4267200"/>
          </a:xfrm>
        </p:spPr>
        <p:txBody>
          <a:bodyPr/>
          <a:lstStyle/>
          <a:p>
            <a:pPr marL="571500" indent="-571500" eaLnBrk="1" hangingPunct="1">
              <a:buFont typeface="Wingdings" pitchFamily="2" charset="2"/>
              <a:buNone/>
            </a:pPr>
            <a:r>
              <a:rPr lang="fa-IR" b="1" dirty="0" smtClean="0"/>
              <a:t>الف - آزمون های میدانی اندازه گیری آمادگی قلبی – تنفسی:</a:t>
            </a:r>
          </a:p>
          <a:p>
            <a:pPr marL="571500" indent="-571500" eaLnBrk="1" hangingPunct="1">
              <a:buFont typeface="Wingdings" pitchFamily="2" charset="2"/>
              <a:buNone/>
            </a:pPr>
            <a:endParaRPr lang="fa-IR" b="1" dirty="0" smtClean="0"/>
          </a:p>
          <a:p>
            <a:pPr marL="571500" indent="-571500" eaLnBrk="1" hangingPunct="1">
              <a:buFont typeface="Wingdings" pitchFamily="2" charset="2"/>
              <a:buAutoNum type="arabicPeriod"/>
            </a:pPr>
            <a:r>
              <a:rPr lang="fa-IR" sz="3400" dirty="0" smtClean="0"/>
              <a:t>آزمون 12 دقیقه دویدن – راه رفتن کوپر</a:t>
            </a:r>
          </a:p>
          <a:p>
            <a:pPr marL="571500" indent="-571500" eaLnBrk="1" hangingPunct="1">
              <a:buFont typeface="Wingdings" pitchFamily="2" charset="2"/>
              <a:buAutoNum type="arabicPeriod"/>
            </a:pPr>
            <a:r>
              <a:rPr lang="fa-IR" sz="3400" dirty="0" smtClean="0"/>
              <a:t>آزمون پله هاروارد</a:t>
            </a:r>
          </a:p>
          <a:p>
            <a:pPr marL="571500" indent="-571500" eaLnBrk="1" hangingPunct="1">
              <a:buFont typeface="Wingdings" pitchFamily="2" charset="2"/>
              <a:buAutoNum type="arabicPeriod"/>
            </a:pPr>
            <a:r>
              <a:rPr lang="fa-IR" sz="3400" dirty="0" smtClean="0"/>
              <a:t>آزمون پله استراند</a:t>
            </a:r>
          </a:p>
          <a:p>
            <a:pPr marL="571500" indent="-571500" eaLnBrk="1" hangingPunct="1">
              <a:buFont typeface="Wingdings" pitchFamily="2" charset="2"/>
              <a:buAutoNum type="arabicPeriod"/>
            </a:pPr>
            <a:r>
              <a:rPr lang="fa-IR" sz="3400" dirty="0" smtClean="0"/>
              <a:t>آزمون پله کویین</a:t>
            </a:r>
            <a:endParaRPr lang="en-US" sz="3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83298">
                                            <p:txEl>
                                              <p:pRg st="0" end="0"/>
                                            </p:txEl>
                                          </p:spTgt>
                                        </p:tgtEl>
                                        <p:attrNameLst>
                                          <p:attrName>style.visibility</p:attrName>
                                        </p:attrNameLst>
                                      </p:cBhvr>
                                      <p:to>
                                        <p:strVal val="visible"/>
                                      </p:to>
                                    </p:set>
                                    <p:animEffect transition="in" filter="randombar(horizontal)">
                                      <p:cBhvr>
                                        <p:cTn id="7" dur="500"/>
                                        <p:tgtEl>
                                          <p:spTgt spid="1832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83298">
                                            <p:txEl>
                                              <p:pRg st="2" end="2"/>
                                            </p:txEl>
                                          </p:spTgt>
                                        </p:tgtEl>
                                        <p:attrNameLst>
                                          <p:attrName>style.visibility</p:attrName>
                                        </p:attrNameLst>
                                      </p:cBhvr>
                                      <p:to>
                                        <p:strVal val="visible"/>
                                      </p:to>
                                    </p:set>
                                    <p:animEffect transition="in" filter="randombar(horizontal)">
                                      <p:cBhvr>
                                        <p:cTn id="12" dur="500"/>
                                        <p:tgtEl>
                                          <p:spTgt spid="18329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83298">
                                            <p:txEl>
                                              <p:pRg st="3" end="3"/>
                                            </p:txEl>
                                          </p:spTgt>
                                        </p:tgtEl>
                                        <p:attrNameLst>
                                          <p:attrName>style.visibility</p:attrName>
                                        </p:attrNameLst>
                                      </p:cBhvr>
                                      <p:to>
                                        <p:strVal val="visible"/>
                                      </p:to>
                                    </p:set>
                                    <p:animEffect transition="in" filter="randombar(horizontal)">
                                      <p:cBhvr>
                                        <p:cTn id="17" dur="500"/>
                                        <p:tgtEl>
                                          <p:spTgt spid="18329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83298">
                                            <p:txEl>
                                              <p:pRg st="4" end="4"/>
                                            </p:txEl>
                                          </p:spTgt>
                                        </p:tgtEl>
                                        <p:attrNameLst>
                                          <p:attrName>style.visibility</p:attrName>
                                        </p:attrNameLst>
                                      </p:cBhvr>
                                      <p:to>
                                        <p:strVal val="visible"/>
                                      </p:to>
                                    </p:set>
                                    <p:animEffect transition="in" filter="randombar(horizontal)">
                                      <p:cBhvr>
                                        <p:cTn id="22" dur="500"/>
                                        <p:tgtEl>
                                          <p:spTgt spid="18329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83298">
                                            <p:txEl>
                                              <p:pRg st="5" end="5"/>
                                            </p:txEl>
                                          </p:spTgt>
                                        </p:tgtEl>
                                        <p:attrNameLst>
                                          <p:attrName>style.visibility</p:attrName>
                                        </p:attrNameLst>
                                      </p:cBhvr>
                                      <p:to>
                                        <p:strVal val="visible"/>
                                      </p:to>
                                    </p:set>
                                    <p:animEffect transition="in" filter="randombar(horizontal)">
                                      <p:cBhvr>
                                        <p:cTn id="27" dur="500"/>
                                        <p:tgtEl>
                                          <p:spTgt spid="18329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8" grpId="0" build="p"/>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3"/>
          <p:cNvSpPr>
            <a:spLocks noGrp="1" noChangeArrowheads="1"/>
          </p:cNvSpPr>
          <p:nvPr>
            <p:ph type="body" idx="4294967295"/>
          </p:nvPr>
        </p:nvSpPr>
        <p:spPr>
          <a:xfrm>
            <a:off x="0" y="1844675"/>
            <a:ext cx="8001000" cy="4267200"/>
          </a:xfrm>
        </p:spPr>
        <p:txBody>
          <a:bodyPr/>
          <a:lstStyle/>
          <a:p>
            <a:pPr eaLnBrk="1" hangingPunct="1">
              <a:buFont typeface="Wingdings" pitchFamily="2" charset="2"/>
              <a:buNone/>
            </a:pPr>
            <a:r>
              <a:rPr lang="fa-IR" b="1" smtClean="0"/>
              <a:t>ب - روشهای آزمایشگاهی اندازه گیری آمادگی قلبی - تنفسی:</a:t>
            </a:r>
          </a:p>
          <a:p>
            <a:pPr eaLnBrk="1" hangingPunct="1">
              <a:buFont typeface="Wingdings" pitchFamily="2" charset="2"/>
              <a:buNone/>
            </a:pPr>
            <a:endParaRPr lang="fa-IR" b="1" smtClean="0"/>
          </a:p>
          <a:p>
            <a:pPr eaLnBrk="1" hangingPunct="1">
              <a:buFont typeface="Wingdings" pitchFamily="2" charset="2"/>
              <a:buNone/>
            </a:pPr>
            <a:r>
              <a:rPr lang="fa-IR" sz="3400" smtClean="0"/>
              <a:t>1- آزمون بروس ( روی تردمیل انجام می شود.)</a:t>
            </a:r>
          </a:p>
          <a:p>
            <a:pPr eaLnBrk="1" hangingPunct="1">
              <a:buFont typeface="Wingdings" pitchFamily="2" charset="2"/>
              <a:buNone/>
            </a:pPr>
            <a:r>
              <a:rPr lang="fa-IR" sz="3400" smtClean="0"/>
              <a:t>2- آزمون بالک ( روی تردمیل انجام می شود.)</a:t>
            </a:r>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84322">
                                            <p:txEl>
                                              <p:pRg st="0" end="0"/>
                                            </p:txEl>
                                          </p:spTgt>
                                        </p:tgtEl>
                                        <p:attrNameLst>
                                          <p:attrName>style.visibility</p:attrName>
                                        </p:attrNameLst>
                                      </p:cBhvr>
                                      <p:to>
                                        <p:strVal val="visible"/>
                                      </p:to>
                                    </p:set>
                                    <p:animEffect transition="in" filter="randombar(horizontal)">
                                      <p:cBhvr>
                                        <p:cTn id="7" dur="500"/>
                                        <p:tgtEl>
                                          <p:spTgt spid="1843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84322">
                                            <p:txEl>
                                              <p:pRg st="2" end="2"/>
                                            </p:txEl>
                                          </p:spTgt>
                                        </p:tgtEl>
                                        <p:attrNameLst>
                                          <p:attrName>style.visibility</p:attrName>
                                        </p:attrNameLst>
                                      </p:cBhvr>
                                      <p:to>
                                        <p:strVal val="visible"/>
                                      </p:to>
                                    </p:set>
                                    <p:animEffect transition="in" filter="randombar(horizontal)">
                                      <p:cBhvr>
                                        <p:cTn id="12" dur="500"/>
                                        <p:tgtEl>
                                          <p:spTgt spid="18432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84322">
                                            <p:txEl>
                                              <p:pRg st="3" end="3"/>
                                            </p:txEl>
                                          </p:spTgt>
                                        </p:tgtEl>
                                        <p:attrNameLst>
                                          <p:attrName>style.visibility</p:attrName>
                                        </p:attrNameLst>
                                      </p:cBhvr>
                                      <p:to>
                                        <p:strVal val="visible"/>
                                      </p:to>
                                    </p:set>
                                    <p:animEffect transition="in" filter="randombar(horizontal)">
                                      <p:cBhvr>
                                        <p:cTn id="17" dur="500"/>
                                        <p:tgtEl>
                                          <p:spTgt spid="18432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2"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3"/>
          <p:cNvSpPr>
            <a:spLocks noGrp="1" noChangeArrowheads="1"/>
          </p:cNvSpPr>
          <p:nvPr>
            <p:ph type="body" idx="4294967295"/>
          </p:nvPr>
        </p:nvSpPr>
        <p:spPr>
          <a:xfrm>
            <a:off x="395288" y="1916113"/>
            <a:ext cx="8229600" cy="4411662"/>
          </a:xfrm>
        </p:spPr>
        <p:txBody>
          <a:bodyPr/>
          <a:lstStyle/>
          <a:p>
            <a:pPr marL="571500" indent="-571500" eaLnBrk="1" hangingPunct="1">
              <a:buFont typeface="Wingdings" pitchFamily="2" charset="2"/>
              <a:buAutoNum type="arabicParenR"/>
            </a:pPr>
            <a:r>
              <a:rPr lang="fa-IR" sz="3600" b="1" smtClean="0">
                <a:solidFill>
                  <a:schemeClr val="tx2"/>
                </a:solidFill>
              </a:rPr>
              <a:t>تاریخچه اندازه گیری شکل ظاهری اجزای بدن:</a:t>
            </a:r>
          </a:p>
          <a:p>
            <a:pPr marL="571500" indent="-571500" eaLnBrk="1" hangingPunct="1">
              <a:buFont typeface="Wingdings" pitchFamily="2" charset="2"/>
              <a:buNone/>
            </a:pPr>
            <a:endParaRPr lang="fa-IR" sz="3600" b="1" smtClean="0">
              <a:solidFill>
                <a:schemeClr val="tx2"/>
              </a:solidFill>
            </a:endParaRPr>
          </a:p>
          <a:p>
            <a:pPr marL="571500" indent="-571500" eaLnBrk="1" hangingPunct="1">
              <a:buFont typeface="Wingdings" pitchFamily="2" charset="2"/>
              <a:buNone/>
            </a:pPr>
            <a:r>
              <a:rPr lang="fa-IR" smtClean="0"/>
              <a:t>      </a:t>
            </a:r>
            <a:r>
              <a:rPr lang="fa-IR" sz="3400" smtClean="0"/>
              <a:t>اندازه گیری اجزای بدن بین سالهای 1885و1900 در تربیت بدنی شکوفا گردید. هیچکاک ٬ سارجنت و هاروارد حدود 40 نوع اندازه گیری از قبیل سن ٬ وزن ٬ قد ٬ دور سینه ٬ گنجایش ششها ٬ همچنین قطر و طول اعضای مختلف بدن انجام دادند.</a:t>
            </a:r>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6322">
                                            <p:txEl>
                                              <p:pRg st="0" end="0"/>
                                            </p:txEl>
                                          </p:spTgt>
                                        </p:tgtEl>
                                        <p:attrNameLst>
                                          <p:attrName>style.visibility</p:attrName>
                                        </p:attrNameLst>
                                      </p:cBhvr>
                                      <p:to>
                                        <p:strVal val="visible"/>
                                      </p:to>
                                    </p:set>
                                    <p:animEffect transition="in" filter="randombar(horizontal)">
                                      <p:cBhvr>
                                        <p:cTn id="7" dur="500"/>
                                        <p:tgtEl>
                                          <p:spTgt spid="563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6322">
                                            <p:txEl>
                                              <p:pRg st="2" end="2"/>
                                            </p:txEl>
                                          </p:spTgt>
                                        </p:tgtEl>
                                        <p:attrNameLst>
                                          <p:attrName>style.visibility</p:attrName>
                                        </p:attrNameLst>
                                      </p:cBhvr>
                                      <p:to>
                                        <p:strVal val="visible"/>
                                      </p:to>
                                    </p:set>
                                    <p:animEffect transition="in" filter="randombar(horizontal)">
                                      <p:cBhvr>
                                        <p:cTn id="12" dur="500"/>
                                        <p:tgtEl>
                                          <p:spTgt spid="5632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3"/>
          <p:cNvSpPr>
            <a:spLocks noGrp="1" noChangeArrowheads="1"/>
          </p:cNvSpPr>
          <p:nvPr>
            <p:ph type="body" idx="4294967295"/>
          </p:nvPr>
        </p:nvSpPr>
        <p:spPr>
          <a:xfrm>
            <a:off x="481013" y="1125538"/>
            <a:ext cx="7978775" cy="5202237"/>
          </a:xfrm>
        </p:spPr>
        <p:txBody>
          <a:bodyPr/>
          <a:lstStyle/>
          <a:p>
            <a:pPr eaLnBrk="1" hangingPunct="1">
              <a:lnSpc>
                <a:spcPct val="90000"/>
              </a:lnSpc>
              <a:buFont typeface="Wingdings" pitchFamily="2" charset="2"/>
              <a:buNone/>
            </a:pPr>
            <a:r>
              <a:rPr lang="fa-IR" sz="3600" b="1" smtClean="0">
                <a:solidFill>
                  <a:schemeClr val="tx2"/>
                </a:solidFill>
              </a:rPr>
              <a:t>     2) تاریخچه آزمونهای قدرت عضلانی:</a:t>
            </a:r>
          </a:p>
          <a:p>
            <a:pPr eaLnBrk="1" hangingPunct="1">
              <a:lnSpc>
                <a:spcPct val="90000"/>
              </a:lnSpc>
              <a:buFont typeface="Wingdings" pitchFamily="2" charset="2"/>
              <a:buNone/>
            </a:pPr>
            <a:endParaRPr lang="fa-IR" sz="3600" b="1" smtClean="0">
              <a:solidFill>
                <a:schemeClr val="tx2"/>
              </a:solidFill>
            </a:endParaRPr>
          </a:p>
          <a:p>
            <a:pPr eaLnBrk="1" hangingPunct="1">
              <a:lnSpc>
                <a:spcPct val="90000"/>
              </a:lnSpc>
              <a:buFont typeface="Wingdings" pitchFamily="2" charset="2"/>
              <a:buNone/>
            </a:pPr>
            <a:r>
              <a:rPr lang="fa-IR" sz="3400" smtClean="0"/>
              <a:t>- در سال 1699 دولاهایر قدرت مردان و اسبها را در بلند کردن و حمل وزنه های سنگین مورد مقایسه قرار داد.</a:t>
            </a:r>
          </a:p>
          <a:p>
            <a:pPr eaLnBrk="1" hangingPunct="1">
              <a:lnSpc>
                <a:spcPct val="90000"/>
              </a:lnSpc>
              <a:buFont typeface="Wingdings" pitchFamily="2" charset="2"/>
              <a:buNone/>
            </a:pPr>
            <a:r>
              <a:rPr lang="fa-IR" sz="3400" smtClean="0"/>
              <a:t>- در سال 1915 مارتین ضرورت یافتن ابزاری که بتواند تفاوت قدرت عضلات معمولی و کارکرده را نشان دهد را مطرح کرد و بر مبنای آن " اصل مقاومت در برابر کشش " به جای بکار بردن قدرت عضلانی را معرفی نمود.</a:t>
            </a:r>
          </a:p>
          <a:p>
            <a:pPr eaLnBrk="1" hangingPunct="1">
              <a:lnSpc>
                <a:spcPct val="90000"/>
              </a:lnSpc>
              <a:buFont typeface="Wingdings" pitchFamily="2" charset="2"/>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7346">
                                            <p:txEl>
                                              <p:pRg st="0" end="0"/>
                                            </p:txEl>
                                          </p:spTgt>
                                        </p:tgtEl>
                                        <p:attrNameLst>
                                          <p:attrName>style.visibility</p:attrName>
                                        </p:attrNameLst>
                                      </p:cBhvr>
                                      <p:to>
                                        <p:strVal val="visible"/>
                                      </p:to>
                                    </p:set>
                                    <p:animEffect transition="in" filter="randombar(horizontal)">
                                      <p:cBhvr>
                                        <p:cTn id="7" dur="500"/>
                                        <p:tgtEl>
                                          <p:spTgt spid="573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7346">
                                            <p:txEl>
                                              <p:pRg st="2" end="2"/>
                                            </p:txEl>
                                          </p:spTgt>
                                        </p:tgtEl>
                                        <p:attrNameLst>
                                          <p:attrName>style.visibility</p:attrName>
                                        </p:attrNameLst>
                                      </p:cBhvr>
                                      <p:to>
                                        <p:strVal val="visible"/>
                                      </p:to>
                                    </p:set>
                                    <p:animEffect transition="in" filter="randombar(horizontal)">
                                      <p:cBhvr>
                                        <p:cTn id="12" dur="500"/>
                                        <p:tgtEl>
                                          <p:spTgt spid="5734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7346">
                                            <p:txEl>
                                              <p:pRg st="3" end="3"/>
                                            </p:txEl>
                                          </p:spTgt>
                                        </p:tgtEl>
                                        <p:attrNameLst>
                                          <p:attrName>style.visibility</p:attrName>
                                        </p:attrNameLst>
                                      </p:cBhvr>
                                      <p:to>
                                        <p:strVal val="visible"/>
                                      </p:to>
                                    </p:set>
                                    <p:animEffect transition="in" filter="randombar(horizontal)">
                                      <p:cBhvr>
                                        <p:cTn id="17" dur="500"/>
                                        <p:tgtEl>
                                          <p:spTgt spid="5734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3"/>
          <p:cNvSpPr>
            <a:spLocks noGrp="1" noChangeArrowheads="1"/>
          </p:cNvSpPr>
          <p:nvPr>
            <p:ph type="body" idx="4294967295"/>
          </p:nvPr>
        </p:nvSpPr>
        <p:spPr>
          <a:xfrm>
            <a:off x="395288" y="1700213"/>
            <a:ext cx="8229600" cy="4411662"/>
          </a:xfrm>
        </p:spPr>
        <p:txBody>
          <a:bodyPr/>
          <a:lstStyle/>
          <a:p>
            <a:pPr eaLnBrk="1" hangingPunct="1"/>
            <a:r>
              <a:rPr lang="fa-IR" sz="3400" smtClean="0"/>
              <a:t>- راجرز در سال 1925 مساله قدرت عضلانی و آزمونهای آن را مجددا احیا کرد.</a:t>
            </a:r>
          </a:p>
          <a:p>
            <a:pPr eaLnBrk="1" hangingPunct="1"/>
            <a:r>
              <a:rPr lang="fa-IR" sz="3400" smtClean="0"/>
              <a:t>- نتیجه کارهای ساجنت و راجرز شکل گیری شاخص آمادگی عمومی بدن ( </a:t>
            </a:r>
            <a:r>
              <a:rPr lang="en-US" sz="3400" smtClean="0"/>
              <a:t>PFI</a:t>
            </a:r>
            <a:r>
              <a:rPr lang="fa-IR" sz="3400" smtClean="0"/>
              <a:t> ) و شاخص قدرت بدن ( </a:t>
            </a:r>
            <a:r>
              <a:rPr lang="en-US" sz="3400" smtClean="0"/>
              <a:t> SI</a:t>
            </a:r>
            <a:r>
              <a:rPr lang="fa-IR" sz="3400" smtClean="0"/>
              <a:t>) بود.</a:t>
            </a:r>
          </a:p>
          <a:p>
            <a:pPr eaLnBrk="1" hangingPunct="1"/>
            <a:endParaRPr lang="en-US" sz="3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8370">
                                            <p:txEl>
                                              <p:pRg st="0" end="0"/>
                                            </p:txEl>
                                          </p:spTgt>
                                        </p:tgtEl>
                                        <p:attrNameLst>
                                          <p:attrName>style.visibility</p:attrName>
                                        </p:attrNameLst>
                                      </p:cBhvr>
                                      <p:to>
                                        <p:strVal val="visible"/>
                                      </p:to>
                                    </p:set>
                                    <p:animEffect transition="in" filter="randombar(horizontal)">
                                      <p:cBhvr>
                                        <p:cTn id="7" dur="500"/>
                                        <p:tgtEl>
                                          <p:spTgt spid="5837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8370">
                                            <p:txEl>
                                              <p:pRg st="1" end="1"/>
                                            </p:txEl>
                                          </p:spTgt>
                                        </p:tgtEl>
                                        <p:attrNameLst>
                                          <p:attrName>style.visibility</p:attrName>
                                        </p:attrNameLst>
                                      </p:cBhvr>
                                      <p:to>
                                        <p:strVal val="visible"/>
                                      </p:to>
                                    </p:set>
                                    <p:animEffect transition="in" filter="randombar(horizontal)">
                                      <p:cBhvr>
                                        <p:cTn id="12" dur="500"/>
                                        <p:tgtEl>
                                          <p:spTgt spid="5837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type="body" idx="1"/>
          </p:nvPr>
        </p:nvSpPr>
        <p:spPr/>
        <p:txBody>
          <a:bodyPr/>
          <a:lstStyle/>
          <a:p>
            <a:pPr eaLnBrk="1" hangingPunct="1"/>
            <a:r>
              <a:rPr lang="fa-IR" sz="3400" smtClean="0"/>
              <a:t>- بعد از آن کلارک آزمونهایی را برای اندازه گیری قدرت عضلات مختلف طراحی کرد.</a:t>
            </a:r>
          </a:p>
          <a:p>
            <a:pPr eaLnBrk="1" hangingPunct="1"/>
            <a:r>
              <a:rPr lang="fa-IR" sz="3400" smtClean="0"/>
              <a:t>- در سال 1945 کراس آزمونهایی برای تعیین حداقل آمادگیهای عضلانی ارائه داد.</a:t>
            </a:r>
            <a:endParaRPr lang="en-US" sz="3400" smtClean="0"/>
          </a:p>
        </p:txBody>
      </p:sp>
    </p:spTree>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36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36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Opulent</Template>
  <TotalTime>2340</TotalTime>
  <Words>2207</Words>
  <Application>Microsoft Office PowerPoint</Application>
  <PresentationFormat>On-screen Show (4:3)</PresentationFormat>
  <Paragraphs>182</Paragraphs>
  <Slides>58</Slides>
  <Notes>0</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Network</vt:lpstr>
      <vt:lpstr>Slide 1</vt:lpstr>
      <vt:lpstr>انواع ارزشیابی    </vt:lpstr>
      <vt:lpstr>Slide 3</vt:lpstr>
      <vt:lpstr>تاریخچه سنجش و اندازه گیری در تربیت بدنی</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استقامت عضلانی :</vt:lpstr>
      <vt:lpstr>Slide 31</vt:lpstr>
      <vt:lpstr>Slide 32</vt:lpstr>
      <vt:lpstr>     توان : </vt:lpstr>
      <vt:lpstr>Slide 34</vt:lpstr>
      <vt:lpstr>Slide 35</vt:lpstr>
      <vt:lpstr>Slide 36</vt:lpstr>
      <vt:lpstr>انعطاف پذیری:</vt:lpstr>
      <vt:lpstr>Slide 38</vt:lpstr>
      <vt:lpstr>روشهای اندازه گیری انعطاف پذیری</vt:lpstr>
      <vt:lpstr>Slide 40</vt:lpstr>
      <vt:lpstr>Slide 41</vt:lpstr>
      <vt:lpstr>Slide 42</vt:lpstr>
      <vt:lpstr>تعادل:</vt:lpstr>
      <vt:lpstr>Slide 44</vt:lpstr>
      <vt:lpstr>Slide 45</vt:lpstr>
      <vt:lpstr>چابکی:</vt:lpstr>
      <vt:lpstr>Slide 47</vt:lpstr>
      <vt:lpstr>Slide 48</vt:lpstr>
      <vt:lpstr>      سرعت: </vt:lpstr>
      <vt:lpstr>Slide 50</vt:lpstr>
      <vt:lpstr>Slide 51</vt:lpstr>
      <vt:lpstr>Slide 52</vt:lpstr>
      <vt:lpstr>Slide 53</vt:lpstr>
      <vt:lpstr>Slide 54</vt:lpstr>
      <vt:lpstr>Slide 55</vt:lpstr>
      <vt:lpstr>آمادگی قلبی – تنفسی :</vt:lpstr>
      <vt:lpstr>Slide 57</vt:lpstr>
      <vt:lpstr>Slide 58</vt:lpstr>
    </vt:vector>
  </TitlesOfParts>
  <Company>bazazan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فصل اول</dc:title>
  <dc:creator>mehrnoosh</dc:creator>
  <cp:lastModifiedBy>Asus</cp:lastModifiedBy>
  <cp:revision>114</cp:revision>
  <cp:lastPrinted>1601-01-01T00:00:00Z</cp:lastPrinted>
  <dcterms:created xsi:type="dcterms:W3CDTF">2006-09-29T12:40:11Z</dcterms:created>
  <dcterms:modified xsi:type="dcterms:W3CDTF">2020-04-06T20:40:28Z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6</vt:i4>
  </property>
</Properties>
</file>