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notesMasterIdLst>
    <p:notesMasterId r:id="rId90"/>
  </p:notesMasterIdLst>
  <p:sldIdLst>
    <p:sldId id="273" r:id="rId2"/>
    <p:sldId id="256" r:id="rId3"/>
    <p:sldId id="259" r:id="rId4"/>
    <p:sldId id="260" r:id="rId5"/>
    <p:sldId id="276" r:id="rId6"/>
    <p:sldId id="261" r:id="rId7"/>
    <p:sldId id="272" r:id="rId8"/>
    <p:sldId id="262" r:id="rId9"/>
    <p:sldId id="282" r:id="rId10"/>
    <p:sldId id="263" r:id="rId11"/>
    <p:sldId id="277" r:id="rId12"/>
    <p:sldId id="278" r:id="rId13"/>
    <p:sldId id="279" r:id="rId14"/>
    <p:sldId id="280" r:id="rId15"/>
    <p:sldId id="281" r:id="rId16"/>
    <p:sldId id="283" r:id="rId17"/>
    <p:sldId id="284" r:id="rId18"/>
    <p:sldId id="285" r:id="rId19"/>
    <p:sldId id="264" r:id="rId20"/>
    <p:sldId id="265" r:id="rId21"/>
    <p:sldId id="274" r:id="rId22"/>
    <p:sldId id="304" r:id="rId23"/>
    <p:sldId id="305" r:id="rId24"/>
    <p:sldId id="306" r:id="rId25"/>
    <p:sldId id="307" r:id="rId26"/>
    <p:sldId id="308" r:id="rId27"/>
    <p:sldId id="309" r:id="rId28"/>
    <p:sldId id="310" r:id="rId29"/>
    <p:sldId id="311" r:id="rId30"/>
    <p:sldId id="312" r:id="rId31"/>
    <p:sldId id="313" r:id="rId32"/>
    <p:sldId id="314" r:id="rId33"/>
    <p:sldId id="315" r:id="rId34"/>
    <p:sldId id="316" r:id="rId35"/>
    <p:sldId id="317" r:id="rId36"/>
    <p:sldId id="318" r:id="rId37"/>
    <p:sldId id="319" r:id="rId38"/>
    <p:sldId id="320" r:id="rId39"/>
    <p:sldId id="321" r:id="rId40"/>
    <p:sldId id="322" r:id="rId41"/>
    <p:sldId id="323" r:id="rId42"/>
    <p:sldId id="324" r:id="rId43"/>
    <p:sldId id="325" r:id="rId44"/>
    <p:sldId id="326" r:id="rId45"/>
    <p:sldId id="327" r:id="rId46"/>
    <p:sldId id="328" r:id="rId47"/>
    <p:sldId id="329" r:id="rId48"/>
    <p:sldId id="330" r:id="rId49"/>
    <p:sldId id="331" r:id="rId50"/>
    <p:sldId id="332" r:id="rId51"/>
    <p:sldId id="333" r:id="rId52"/>
    <p:sldId id="334" r:id="rId53"/>
    <p:sldId id="335" r:id="rId54"/>
    <p:sldId id="336" r:id="rId55"/>
    <p:sldId id="337" r:id="rId56"/>
    <p:sldId id="338" r:id="rId57"/>
    <p:sldId id="339" r:id="rId58"/>
    <p:sldId id="340" r:id="rId59"/>
    <p:sldId id="341" r:id="rId60"/>
    <p:sldId id="342" r:id="rId61"/>
    <p:sldId id="343" r:id="rId62"/>
    <p:sldId id="344" r:id="rId63"/>
    <p:sldId id="345" r:id="rId64"/>
    <p:sldId id="346" r:id="rId65"/>
    <p:sldId id="347" r:id="rId66"/>
    <p:sldId id="348" r:id="rId67"/>
    <p:sldId id="349" r:id="rId68"/>
    <p:sldId id="350" r:id="rId69"/>
    <p:sldId id="351" r:id="rId70"/>
    <p:sldId id="352" r:id="rId71"/>
    <p:sldId id="286" r:id="rId72"/>
    <p:sldId id="287" r:id="rId73"/>
    <p:sldId id="288" r:id="rId74"/>
    <p:sldId id="289" r:id="rId75"/>
    <p:sldId id="290" r:id="rId76"/>
    <p:sldId id="291" r:id="rId77"/>
    <p:sldId id="292" r:id="rId78"/>
    <p:sldId id="293" r:id="rId79"/>
    <p:sldId id="294" r:id="rId80"/>
    <p:sldId id="295" r:id="rId81"/>
    <p:sldId id="296" r:id="rId82"/>
    <p:sldId id="297" r:id="rId83"/>
    <p:sldId id="298" r:id="rId84"/>
    <p:sldId id="299" r:id="rId85"/>
    <p:sldId id="300" r:id="rId86"/>
    <p:sldId id="301" r:id="rId87"/>
    <p:sldId id="302" r:id="rId88"/>
    <p:sldId id="303" r:id="rId89"/>
  </p:sldIdLst>
  <p:sldSz cx="9144000" cy="6858000" type="screen4x3"/>
  <p:notesSz cx="7099300" cy="10234613"/>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32" autoAdjust="0"/>
    <p:restoredTop sz="94660"/>
  </p:normalViewPr>
  <p:slideViewPr>
    <p:cSldViewPr>
      <p:cViewPr varScale="1">
        <p:scale>
          <a:sx n="69" d="100"/>
          <a:sy n="69" d="100"/>
        </p:scale>
        <p:origin x="-1470"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11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1138" y="0"/>
            <a:ext cx="3076575" cy="511175"/>
          </a:xfrm>
          <a:prstGeom prst="rect">
            <a:avLst/>
          </a:prstGeom>
        </p:spPr>
        <p:txBody>
          <a:bodyPr vert="horz" lIns="91440" tIns="45720" rIns="91440" bIns="45720" rtlCol="0"/>
          <a:lstStyle>
            <a:lvl1pPr algn="r">
              <a:defRPr sz="1200"/>
            </a:lvl1pPr>
          </a:lstStyle>
          <a:p>
            <a:fld id="{453258BE-0BCC-4EA7-BCFA-8769D9D3EC0E}" type="datetimeFigureOut">
              <a:rPr lang="en-US" smtClean="0"/>
              <a:t>4/9/2019</a:t>
            </a:fld>
            <a:endParaRPr lang="en-US"/>
          </a:p>
        </p:txBody>
      </p:sp>
      <p:sp>
        <p:nvSpPr>
          <p:cNvPr id="4" name="Slide Image Placehold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860925"/>
            <a:ext cx="5680075" cy="4605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721850"/>
            <a:ext cx="3076575" cy="51117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1138" y="9721850"/>
            <a:ext cx="3076575" cy="511175"/>
          </a:xfrm>
          <a:prstGeom prst="rect">
            <a:avLst/>
          </a:prstGeom>
        </p:spPr>
        <p:txBody>
          <a:bodyPr vert="horz" lIns="91440" tIns="45720" rIns="91440" bIns="45720" rtlCol="0" anchor="b"/>
          <a:lstStyle>
            <a:lvl1pPr algn="r">
              <a:defRPr sz="1200"/>
            </a:lvl1pPr>
          </a:lstStyle>
          <a:p>
            <a:fld id="{2D8612D2-93C5-4AB3-A946-E6133CECD759}" type="slidenum">
              <a:rPr lang="en-US" smtClean="0"/>
              <a:t>‹#›</a:t>
            </a:fld>
            <a:endParaRPr lang="en-US"/>
          </a:p>
        </p:txBody>
      </p:sp>
    </p:spTree>
    <p:extLst>
      <p:ext uri="{BB962C8B-B14F-4D97-AF65-F5344CB8AC3E}">
        <p14:creationId xmlns:p14="http://schemas.microsoft.com/office/powerpoint/2010/main" val="1461502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614A569-B51D-4F72-9CF8-9B349665147D}" type="slidenum">
              <a:rPr lang="en-US"/>
              <a:pPr/>
              <a:t>22</a:t>
            </a:fld>
            <a:endParaRPr lang="en-US"/>
          </a:p>
        </p:txBody>
      </p:sp>
      <p:sp>
        <p:nvSpPr>
          <p:cNvPr id="94210" name="Rectangle 2"/>
          <p:cNvSpPr>
            <a:spLocks noGrp="1" noRot="1" noChangeAspect="1" noChangeArrowheads="1" noTextEdit="1"/>
          </p:cNvSpPr>
          <p:nvPr>
            <p:ph type="sldImg"/>
          </p:nvPr>
        </p:nvSpPr>
        <p:spPr>
          <a:ln/>
        </p:spPr>
      </p:sp>
      <p:sp>
        <p:nvSpPr>
          <p:cNvPr id="942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371D77-9D87-405D-A600-7C4EC367A5DB}" type="slidenum">
              <a:rPr lang="en-US"/>
              <a:pPr/>
              <a:t>32</a:t>
            </a:fld>
            <a:endParaRPr lang="en-US"/>
          </a:p>
        </p:txBody>
      </p:sp>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8A73CC2-6402-4B94-B729-6327FD64F13C}" type="slidenum">
              <a:rPr lang="en-US"/>
              <a:pPr/>
              <a:t>33</a:t>
            </a:fld>
            <a:endParaRPr lang="en-US"/>
          </a:p>
        </p:txBody>
      </p:sp>
      <p:sp>
        <p:nvSpPr>
          <p:cNvPr id="98306" name="Rectangle 2"/>
          <p:cNvSpPr>
            <a:spLocks noGrp="1" noRot="1" noChangeAspect="1" noChangeArrowheads="1" noTextEdit="1"/>
          </p:cNvSpPr>
          <p:nvPr>
            <p:ph type="sldImg"/>
          </p:nvPr>
        </p:nvSpPr>
        <p:spPr>
          <a:ln/>
        </p:spPr>
      </p:sp>
      <p:sp>
        <p:nvSpPr>
          <p:cNvPr id="983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0418F87-0FBF-46C0-B565-B81EFF546F67}" type="slidenum">
              <a:rPr lang="en-US"/>
              <a:pPr/>
              <a:t>34</a:t>
            </a:fld>
            <a:endParaRPr lang="en-US"/>
          </a:p>
        </p:txBody>
      </p:sp>
      <p:sp>
        <p:nvSpPr>
          <p:cNvPr id="100354" name="Rectangle 2"/>
          <p:cNvSpPr>
            <a:spLocks noGrp="1" noRot="1" noChangeAspect="1" noChangeArrowheads="1" noTextEdit="1"/>
          </p:cNvSpPr>
          <p:nvPr>
            <p:ph type="sldImg"/>
          </p:nvPr>
        </p:nvSpPr>
        <p:spPr>
          <a:ln/>
        </p:spPr>
      </p:sp>
      <p:sp>
        <p:nvSpPr>
          <p:cNvPr id="1003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6E8CD61-355B-4AF9-BA2C-4C75530F64C3}" type="slidenum">
              <a:rPr lang="en-US"/>
              <a:pPr/>
              <a:t>35</a:t>
            </a:fld>
            <a:endParaRPr lang="en-US"/>
          </a:p>
        </p:txBody>
      </p:sp>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521BE8B-1141-4F07-9897-10668E4DCA34}" type="slidenum">
              <a:rPr lang="en-US"/>
              <a:pPr/>
              <a:t>36</a:t>
            </a:fld>
            <a:endParaRPr lang="en-US"/>
          </a:p>
        </p:txBody>
      </p:sp>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110AF3-833B-4CB6-97B0-A4C081C5CD8E}" type="slidenum">
              <a:rPr lang="en-US"/>
              <a:pPr/>
              <a:t>39</a:t>
            </a:fld>
            <a:endParaRPr lang="en-US"/>
          </a:p>
        </p:txBody>
      </p:sp>
      <p:sp>
        <p:nvSpPr>
          <p:cNvPr id="151554" name="Rectangle 2"/>
          <p:cNvSpPr>
            <a:spLocks noGrp="1" noRot="1" noChangeAspect="1" noChangeArrowheads="1" noTextEdit="1"/>
          </p:cNvSpPr>
          <p:nvPr>
            <p:ph type="sldImg"/>
          </p:nvPr>
        </p:nvSpPr>
        <p:spPr>
          <a:ln/>
        </p:spPr>
      </p:sp>
      <p:sp>
        <p:nvSpPr>
          <p:cNvPr id="1515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C63C5C8-04DD-42C5-ACEF-F4464B101C12}" type="slidenum">
              <a:rPr lang="en-US"/>
              <a:pPr/>
              <a:t>44</a:t>
            </a:fld>
            <a:endParaRPr lang="en-US"/>
          </a:p>
        </p:txBody>
      </p:sp>
      <p:sp>
        <p:nvSpPr>
          <p:cNvPr id="155650" name="Rectangle 2"/>
          <p:cNvSpPr>
            <a:spLocks noGrp="1" noRot="1" noChangeAspect="1" noChangeArrowheads="1" noTextEdit="1"/>
          </p:cNvSpPr>
          <p:nvPr>
            <p:ph type="sldImg"/>
          </p:nvPr>
        </p:nvSpPr>
        <p:spPr>
          <a:ln/>
        </p:spPr>
      </p:sp>
      <p:sp>
        <p:nvSpPr>
          <p:cNvPr id="155651" name="Rectangle 3"/>
          <p:cNvSpPr>
            <a:spLocks noGrp="1" noChangeArrowheads="1"/>
          </p:cNvSpPr>
          <p:nvPr>
            <p:ph type="body" idx="1"/>
          </p:nvPr>
        </p:nvSpPr>
        <p:spPr/>
        <p:txBody>
          <a:bodyPr/>
          <a:lstStyle/>
          <a:p>
            <a:r>
              <a:rPr lang="en-US"/>
              <a:t>Docking</a:t>
            </a:r>
            <a:r>
              <a:rPr lang="fa-IR"/>
              <a:t> لنگر انداختن</a:t>
            </a:r>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12A43C-2CEF-448F-8FFB-9F5757FF14F5}" type="slidenum">
              <a:rPr lang="en-US"/>
              <a:pPr/>
              <a:t>51</a:t>
            </a:fld>
            <a:endParaRPr lang="en-US"/>
          </a:p>
        </p:txBody>
      </p:sp>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8054C64-2A49-4C2F-95D9-A29052F69B96}" type="slidenum">
              <a:rPr lang="en-US"/>
              <a:pPr/>
              <a:t>52</a:t>
            </a:fld>
            <a:endParaRPr lang="en-US"/>
          </a:p>
        </p:txBody>
      </p:sp>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B74AEA6-93F4-4D89-AC5B-E05FBD8BFAFF}" type="slidenum">
              <a:rPr lang="en-US"/>
              <a:pPr/>
              <a:t>53</a:t>
            </a:fld>
            <a:endParaRPr lang="en-US"/>
          </a:p>
        </p:txBody>
      </p:sp>
      <p:sp>
        <p:nvSpPr>
          <p:cNvPr id="115714" name="Rectangle 2"/>
          <p:cNvSpPr>
            <a:spLocks noGrp="1" noRot="1" noChangeAspect="1" noChangeArrowheads="1" noTextEdit="1"/>
          </p:cNvSpPr>
          <p:nvPr>
            <p:ph type="sldImg"/>
          </p:nvPr>
        </p:nvSpPr>
        <p:spPr>
          <a:ln/>
        </p:spPr>
      </p:sp>
      <p:sp>
        <p:nvSpPr>
          <p:cNvPr id="1157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5CFCE4B-B484-4BB6-92A3-6E045A22A301}" type="slidenum">
              <a:rPr lang="en-US"/>
              <a:pPr/>
              <a:t>24</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F3237BE-0D1F-43CA-B7B8-4E7E4E98CF59}" type="slidenum">
              <a:rPr lang="en-US"/>
              <a:pPr/>
              <a:t>55</a:t>
            </a:fld>
            <a:endParaRPr lang="en-US"/>
          </a:p>
        </p:txBody>
      </p:sp>
      <p:sp>
        <p:nvSpPr>
          <p:cNvPr id="118786" name="Rectangle 2"/>
          <p:cNvSpPr>
            <a:spLocks noGrp="1" noRot="1" noChangeAspect="1" noChangeArrowheads="1" noTextEdit="1"/>
          </p:cNvSpPr>
          <p:nvPr>
            <p:ph type="sldImg"/>
          </p:nvPr>
        </p:nvSpPr>
        <p:spPr>
          <a:ln/>
        </p:spPr>
      </p:sp>
      <p:sp>
        <p:nvSpPr>
          <p:cNvPr id="1187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BC7A593-2A97-4E75-931D-7F479E5871E0}" type="slidenum">
              <a:rPr lang="en-US"/>
              <a:pPr/>
              <a:t>56</a:t>
            </a:fld>
            <a:endParaRPr lang="en-US"/>
          </a:p>
        </p:txBody>
      </p:sp>
      <p:sp>
        <p:nvSpPr>
          <p:cNvPr id="120834" name="Rectangle 2"/>
          <p:cNvSpPr>
            <a:spLocks noGrp="1" noRot="1" noChangeAspect="1" noChangeArrowheads="1" noTextEdit="1"/>
          </p:cNvSpPr>
          <p:nvPr>
            <p:ph type="sldImg"/>
          </p:nvPr>
        </p:nvSpPr>
        <p:spPr>
          <a:ln/>
        </p:spPr>
      </p:sp>
      <p:sp>
        <p:nvSpPr>
          <p:cNvPr id="1208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F16210B-C1E8-401C-9631-B18E9CC02D09}" type="slidenum">
              <a:rPr lang="en-US"/>
              <a:pPr/>
              <a:t>57</a:t>
            </a:fld>
            <a:endParaRPr lang="en-US"/>
          </a:p>
        </p:txBody>
      </p:sp>
      <p:sp>
        <p:nvSpPr>
          <p:cNvPr id="122882" name="Rectangle 2"/>
          <p:cNvSpPr>
            <a:spLocks noGrp="1" noRot="1" noChangeAspect="1" noChangeArrowheads="1" noTextEdit="1"/>
          </p:cNvSpPr>
          <p:nvPr>
            <p:ph type="sldImg"/>
          </p:nvPr>
        </p:nvSpPr>
        <p:spPr>
          <a:ln/>
        </p:spPr>
      </p:sp>
      <p:sp>
        <p:nvSpPr>
          <p:cNvPr id="1228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579E6DB-6EBF-41E5-B04F-BB2DDEE35404}" type="slidenum">
              <a:rPr lang="en-US"/>
              <a:pPr/>
              <a:t>58</a:t>
            </a:fld>
            <a:endParaRPr lang="en-US"/>
          </a:p>
        </p:txBody>
      </p:sp>
      <p:sp>
        <p:nvSpPr>
          <p:cNvPr id="124930" name="Rectangle 2"/>
          <p:cNvSpPr>
            <a:spLocks noGrp="1" noRot="1" noChangeAspect="1" noChangeArrowheads="1" noTextEdit="1"/>
          </p:cNvSpPr>
          <p:nvPr>
            <p:ph type="sldImg"/>
          </p:nvPr>
        </p:nvSpPr>
        <p:spPr>
          <a:ln/>
        </p:spPr>
      </p:sp>
      <p:sp>
        <p:nvSpPr>
          <p:cNvPr id="1249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1F65EA4-FAD4-4D28-9E03-94A148FFFEDF}" type="slidenum">
              <a:rPr lang="en-US"/>
              <a:pPr/>
              <a:t>59</a:t>
            </a:fld>
            <a:endParaRPr lang="en-US"/>
          </a:p>
        </p:txBody>
      </p:sp>
      <p:sp>
        <p:nvSpPr>
          <p:cNvPr id="126978" name="Rectangle 2"/>
          <p:cNvSpPr>
            <a:spLocks noGrp="1" noRot="1" noChangeAspect="1" noChangeArrowheads="1" noTextEdit="1"/>
          </p:cNvSpPr>
          <p:nvPr>
            <p:ph type="sldImg"/>
          </p:nvPr>
        </p:nvSpPr>
        <p:spPr>
          <a:ln/>
        </p:spPr>
      </p:sp>
      <p:sp>
        <p:nvSpPr>
          <p:cNvPr id="1269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66BFC1E-EC1D-43A7-BF12-015AC5BB2FB6}" type="slidenum">
              <a:rPr lang="en-US"/>
              <a:pPr/>
              <a:t>60</a:t>
            </a:fld>
            <a:endParaRPr lang="en-US"/>
          </a:p>
        </p:txBody>
      </p:sp>
      <p:sp>
        <p:nvSpPr>
          <p:cNvPr id="129026" name="Rectangle 2"/>
          <p:cNvSpPr>
            <a:spLocks noGrp="1" noRot="1" noChangeAspect="1" noChangeArrowheads="1" noTextEdit="1"/>
          </p:cNvSpPr>
          <p:nvPr>
            <p:ph type="sldImg"/>
          </p:nvPr>
        </p:nvSpPr>
        <p:spPr>
          <a:ln/>
        </p:spPr>
      </p:sp>
      <p:sp>
        <p:nvSpPr>
          <p:cNvPr id="1290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A43D671-F507-4561-B5BD-87DC2B1B02C2}" type="slidenum">
              <a:rPr lang="en-US"/>
              <a:pPr/>
              <a:t>61</a:t>
            </a:fld>
            <a:endParaRPr lang="en-US"/>
          </a:p>
        </p:txBody>
      </p:sp>
      <p:sp>
        <p:nvSpPr>
          <p:cNvPr id="131074" name="Rectangle 2"/>
          <p:cNvSpPr>
            <a:spLocks noGrp="1" noRot="1" noChangeAspect="1" noChangeArrowheads="1" noTextEdit="1"/>
          </p:cNvSpPr>
          <p:nvPr>
            <p:ph type="sldImg"/>
          </p:nvPr>
        </p:nvSpPr>
        <p:spPr>
          <a:ln/>
        </p:spPr>
      </p:sp>
      <p:sp>
        <p:nvSpPr>
          <p:cNvPr id="1310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0482C0C-4845-4783-AB42-48D035DD2EEE}" type="slidenum">
              <a:rPr lang="en-US"/>
              <a:pPr/>
              <a:t>62</a:t>
            </a:fld>
            <a:endParaRPr lang="en-US"/>
          </a:p>
        </p:txBody>
      </p:sp>
      <p:sp>
        <p:nvSpPr>
          <p:cNvPr id="133122" name="Rectangle 2"/>
          <p:cNvSpPr>
            <a:spLocks noGrp="1" noRot="1" noChangeAspect="1" noChangeArrowheads="1" noTextEdit="1"/>
          </p:cNvSpPr>
          <p:nvPr>
            <p:ph type="sldImg"/>
          </p:nvPr>
        </p:nvSpPr>
        <p:spPr>
          <a:ln/>
        </p:spPr>
      </p:sp>
      <p:sp>
        <p:nvSpPr>
          <p:cNvPr id="1331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BADD356-D6A9-42C2-9540-D08419EDDD42}" type="slidenum">
              <a:rPr lang="en-US"/>
              <a:pPr/>
              <a:t>63</a:t>
            </a:fld>
            <a:endParaRPr lang="en-US"/>
          </a:p>
        </p:txBody>
      </p:sp>
      <p:sp>
        <p:nvSpPr>
          <p:cNvPr id="135170" name="Rectangle 2"/>
          <p:cNvSpPr>
            <a:spLocks noGrp="1" noRot="1" noChangeAspect="1" noChangeArrowheads="1" noTextEdit="1"/>
          </p:cNvSpPr>
          <p:nvPr>
            <p:ph type="sldImg"/>
          </p:nvPr>
        </p:nvSpPr>
        <p:spPr>
          <a:ln/>
        </p:spPr>
      </p:sp>
      <p:sp>
        <p:nvSpPr>
          <p:cNvPr id="1351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537B56-2E46-42C8-8340-9511661663CD}" type="slidenum">
              <a:rPr lang="en-US"/>
              <a:pPr/>
              <a:t>65</a:t>
            </a:fld>
            <a:endParaRPr lang="en-US"/>
          </a:p>
        </p:txBody>
      </p:sp>
      <p:sp>
        <p:nvSpPr>
          <p:cNvPr id="137218" name="Rectangle 2"/>
          <p:cNvSpPr>
            <a:spLocks noGrp="1" noRot="1" noChangeAspect="1" noChangeArrowheads="1" noTextEdit="1"/>
          </p:cNvSpPr>
          <p:nvPr>
            <p:ph type="sldImg"/>
          </p:nvPr>
        </p:nvSpPr>
        <p:spPr>
          <a:ln/>
        </p:spPr>
      </p:sp>
      <p:sp>
        <p:nvSpPr>
          <p:cNvPr id="1372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A225F88-1A56-42B7-9BB4-6E7528AAE512}" type="slidenum">
              <a:rPr lang="en-US"/>
              <a:pPr/>
              <a:t>25</a:t>
            </a:fld>
            <a:endParaRPr lang="en-US"/>
          </a:p>
        </p:txBody>
      </p:sp>
      <p:sp>
        <p:nvSpPr>
          <p:cNvPr id="11266" name="Rectangle 2"/>
          <p:cNvSpPr>
            <a:spLocks noGrp="1" noRot="1" noChangeAspect="1" noChangeArrowheads="1" noTextEdit="1"/>
          </p:cNvSpPr>
          <p:nvPr>
            <p:ph type="sldImg"/>
          </p:nvPr>
        </p:nvSpPr>
        <p:spPr>
          <a:ln/>
        </p:spPr>
      </p:sp>
      <p:sp>
        <p:nvSpPr>
          <p:cNvPr id="112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BCB3820-43D5-41CA-8B4B-9DD95FB07C24}" type="slidenum">
              <a:rPr lang="en-US"/>
              <a:pPr/>
              <a:t>66</a:t>
            </a:fld>
            <a:endParaRPr lang="en-US"/>
          </a:p>
        </p:txBody>
      </p:sp>
      <p:sp>
        <p:nvSpPr>
          <p:cNvPr id="139266" name="Rectangle 2"/>
          <p:cNvSpPr>
            <a:spLocks noGrp="1" noRot="1" noChangeAspect="1" noChangeArrowheads="1" noTextEdit="1"/>
          </p:cNvSpPr>
          <p:nvPr>
            <p:ph type="sldImg"/>
          </p:nvPr>
        </p:nvSpPr>
        <p:spPr>
          <a:ln/>
        </p:spPr>
      </p:sp>
      <p:sp>
        <p:nvSpPr>
          <p:cNvPr id="1392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4DACF6A-45E2-4026-B854-808F962246FC}" type="slidenum">
              <a:rPr lang="en-US"/>
              <a:pPr/>
              <a:t>67</a:t>
            </a:fld>
            <a:endParaRPr lang="en-US"/>
          </a:p>
        </p:txBody>
      </p:sp>
      <p:sp>
        <p:nvSpPr>
          <p:cNvPr id="141314" name="Rectangle 2"/>
          <p:cNvSpPr>
            <a:spLocks noGrp="1" noRot="1" noChangeAspect="1" noChangeArrowheads="1" noTextEdit="1"/>
          </p:cNvSpPr>
          <p:nvPr>
            <p:ph type="sldImg"/>
          </p:nvPr>
        </p:nvSpPr>
        <p:spPr>
          <a:ln/>
        </p:spPr>
      </p:sp>
      <p:sp>
        <p:nvSpPr>
          <p:cNvPr id="1413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E833CC4-60D6-4AE8-A504-F646D5919C4B}" type="slidenum">
              <a:rPr lang="en-US"/>
              <a:pPr/>
              <a:t>68</a:t>
            </a:fld>
            <a:endParaRPr lang="en-US"/>
          </a:p>
        </p:txBody>
      </p:sp>
      <p:sp>
        <p:nvSpPr>
          <p:cNvPr id="143362" name="Rectangle 2"/>
          <p:cNvSpPr>
            <a:spLocks noGrp="1" noRot="1" noChangeAspect="1" noChangeArrowheads="1" noTextEdit="1"/>
          </p:cNvSpPr>
          <p:nvPr>
            <p:ph type="sldImg"/>
          </p:nvPr>
        </p:nvSpPr>
        <p:spPr>
          <a:ln/>
        </p:spPr>
      </p:sp>
      <p:sp>
        <p:nvSpPr>
          <p:cNvPr id="1433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0FD185-13F4-47FE-B0C0-E069E07530AF}" type="slidenum">
              <a:rPr lang="en-US"/>
              <a:pPr/>
              <a:t>69</a:t>
            </a:fld>
            <a:endParaRPr lang="en-US"/>
          </a:p>
        </p:txBody>
      </p:sp>
      <p:sp>
        <p:nvSpPr>
          <p:cNvPr id="145410" name="Rectangle 2"/>
          <p:cNvSpPr>
            <a:spLocks noGrp="1" noRot="1" noChangeAspect="1" noChangeArrowheads="1" noTextEdit="1"/>
          </p:cNvSpPr>
          <p:nvPr>
            <p:ph type="sldImg"/>
          </p:nvPr>
        </p:nvSpPr>
        <p:spPr>
          <a:ln/>
        </p:spPr>
      </p:sp>
      <p:sp>
        <p:nvSpPr>
          <p:cNvPr id="1454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1C4446C-E073-496C-9F32-08142C7AA4A3}" type="slidenum">
              <a:rPr lang="en-US"/>
              <a:pPr/>
              <a:t>70</a:t>
            </a:fld>
            <a:endParaRPr lang="en-US"/>
          </a:p>
        </p:txBody>
      </p:sp>
      <p:sp>
        <p:nvSpPr>
          <p:cNvPr id="147458" name="Rectangle 2"/>
          <p:cNvSpPr>
            <a:spLocks noGrp="1" noRot="1" noChangeAspect="1" noChangeArrowheads="1" noTextEdit="1"/>
          </p:cNvSpPr>
          <p:nvPr>
            <p:ph type="sldImg"/>
          </p:nvPr>
        </p:nvSpPr>
        <p:spPr>
          <a:ln/>
        </p:spPr>
      </p:sp>
      <p:sp>
        <p:nvSpPr>
          <p:cNvPr id="1474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5EA0212-DF0F-4C77-BAD2-6F66EDA013E8}" type="slidenum">
              <a:rPr lang="en-US"/>
              <a:pPr/>
              <a:t>71</a:t>
            </a:fld>
            <a:endParaRPr lang="en-US"/>
          </a:p>
        </p:txBody>
      </p:sp>
      <p:sp>
        <p:nvSpPr>
          <p:cNvPr id="47106" name="Rectangle 1026"/>
          <p:cNvSpPr>
            <a:spLocks noGrp="1" noRot="1" noChangeAspect="1" noChangeArrowheads="1" noTextEdit="1"/>
          </p:cNvSpPr>
          <p:nvPr>
            <p:ph type="sldImg"/>
          </p:nvPr>
        </p:nvSpPr>
        <p:spPr>
          <a:ln/>
        </p:spPr>
      </p:sp>
      <p:sp>
        <p:nvSpPr>
          <p:cNvPr id="47107" name="Rectangle 1027"/>
          <p:cNvSpPr>
            <a:spLocks noGrp="1" noChangeArrowheads="1"/>
          </p:cNvSpPr>
          <p:nvPr>
            <p:ph type="body" idx="1"/>
          </p:nvPr>
        </p:nvSpPr>
        <p:spPr/>
        <p:txBody>
          <a:bodyPr/>
          <a:lstStyle/>
          <a:p>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6EE9D48-9956-49BD-A6AA-F94CDDBA3C1E}" type="slidenum">
              <a:rPr lang="en-US"/>
              <a:pPr/>
              <a:t>72</a:t>
            </a:fld>
            <a:endParaRPr lang="en-US"/>
          </a:p>
        </p:txBody>
      </p:sp>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p:txBody>
          <a:bodyPr/>
          <a:lstStyle/>
          <a:p>
            <a:r>
              <a:rPr lang="en-US" dirty="0"/>
              <a:t>Reflexes are a way that our bodies maintain internal as well as external communication, integration, and homeostasis.  This  is done by utilizing our physical senses (Smell, Taste, Sight, Hearing, and Touch), our internal proprioceptors, and by making use of positive and negative feedback systems.</a:t>
            </a:r>
          </a:p>
          <a:p>
            <a:endParaRPr lang="en-US" dirty="0"/>
          </a:p>
          <a:p>
            <a:r>
              <a:rPr lang="en-US" dirty="0"/>
              <a:t>Fortunately, these are generally well-developed with little effort on our part.  Our body’s are complex in that all these factors must coordinate efficiently and accurately for us to function in our internal and external environments.</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7AC32DA-A441-4431-B0A1-65C84AA72C36}" type="slidenum">
              <a:rPr lang="en-US"/>
              <a:pPr/>
              <a:t>73</a:t>
            </a:fld>
            <a:endParaRPr lang="en-US"/>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p:txBody>
          <a:bodyPr/>
          <a:lstStyle/>
          <a:p>
            <a:r>
              <a:rPr lang="en-US"/>
              <a:t>These are the common reflex types that have been evaluated, studied, and written about in medical literature.  Briefly, an example of a somato-somatic reflex is a stretch reflex, a somato-visceral reflex would be cervical –thoracic strain leading to a headache, a viscero-somatic reflex would be cardiovascular ischemia (angina or myocardial infarction) leading to chest, jaw, shoulder and arm pain, a viscero-visceral reflex would be a ruptured appendix causing change in intestinal peristalsis, and a psycho-somato-visceral type reflex would be a stressful situation causing muscular tightness and diarrhea.  Certainly these are but a few examples, but you generally should get the idea of the relationships, similarities, and differences.</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3F99912-BC7F-4DD2-B8DC-4C5BD3D54E8F}" type="slidenum">
              <a:rPr lang="en-US"/>
              <a:pPr/>
              <a:t>74</a:t>
            </a:fld>
            <a:endParaRPr lang="en-US"/>
          </a:p>
        </p:txBody>
      </p:sp>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p:txBody>
          <a:bodyPr/>
          <a:lstStyle/>
          <a:p>
            <a:r>
              <a:rPr lang="en-US"/>
              <a:t>This slide shows the major components involved with skeletal muscle reflexes.  There are the Anterior motor neurons (alpha and gamma) both working together to help control voluntary and involuntary muscle contractions and tone.  There are also other neural elements which are responsible for modulating neural messages.  These are the interneurons of which the Renshaw inhibitory cells are a part.  They keep messages coming in (afferent) and messages going out (efferent) balanced so that excessive information is not transmitted.  Also, the golgi tendon organ is an important proprioceptor which will be discussed in greater detail shortly.</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49DFDC1-824E-415A-AE4D-2CDA6D2E26A5}" type="slidenum">
              <a:rPr lang="en-US"/>
              <a:pPr/>
              <a:t>75</a:t>
            </a:fld>
            <a:endParaRPr lang="en-US"/>
          </a:p>
        </p:txBody>
      </p:sp>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p:txBody>
          <a:bodyPr/>
          <a:lstStyle/>
          <a:p>
            <a:r>
              <a:rPr lang="en-US" b="1"/>
              <a:t>Stretch Reflex</a:t>
            </a:r>
            <a:r>
              <a:rPr lang="en-US"/>
              <a:t>:  The muscle spindle (Ia, II) afferent fibers mediate the stretch response.  In this diagram, a rapid activation elicits muscle activation and nearby synergistic contraction.  At the same time, ipsilateral inhibition of flexors is mediated via interneurons.</a:t>
            </a:r>
          </a:p>
          <a:p>
            <a:endParaRPr lang="en-US"/>
          </a:p>
          <a:p>
            <a:r>
              <a:rPr lang="en-US" b="1"/>
              <a:t>Afferent Inhibition</a:t>
            </a:r>
            <a:r>
              <a:rPr lang="en-US"/>
              <a:t>:  Muscle spindle afferents may also activate circuits that modulate the action of afferent fibers via presynaptic afferent inhibition.</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0C2EA45-58FA-42D0-8449-CA7163DD261A}" type="slidenum">
              <a:rPr lang="en-US"/>
              <a:pPr/>
              <a:t>26</a:t>
            </a:fld>
            <a:endParaRPr lang="en-US"/>
          </a:p>
        </p:txBody>
      </p:sp>
      <p:sp>
        <p:nvSpPr>
          <p:cNvPr id="13314" name="Rectangle 2"/>
          <p:cNvSpPr>
            <a:spLocks noGrp="1" noRot="1" noChangeAspect="1" noChangeArrowheads="1" noTextEdit="1"/>
          </p:cNvSpPr>
          <p:nvPr>
            <p:ph type="sldImg"/>
          </p:nvPr>
        </p:nvSpPr>
        <p:spPr>
          <a:ln/>
        </p:spPr>
      </p:sp>
      <p:sp>
        <p:nvSpPr>
          <p:cNvPr id="133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7C5B7F2-D6EA-4B5E-AEF4-5D82628AF44E}" type="slidenum">
              <a:rPr lang="en-US"/>
              <a:pPr/>
              <a:t>76</a:t>
            </a:fld>
            <a:endParaRPr lang="en-US"/>
          </a:p>
        </p:txBody>
      </p:sp>
      <p:sp>
        <p:nvSpPr>
          <p:cNvPr id="81922" name="Rectangle 1026"/>
          <p:cNvSpPr>
            <a:spLocks noGrp="1" noRot="1" noChangeAspect="1" noChangeArrowheads="1" noTextEdit="1"/>
          </p:cNvSpPr>
          <p:nvPr>
            <p:ph type="sldImg"/>
          </p:nvPr>
        </p:nvSpPr>
        <p:spPr>
          <a:ln/>
        </p:spPr>
      </p:sp>
      <p:sp>
        <p:nvSpPr>
          <p:cNvPr id="81923" name="Rectangle 1027"/>
          <p:cNvSpPr>
            <a:spLocks noGrp="1" noChangeArrowheads="1"/>
          </p:cNvSpPr>
          <p:nvPr>
            <p:ph type="body" idx="1"/>
          </p:nvPr>
        </p:nvSpPr>
        <p:spPr/>
        <p:txBody>
          <a:bodyPr/>
          <a:lstStyle/>
          <a:p>
            <a:r>
              <a:rPr lang="en-US"/>
              <a:t>The muscle spindle is an important proprioceptor that has much importance and relevance when muscle tone imbalance, muscle spasm, and tenderpoints are being considered.  As you can see it is an intrafusal fiber and is actually a specialized type of skeletal muscle.  It has both sensory and motor innervation which makes it very important in regulating muscle length and tone.</a:t>
            </a:r>
          </a:p>
          <a:p>
            <a:endParaRPr lang="en-US"/>
          </a:p>
          <a:p>
            <a:r>
              <a:rPr lang="en-US"/>
              <a:t>It has two primary components.</a:t>
            </a:r>
          </a:p>
          <a:p>
            <a:endParaRPr lang="en-US"/>
          </a:p>
          <a:p>
            <a:r>
              <a:rPr lang="en-US" b="1"/>
              <a:t>Nuclear Bag Fibers</a:t>
            </a:r>
            <a:r>
              <a:rPr lang="en-US"/>
              <a:t>:  which are responsible for monitoring fast stretching skeletal muscle motion (dynamic, rate of change)</a:t>
            </a:r>
          </a:p>
          <a:p>
            <a:endParaRPr lang="en-US"/>
          </a:p>
          <a:p>
            <a:r>
              <a:rPr lang="en-US" b="1"/>
              <a:t>Nuclear Chain Fibers</a:t>
            </a:r>
            <a:r>
              <a:rPr lang="en-US"/>
              <a:t>:  which are responsible for monitoring slow and static skeletal muscle motion (static, length of muscle).</a:t>
            </a:r>
          </a:p>
          <a:p>
            <a:endParaRPr lang="en-US"/>
          </a:p>
          <a:p>
            <a:r>
              <a:rPr lang="en-US"/>
              <a:t>Basically, the muscle spindle keeps track of the rate of change in the length of skeletal muscle and when it is overly activated (overly stimulated) it will result in involuntary muscular contraction which may lead to muscle spasm and/or tenderpoints.</a:t>
            </a:r>
          </a:p>
          <a:p>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77A0F1-2A84-48FD-B110-288A58D52FF2}" type="slidenum">
              <a:rPr lang="en-US"/>
              <a:pPr/>
              <a:t>77</a:t>
            </a:fld>
            <a:endParaRPr lang="en-US"/>
          </a:p>
        </p:txBody>
      </p:sp>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p:txBody>
          <a:bodyPr/>
          <a:lstStyle/>
          <a:p>
            <a:r>
              <a:rPr lang="en-US" b="1"/>
              <a:t>Stretch Reflex</a:t>
            </a:r>
            <a:r>
              <a:rPr lang="en-US"/>
              <a:t>:  The muscle spindle (Ia, II) afferent fibers mediate the stretch response.  In this diagram, a rapid activation elicites muscle activation and nearby synergistic contraction.  At the same time, ipsilateral inhibition of flexors is mediated via interneurons.</a:t>
            </a:r>
          </a:p>
          <a:p>
            <a:endParaRPr lang="en-US"/>
          </a:p>
          <a:p>
            <a:r>
              <a:rPr lang="en-US"/>
              <a:t>In this scenario the stretch is too weak to activate the Golgi tendon organs.</a:t>
            </a:r>
          </a:p>
          <a:p>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63FB55-14A2-40CF-875E-754A1E866102}" type="slidenum">
              <a:rPr lang="en-US"/>
              <a:pPr/>
              <a:t>78</a:t>
            </a:fld>
            <a:endParaRPr lang="en-US"/>
          </a:p>
        </p:txBody>
      </p:sp>
      <p:sp>
        <p:nvSpPr>
          <p:cNvPr id="86018" name="Rectangle 1026"/>
          <p:cNvSpPr>
            <a:spLocks noGrp="1" noRot="1" noChangeAspect="1" noChangeArrowheads="1" noTextEdit="1"/>
          </p:cNvSpPr>
          <p:nvPr>
            <p:ph type="sldImg"/>
          </p:nvPr>
        </p:nvSpPr>
        <p:spPr>
          <a:ln/>
        </p:spPr>
      </p:sp>
      <p:sp>
        <p:nvSpPr>
          <p:cNvPr id="86019" name="Rectangle 1027"/>
          <p:cNvSpPr>
            <a:spLocks noGrp="1" noChangeArrowheads="1"/>
          </p:cNvSpPr>
          <p:nvPr>
            <p:ph type="body" idx="1"/>
          </p:nvPr>
        </p:nvSpPr>
        <p:spPr/>
        <p:txBody>
          <a:bodyPr/>
          <a:lstStyle/>
          <a:p>
            <a:r>
              <a:rPr lang="en-US" b="1"/>
              <a:t>Golgi Tendon Organ Reflex:</a:t>
            </a:r>
            <a:r>
              <a:rPr lang="en-US"/>
              <a:t>  Strong contraction or tension in a muscle excites the Ib afferent fibers.  Activation synapses with interneurons which in turn inhibit the muscle of the originating fibers.</a:t>
            </a:r>
          </a:p>
          <a:p>
            <a:endParaRPr lang="en-US"/>
          </a:p>
          <a:p>
            <a:r>
              <a:rPr lang="en-US" b="1"/>
              <a:t>Recurrent Inhibition</a:t>
            </a:r>
            <a:r>
              <a:rPr lang="en-US"/>
              <a:t>:  Collateral motor neurons may also excite inhibitory neurons (in this case, Renshaw cells) which in turn inhibit motor neurons of the same or synergistic muscles.</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4FAEACB-4AE0-4075-8DD6-54E4827658CB}" type="slidenum">
              <a:rPr lang="en-US"/>
              <a:pPr/>
              <a:t>79</a:t>
            </a:fld>
            <a:endParaRPr lang="en-US"/>
          </a:p>
        </p:txBody>
      </p:sp>
      <p:sp>
        <p:nvSpPr>
          <p:cNvPr id="79874" name="Rectangle 1026"/>
          <p:cNvSpPr>
            <a:spLocks noGrp="1" noRot="1" noChangeAspect="1" noChangeArrowheads="1" noTextEdit="1"/>
          </p:cNvSpPr>
          <p:nvPr>
            <p:ph type="sldImg"/>
          </p:nvPr>
        </p:nvSpPr>
        <p:spPr>
          <a:ln/>
        </p:spPr>
      </p:sp>
      <p:sp>
        <p:nvSpPr>
          <p:cNvPr id="79875" name="Rectangle 1027"/>
          <p:cNvSpPr>
            <a:spLocks noGrp="1" noChangeArrowheads="1"/>
          </p:cNvSpPr>
          <p:nvPr>
            <p:ph type="body" idx="1"/>
          </p:nvPr>
        </p:nvSpPr>
        <p:spPr/>
        <p:txBody>
          <a:bodyPr/>
          <a:lstStyle/>
          <a:p>
            <a:r>
              <a:rPr lang="en-US"/>
              <a:t>The golgi tendon organ is also an important proprioceptor that has much importance and relevance when muscle tone imbalance, muscle spasm, and tenderpoints are being considered. The golgi tendon organ is an extrafusally located structure.  It has sensory innervation only and its job is basically to keep track of the tone of the skeletal muscle that it is located in.  It has both dynamic and static responses.  The dynamic response manifests when a sudden increase in muscle tension occurs.  The response is a decrease in muscle tone via an involuntary muscular relaxation response.  The static response manifests when there is a sustained or gradual increase in muscle tension.  The response is a decrease in muscle tone.</a:t>
            </a:r>
          </a:p>
          <a:p>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33A4408-877D-4399-B874-C9981FE78670}" type="slidenum">
              <a:rPr lang="en-US"/>
              <a:pPr/>
              <a:t>80</a:t>
            </a:fld>
            <a:endParaRPr lang="en-US"/>
          </a:p>
        </p:txBody>
      </p:sp>
      <p:sp>
        <p:nvSpPr>
          <p:cNvPr id="75778" name="Rectangle 1026"/>
          <p:cNvSpPr>
            <a:spLocks noGrp="1" noRot="1" noChangeAspect="1" noChangeArrowheads="1" noTextEdit="1"/>
          </p:cNvSpPr>
          <p:nvPr>
            <p:ph type="sldImg"/>
          </p:nvPr>
        </p:nvSpPr>
        <p:spPr>
          <a:ln/>
        </p:spPr>
      </p:sp>
      <p:sp>
        <p:nvSpPr>
          <p:cNvPr id="75779" name="Rectangle 1027"/>
          <p:cNvSpPr>
            <a:spLocks noGrp="1" noChangeArrowheads="1"/>
          </p:cNvSpPr>
          <p:nvPr>
            <p:ph type="body" idx="1"/>
          </p:nvPr>
        </p:nvSpPr>
        <p:spPr/>
        <p:txBody>
          <a:bodyPr/>
          <a:lstStyle/>
          <a:p>
            <a:r>
              <a:rPr lang="en-US"/>
              <a:t>In this situation alpha motor neurons from the brain cause only extrafusal muscle fibers to contract while intrafusal fibers relax.  The muscle spindles are </a:t>
            </a:r>
            <a:r>
              <a:rPr lang="en-US" b="1"/>
              <a:t>not</a:t>
            </a:r>
            <a:r>
              <a:rPr lang="en-US"/>
              <a:t> activated but the Golgi tendon organ </a:t>
            </a:r>
            <a:r>
              <a:rPr lang="en-US" b="1"/>
              <a:t>is</a:t>
            </a:r>
            <a:r>
              <a:rPr lang="en-US"/>
              <a:t> activated.</a:t>
            </a:r>
          </a:p>
          <a:p>
            <a:endParaRPr lang="en-US"/>
          </a:p>
          <a:p>
            <a:r>
              <a:rPr lang="en-US"/>
              <a:t>The tension is low and does not adjust to increased resistance.  The Golgi tendon organ activated, therefore causing relaxation.</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9009459-2217-409A-9C9D-1B2B25858C76}" type="slidenum">
              <a:rPr lang="en-US"/>
              <a:pPr/>
              <a:t>81</a:t>
            </a:fld>
            <a:endParaRPr lang="en-US"/>
          </a:p>
        </p:txBody>
      </p:sp>
      <p:sp>
        <p:nvSpPr>
          <p:cNvPr id="73730" name="Rectangle 1026"/>
          <p:cNvSpPr>
            <a:spLocks noGrp="1" noRot="1" noChangeAspect="1" noChangeArrowheads="1" noTextEdit="1"/>
          </p:cNvSpPr>
          <p:nvPr>
            <p:ph type="sldImg"/>
          </p:nvPr>
        </p:nvSpPr>
        <p:spPr>
          <a:ln/>
        </p:spPr>
      </p:sp>
      <p:sp>
        <p:nvSpPr>
          <p:cNvPr id="73731" name="Rectangle 1027"/>
          <p:cNvSpPr>
            <a:spLocks noGrp="1" noChangeArrowheads="1"/>
          </p:cNvSpPr>
          <p:nvPr>
            <p:ph type="body" idx="1"/>
          </p:nvPr>
        </p:nvSpPr>
        <p:spPr/>
        <p:txBody>
          <a:bodyPr/>
          <a:lstStyle/>
          <a:p>
            <a:r>
              <a:rPr lang="en-US"/>
              <a:t>Intafusal as well as extrafusal fibers contract.  The muscle spindles are activated and thus reinforce contraction stimulus via Ia fibers.  The Golgi tendon organ is activated, allowing relaxation if the load is too great.</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3822174-179C-4998-B71C-A400DB5102D3}" type="slidenum">
              <a:rPr lang="en-US"/>
              <a:pPr/>
              <a:t>82</a:t>
            </a:fld>
            <a:endParaRPr lang="en-US"/>
          </a:p>
        </p:txBody>
      </p:sp>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p:txBody>
          <a:bodyPr/>
          <a:lstStyle/>
          <a:p>
            <a:r>
              <a:rPr lang="en-US"/>
              <a:t>Here is a comparison noting the characteristics of the muscle spindle and golgi tendon organ proprioceptors.  These proprioceptors are important in that they will be utilized in many of the Osteopathic manual techniques that we use.</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FAF8BD1-638E-411B-8E14-A707864BC01E}" type="slidenum">
              <a:rPr lang="en-US"/>
              <a:pPr/>
              <a:t>83</a:t>
            </a:fld>
            <a:endParaRPr lang="en-US"/>
          </a:p>
        </p:txBody>
      </p:sp>
      <p:sp>
        <p:nvSpPr>
          <p:cNvPr id="83970" name="Rectangle 1026"/>
          <p:cNvSpPr>
            <a:spLocks noGrp="1" noRot="1" noChangeAspect="1" noChangeArrowheads="1" noTextEdit="1"/>
          </p:cNvSpPr>
          <p:nvPr>
            <p:ph type="sldImg"/>
          </p:nvPr>
        </p:nvSpPr>
        <p:spPr>
          <a:ln/>
        </p:spPr>
      </p:sp>
      <p:sp>
        <p:nvSpPr>
          <p:cNvPr id="83971" name="Rectangle 1027"/>
          <p:cNvSpPr>
            <a:spLocks noGrp="1" noChangeArrowheads="1"/>
          </p:cNvSpPr>
          <p:nvPr>
            <p:ph type="body" idx="1"/>
          </p:nvPr>
        </p:nvSpPr>
        <p:spPr/>
        <p:txBody>
          <a:bodyPr/>
          <a:lstStyle/>
          <a:p>
            <a:r>
              <a:rPr lang="en-US"/>
              <a:t>This diagram illustrates more examples of somato-somatic reflexes.  These commonly occur whenever a strong painful stimuli is encountered.  When this happens it is called a pain, nociceptive, withdrawal, or flexor reflex.  There also is a reciprocal inhibition reflex which occurs when agonist and antagonist muscles interact, I.e., whenever the right bicep contracts, the right tricep will involuntarily relax.  An example of the crossed extensor reflex is when the right bicep contracts the left tricep will contract.  These reflexes are once again important in Osteopathic manual techniques.</a:t>
            </a:r>
          </a:p>
          <a:p>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3F2626D-9E8C-4BE3-9920-031EC1E890B1}" type="slidenum">
              <a:rPr lang="en-US"/>
              <a:pPr/>
              <a:t>84</a:t>
            </a:fld>
            <a:endParaRPr lang="en-US"/>
          </a:p>
        </p:txBody>
      </p:sp>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p:txBody>
          <a:bodyPr/>
          <a:lstStyle/>
          <a:p>
            <a:r>
              <a:rPr lang="en-US"/>
              <a:t>Somato-visceral and viscero-somatic reflexes are important in that they may significantly aide diagnosis and treatment of problems beyond the musculoskeletal system.  This picture was taken from NETTERS Anatomy, and illustrates the nervous system relationship between the soma (skeletal muscles) and viscera (organs).  The concept is that by appropriately manipulating the soma and/or viscera with somatic dysfunction that positive effects will be realized.</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8750284-9161-4662-94A0-EA7B8B36C30F}" type="slidenum">
              <a:rPr lang="en-US"/>
              <a:pPr/>
              <a:t>85</a:t>
            </a:fld>
            <a:endParaRPr lang="en-US"/>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p:txBody>
          <a:bodyPr/>
          <a:lstStyle/>
          <a:p>
            <a:r>
              <a:rPr lang="en-US"/>
              <a:t>These reflexes are important in that they tend to propagate if left undiagnosed and/or untreated.  Future quanta will deal more in depth with visceral reflexes and will be expanded upon at that time.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2670B01-551A-480B-8A82-8EC1B506EA89}" type="slidenum">
              <a:rPr lang="en-US"/>
              <a:pPr/>
              <a:t>27</a:t>
            </a:fld>
            <a:endParaRPr lang="en-US"/>
          </a:p>
        </p:txBody>
      </p:sp>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F9CD75-7E9F-49FF-B0B7-E628E91E25EF}" type="slidenum">
              <a:rPr lang="en-US"/>
              <a:pPr/>
              <a:t>86</a:t>
            </a:fld>
            <a:endParaRPr lang="en-US"/>
          </a:p>
        </p:txBody>
      </p:sp>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p:txBody>
          <a:bodyPr/>
          <a:lstStyle/>
          <a:p>
            <a:r>
              <a:rPr lang="en-US"/>
              <a:t>The relationship and concept of the mind-body is very important and is most likely a  strong component in any individual case.  These relationships will be further explored in future quanta.</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7E897EA-85FD-4196-B5C1-F3398726666D}" type="slidenum">
              <a:rPr lang="en-US"/>
              <a:pPr/>
              <a:t>87</a:t>
            </a:fld>
            <a:endParaRPr lang="en-US"/>
          </a:p>
        </p:txBody>
      </p:sp>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93F1F4F-50FD-4DD8-A4C7-719FD9724C9D}" type="slidenum">
              <a:rPr lang="en-US"/>
              <a:pPr/>
              <a:t>88</a:t>
            </a:fld>
            <a:endParaRPr lang="en-US"/>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0859F23-B3BA-4323-9D1B-670EEC581C1E}" type="slidenum">
              <a:rPr lang="en-US"/>
              <a:pPr/>
              <a:t>28</a:t>
            </a:fld>
            <a:endParaRPr lang="en-US"/>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B6924FE-00C0-4C96-8440-E95AF73824F8}" type="slidenum">
              <a:rPr lang="en-US"/>
              <a:pPr/>
              <a:t>29</a:t>
            </a:fld>
            <a:endParaRPr lang="en-US"/>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6790C40-F463-4492-9772-46D54B64BD78}" type="slidenum">
              <a:rPr lang="en-US"/>
              <a:pPr/>
              <a:t>30</a:t>
            </a:fld>
            <a:endParaRPr lang="en-US"/>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F9C3211-FF9B-471D-89B3-8567F8FCFA60}" type="slidenum">
              <a:rPr lang="en-US"/>
              <a:pPr/>
              <a:t>31</a:t>
            </a:fld>
            <a:endParaRPr lang="en-US"/>
          </a:p>
        </p:txBody>
      </p:sp>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pPr>
              <a:defRPr/>
            </a:pPr>
            <a:endParaRPr lang="en-US"/>
          </a:p>
        </p:txBody>
      </p:sp>
      <p:sp>
        <p:nvSpPr>
          <p:cNvPr id="2" name="Footer Placeholder 1"/>
          <p:cNvSpPr>
            <a:spLocks noGrp="1"/>
          </p:cNvSpPr>
          <p:nvPr>
            <p:ph type="ftr" sz="quarter" idx="11"/>
          </p:nvPr>
        </p:nvSpPr>
        <p:spPr/>
        <p:txBody>
          <a:bodyPr/>
          <a:lstStyle/>
          <a:p>
            <a:pPr>
              <a:defRPr/>
            </a:pPr>
            <a:endParaRPr lang="en-US"/>
          </a:p>
        </p:txBody>
      </p:sp>
      <p:sp>
        <p:nvSpPr>
          <p:cNvPr id="15" name="Slide Number Placeholder 14"/>
          <p:cNvSpPr>
            <a:spLocks noGrp="1"/>
          </p:cNvSpPr>
          <p:nvPr>
            <p:ph type="sldNum" sz="quarter" idx="12"/>
          </p:nvPr>
        </p:nvSpPr>
        <p:spPr>
          <a:xfrm>
            <a:off x="8229600" y="6473952"/>
            <a:ext cx="758952" cy="246888"/>
          </a:xfrm>
        </p:spPr>
        <p:txBody>
          <a:bodyPr/>
          <a:lstStyle/>
          <a:p>
            <a:pPr>
              <a:defRPr/>
            </a:pPr>
            <a:fld id="{0296BE05-7702-488C-9CE0-DB08BC57CA90}" type="slidenum">
              <a:rPr lang="en-US" smtClean="0"/>
              <a:pPr>
                <a:defRPr/>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1D4BCCC-FE7F-4E76-9A8F-94DCB4EACA9D}" type="slidenum">
              <a:rPr lang="en-US" smtClean="0"/>
              <a:pPr>
                <a:defRPr/>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6AE077F-9DDF-4115-86D2-90E6D3360CB9}" type="slidenum">
              <a:rPr lang="en-US" smtClean="0"/>
              <a:pPr>
                <a:defRPr/>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871538" y="192088"/>
            <a:ext cx="8162925" cy="14319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2813" y="1905000"/>
            <a:ext cx="3978275"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043488" y="1905000"/>
            <a:ext cx="3979862" cy="4191000"/>
          </a:xfrm>
        </p:spPr>
        <p:txBody>
          <a:bodyPr/>
          <a:lstStyle/>
          <a:p>
            <a:endParaRPr lang="en-US"/>
          </a:p>
        </p:txBody>
      </p:sp>
      <p:sp>
        <p:nvSpPr>
          <p:cNvPr id="5" name="Date Placeholder 4"/>
          <p:cNvSpPr>
            <a:spLocks noGrp="1"/>
          </p:cNvSpPr>
          <p:nvPr>
            <p:ph type="dt" sz="half" idx="10"/>
          </p:nvPr>
        </p:nvSpPr>
        <p:spPr>
          <a:xfrm>
            <a:off x="1152525" y="6286500"/>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590925" y="62865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19925" y="6286500"/>
            <a:ext cx="1905000" cy="457200"/>
          </a:xfrm>
        </p:spPr>
        <p:txBody>
          <a:bodyPr/>
          <a:lstStyle>
            <a:lvl1pPr>
              <a:defRPr/>
            </a:lvl1pPr>
          </a:lstStyle>
          <a:p>
            <a:fld id="{F35EBD1E-89A4-4ACA-947B-8B5EFAFA00C6}" type="slidenum">
              <a:rPr lang="en-US"/>
              <a:pPr/>
              <a:t>‹#›</a:t>
            </a:fld>
            <a:endParaRPr lang="en-US"/>
          </a:p>
        </p:txBody>
      </p:sp>
    </p:spTree>
    <p:extLst>
      <p:ext uri="{BB962C8B-B14F-4D97-AF65-F5344CB8AC3E}">
        <p14:creationId xmlns:p14="http://schemas.microsoft.com/office/powerpoint/2010/main" val="3877306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pPr>
              <a:defRPr/>
            </a:pPr>
            <a:endParaRPr lang="en-US"/>
          </a:p>
        </p:txBody>
      </p:sp>
      <p:sp>
        <p:nvSpPr>
          <p:cNvPr id="19" name="Footer Placeholder 18"/>
          <p:cNvSpPr>
            <a:spLocks noGrp="1"/>
          </p:cNvSpPr>
          <p:nvPr>
            <p:ph type="ftr" sz="quarter" idx="11"/>
          </p:nvPr>
        </p:nvSpPr>
        <p:spPr>
          <a:xfrm>
            <a:off x="3581400" y="76200"/>
            <a:ext cx="2895600" cy="288925"/>
          </a:xfrm>
        </p:spPr>
        <p:txBody>
          <a:bodyPr/>
          <a:lstStyle/>
          <a:p>
            <a:pPr>
              <a:defRPr/>
            </a:pPr>
            <a:endParaRPr lang="en-US"/>
          </a:p>
        </p:txBody>
      </p:sp>
      <p:sp>
        <p:nvSpPr>
          <p:cNvPr id="16" name="Slide Number Placeholder 15"/>
          <p:cNvSpPr>
            <a:spLocks noGrp="1"/>
          </p:cNvSpPr>
          <p:nvPr>
            <p:ph type="sldNum" sz="quarter" idx="12"/>
          </p:nvPr>
        </p:nvSpPr>
        <p:spPr>
          <a:xfrm>
            <a:off x="8229600" y="6473952"/>
            <a:ext cx="758952" cy="246888"/>
          </a:xfrm>
        </p:spPr>
        <p:txBody>
          <a:bodyPr/>
          <a:lstStyle/>
          <a:p>
            <a:pPr>
              <a:defRPr/>
            </a:pPr>
            <a:fld id="{6BD34447-177F-41DB-AE6E-95EDA8357152}" type="slidenum">
              <a:rPr lang="en-US" smtClean="0"/>
              <a:pPr>
                <a:defRPr/>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pPr>
              <a:defRPr/>
            </a:pPr>
            <a:endParaRPr lang="en-US"/>
          </a:p>
        </p:txBody>
      </p:sp>
      <p:sp>
        <p:nvSpPr>
          <p:cNvPr id="11" name="Footer Placeholder 10"/>
          <p:cNvSpPr>
            <a:spLocks noGrp="1"/>
          </p:cNvSpPr>
          <p:nvPr>
            <p:ph type="ftr" sz="quarter" idx="11"/>
          </p:nvPr>
        </p:nvSpPr>
        <p:spPr/>
        <p:txBody>
          <a:bodyPr/>
          <a:lstStyle/>
          <a:p>
            <a:pPr>
              <a:defRPr/>
            </a:pPr>
            <a:endParaRPr lang="en-US"/>
          </a:p>
        </p:txBody>
      </p:sp>
      <p:sp>
        <p:nvSpPr>
          <p:cNvPr id="16" name="Slide Number Placeholder 15"/>
          <p:cNvSpPr>
            <a:spLocks noGrp="1"/>
          </p:cNvSpPr>
          <p:nvPr>
            <p:ph type="sldNum" sz="quarter" idx="12"/>
          </p:nvPr>
        </p:nvSpPr>
        <p:spPr/>
        <p:txBody>
          <a:bodyPr/>
          <a:lstStyle/>
          <a:p>
            <a:pPr>
              <a:defRPr/>
            </a:pPr>
            <a:fld id="{265E6EF5-59FC-47A5-AA2C-8F93CAD74D54}" type="slidenum">
              <a:rPr lang="en-US" smtClean="0"/>
              <a:pPr>
                <a:defRPr/>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spd="slow">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pPr>
              <a:defRPr/>
            </a:pPr>
            <a:endParaRPr lang="en-US"/>
          </a:p>
        </p:txBody>
      </p:sp>
      <p:sp>
        <p:nvSpPr>
          <p:cNvPr id="10" name="Footer Placeholder 9"/>
          <p:cNvSpPr>
            <a:spLocks noGrp="1"/>
          </p:cNvSpPr>
          <p:nvPr>
            <p:ph type="ftr" sz="quarter" idx="11"/>
          </p:nvPr>
        </p:nvSpPr>
        <p:spPr/>
        <p:txBody>
          <a:bodyPr/>
          <a:lstStyle/>
          <a:p>
            <a:pPr>
              <a:defRPr/>
            </a:pPr>
            <a:endParaRPr lang="en-US"/>
          </a:p>
        </p:txBody>
      </p:sp>
      <p:sp>
        <p:nvSpPr>
          <p:cNvPr id="31" name="Slide Number Placeholder 30"/>
          <p:cNvSpPr>
            <a:spLocks noGrp="1"/>
          </p:cNvSpPr>
          <p:nvPr>
            <p:ph type="sldNum" sz="quarter" idx="12"/>
          </p:nvPr>
        </p:nvSpPr>
        <p:spPr/>
        <p:txBody>
          <a:bodyPr/>
          <a:lstStyle/>
          <a:p>
            <a:pPr>
              <a:defRPr/>
            </a:pPr>
            <a:fld id="{634DA9FE-B4D1-45CE-A040-29ADD2DC934F}" type="slidenum">
              <a:rPr lang="en-US" smtClean="0"/>
              <a:pPr>
                <a:defRPr/>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a:xfrm>
            <a:off x="8229600" y="6477000"/>
            <a:ext cx="762000" cy="246888"/>
          </a:xfrm>
        </p:spPr>
        <p:txBody>
          <a:bodyPr/>
          <a:lstStyle/>
          <a:p>
            <a:pPr>
              <a:defRPr/>
            </a:pPr>
            <a:fld id="{BAE5B9AF-24B8-4C9A-B7AB-A5EF3C622AD7}" type="slidenum">
              <a:rPr lang="en-US" smtClean="0"/>
              <a:pPr>
                <a:defRPr/>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transition spd="slow">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pPr>
              <a:defRPr/>
            </a:pPr>
            <a:endParaRPr lang="en-US"/>
          </a:p>
        </p:txBody>
      </p:sp>
      <p:sp>
        <p:nvSpPr>
          <p:cNvPr id="21" name="Footer Placeholder 20"/>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FA47656-099F-4468-81B0-5C457F0CF730}" type="slidenum">
              <a:rPr lang="en-US" smtClean="0"/>
              <a:pPr>
                <a:defRPr/>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endParaRPr lang="en-US"/>
          </a:p>
        </p:txBody>
      </p:sp>
      <p:sp>
        <p:nvSpPr>
          <p:cNvPr id="24" name="Footer Placeholder 23"/>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84103CFF-892E-45A0-8FE7-2337908C0400}" type="slidenum">
              <a:rPr lang="en-US" smtClean="0"/>
              <a:pPr>
                <a:defRPr/>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pPr>
              <a:defRPr/>
            </a:pPr>
            <a:endParaRPr lang="en-US"/>
          </a:p>
        </p:txBody>
      </p:sp>
      <p:sp>
        <p:nvSpPr>
          <p:cNvPr id="29" name="Footer Placeholder 28"/>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0B1FB579-D133-4110-B92C-9025D3C561FC}" type="slidenum">
              <a:rPr lang="en-US" smtClean="0"/>
              <a:pPr>
                <a:defRPr/>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31" name="Slide Number Placeholder 30"/>
          <p:cNvSpPr>
            <a:spLocks noGrp="1"/>
          </p:cNvSpPr>
          <p:nvPr>
            <p:ph type="sldNum" sz="quarter" idx="12"/>
          </p:nvPr>
        </p:nvSpPr>
        <p:spPr/>
        <p:txBody>
          <a:bodyPr/>
          <a:lstStyle/>
          <a:p>
            <a:pPr>
              <a:defRPr/>
            </a:pPr>
            <a:fld id="{0662D736-EB12-46AE-9426-EFC8F84044BB}" type="slidenum">
              <a:rPr lang="en-US" smtClean="0"/>
              <a:pPr>
                <a:defRPr/>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transition spd="slow">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pPr>
              <a:defRPr/>
            </a:pPr>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pPr>
              <a:defRPr/>
            </a:pPr>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pPr>
              <a:defRPr/>
            </a:pPr>
            <a:fld id="{362C61F4-43F8-4A1F-84F7-5B50856614F2}" type="slidenum">
              <a:rPr lang="en-US" smtClean="0"/>
              <a:pPr>
                <a:defRPr/>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ransition spd="slow">
    <p:fade/>
  </p:transition>
  <p:timing>
    <p:tnLst>
      <p:par>
        <p:cTn id="1" dur="indefinite" restart="never" nodeType="tmRoot"/>
      </p:par>
    </p:tnLst>
  </p:timing>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daneshnameh.roshd.ir/mavara/mavara-index.php?page=%D8%A8%D8%A7%D9%81%D8%AA+%D9%87%D9%85%D8%A8%D9%86%D8%AF" TargetMode="Externa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hyperlink" Target="http://daneshnameh.roshd.ir/mavara/mavara-index.php?page=%D8%A8%D8%A7%D9%81%D8%AA+%D8%A7%D8%B3%D8%AA%D8%AE%D9%88%D8%A7%D9%86%DB%8C" TargetMode="External"/><Relationship Id="rId2" Type="http://schemas.openxmlformats.org/officeDocument/2006/relationships/hyperlink" Target="http://daneshnameh.roshd.ir/mavara/mavara-index.php?page=%D8%A8%D8%A7%D9%81%D8%AA+%D9%87%D9%85%D8%A8%D9%86%D8%AF" TargetMode="External"/><Relationship Id="rId1" Type="http://schemas.openxmlformats.org/officeDocument/2006/relationships/slideLayout" Target="../slideLayouts/slideLayout2.xml"/><Relationship Id="rId4" Type="http://schemas.openxmlformats.org/officeDocument/2006/relationships/hyperlink" Target="http://daneshnameh.roshd.ir/mavara/mavara-index.php?page=%DA%A9%D9%84%D8%A7%DA%98%D9%86" TargetMode="External"/></Relationships>
</file>

<file path=ppt/slides/_rels/slide8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image" Target="../media/image53.jpeg"/><Relationship Id="rId4" Type="http://schemas.openxmlformats.org/officeDocument/2006/relationships/image" Target="../media/image52.jpeg"/></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t="-25000" b="-25000"/>
          </a:stretch>
        </a:blipFill>
        <a:effectLst/>
      </p:bgPr>
    </p:bg>
    <p:spTree>
      <p:nvGrpSpPr>
        <p:cNvPr id="1" name=""/>
        <p:cNvGrpSpPr/>
        <p:nvPr/>
      </p:nvGrpSpPr>
      <p:grpSpPr>
        <a:xfrm>
          <a:off x="0" y="0"/>
          <a:ext cx="0" cy="0"/>
          <a:chOff x="0" y="0"/>
          <a:chExt cx="0" cy="0"/>
        </a:xfrm>
      </p:grpSpPr>
    </p:spTree>
  </p:cSld>
  <p:clrMapOvr>
    <a:masterClrMapping/>
  </p:clrMapOvr>
  <p:transition spd="slow">
    <p:circl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304800" y="285728"/>
            <a:ext cx="8686800" cy="838200"/>
          </a:xfrm>
        </p:spPr>
        <p:txBody>
          <a:bodyPr/>
          <a:lstStyle/>
          <a:p>
            <a:pPr algn="ctr" rtl="1" eaLnBrk="1" hangingPunct="1">
              <a:defRPr/>
            </a:pPr>
            <a:r>
              <a:rPr lang="ar-SA" sz="3600" b="1" dirty="0" smtClean="0">
                <a:cs typeface="B Nazanin" pitchFamily="2" charset="-78"/>
              </a:rPr>
              <a:t>مايع مغزی نخاعی</a:t>
            </a:r>
            <a:r>
              <a:rPr lang="en-US" sz="3600" b="1" dirty="0" smtClean="0">
                <a:cs typeface="B Nazanin" pitchFamily="2" charset="-78"/>
              </a:rPr>
              <a:t> </a:t>
            </a:r>
            <a:r>
              <a:rPr lang="en-US" sz="2400" b="1" dirty="0" smtClean="0">
                <a:cs typeface="B Nazanin" pitchFamily="2" charset="-78"/>
              </a:rPr>
              <a:t>(CSF)</a:t>
            </a:r>
            <a:r>
              <a:rPr lang="en-US" dirty="0" smtClean="0">
                <a:cs typeface="B Nazanin" pitchFamily="2" charset="-78"/>
              </a:rPr>
              <a:t> </a:t>
            </a:r>
          </a:p>
        </p:txBody>
      </p:sp>
      <p:sp>
        <p:nvSpPr>
          <p:cNvPr id="11267" name="Rectangle 3"/>
          <p:cNvSpPr>
            <a:spLocks noGrp="1" noChangeArrowheads="1"/>
          </p:cNvSpPr>
          <p:nvPr>
            <p:ph idx="1"/>
          </p:nvPr>
        </p:nvSpPr>
        <p:spPr>
          <a:xfrm>
            <a:off x="214283" y="1125538"/>
            <a:ext cx="8572560" cy="4970462"/>
          </a:xfrm>
        </p:spPr>
        <p:txBody>
          <a:bodyPr>
            <a:normAutofit/>
          </a:bodyPr>
          <a:lstStyle/>
          <a:p>
            <a:pPr algn="r" rtl="1" eaLnBrk="1" hangingPunct="1">
              <a:buFont typeface="Courier New" pitchFamily="49" charset="0"/>
              <a:buChar char="o"/>
            </a:pPr>
            <a:r>
              <a:rPr lang="fa-IR" sz="1800" dirty="0" smtClean="0"/>
              <a:t> </a:t>
            </a:r>
            <a:r>
              <a:rPr lang="ar-SA" sz="1800" dirty="0" smtClean="0"/>
              <a:t>سيستم عصبی مرکزی در درون مايعی به نام مايع مغزی نخاعی قرار گرفته که اين مايع هم به عنوان يک ضربه گير ، سيستم عصبی مرکزی را در مقابل ضربات مکانيکی حفظ می‌نمايد و هم برای فعاليتهای متابوليکی آن ضروری است. </a:t>
            </a:r>
            <a:endParaRPr lang="fa-IR" sz="1800" dirty="0" smtClean="0"/>
          </a:p>
          <a:p>
            <a:pPr algn="r" rtl="1" eaLnBrk="1" hangingPunct="1">
              <a:buNone/>
            </a:pPr>
            <a:endParaRPr lang="en-US" sz="1800" dirty="0" smtClean="0"/>
          </a:p>
          <a:p>
            <a:pPr algn="r" rtl="1" eaLnBrk="1" hangingPunct="1">
              <a:buFont typeface="Courier New" pitchFamily="49" charset="0"/>
              <a:buChar char="o"/>
            </a:pPr>
            <a:r>
              <a:rPr lang="ar-SA" sz="1800" dirty="0" smtClean="0"/>
              <a:t>خواص مایع مغزی نخاعی</a:t>
            </a:r>
            <a:endParaRPr lang="fa-IR" sz="1800" i="1" dirty="0" smtClean="0"/>
          </a:p>
          <a:p>
            <a:pPr algn="r" rtl="1" eaLnBrk="1" hangingPunct="1">
              <a:buFontTx/>
              <a:buNone/>
            </a:pPr>
            <a:endParaRPr lang="fa-IR" sz="1800" dirty="0" smtClean="0"/>
          </a:p>
        </p:txBody>
      </p:sp>
      <p:pic>
        <p:nvPicPr>
          <p:cNvPr id="11268" name="Picture 7" descr="ventricles"/>
          <p:cNvPicPr>
            <a:picLocks noChangeAspect="1" noChangeArrowheads="1"/>
          </p:cNvPicPr>
          <p:nvPr/>
        </p:nvPicPr>
        <p:blipFill>
          <a:blip r:embed="rId2" cstate="print"/>
          <a:srcRect/>
          <a:stretch>
            <a:fillRect/>
          </a:stretch>
        </p:blipFill>
        <p:spPr bwMode="auto">
          <a:xfrm>
            <a:off x="71438" y="2862262"/>
            <a:ext cx="5072066" cy="3371987"/>
          </a:xfrm>
          <a:prstGeom prst="roundRect">
            <a:avLst>
              <a:gd name="adj" fmla="val 8594"/>
            </a:avLst>
          </a:prstGeom>
          <a:solidFill>
            <a:srgbClr val="FFFFFF">
              <a:shade val="85000"/>
            </a:srgbClr>
          </a:solidFill>
          <a:ln w="3175">
            <a:noFill/>
          </a:ln>
          <a:effectLst/>
        </p:spPr>
      </p:pic>
      <p:pic>
        <p:nvPicPr>
          <p:cNvPr id="11269" name="Picture 8" descr="060a62f76874308a17de50972c781b41"/>
          <p:cNvPicPr>
            <a:picLocks noChangeAspect="1" noChangeArrowheads="1"/>
          </p:cNvPicPr>
          <p:nvPr/>
        </p:nvPicPr>
        <p:blipFill>
          <a:blip r:embed="rId3" cstate="print"/>
          <a:srcRect/>
          <a:stretch>
            <a:fillRect/>
          </a:stretch>
        </p:blipFill>
        <p:spPr bwMode="auto">
          <a:xfrm>
            <a:off x="5146677" y="2852738"/>
            <a:ext cx="3640165" cy="3435995"/>
          </a:xfrm>
          <a:prstGeom prst="roundRect">
            <a:avLst>
              <a:gd name="adj" fmla="val 8594"/>
            </a:avLst>
          </a:prstGeom>
          <a:solidFill>
            <a:srgbClr val="FFFFFF">
              <a:shade val="85000"/>
            </a:srgbClr>
          </a:solidFill>
          <a:ln>
            <a:noFill/>
          </a:ln>
          <a:effectLst/>
        </p:spPr>
      </p:pic>
    </p:spTree>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14290"/>
            <a:ext cx="8686800" cy="838200"/>
          </a:xfrm>
        </p:spPr>
        <p:txBody>
          <a:bodyPr>
            <a:normAutofit/>
          </a:bodyPr>
          <a:lstStyle/>
          <a:p>
            <a:pPr algn="ctr"/>
            <a:r>
              <a:rPr lang="fa-IR" sz="4000" b="1" dirty="0" smtClean="0">
                <a:cs typeface="B Nazanin" pitchFamily="2" charset="-78"/>
              </a:rPr>
              <a:t>راه های طناب نخاعی</a:t>
            </a:r>
            <a:endParaRPr lang="en-US" sz="4000" b="1" dirty="0">
              <a:cs typeface="B Nazanin" pitchFamily="2" charset="-78"/>
            </a:endParaRPr>
          </a:p>
        </p:txBody>
      </p:sp>
      <p:sp>
        <p:nvSpPr>
          <p:cNvPr id="3" name="Content Placeholder 2"/>
          <p:cNvSpPr>
            <a:spLocks noGrp="1"/>
          </p:cNvSpPr>
          <p:nvPr>
            <p:ph idx="1"/>
          </p:nvPr>
        </p:nvSpPr>
        <p:spPr>
          <a:xfrm>
            <a:off x="304800" y="1285860"/>
            <a:ext cx="8686800" cy="5000660"/>
          </a:xfrm>
        </p:spPr>
        <p:txBody>
          <a:bodyPr>
            <a:normAutofit/>
          </a:bodyPr>
          <a:lstStyle/>
          <a:p>
            <a:pPr algn="r" rtl="1">
              <a:buFont typeface="Courier New" pitchFamily="49" charset="0"/>
              <a:buChar char="o"/>
            </a:pPr>
            <a:r>
              <a:rPr lang="fa-IR" sz="2800" dirty="0" smtClean="0"/>
              <a:t>راه های پایین رو که به طناب نخاعی ختم می شوند.</a:t>
            </a:r>
          </a:p>
          <a:p>
            <a:pPr algn="r" rtl="1">
              <a:buFont typeface="Arial" pitchFamily="34" charset="0"/>
              <a:buChar char="•"/>
            </a:pPr>
            <a:r>
              <a:rPr lang="fa-IR" sz="2800" dirty="0" smtClean="0"/>
              <a:t>راه های قشری نخاعی          </a:t>
            </a:r>
            <a:r>
              <a:rPr lang="en-US" sz="2800" dirty="0" smtClean="0"/>
              <a:t>(</a:t>
            </a:r>
            <a:r>
              <a:rPr lang="en-US" sz="2800" dirty="0" err="1" smtClean="0"/>
              <a:t>Corticospinal</a:t>
            </a:r>
            <a:r>
              <a:rPr lang="en-US" sz="2800" dirty="0" smtClean="0"/>
              <a:t> tracts)</a:t>
            </a:r>
          </a:p>
          <a:p>
            <a:pPr algn="r" rtl="1">
              <a:buFont typeface="Arial" pitchFamily="34" charset="0"/>
              <a:buChar char="•"/>
            </a:pPr>
            <a:r>
              <a:rPr lang="fa-IR" sz="2800" dirty="0" smtClean="0"/>
              <a:t>راه قرمزی نخاعی                    </a:t>
            </a:r>
            <a:r>
              <a:rPr lang="en-US" sz="2800" dirty="0" smtClean="0"/>
              <a:t>(</a:t>
            </a:r>
            <a:r>
              <a:rPr lang="en-US" sz="2800" dirty="0" err="1" smtClean="0"/>
              <a:t>Rubrospinal</a:t>
            </a:r>
            <a:r>
              <a:rPr lang="en-US" sz="2800" dirty="0" smtClean="0"/>
              <a:t> tract)</a:t>
            </a:r>
          </a:p>
          <a:p>
            <a:pPr algn="r" rtl="1">
              <a:buFont typeface="Arial" pitchFamily="34" charset="0"/>
              <a:buChar char="•"/>
            </a:pPr>
            <a:r>
              <a:rPr lang="fa-IR" sz="2800" dirty="0" smtClean="0"/>
              <a:t>راه بامی نخاعی                         </a:t>
            </a:r>
            <a:r>
              <a:rPr lang="en-US" sz="2800" dirty="0" smtClean="0"/>
              <a:t>(</a:t>
            </a:r>
            <a:r>
              <a:rPr lang="en-US" sz="2800" dirty="0" err="1" smtClean="0"/>
              <a:t>Tctospinal</a:t>
            </a:r>
            <a:r>
              <a:rPr lang="en-US" sz="2800" dirty="0" smtClean="0"/>
              <a:t> tract)</a:t>
            </a:r>
          </a:p>
          <a:p>
            <a:pPr algn="r" rtl="1">
              <a:buFont typeface="Arial" pitchFamily="34" charset="0"/>
              <a:buChar char="•"/>
            </a:pPr>
            <a:r>
              <a:rPr lang="fa-IR" sz="2800" dirty="0" smtClean="0"/>
              <a:t>راه های دهلیزی نخاعی      </a:t>
            </a:r>
            <a:r>
              <a:rPr lang="en-US" sz="2800" dirty="0" smtClean="0"/>
              <a:t>(</a:t>
            </a:r>
            <a:r>
              <a:rPr lang="en-US" sz="2800" dirty="0" err="1" smtClean="0"/>
              <a:t>Vestibulospinal</a:t>
            </a:r>
            <a:r>
              <a:rPr lang="en-US" sz="2800" dirty="0" smtClean="0"/>
              <a:t> tracts)</a:t>
            </a:r>
          </a:p>
          <a:p>
            <a:pPr algn="r" rtl="1">
              <a:buFont typeface="Arial" pitchFamily="34" charset="0"/>
              <a:buChar char="•"/>
            </a:pPr>
            <a:r>
              <a:rPr lang="fa-IR" sz="2800" dirty="0" smtClean="0"/>
              <a:t>راه زیتونی نخاعی                     </a:t>
            </a:r>
            <a:r>
              <a:rPr lang="en-US" sz="2800" dirty="0" smtClean="0"/>
              <a:t>(</a:t>
            </a:r>
            <a:r>
              <a:rPr lang="en-US" sz="2800" dirty="0" err="1" smtClean="0"/>
              <a:t>Olivospinal</a:t>
            </a:r>
            <a:r>
              <a:rPr lang="en-US" sz="2800" dirty="0" smtClean="0"/>
              <a:t> tract)</a:t>
            </a:r>
          </a:p>
          <a:p>
            <a:pPr algn="r" rtl="1">
              <a:buFont typeface="Arial" pitchFamily="34" charset="0"/>
              <a:buChar char="•"/>
            </a:pPr>
            <a:r>
              <a:rPr lang="fa-IR" sz="2800" dirty="0" smtClean="0"/>
              <a:t>راه های مشبکی نخاعی      </a:t>
            </a:r>
            <a:r>
              <a:rPr lang="en-US" sz="2800" dirty="0" smtClean="0"/>
              <a:t>(</a:t>
            </a:r>
            <a:r>
              <a:rPr lang="en-US" sz="2800" dirty="0" err="1" smtClean="0"/>
              <a:t>Reticulospinal</a:t>
            </a:r>
            <a:r>
              <a:rPr lang="en-US" sz="2800" dirty="0" smtClean="0"/>
              <a:t> tracts)</a:t>
            </a:r>
          </a:p>
          <a:p>
            <a:pPr algn="r" rtl="1">
              <a:buFont typeface="Arial" pitchFamily="34" charset="0"/>
              <a:buChar char="•"/>
            </a:pPr>
            <a:r>
              <a:rPr lang="fa-IR" sz="2800" dirty="0" smtClean="0"/>
              <a:t>رشته های عصبی خود مختار پایین رو</a:t>
            </a:r>
            <a:endParaRPr lang="en-US" sz="2800" dirty="0"/>
          </a:p>
        </p:txBody>
      </p:sp>
    </p:spTree>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214290"/>
            <a:ext cx="8686800" cy="838200"/>
          </a:xfrm>
        </p:spPr>
        <p:txBody>
          <a:bodyPr>
            <a:normAutofit/>
          </a:bodyPr>
          <a:lstStyle/>
          <a:p>
            <a:pPr algn="ctr"/>
            <a:r>
              <a:rPr lang="fa-IR" sz="4000" b="1" dirty="0" smtClean="0">
                <a:cs typeface="B Nazanin" pitchFamily="2" charset="-78"/>
              </a:rPr>
              <a:t>راه های طناب نخاعی</a:t>
            </a:r>
            <a:endParaRPr lang="en-US" sz="4000" b="1" dirty="0">
              <a:cs typeface="B Nazanin" pitchFamily="2" charset="-78"/>
            </a:endParaRPr>
          </a:p>
        </p:txBody>
      </p:sp>
      <p:sp>
        <p:nvSpPr>
          <p:cNvPr id="3" name="Content Placeholder 2"/>
          <p:cNvSpPr>
            <a:spLocks noGrp="1"/>
          </p:cNvSpPr>
          <p:nvPr>
            <p:ph idx="1"/>
          </p:nvPr>
        </p:nvSpPr>
        <p:spPr>
          <a:xfrm>
            <a:off x="304800" y="1357298"/>
            <a:ext cx="8686800" cy="4929222"/>
          </a:xfrm>
        </p:spPr>
        <p:txBody>
          <a:bodyPr numCol="1">
            <a:normAutofit lnSpcReduction="10000"/>
          </a:bodyPr>
          <a:lstStyle/>
          <a:p>
            <a:pPr algn="r" rtl="1">
              <a:buFont typeface="Courier New" pitchFamily="49" charset="0"/>
              <a:buChar char="o"/>
            </a:pPr>
            <a:r>
              <a:rPr lang="fa-IR" sz="2800" dirty="0" smtClean="0"/>
              <a:t>راه های بالارو     </a:t>
            </a:r>
            <a:r>
              <a:rPr lang="en-US" sz="2800" dirty="0" smtClean="0"/>
              <a:t>(Ascending tracts)                           </a:t>
            </a:r>
          </a:p>
          <a:p>
            <a:pPr algn="r" rtl="1">
              <a:buFont typeface="Courier New" pitchFamily="49" charset="0"/>
              <a:buChar char="o"/>
            </a:pPr>
            <a:r>
              <a:rPr lang="fa-IR" sz="2800" dirty="0" smtClean="0"/>
              <a:t>مسیرهای بالارو که طناب نخاعی رابا قشر مغز مرتبط می سازند:</a:t>
            </a:r>
          </a:p>
          <a:p>
            <a:pPr algn="r" rtl="1">
              <a:buFont typeface="Arial" pitchFamily="34" charset="0"/>
              <a:buChar char="•"/>
            </a:pPr>
            <a:r>
              <a:rPr lang="fa-IR" sz="2800" dirty="0" smtClean="0"/>
              <a:t>مسیر ستون پشتی- لمنیسکوس میانی </a:t>
            </a:r>
          </a:p>
          <a:p>
            <a:pPr algn="r" rtl="1">
              <a:buNone/>
            </a:pPr>
            <a:r>
              <a:rPr lang="fa-IR" sz="2800" dirty="0" smtClean="0"/>
              <a:t>   </a:t>
            </a:r>
            <a:r>
              <a:rPr lang="en-US" sz="2800" dirty="0" smtClean="0"/>
              <a:t> (The posterior Column – Medial </a:t>
            </a:r>
            <a:r>
              <a:rPr lang="en-US" sz="2800" dirty="0" err="1" smtClean="0"/>
              <a:t>lemniscus</a:t>
            </a:r>
            <a:r>
              <a:rPr lang="en-US" sz="2800" dirty="0" smtClean="0"/>
              <a:t> pathway)</a:t>
            </a:r>
          </a:p>
          <a:p>
            <a:pPr algn="r" rtl="1">
              <a:buFont typeface="Arial" pitchFamily="34" charset="0"/>
              <a:buChar char="•"/>
            </a:pPr>
            <a:r>
              <a:rPr lang="fa-IR" sz="2800" dirty="0" smtClean="0"/>
              <a:t>مسیر های نخاعی تالاموسی</a:t>
            </a:r>
          </a:p>
          <a:p>
            <a:pPr algn="r" rtl="1">
              <a:buNone/>
            </a:pPr>
            <a:r>
              <a:rPr lang="fa-IR" sz="2800" dirty="0" smtClean="0"/>
              <a:t>                                      </a:t>
            </a:r>
            <a:r>
              <a:rPr lang="en-US" sz="2800" dirty="0" smtClean="0"/>
              <a:t>(</a:t>
            </a:r>
            <a:r>
              <a:rPr lang="en-US" sz="2800" dirty="0" err="1" smtClean="0"/>
              <a:t>Spinothalamic</a:t>
            </a:r>
            <a:r>
              <a:rPr lang="en-US" sz="2800" dirty="0" smtClean="0"/>
              <a:t> pathways)</a:t>
            </a:r>
            <a:r>
              <a:rPr lang="fa-IR" sz="2800" dirty="0" smtClean="0"/>
              <a:t>      </a:t>
            </a:r>
          </a:p>
          <a:p>
            <a:pPr algn="r" rtl="1">
              <a:buFont typeface="Arial" pitchFamily="34" charset="0"/>
              <a:buChar char="•"/>
            </a:pPr>
            <a:endParaRPr lang="en-US" sz="2800" dirty="0" smtClean="0"/>
          </a:p>
          <a:p>
            <a:pPr algn="r" rtl="1">
              <a:buNone/>
            </a:pPr>
            <a:r>
              <a:rPr lang="en-US" sz="2800" dirty="0" smtClean="0"/>
              <a:t>         </a:t>
            </a:r>
          </a:p>
        </p:txBody>
      </p:sp>
    </p:spTree>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42852"/>
            <a:ext cx="8686800" cy="838200"/>
          </a:xfrm>
        </p:spPr>
        <p:txBody>
          <a:bodyPr>
            <a:normAutofit/>
          </a:bodyPr>
          <a:lstStyle/>
          <a:p>
            <a:pPr algn="ctr"/>
            <a:r>
              <a:rPr lang="fa-IR" sz="4000" b="1" dirty="0" smtClean="0">
                <a:cs typeface="B Nazanin" pitchFamily="2" charset="-78"/>
              </a:rPr>
              <a:t>راه های طناب نخاعی</a:t>
            </a:r>
            <a:endParaRPr lang="en-US" sz="4000" b="1" dirty="0">
              <a:cs typeface="B Nazanin" pitchFamily="2" charset="-78"/>
            </a:endParaRPr>
          </a:p>
        </p:txBody>
      </p:sp>
      <p:sp>
        <p:nvSpPr>
          <p:cNvPr id="3" name="Content Placeholder 2"/>
          <p:cNvSpPr>
            <a:spLocks noGrp="1"/>
          </p:cNvSpPr>
          <p:nvPr>
            <p:ph idx="1"/>
          </p:nvPr>
        </p:nvSpPr>
        <p:spPr>
          <a:xfrm>
            <a:off x="304800" y="1285860"/>
            <a:ext cx="8686800" cy="4929222"/>
          </a:xfrm>
        </p:spPr>
        <p:txBody>
          <a:bodyPr>
            <a:normAutofit/>
          </a:bodyPr>
          <a:lstStyle/>
          <a:p>
            <a:pPr algn="r" rtl="1">
              <a:buFont typeface="Courier New" pitchFamily="49" charset="0"/>
              <a:buChar char="o"/>
            </a:pPr>
            <a:r>
              <a:rPr lang="fa-IR" sz="2800" dirty="0" smtClean="0"/>
              <a:t>مسیر های بالارو که به ساقه مغز ختم می شوند.</a:t>
            </a:r>
          </a:p>
          <a:p>
            <a:pPr algn="r" rtl="1">
              <a:buFont typeface="Arial" pitchFamily="34" charset="0"/>
              <a:buChar char="•"/>
            </a:pPr>
            <a:r>
              <a:rPr lang="fa-IR" sz="2800" dirty="0" smtClean="0"/>
              <a:t>راه های نخاعی مشبکی         </a:t>
            </a:r>
            <a:r>
              <a:rPr lang="en-US" sz="2800" dirty="0" smtClean="0"/>
              <a:t>(</a:t>
            </a:r>
            <a:r>
              <a:rPr lang="en-US" sz="2800" dirty="0" err="1" smtClean="0"/>
              <a:t>Spinoreticular</a:t>
            </a:r>
            <a:r>
              <a:rPr lang="en-US" sz="2800" dirty="0" smtClean="0"/>
              <a:t> tracts)</a:t>
            </a:r>
            <a:endParaRPr lang="fa-IR" sz="2800" dirty="0" smtClean="0"/>
          </a:p>
          <a:p>
            <a:pPr algn="r" rtl="1">
              <a:buFont typeface="Arial" pitchFamily="34" charset="0"/>
              <a:buChar char="•"/>
            </a:pPr>
            <a:r>
              <a:rPr lang="fa-IR" sz="2800" dirty="0" smtClean="0"/>
              <a:t>راه نخاعی-زیتونی                  </a:t>
            </a:r>
            <a:r>
              <a:rPr lang="en-US" sz="2800" dirty="0" smtClean="0"/>
              <a:t>(</a:t>
            </a:r>
            <a:r>
              <a:rPr lang="en-US" sz="2800" dirty="0" err="1" smtClean="0"/>
              <a:t>Spino</a:t>
            </a:r>
            <a:r>
              <a:rPr lang="en-US" sz="2800" dirty="0" smtClean="0"/>
              <a:t> – </a:t>
            </a:r>
            <a:r>
              <a:rPr lang="en-US" sz="2800" dirty="0" err="1" smtClean="0"/>
              <a:t>olivary</a:t>
            </a:r>
            <a:r>
              <a:rPr lang="en-US" sz="2800" dirty="0" smtClean="0"/>
              <a:t> tract)</a:t>
            </a:r>
            <a:endParaRPr lang="fa-IR" sz="2800" dirty="0" smtClean="0"/>
          </a:p>
          <a:p>
            <a:pPr algn="r" rtl="1">
              <a:buFont typeface="Arial" pitchFamily="34" charset="0"/>
              <a:buChar char="•"/>
            </a:pPr>
            <a:r>
              <a:rPr lang="fa-IR" sz="2800" dirty="0" smtClean="0"/>
              <a:t>راه های نخاعی مزانسفالی</a:t>
            </a:r>
            <a:endParaRPr lang="en-US" sz="2800" dirty="0" smtClean="0"/>
          </a:p>
          <a:p>
            <a:pPr algn="r" rtl="1">
              <a:buNone/>
            </a:pPr>
            <a:r>
              <a:rPr lang="en-US" sz="2800" dirty="0" smtClean="0"/>
              <a:t>   </a:t>
            </a:r>
            <a:r>
              <a:rPr lang="fa-IR" sz="2800" dirty="0" smtClean="0"/>
              <a:t>                                </a:t>
            </a:r>
            <a:r>
              <a:rPr lang="en-US" sz="2800" dirty="0" smtClean="0"/>
              <a:t>(</a:t>
            </a:r>
            <a:r>
              <a:rPr lang="en-US" sz="2800" dirty="0" err="1" smtClean="0"/>
              <a:t>Spinomesencephalic</a:t>
            </a:r>
            <a:r>
              <a:rPr lang="en-US" sz="2800" dirty="0" smtClean="0"/>
              <a:t> tracts)</a:t>
            </a:r>
            <a:r>
              <a:rPr lang="fa-IR" sz="2800" dirty="0" smtClean="0"/>
              <a:t>     </a:t>
            </a:r>
            <a:endParaRPr lang="en-US" sz="2800" dirty="0" smtClean="0"/>
          </a:p>
          <a:p>
            <a:pPr algn="r" rtl="1">
              <a:buNone/>
            </a:pPr>
            <a:endParaRPr lang="fa-IR" sz="2800" dirty="0" smtClean="0"/>
          </a:p>
        </p:txBody>
      </p:sp>
    </p:spTree>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1414"/>
            <a:ext cx="8686800" cy="838200"/>
          </a:xfrm>
        </p:spPr>
        <p:txBody>
          <a:bodyPr>
            <a:normAutofit/>
          </a:bodyPr>
          <a:lstStyle/>
          <a:p>
            <a:pPr algn="ctr"/>
            <a:r>
              <a:rPr lang="fa-IR" sz="4000" b="1" dirty="0" smtClean="0">
                <a:cs typeface="B Nazanin" pitchFamily="2" charset="-78"/>
              </a:rPr>
              <a:t>راه های طناب نخاعی</a:t>
            </a:r>
            <a:endParaRPr lang="en-US" sz="4000" b="1" dirty="0">
              <a:cs typeface="B Nazanin" pitchFamily="2" charset="-78"/>
            </a:endParaRPr>
          </a:p>
        </p:txBody>
      </p:sp>
      <p:sp>
        <p:nvSpPr>
          <p:cNvPr id="3" name="Content Placeholder 2"/>
          <p:cNvSpPr>
            <a:spLocks noGrp="1"/>
          </p:cNvSpPr>
          <p:nvPr>
            <p:ph idx="1"/>
          </p:nvPr>
        </p:nvSpPr>
        <p:spPr>
          <a:xfrm>
            <a:off x="304800" y="1285860"/>
            <a:ext cx="8686800" cy="5072098"/>
          </a:xfrm>
        </p:spPr>
        <p:txBody>
          <a:bodyPr>
            <a:normAutofit/>
          </a:bodyPr>
          <a:lstStyle/>
          <a:p>
            <a:pPr algn="r" rtl="1">
              <a:buFont typeface="Courier New" pitchFamily="49" charset="0"/>
              <a:buChar char="o"/>
            </a:pPr>
            <a:r>
              <a:rPr lang="fa-IR" sz="2800" dirty="0" smtClean="0"/>
              <a:t>مسیرهای نخاعی مخچه ای</a:t>
            </a:r>
            <a:r>
              <a:rPr lang="en-US" sz="2800" dirty="0" smtClean="0"/>
              <a:t>(</a:t>
            </a:r>
            <a:r>
              <a:rPr lang="en-US" sz="2800" dirty="0" err="1" smtClean="0"/>
              <a:t>Spinocerebellar</a:t>
            </a:r>
            <a:r>
              <a:rPr lang="en-US" sz="2800" dirty="0" smtClean="0"/>
              <a:t> Pathways)</a:t>
            </a:r>
            <a:endParaRPr lang="fa-IR" sz="2800" dirty="0" smtClean="0"/>
          </a:p>
          <a:p>
            <a:pPr algn="r" rtl="1">
              <a:buFont typeface="Arial" pitchFamily="34" charset="0"/>
              <a:buChar char="•"/>
            </a:pPr>
            <a:r>
              <a:rPr lang="fa-IR" sz="2800" dirty="0" smtClean="0"/>
              <a:t>راه نخاعی مخچه ای پشتی </a:t>
            </a:r>
          </a:p>
          <a:p>
            <a:pPr algn="r" rtl="1">
              <a:buFont typeface="Arial" pitchFamily="34" charset="0"/>
              <a:buChar char="•"/>
            </a:pPr>
            <a:r>
              <a:rPr lang="fa-IR" sz="2800" dirty="0" smtClean="0"/>
              <a:t>راه نخاعی مخچه ای شکمی </a:t>
            </a:r>
          </a:p>
          <a:p>
            <a:pPr algn="r" rtl="1">
              <a:buFont typeface="Arial" pitchFamily="34" charset="0"/>
              <a:buChar char="•"/>
            </a:pPr>
            <a:r>
              <a:rPr lang="fa-IR" sz="2800" dirty="0" smtClean="0"/>
              <a:t>راه کونه آتوسی – مخچه ای </a:t>
            </a:r>
          </a:p>
          <a:p>
            <a:pPr algn="r" rtl="1">
              <a:buFont typeface="Arial" pitchFamily="34" charset="0"/>
              <a:buChar char="•"/>
            </a:pPr>
            <a:r>
              <a:rPr lang="fa-IR" sz="2800" dirty="0" smtClean="0"/>
              <a:t>مسیر نخاعی مخچه ای بالایی یا نوکی </a:t>
            </a:r>
          </a:p>
          <a:p>
            <a:pPr algn="r" rtl="1">
              <a:buFont typeface="Arial" pitchFamily="34" charset="0"/>
              <a:buChar char="•"/>
            </a:pPr>
            <a:r>
              <a:rPr lang="fa-IR" sz="2800" dirty="0" smtClean="0"/>
              <a:t>مسیر گردنی مخچه ای</a:t>
            </a:r>
          </a:p>
          <a:p>
            <a:pPr algn="r" rtl="1">
              <a:buFont typeface="Arial" pitchFamily="34" charset="0"/>
              <a:buChar char="•"/>
            </a:pPr>
            <a:endParaRPr lang="en-US" sz="2800" dirty="0"/>
          </a:p>
        </p:txBody>
      </p:sp>
    </p:spTree>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1414"/>
            <a:ext cx="8686800" cy="838200"/>
          </a:xfrm>
        </p:spPr>
        <p:txBody>
          <a:bodyPr>
            <a:normAutofit/>
          </a:bodyPr>
          <a:lstStyle/>
          <a:p>
            <a:pPr algn="ctr"/>
            <a:r>
              <a:rPr lang="fa-IR" sz="4000" b="1" dirty="0" smtClean="0">
                <a:cs typeface="B Nazanin" pitchFamily="2" charset="-78"/>
              </a:rPr>
              <a:t>راه های طناب نخاعی</a:t>
            </a:r>
            <a:endParaRPr lang="en-US" sz="4000" b="1" dirty="0">
              <a:cs typeface="B Nazanin" pitchFamily="2" charset="-78"/>
            </a:endParaRPr>
          </a:p>
        </p:txBody>
      </p:sp>
      <p:sp>
        <p:nvSpPr>
          <p:cNvPr id="3" name="Content Placeholder 2"/>
          <p:cNvSpPr>
            <a:spLocks noGrp="1"/>
          </p:cNvSpPr>
          <p:nvPr>
            <p:ph idx="1"/>
          </p:nvPr>
        </p:nvSpPr>
        <p:spPr>
          <a:xfrm>
            <a:off x="304800" y="1357298"/>
            <a:ext cx="8686800" cy="5072098"/>
          </a:xfrm>
        </p:spPr>
        <p:txBody>
          <a:bodyPr>
            <a:normAutofit/>
          </a:bodyPr>
          <a:lstStyle/>
          <a:p>
            <a:pPr algn="r" rtl="1">
              <a:buFont typeface="Courier New" pitchFamily="49" charset="0"/>
              <a:buChar char="o"/>
            </a:pPr>
            <a:r>
              <a:rPr lang="fa-IR" sz="2800" dirty="0" smtClean="0"/>
              <a:t>راه های پروپریواسپینال</a:t>
            </a:r>
            <a:r>
              <a:rPr lang="en-US" sz="2800" dirty="0" smtClean="0"/>
              <a:t>(</a:t>
            </a:r>
            <a:r>
              <a:rPr lang="en-US" sz="2800" dirty="0" err="1" smtClean="0"/>
              <a:t>Propriospinal</a:t>
            </a:r>
            <a:r>
              <a:rPr lang="en-US" sz="2800" dirty="0" smtClean="0"/>
              <a:t> tracts)            </a:t>
            </a:r>
            <a:endParaRPr lang="fa-IR" sz="2800" dirty="0" smtClean="0"/>
          </a:p>
          <a:p>
            <a:pPr algn="r" rtl="1">
              <a:buFont typeface="Arial" pitchFamily="34" charset="0"/>
              <a:buChar char="•"/>
            </a:pPr>
            <a:endParaRPr lang="fa-IR" sz="2800" dirty="0" smtClean="0"/>
          </a:p>
          <a:p>
            <a:pPr algn="r" rtl="1">
              <a:buFont typeface="Arial" pitchFamily="34" charset="0"/>
              <a:buChar char="•"/>
            </a:pPr>
            <a:r>
              <a:rPr lang="fa-IR" sz="2800" dirty="0" smtClean="0"/>
              <a:t>این رشته های عصبی که هم بالارو و هم پایین رو هستند، راه های بین قطعه ای یا پروپریواسپینال را تشکیل می دهند.</a:t>
            </a:r>
            <a:endParaRPr lang="en-US" sz="2800" dirty="0"/>
          </a:p>
        </p:txBody>
      </p:sp>
    </p:spTree>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42852"/>
            <a:ext cx="8686800" cy="838200"/>
          </a:xfrm>
        </p:spPr>
        <p:txBody>
          <a:bodyPr>
            <a:normAutofit/>
          </a:bodyPr>
          <a:lstStyle/>
          <a:p>
            <a:pPr algn="ctr"/>
            <a:r>
              <a:rPr lang="fa-IR" sz="4000" b="1" dirty="0" smtClean="0">
                <a:cs typeface="B Nazanin" pitchFamily="2" charset="-78"/>
              </a:rPr>
              <a:t>رفلکس های نخاعی</a:t>
            </a:r>
            <a:endParaRPr lang="en-US" sz="4000" b="1" dirty="0" smtClean="0">
              <a:cs typeface="B Nazanin" pitchFamily="2" charset="-78"/>
            </a:endParaRPr>
          </a:p>
        </p:txBody>
      </p:sp>
      <p:sp>
        <p:nvSpPr>
          <p:cNvPr id="3" name="Content Placeholder 2"/>
          <p:cNvSpPr>
            <a:spLocks noGrp="1"/>
          </p:cNvSpPr>
          <p:nvPr>
            <p:ph idx="1"/>
          </p:nvPr>
        </p:nvSpPr>
        <p:spPr>
          <a:xfrm>
            <a:off x="304800" y="1285860"/>
            <a:ext cx="8686800" cy="5000660"/>
          </a:xfrm>
        </p:spPr>
        <p:txBody>
          <a:bodyPr>
            <a:normAutofit/>
          </a:bodyPr>
          <a:lstStyle/>
          <a:p>
            <a:pPr algn="r" rtl="1">
              <a:buFont typeface="Arial" pitchFamily="34" charset="0"/>
              <a:buChar char="•"/>
            </a:pPr>
            <a:r>
              <a:rPr lang="fa-IR" sz="2800" dirty="0" smtClean="0"/>
              <a:t>رفلکس کششی</a:t>
            </a:r>
          </a:p>
          <a:p>
            <a:pPr algn="r" rtl="1">
              <a:buFont typeface="Arial" pitchFamily="34" charset="0"/>
              <a:buChar char="•"/>
            </a:pPr>
            <a:r>
              <a:rPr lang="fa-IR" sz="2800" dirty="0" smtClean="0"/>
              <a:t>رفلکس وتری گلژی </a:t>
            </a:r>
          </a:p>
          <a:p>
            <a:pPr algn="r" rtl="1">
              <a:buFont typeface="Arial" pitchFamily="34" charset="0"/>
              <a:buChar char="•"/>
            </a:pPr>
            <a:r>
              <a:rPr lang="fa-IR" sz="2800" dirty="0" smtClean="0"/>
              <a:t>رفلکس خم کننده</a:t>
            </a:r>
          </a:p>
          <a:p>
            <a:pPr algn="r" rtl="1">
              <a:buFont typeface="Arial" pitchFamily="34" charset="0"/>
              <a:buChar char="•"/>
            </a:pPr>
            <a:r>
              <a:rPr lang="fa-IR" sz="2800" dirty="0" smtClean="0"/>
              <a:t>رفلکس راست کننده متقاطع</a:t>
            </a:r>
            <a:endParaRPr lang="en-US" sz="2800" dirty="0"/>
          </a:p>
        </p:txBody>
      </p:sp>
    </p:spTree>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42852"/>
            <a:ext cx="8686800" cy="838200"/>
          </a:xfrm>
        </p:spPr>
        <p:txBody>
          <a:bodyPr>
            <a:normAutofit/>
          </a:bodyPr>
          <a:lstStyle/>
          <a:p>
            <a:pPr algn="ctr"/>
            <a:r>
              <a:rPr lang="fa-IR" sz="4000" b="1" dirty="0" smtClean="0">
                <a:cs typeface="B Nazanin" pitchFamily="2" charset="-78"/>
              </a:rPr>
              <a:t>رفلکس های نخاعی</a:t>
            </a:r>
            <a:endParaRPr lang="en-US" sz="4000" b="1" dirty="0" smtClean="0">
              <a:cs typeface="B Nazanin" pitchFamily="2" charset="-78"/>
            </a:endParaRPr>
          </a:p>
        </p:txBody>
      </p:sp>
      <p:sp>
        <p:nvSpPr>
          <p:cNvPr id="3" name="Content Placeholder 2"/>
          <p:cNvSpPr>
            <a:spLocks noGrp="1"/>
          </p:cNvSpPr>
          <p:nvPr>
            <p:ph idx="1"/>
          </p:nvPr>
        </p:nvSpPr>
        <p:spPr>
          <a:xfrm>
            <a:off x="304800" y="1285860"/>
            <a:ext cx="8686800" cy="5072098"/>
          </a:xfrm>
        </p:spPr>
        <p:txBody>
          <a:bodyPr>
            <a:normAutofit/>
          </a:bodyPr>
          <a:lstStyle/>
          <a:p>
            <a:pPr algn="r" rtl="1">
              <a:buFont typeface="Courier New" pitchFamily="49" charset="0"/>
              <a:buChar char="o"/>
            </a:pPr>
            <a:r>
              <a:rPr lang="fa-IR" sz="2800" dirty="0" smtClean="0"/>
              <a:t>رفلکس های وضعی و حرکتی نخاع</a:t>
            </a:r>
          </a:p>
          <a:p>
            <a:pPr algn="r" rtl="1">
              <a:buFont typeface="Arial" pitchFamily="34" charset="0"/>
              <a:buChar char="•"/>
            </a:pPr>
            <a:r>
              <a:rPr lang="fa-IR" sz="2700" dirty="0" smtClean="0"/>
              <a:t>واکنش نگاهدارنده مثبت</a:t>
            </a:r>
          </a:p>
          <a:p>
            <a:pPr algn="r" rtl="1">
              <a:buFont typeface="Arial" pitchFamily="34" charset="0"/>
              <a:buChar char="•"/>
            </a:pPr>
            <a:r>
              <a:rPr lang="fa-IR" sz="2700" dirty="0" smtClean="0"/>
              <a:t>رفلکس های به پا خاستن نخاعی </a:t>
            </a:r>
          </a:p>
          <a:p>
            <a:pPr algn="r" rtl="1">
              <a:buFont typeface="Arial" pitchFamily="34" charset="0"/>
              <a:buChar char="•"/>
            </a:pPr>
            <a:r>
              <a:rPr lang="fa-IR" sz="2700" dirty="0" smtClean="0"/>
              <a:t>رفلکس چهار نعل </a:t>
            </a:r>
          </a:p>
          <a:p>
            <a:pPr algn="r" rtl="1">
              <a:buFont typeface="Arial" pitchFamily="34" charset="0"/>
              <a:buChar char="•"/>
            </a:pPr>
            <a:r>
              <a:rPr lang="fa-IR" sz="2700" dirty="0" smtClean="0"/>
              <a:t>رفلکس خاراندن</a:t>
            </a:r>
            <a:endParaRPr lang="en-US" sz="2700" dirty="0" smtClean="0"/>
          </a:p>
        </p:txBody>
      </p:sp>
    </p:spTree>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42852"/>
            <a:ext cx="8686800" cy="838200"/>
          </a:xfrm>
        </p:spPr>
        <p:txBody>
          <a:bodyPr>
            <a:normAutofit/>
          </a:bodyPr>
          <a:lstStyle/>
          <a:p>
            <a:pPr algn="ctr"/>
            <a:r>
              <a:rPr lang="fa-IR" sz="4000" b="1" dirty="0" smtClean="0">
                <a:cs typeface="B Nazanin" pitchFamily="2" charset="-78"/>
              </a:rPr>
              <a:t>رفلکس های نخاعی</a:t>
            </a:r>
            <a:endParaRPr lang="en-US" sz="4000" b="1" dirty="0" smtClean="0">
              <a:cs typeface="B Nazanin" pitchFamily="2" charset="-78"/>
            </a:endParaRPr>
          </a:p>
        </p:txBody>
      </p:sp>
      <p:sp>
        <p:nvSpPr>
          <p:cNvPr id="3" name="Content Placeholder 2"/>
          <p:cNvSpPr>
            <a:spLocks noGrp="1"/>
          </p:cNvSpPr>
          <p:nvPr>
            <p:ph idx="1"/>
          </p:nvPr>
        </p:nvSpPr>
        <p:spPr>
          <a:xfrm>
            <a:off x="304800" y="1285860"/>
            <a:ext cx="8686800" cy="5143536"/>
          </a:xfrm>
        </p:spPr>
        <p:txBody>
          <a:bodyPr/>
          <a:lstStyle/>
          <a:p>
            <a:pPr algn="r" rtl="1">
              <a:buFont typeface="Courier New" pitchFamily="49" charset="0"/>
              <a:buChar char="o"/>
            </a:pPr>
            <a:r>
              <a:rPr lang="fa-IR" sz="2400" dirty="0" smtClean="0"/>
              <a:t>رفلکس های خود مختار در نخاع</a:t>
            </a:r>
          </a:p>
          <a:p>
            <a:pPr algn="r" rtl="1">
              <a:buFont typeface="Arial" pitchFamily="34" charset="0"/>
              <a:buChar char="•"/>
            </a:pPr>
            <a:r>
              <a:rPr lang="fa-IR" sz="2400" dirty="0" smtClean="0"/>
              <a:t>تغییرات تنوس رگی ناشی از تغییرات گرمای موضعی پوست</a:t>
            </a:r>
          </a:p>
          <a:p>
            <a:pPr algn="r" rtl="1">
              <a:buFont typeface="Arial" pitchFamily="34" charset="0"/>
              <a:buChar char="•"/>
            </a:pPr>
            <a:r>
              <a:rPr lang="fa-IR" sz="2400" dirty="0" smtClean="0"/>
              <a:t>تعریق ناشی از گرمای موضعی روی سطح بدن</a:t>
            </a:r>
          </a:p>
          <a:p>
            <a:pPr algn="r" rtl="1">
              <a:buFont typeface="Arial" pitchFamily="34" charset="0"/>
              <a:buChar char="•"/>
            </a:pPr>
            <a:r>
              <a:rPr lang="fa-IR" sz="2400" dirty="0" smtClean="0"/>
              <a:t>رفلکس های روده ای – روده ای که بعضی از اعمال حرکتی روده را کنترل می کنند.</a:t>
            </a:r>
          </a:p>
          <a:p>
            <a:pPr algn="r" rtl="1">
              <a:buFont typeface="Arial" pitchFamily="34" charset="0"/>
              <a:buChar char="•"/>
            </a:pPr>
            <a:r>
              <a:rPr lang="fa-IR" sz="2400" dirty="0" smtClean="0"/>
              <a:t>رفلکس های صفاقی – روده ای که حرکات گوارشی را در پاسخ به تحریک صفاق مهار می کنند.</a:t>
            </a:r>
          </a:p>
          <a:p>
            <a:pPr algn="r" rtl="1">
              <a:buFont typeface="Arial" pitchFamily="34" charset="0"/>
              <a:buChar char="•"/>
            </a:pPr>
            <a:r>
              <a:rPr lang="fa-IR" sz="2400" dirty="0" smtClean="0"/>
              <a:t>رفلکس های تخلیه کننده برای خالی کردن مثانه پر و کولون</a:t>
            </a:r>
          </a:p>
          <a:p>
            <a:pPr algn="r" rtl="1">
              <a:buFont typeface="Arial" pitchFamily="34" charset="0"/>
              <a:buChar char="•"/>
            </a:pPr>
            <a:r>
              <a:rPr lang="fa-IR" sz="2400" dirty="0" smtClean="0"/>
              <a:t>رفلکس دسته جمعی</a:t>
            </a:r>
          </a:p>
          <a:p>
            <a:pPr algn="r" rtl="1">
              <a:buNone/>
            </a:pPr>
            <a:endParaRPr lang="en-US" dirty="0"/>
          </a:p>
        </p:txBody>
      </p:sp>
    </p:spTree>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304800" y="214290"/>
            <a:ext cx="8686800" cy="838200"/>
          </a:xfrm>
        </p:spPr>
        <p:txBody>
          <a:bodyPr>
            <a:normAutofit fontScale="90000"/>
          </a:bodyPr>
          <a:lstStyle/>
          <a:p>
            <a:pPr algn="ctr" rtl="1" eaLnBrk="1" hangingPunct="1">
              <a:defRPr/>
            </a:pPr>
            <a:r>
              <a:rPr lang="fa-IR" b="1" dirty="0" smtClean="0">
                <a:cs typeface="B Nazanin" pitchFamily="2" charset="-78"/>
              </a:rPr>
              <a:t>عصب و بافت های همبند آن</a:t>
            </a:r>
            <a:r>
              <a:rPr lang="fa-IR" sz="2800" b="1" dirty="0" smtClean="0"/>
              <a:t/>
            </a:r>
            <a:br>
              <a:rPr lang="fa-IR" sz="2800" b="1" dirty="0" smtClean="0"/>
            </a:br>
            <a:r>
              <a:rPr lang="fa-IR" sz="2800" b="1" dirty="0" smtClean="0"/>
              <a:t> </a:t>
            </a:r>
            <a:r>
              <a:rPr lang="en-US" sz="1800" b="1" dirty="0" smtClean="0"/>
              <a:t>(Peripheral nerve and its connective tissues)</a:t>
            </a:r>
            <a:r>
              <a:rPr lang="en-US" sz="4000" dirty="0" smtClean="0"/>
              <a:t> </a:t>
            </a:r>
          </a:p>
        </p:txBody>
      </p:sp>
      <p:sp>
        <p:nvSpPr>
          <p:cNvPr id="12291" name="Rectangle 3"/>
          <p:cNvSpPr>
            <a:spLocks noGrp="1" noChangeArrowheads="1"/>
          </p:cNvSpPr>
          <p:nvPr>
            <p:ph idx="1"/>
          </p:nvPr>
        </p:nvSpPr>
        <p:spPr>
          <a:xfrm>
            <a:off x="0" y="1600200"/>
            <a:ext cx="8686800" cy="4924425"/>
          </a:xfrm>
        </p:spPr>
        <p:txBody>
          <a:bodyPr>
            <a:normAutofit/>
          </a:bodyPr>
          <a:lstStyle/>
          <a:p>
            <a:pPr marL="609600" indent="-609600" algn="r" rtl="1" eaLnBrk="1" hangingPunct="1"/>
            <a:r>
              <a:rPr lang="fa-IR" sz="1600" b="1" dirty="0" smtClean="0"/>
              <a:t>اپی نوريوم</a:t>
            </a:r>
          </a:p>
          <a:p>
            <a:pPr marL="609600" indent="-609600" algn="r" rtl="1" eaLnBrk="1" hangingPunct="1">
              <a:buFontTx/>
              <a:buNone/>
            </a:pPr>
            <a:r>
              <a:rPr lang="fa-IR" sz="1600" b="1" dirty="0" smtClean="0"/>
              <a:t> ( </a:t>
            </a:r>
            <a:r>
              <a:rPr lang="en-US" sz="1600" b="1" dirty="0" err="1" smtClean="0"/>
              <a:t>Epineurium</a:t>
            </a:r>
            <a:r>
              <a:rPr lang="fa-IR" sz="1600" b="1" dirty="0" smtClean="0"/>
              <a:t>   )  </a:t>
            </a:r>
          </a:p>
          <a:p>
            <a:pPr marL="609600" indent="-609600" algn="r" rtl="1" eaLnBrk="1" hangingPunct="1">
              <a:buFontTx/>
              <a:buNone/>
            </a:pPr>
            <a:endParaRPr lang="fa-IR" sz="1600" b="1" dirty="0" smtClean="0"/>
          </a:p>
          <a:p>
            <a:pPr marL="609600" indent="-609600" algn="r" rtl="1" eaLnBrk="1" hangingPunct="1"/>
            <a:r>
              <a:rPr lang="fa-IR" sz="1600" b="1" dirty="0" smtClean="0"/>
              <a:t>پری نوريوم</a:t>
            </a:r>
          </a:p>
          <a:p>
            <a:pPr marL="609600" indent="-609600" algn="r" rtl="1" eaLnBrk="1" hangingPunct="1">
              <a:buFontTx/>
              <a:buNone/>
            </a:pPr>
            <a:r>
              <a:rPr lang="fa-IR" sz="1600" b="1" dirty="0" smtClean="0"/>
              <a:t> ( </a:t>
            </a:r>
            <a:r>
              <a:rPr lang="en-US" sz="1600" b="1" dirty="0" err="1" smtClean="0"/>
              <a:t>Perineurium</a:t>
            </a:r>
            <a:r>
              <a:rPr lang="fa-IR" sz="1600" b="1" dirty="0" smtClean="0"/>
              <a:t> )</a:t>
            </a:r>
          </a:p>
          <a:p>
            <a:pPr marL="609600" indent="-609600" algn="r" rtl="1" eaLnBrk="1" hangingPunct="1">
              <a:buFontTx/>
              <a:buNone/>
            </a:pPr>
            <a:endParaRPr lang="fa-IR" sz="1600" b="1" dirty="0" smtClean="0"/>
          </a:p>
          <a:p>
            <a:pPr marL="609600" indent="-609600" algn="r" rtl="1" eaLnBrk="1" hangingPunct="1"/>
            <a:r>
              <a:rPr lang="fa-IR" sz="1600" b="1" dirty="0" smtClean="0"/>
              <a:t>اندونوريوم  </a:t>
            </a:r>
          </a:p>
          <a:p>
            <a:pPr marL="609600" indent="-609600" algn="r" rtl="1" eaLnBrk="1" hangingPunct="1">
              <a:buFontTx/>
              <a:buNone/>
            </a:pPr>
            <a:r>
              <a:rPr lang="fa-IR" sz="1600" b="1" dirty="0" smtClean="0"/>
              <a:t>( </a:t>
            </a:r>
            <a:r>
              <a:rPr lang="en-US" sz="1600" b="1" dirty="0" err="1" smtClean="0"/>
              <a:t>Endoneurium</a:t>
            </a:r>
            <a:r>
              <a:rPr lang="fa-IR" sz="1600" b="1" dirty="0" smtClean="0"/>
              <a:t> )</a:t>
            </a:r>
            <a:endParaRPr lang="en-US" sz="1600" b="1" dirty="0" smtClean="0"/>
          </a:p>
        </p:txBody>
      </p:sp>
      <p:pic>
        <p:nvPicPr>
          <p:cNvPr id="12292" name="Picture 4" descr="Peripheral Nerve And Connective tissue Wrappings"/>
          <p:cNvPicPr>
            <a:picLocks noChangeAspect="1" noChangeArrowheads="1"/>
          </p:cNvPicPr>
          <p:nvPr/>
        </p:nvPicPr>
        <p:blipFill>
          <a:blip r:embed="rId2" cstate="print"/>
          <a:srcRect/>
          <a:stretch>
            <a:fillRect/>
          </a:stretch>
        </p:blipFill>
        <p:spPr bwMode="auto">
          <a:xfrm>
            <a:off x="0" y="1920875"/>
            <a:ext cx="6732588" cy="4597400"/>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spinal cord"/>
          <p:cNvPicPr>
            <a:picLocks noChangeAspect="1" noChangeArrowheads="1"/>
          </p:cNvPicPr>
          <p:nvPr/>
        </p:nvPicPr>
        <p:blipFill>
          <a:blip r:embed="rId2" cstate="print">
            <a:lum bright="-12000"/>
          </a:blip>
          <a:srcRect/>
          <a:stretch>
            <a:fillRect/>
          </a:stretch>
        </p:blipFill>
        <p:spPr bwMode="auto">
          <a:xfrm>
            <a:off x="714348" y="2643182"/>
            <a:ext cx="5923264" cy="40005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050" name="Rectangle 2"/>
          <p:cNvSpPr>
            <a:spLocks noGrp="1" noChangeArrowheads="1"/>
          </p:cNvSpPr>
          <p:nvPr>
            <p:ph type="ctrTitle"/>
          </p:nvPr>
        </p:nvSpPr>
        <p:spPr>
          <a:xfrm>
            <a:off x="214282" y="214290"/>
            <a:ext cx="8820150" cy="1470025"/>
          </a:xfrm>
        </p:spPr>
        <p:txBody>
          <a:bodyPr>
            <a:normAutofit fontScale="90000"/>
          </a:bodyPr>
          <a:lstStyle/>
          <a:p>
            <a:pPr algn="ctr" rtl="1" eaLnBrk="1" hangingPunct="1">
              <a:defRPr/>
            </a:pPr>
            <a:r>
              <a:rPr lang="fa-IR" sz="4800" b="1" dirty="0" smtClean="0">
                <a:cs typeface="B Nazanin" pitchFamily="2" charset="-78"/>
              </a:rPr>
              <a:t>نخاع و اعصاب نخاعی</a:t>
            </a:r>
            <a:r>
              <a:rPr lang="en-US" sz="4800" b="1" dirty="0" smtClean="0"/>
              <a:t/>
            </a:r>
            <a:br>
              <a:rPr lang="en-US" sz="4800" b="1" dirty="0" smtClean="0"/>
            </a:br>
            <a:r>
              <a:rPr lang="en-US" sz="4400" b="1" dirty="0" smtClean="0"/>
              <a:t>The Spinal Cord and Spinal Nerves</a:t>
            </a:r>
          </a:p>
        </p:txBody>
      </p:sp>
      <p:sp>
        <p:nvSpPr>
          <p:cNvPr id="5" name="Subtitle 4"/>
          <p:cNvSpPr>
            <a:spLocks noGrp="1"/>
          </p:cNvSpPr>
          <p:nvPr>
            <p:ph type="subTitle" idx="1"/>
          </p:nvPr>
        </p:nvSpPr>
        <p:spPr/>
        <p:txBody>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100"/>
                                        </p:tgtEl>
                                        <p:attrNameLst>
                                          <p:attrName>style.visibility</p:attrName>
                                        </p:attrNameLst>
                                      </p:cBhvr>
                                      <p:to>
                                        <p:strVal val="visible"/>
                                      </p:to>
                                    </p:set>
                                    <p:animEffect transition="in" filter="fade">
                                      <p:cBhvr>
                                        <p:cTn id="7" dur="1000"/>
                                        <p:tgtEl>
                                          <p:spTgt spid="4100"/>
                                        </p:tgtEl>
                                      </p:cBhvr>
                                    </p:animEffect>
                                    <p:anim calcmode="lin" valueType="num">
                                      <p:cBhvr>
                                        <p:cTn id="8" dur="1000" fill="hold"/>
                                        <p:tgtEl>
                                          <p:spTgt spid="4100"/>
                                        </p:tgtEl>
                                        <p:attrNameLst>
                                          <p:attrName>ppt_x</p:attrName>
                                        </p:attrNameLst>
                                      </p:cBhvr>
                                      <p:tavLst>
                                        <p:tav tm="0">
                                          <p:val>
                                            <p:strVal val="#ppt_x"/>
                                          </p:val>
                                        </p:tav>
                                        <p:tav tm="100000">
                                          <p:val>
                                            <p:strVal val="#ppt_x"/>
                                          </p:val>
                                        </p:tav>
                                      </p:tavLst>
                                    </p:anim>
                                    <p:anim calcmode="lin" valueType="num">
                                      <p:cBhvr>
                                        <p:cTn id="9" dur="1000" fill="hold"/>
                                        <p:tgtEl>
                                          <p:spTgt spid="410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04800" y="214290"/>
            <a:ext cx="8686800" cy="838200"/>
          </a:xfrm>
        </p:spPr>
        <p:txBody>
          <a:bodyPr/>
          <a:lstStyle/>
          <a:p>
            <a:pPr algn="ctr" rtl="1" eaLnBrk="1" hangingPunct="1">
              <a:defRPr/>
            </a:pPr>
            <a:r>
              <a:rPr lang="fa-IR" b="1" dirty="0" smtClean="0">
                <a:cs typeface="B Nazanin" pitchFamily="2" charset="-78"/>
              </a:rPr>
              <a:t>درماتوم ها</a:t>
            </a:r>
            <a:r>
              <a:rPr lang="fa-IR" b="1" dirty="0" smtClean="0"/>
              <a:t>  </a:t>
            </a:r>
            <a:r>
              <a:rPr lang="fa-IR" sz="2400" b="1" dirty="0" smtClean="0"/>
              <a:t>(  </a:t>
            </a:r>
            <a:r>
              <a:rPr lang="en-US" sz="2400" b="1" dirty="0" err="1" smtClean="0"/>
              <a:t>Dermatimes</a:t>
            </a:r>
            <a:r>
              <a:rPr lang="fa-IR" sz="2400" b="1" dirty="0" smtClean="0"/>
              <a:t> )</a:t>
            </a:r>
            <a:r>
              <a:rPr lang="en-US" dirty="0" smtClean="0"/>
              <a:t> </a:t>
            </a:r>
          </a:p>
        </p:txBody>
      </p:sp>
      <p:sp>
        <p:nvSpPr>
          <p:cNvPr id="13315" name="Rectangle 3"/>
          <p:cNvSpPr>
            <a:spLocks noGrp="1" noChangeArrowheads="1"/>
          </p:cNvSpPr>
          <p:nvPr>
            <p:ph idx="1"/>
          </p:nvPr>
        </p:nvSpPr>
        <p:spPr/>
        <p:txBody>
          <a:bodyPr>
            <a:normAutofit/>
          </a:bodyPr>
          <a:lstStyle/>
          <a:p>
            <a:pPr algn="r" rtl="1" eaLnBrk="1" hangingPunct="1">
              <a:buFontTx/>
              <a:buNone/>
            </a:pPr>
            <a:r>
              <a:rPr lang="fa-IR" sz="1600" b="1" dirty="0" smtClean="0"/>
              <a:t>بخش مشخصی از پوست که از یک </a:t>
            </a:r>
          </a:p>
          <a:p>
            <a:pPr algn="r" rtl="1" eaLnBrk="1" hangingPunct="1">
              <a:buFontTx/>
              <a:buNone/>
            </a:pPr>
            <a:r>
              <a:rPr lang="fa-IR" sz="1600" b="1" dirty="0" smtClean="0"/>
              <a:t>قطعه نخاعی عصب می گیرد. </a:t>
            </a:r>
          </a:p>
          <a:p>
            <a:pPr algn="r" rtl="1" eaLnBrk="1" hangingPunct="1">
              <a:buFontTx/>
              <a:buNone/>
            </a:pPr>
            <a:r>
              <a:rPr lang="fa-IR" sz="1600" b="1" dirty="0" smtClean="0"/>
              <a:t>از روی شناخت درماتوم ها می توان </a:t>
            </a:r>
          </a:p>
          <a:p>
            <a:pPr algn="r" rtl="1" eaLnBrk="1" hangingPunct="1">
              <a:buFontTx/>
              <a:buNone/>
            </a:pPr>
            <a:r>
              <a:rPr lang="fa-IR" sz="1600" b="1" dirty="0" smtClean="0"/>
              <a:t>جایگاه آسیبهای نخاعی را معلوم کرد.</a:t>
            </a:r>
            <a:endParaRPr lang="en-US" sz="1600" b="1" dirty="0" smtClean="0"/>
          </a:p>
        </p:txBody>
      </p:sp>
      <p:pic>
        <p:nvPicPr>
          <p:cNvPr id="13317" name="Picture 5" descr="dermatom"/>
          <p:cNvPicPr>
            <a:picLocks noChangeAspect="1" noChangeArrowheads="1"/>
          </p:cNvPicPr>
          <p:nvPr/>
        </p:nvPicPr>
        <p:blipFill>
          <a:blip r:embed="rId2" cstate="print"/>
          <a:srcRect/>
          <a:stretch>
            <a:fillRect/>
          </a:stretch>
        </p:blipFill>
        <p:spPr bwMode="auto">
          <a:xfrm>
            <a:off x="6072198" y="2928934"/>
            <a:ext cx="2305050" cy="3789362"/>
          </a:xfrm>
          <a:prstGeom prst="rect">
            <a:avLst/>
          </a:prstGeom>
          <a:noFill/>
          <a:ln w="9525">
            <a:noFill/>
            <a:miter lim="800000"/>
            <a:headEnd/>
            <a:tailEnd/>
          </a:ln>
        </p:spPr>
      </p:pic>
      <p:pic>
        <p:nvPicPr>
          <p:cNvPr id="1026" name="Picture 2" descr="C:\Documents and Settings\maysam\Desktop\Picture11.jpg"/>
          <p:cNvPicPr>
            <a:picLocks noChangeAspect="1" noChangeArrowheads="1"/>
          </p:cNvPicPr>
          <p:nvPr/>
        </p:nvPicPr>
        <p:blipFill>
          <a:blip r:embed="rId3" cstate="print"/>
          <a:srcRect l="48275"/>
          <a:stretch>
            <a:fillRect/>
          </a:stretch>
        </p:blipFill>
        <p:spPr bwMode="auto">
          <a:xfrm>
            <a:off x="642910" y="1214422"/>
            <a:ext cx="2928958" cy="5456237"/>
          </a:xfrm>
          <a:prstGeom prst="rect">
            <a:avLst/>
          </a:prstGeom>
          <a:noFill/>
        </p:spPr>
      </p:pic>
    </p:spTree>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68313" y="0"/>
            <a:ext cx="8229600" cy="1143000"/>
          </a:xfrm>
        </p:spPr>
        <p:txBody>
          <a:bodyPr/>
          <a:lstStyle/>
          <a:p>
            <a:pPr algn="ctr" rtl="1" eaLnBrk="1" hangingPunct="1">
              <a:defRPr/>
            </a:pPr>
            <a:r>
              <a:rPr lang="fa-IR" sz="4800" b="1" dirty="0" smtClean="0">
                <a:cs typeface="B Nazanin" pitchFamily="2" charset="-78"/>
              </a:rPr>
              <a:t>اعصاب نخاعی</a:t>
            </a:r>
            <a:r>
              <a:rPr lang="fa-IR" sz="4800" b="1" dirty="0" smtClean="0"/>
              <a:t> </a:t>
            </a:r>
            <a:r>
              <a:rPr lang="fa-IR" sz="2800" b="1" dirty="0" smtClean="0"/>
              <a:t>(</a:t>
            </a:r>
            <a:r>
              <a:rPr lang="en-US" sz="2800" b="1" dirty="0" smtClean="0"/>
              <a:t>Spinal nerves</a:t>
            </a:r>
            <a:r>
              <a:rPr lang="fa-IR" sz="2800" b="1" dirty="0" smtClean="0"/>
              <a:t> )</a:t>
            </a:r>
            <a:endParaRPr lang="en-US" sz="2800" b="1" dirty="0" smtClean="0"/>
          </a:p>
        </p:txBody>
      </p:sp>
      <p:sp>
        <p:nvSpPr>
          <p:cNvPr id="14339" name="Rectangle 3"/>
          <p:cNvSpPr>
            <a:spLocks noGrp="1" noChangeArrowheads="1"/>
          </p:cNvSpPr>
          <p:nvPr>
            <p:ph idx="1"/>
          </p:nvPr>
        </p:nvSpPr>
        <p:spPr>
          <a:xfrm>
            <a:off x="457200" y="1268413"/>
            <a:ext cx="8229600" cy="4827587"/>
          </a:xfrm>
        </p:spPr>
        <p:txBody>
          <a:bodyPr/>
          <a:lstStyle/>
          <a:p>
            <a:pPr algn="r" rtl="1" eaLnBrk="1" hangingPunct="1">
              <a:buFontTx/>
              <a:buNone/>
            </a:pPr>
            <a:r>
              <a:rPr lang="fa-IR" sz="1400" b="1" i="1" dirty="0" smtClean="0"/>
              <a:t>زوج عصب بترتیب 8 زوج گردنی، 12 زوج سینه ای، 5 زوج کمری، 5 زوج خاجی و 1 زوج دنبالچه ای </a:t>
            </a:r>
            <a:endParaRPr lang="fa-IR" sz="1400" b="1" dirty="0" smtClean="0"/>
          </a:p>
          <a:p>
            <a:pPr algn="r" rtl="1" eaLnBrk="1" hangingPunct="1">
              <a:buFontTx/>
              <a:buNone/>
            </a:pPr>
            <a:endParaRPr lang="fa-IR" sz="1800" b="1" dirty="0" smtClean="0">
              <a:cs typeface="B Nazanin" pitchFamily="2" charset="-78"/>
            </a:endParaRPr>
          </a:p>
          <a:p>
            <a:pPr algn="r" rtl="1" eaLnBrk="1" hangingPunct="1">
              <a:buFontTx/>
              <a:buNone/>
            </a:pPr>
            <a:endParaRPr lang="en-US" sz="1800" dirty="0" smtClean="0"/>
          </a:p>
        </p:txBody>
      </p:sp>
      <p:pic>
        <p:nvPicPr>
          <p:cNvPr id="14340" name="Picture 4" descr="FG14_03"/>
          <p:cNvPicPr>
            <a:picLocks noChangeAspect="1" noChangeArrowheads="1"/>
          </p:cNvPicPr>
          <p:nvPr/>
        </p:nvPicPr>
        <p:blipFill>
          <a:blip r:embed="rId2" cstate="print"/>
          <a:srcRect/>
          <a:stretch>
            <a:fillRect/>
          </a:stretch>
        </p:blipFill>
        <p:spPr bwMode="auto">
          <a:xfrm>
            <a:off x="0" y="1785926"/>
            <a:ext cx="9144000" cy="50133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457200" y="274638"/>
            <a:ext cx="8229600" cy="2239962"/>
          </a:xfrm>
        </p:spPr>
        <p:txBody>
          <a:bodyPr/>
          <a:lstStyle/>
          <a:p>
            <a:pPr algn="ctr"/>
            <a:r>
              <a:rPr lang="fa-IR" sz="9600" dirty="0">
                <a:solidFill>
                  <a:srgbClr val="FF0000"/>
                </a:solidFill>
              </a:rPr>
              <a:t>هدف كلي:</a:t>
            </a:r>
            <a:endParaRPr lang="en-US" sz="9600" dirty="0">
              <a:solidFill>
                <a:srgbClr val="FF0000"/>
              </a:solidFill>
            </a:endParaRPr>
          </a:p>
        </p:txBody>
      </p:sp>
      <p:sp>
        <p:nvSpPr>
          <p:cNvPr id="93187" name="Rectangle 3"/>
          <p:cNvSpPr>
            <a:spLocks noGrp="1" noChangeArrowheads="1"/>
          </p:cNvSpPr>
          <p:nvPr>
            <p:ph type="body" idx="1"/>
          </p:nvPr>
        </p:nvSpPr>
        <p:spPr>
          <a:xfrm>
            <a:off x="457200" y="3048000"/>
            <a:ext cx="8229600" cy="3078163"/>
          </a:xfrm>
        </p:spPr>
        <p:txBody>
          <a:bodyPr/>
          <a:lstStyle/>
          <a:p>
            <a:pPr algn="r"/>
            <a:r>
              <a:rPr lang="fa-IR" sz="4400" dirty="0"/>
              <a:t>اشنايي بيشتر با بافتهاي تحريك پذيرو   مفهوم تحريك پذيري...</a:t>
            </a:r>
            <a:endParaRPr lang="en-US" sz="4400" dirty="0"/>
          </a:p>
        </p:txBody>
      </p:sp>
    </p:spTree>
    <p:extLst>
      <p:ext uri="{BB962C8B-B14F-4D97-AF65-F5344CB8AC3E}">
        <p14:creationId xmlns:p14="http://schemas.microsoft.com/office/powerpoint/2010/main" val="201360434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3186"/>
                                        </p:tgtEl>
                                        <p:attrNameLst>
                                          <p:attrName>style.visibility</p:attrName>
                                        </p:attrNameLst>
                                      </p:cBhvr>
                                      <p:to>
                                        <p:strVal val="visible"/>
                                      </p:to>
                                    </p:set>
                                    <p:animEffect transition="in" filter="dissolve">
                                      <p:cBhvr>
                                        <p:cTn id="7" dur="500"/>
                                        <p:tgtEl>
                                          <p:spTgt spid="9318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3187">
                                            <p:txEl>
                                              <p:pRg st="0" end="0"/>
                                            </p:txEl>
                                          </p:spTgt>
                                        </p:tgtEl>
                                        <p:attrNameLst>
                                          <p:attrName>style.visibility</p:attrName>
                                        </p:attrNameLst>
                                      </p:cBhvr>
                                      <p:to>
                                        <p:strVal val="visible"/>
                                      </p:to>
                                    </p:set>
                                    <p:anim calcmode="lin" valueType="num">
                                      <p:cBhvr additive="base">
                                        <p:cTn id="12" dur="500" fill="hold"/>
                                        <p:tgtEl>
                                          <p:spTgt spid="93187">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9318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6" grpId="0"/>
      <p:bldP spid="93187"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p:txBody>
          <a:bodyPr/>
          <a:lstStyle/>
          <a:p>
            <a:r>
              <a:rPr lang="fa-IR"/>
              <a:t>اهداف ویژه...</a:t>
            </a:r>
            <a:endParaRPr lang="en-US"/>
          </a:p>
        </p:txBody>
      </p:sp>
      <p:sp>
        <p:nvSpPr>
          <p:cNvPr id="156675" name="Rectangle 3"/>
          <p:cNvSpPr>
            <a:spLocks noGrp="1" noChangeArrowheads="1"/>
          </p:cNvSpPr>
          <p:nvPr>
            <p:ph type="body" idx="1"/>
          </p:nvPr>
        </p:nvSpPr>
        <p:spPr/>
        <p:txBody>
          <a:bodyPr>
            <a:normAutofit lnSpcReduction="10000"/>
          </a:bodyPr>
          <a:lstStyle/>
          <a:p>
            <a:pPr marL="0" indent="0" algn="r">
              <a:lnSpc>
                <a:spcPct val="90000"/>
              </a:lnSpc>
              <a:buNone/>
            </a:pPr>
            <a:r>
              <a:rPr lang="fa-IR" dirty="0" smtClean="0"/>
              <a:t>- پتانسیهای </a:t>
            </a:r>
            <a:r>
              <a:rPr lang="fa-IR" dirty="0"/>
              <a:t>پس سیناپسی تحریکی و مهاری را تعریف و </a:t>
            </a:r>
            <a:r>
              <a:rPr lang="fa-IR" dirty="0" smtClean="0"/>
              <a:t>اهمیت </a:t>
            </a:r>
            <a:r>
              <a:rPr lang="fa-IR" dirty="0"/>
              <a:t>آنرا </a:t>
            </a:r>
            <a:r>
              <a:rPr lang="fa-IR" dirty="0" smtClean="0"/>
              <a:t>بدانیم.</a:t>
            </a:r>
            <a:endParaRPr lang="fa-IR" dirty="0"/>
          </a:p>
          <a:p>
            <a:pPr marL="0" indent="0" algn="r">
              <a:lnSpc>
                <a:spcPct val="90000"/>
              </a:lnSpc>
              <a:buNone/>
            </a:pPr>
            <a:r>
              <a:rPr lang="fa-IR" dirty="0" smtClean="0"/>
              <a:t>- مفهوم </a:t>
            </a:r>
            <a:r>
              <a:rPr lang="fa-IR" dirty="0"/>
              <a:t>و اهمیت همگرایی و واگرایی نورونی را </a:t>
            </a:r>
            <a:r>
              <a:rPr lang="fa-IR" dirty="0" smtClean="0"/>
              <a:t> بدانیم.</a:t>
            </a:r>
            <a:endParaRPr lang="fa-IR" dirty="0"/>
          </a:p>
          <a:p>
            <a:pPr marL="0" indent="0" algn="r">
              <a:lnSpc>
                <a:spcPct val="90000"/>
              </a:lnSpc>
              <a:buNone/>
            </a:pPr>
            <a:r>
              <a:rPr lang="fa-IR" dirty="0" smtClean="0"/>
              <a:t>- </a:t>
            </a:r>
            <a:r>
              <a:rPr lang="fa-IR" dirty="0"/>
              <a:t>اهمیت مهار و تسهیل پیش سیناپسی را توضیح </a:t>
            </a:r>
            <a:r>
              <a:rPr lang="fa-IR" dirty="0" smtClean="0"/>
              <a:t>دهیم.</a:t>
            </a:r>
            <a:endParaRPr lang="fa-IR" dirty="0"/>
          </a:p>
          <a:p>
            <a:pPr marL="0" indent="0" algn="r">
              <a:lnSpc>
                <a:spcPct val="90000"/>
              </a:lnSpc>
              <a:buNone/>
            </a:pPr>
            <a:r>
              <a:rPr lang="fa-IR" dirty="0" smtClean="0"/>
              <a:t>- </a:t>
            </a:r>
            <a:r>
              <a:rPr lang="fa-IR" dirty="0"/>
              <a:t>اهمیت مهار تحریک پذیری را </a:t>
            </a:r>
            <a:r>
              <a:rPr lang="fa-IR" dirty="0" smtClean="0"/>
              <a:t> بدانیم.</a:t>
            </a:r>
            <a:endParaRPr lang="fa-IR" dirty="0"/>
          </a:p>
          <a:p>
            <a:pPr marL="0" indent="0" algn="r">
              <a:lnSpc>
                <a:spcPct val="90000"/>
              </a:lnSpc>
              <a:buNone/>
            </a:pPr>
            <a:r>
              <a:rPr lang="fa-IR" dirty="0" smtClean="0"/>
              <a:t>-  با </a:t>
            </a:r>
            <a:r>
              <a:rPr lang="fa-IR" dirty="0"/>
              <a:t>انواع تثبیت کننده ها و بیحس کننده های موضعی آشنا </a:t>
            </a:r>
            <a:r>
              <a:rPr lang="fa-IR" dirty="0" smtClean="0"/>
              <a:t>شویم.</a:t>
            </a:r>
            <a:endParaRPr lang="fa-IR" dirty="0"/>
          </a:p>
          <a:p>
            <a:pPr marL="0" indent="0" algn="r">
              <a:lnSpc>
                <a:spcPct val="90000"/>
              </a:lnSpc>
              <a:buNone/>
            </a:pPr>
            <a:r>
              <a:rPr lang="fa-IR" dirty="0" smtClean="0"/>
              <a:t>- تقسیم </a:t>
            </a:r>
            <a:r>
              <a:rPr lang="fa-IR" dirty="0"/>
              <a:t>بندی نورونها را شرح </a:t>
            </a:r>
            <a:r>
              <a:rPr lang="fa-IR" dirty="0" smtClean="0"/>
              <a:t>دهیم.</a:t>
            </a:r>
            <a:endParaRPr lang="en-US" dirty="0"/>
          </a:p>
        </p:txBody>
      </p:sp>
    </p:spTree>
    <p:extLst>
      <p:ext uri="{BB962C8B-B14F-4D97-AF65-F5344CB8AC3E}">
        <p14:creationId xmlns:p14="http://schemas.microsoft.com/office/powerpoint/2010/main" val="1361364693"/>
      </p:ext>
    </p:extLst>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fontScale="90000"/>
          </a:bodyPr>
          <a:lstStyle/>
          <a:p>
            <a:r>
              <a:rPr lang="en-US" sz="4000">
                <a:solidFill>
                  <a:srgbClr val="FF0000"/>
                </a:solidFill>
              </a:rPr>
              <a:t>Absolute &amp; relative refractory period</a:t>
            </a:r>
          </a:p>
        </p:txBody>
      </p:sp>
      <p:pic>
        <p:nvPicPr>
          <p:cNvPr id="8195" name="Picture 3"/>
          <p:cNvPicPr>
            <a:picLocks noChangeAspect="1" noChangeArrowheads="1"/>
          </p:cNvPicPr>
          <p:nvPr/>
        </p:nvPicPr>
        <p:blipFill>
          <a:blip r:embed="rId3">
            <a:lum contrast="36000"/>
            <a:extLst>
              <a:ext uri="{28A0092B-C50C-407E-A947-70E740481C1C}">
                <a14:useLocalDpi xmlns:a14="http://schemas.microsoft.com/office/drawing/2010/main" val="0"/>
              </a:ext>
            </a:extLst>
          </a:blip>
          <a:srcRect/>
          <a:stretch>
            <a:fillRect/>
          </a:stretch>
        </p:blipFill>
        <p:spPr bwMode="auto">
          <a:xfrm>
            <a:off x="990600" y="1676400"/>
            <a:ext cx="7239000"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023568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p:cTn id="7" dur="500" fill="hold"/>
                                        <p:tgtEl>
                                          <p:spTgt spid="8194"/>
                                        </p:tgtEl>
                                        <p:attrNameLst>
                                          <p:attrName>ppt_w</p:attrName>
                                        </p:attrNameLst>
                                      </p:cBhvr>
                                      <p:tavLst>
                                        <p:tav tm="0">
                                          <p:val>
                                            <p:fltVal val="0"/>
                                          </p:val>
                                        </p:tav>
                                        <p:tav tm="100000">
                                          <p:val>
                                            <p:strVal val="#ppt_w"/>
                                          </p:val>
                                        </p:tav>
                                      </p:tavLst>
                                    </p:anim>
                                    <p:anim calcmode="lin" valueType="num">
                                      <p:cBhvr>
                                        <p:cTn id="8" dur="500" fill="hold"/>
                                        <p:tgtEl>
                                          <p:spTgt spid="8194"/>
                                        </p:tgtEl>
                                        <p:attrNameLst>
                                          <p:attrName>ppt_h</p:attrName>
                                        </p:attrNameLst>
                                      </p:cBhvr>
                                      <p:tavLst>
                                        <p:tav tm="0">
                                          <p:val>
                                            <p:fltVal val="0"/>
                                          </p:val>
                                        </p:tav>
                                        <p:tav tm="100000">
                                          <p:val>
                                            <p:strVal val="#ppt_h"/>
                                          </p:val>
                                        </p:tav>
                                      </p:tavLst>
                                    </p:anim>
                                    <p:animEffect transition="in" filter="fade">
                                      <p:cBhvr>
                                        <p:cTn id="9" dur="500"/>
                                        <p:tgtEl>
                                          <p:spTgt spid="819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4" presetClass="entr" presetSubtype="0" fill="hold" nodeType="clickEffect">
                                  <p:stCondLst>
                                    <p:cond delay="0"/>
                                  </p:stCondLst>
                                  <p:childTnLst>
                                    <p:set>
                                      <p:cBhvr>
                                        <p:cTn id="13" dur="1" fill="hold">
                                          <p:stCondLst>
                                            <p:cond delay="0"/>
                                          </p:stCondLst>
                                        </p:cTn>
                                        <p:tgtEl>
                                          <p:spTgt spid="8195"/>
                                        </p:tgtEl>
                                        <p:attrNameLst>
                                          <p:attrName>style.visibility</p:attrName>
                                        </p:attrNameLst>
                                      </p:cBhvr>
                                      <p:to>
                                        <p:strVal val="visible"/>
                                      </p:to>
                                    </p:set>
                                    <p:anim to="" calcmode="lin" valueType="num">
                                      <p:cBhvr>
                                        <p:cTn id="14" dur="1" fill="hold"/>
                                        <p:tgtEl>
                                          <p:spTgt spid="819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normAutofit fontScale="90000"/>
          </a:bodyPr>
          <a:lstStyle/>
          <a:p>
            <a:pPr algn="r"/>
            <a:r>
              <a:rPr lang="fa-IR" sz="5400"/>
              <a:t>	دوره هاي تحريك ناپذيري:</a:t>
            </a:r>
            <a:r>
              <a:rPr lang="fa-IR" sz="4000"/>
              <a:t>	</a:t>
            </a:r>
            <a:endParaRPr lang="en-US" sz="4000"/>
          </a:p>
        </p:txBody>
      </p:sp>
      <p:sp>
        <p:nvSpPr>
          <p:cNvPr id="10243" name="Rectangle 3"/>
          <p:cNvSpPr>
            <a:spLocks noGrp="1" noChangeArrowheads="1"/>
          </p:cNvSpPr>
          <p:nvPr>
            <p:ph type="body" idx="1"/>
          </p:nvPr>
        </p:nvSpPr>
        <p:spPr/>
        <p:txBody>
          <a:bodyPr/>
          <a:lstStyle/>
          <a:p>
            <a:pPr algn="r" rtl="1"/>
            <a:r>
              <a:rPr lang="fa-IR"/>
              <a:t>مطلق: غير فعال شدن كانالهاي سديمي يا كلسيمي.</a:t>
            </a:r>
          </a:p>
          <a:p>
            <a:pPr algn="r" rtl="1"/>
            <a:r>
              <a:rPr lang="fa-IR"/>
              <a:t>دوره ان متفاوت است ( </a:t>
            </a:r>
            <a:r>
              <a:rPr lang="fa-IR" sz="2000"/>
              <a:t>نورونهاي قطور ميلين دار 2500/1 ثانيه</a:t>
            </a:r>
            <a:r>
              <a:rPr lang="fa-IR" sz="3600"/>
              <a:t>)</a:t>
            </a:r>
          </a:p>
          <a:p>
            <a:pPr algn="r" rtl="1"/>
            <a:endParaRPr lang="fa-IR" sz="3600"/>
          </a:p>
          <a:p>
            <a:pPr algn="r" rtl="1"/>
            <a:endParaRPr lang="fa-IR" sz="3600"/>
          </a:p>
          <a:p>
            <a:pPr algn="r" rtl="1"/>
            <a:r>
              <a:rPr lang="fa-IR" sz="3600"/>
              <a:t>نسبي: </a:t>
            </a:r>
            <a:r>
              <a:rPr lang="fa-IR" sz="2800"/>
              <a:t>1- فعال شدن بعضي از</a:t>
            </a:r>
            <a:r>
              <a:rPr lang="fa-IR" sz="3600"/>
              <a:t> </a:t>
            </a:r>
            <a:r>
              <a:rPr lang="fa-IR" sz="2800"/>
              <a:t>كانالهاي سديمي</a:t>
            </a:r>
          </a:p>
          <a:p>
            <a:pPr algn="r" rtl="1"/>
            <a:r>
              <a:rPr lang="fa-IR" sz="2800"/>
              <a:t>          2- باز شدن كانالهاي پتاسيمي</a:t>
            </a:r>
            <a:endParaRPr lang="en-US" sz="2800"/>
          </a:p>
        </p:txBody>
      </p:sp>
    </p:spTree>
    <p:extLst>
      <p:ext uri="{BB962C8B-B14F-4D97-AF65-F5344CB8AC3E}">
        <p14:creationId xmlns:p14="http://schemas.microsoft.com/office/powerpoint/2010/main" val="1920259056"/>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path" presetSubtype="0" accel="50000" decel="50000" fill="hold" grpId="0" nodeType="withEffect">
                                  <p:stCondLst>
                                    <p:cond delay="0"/>
                                  </p:stCondLst>
                                  <p:iterate type="lt">
                                    <p:tmPct val="10000"/>
                                  </p:iterate>
                                  <p:childTnLst>
                                    <p:animMotion origin="layout" path="M 3.61111E-6 3.33333E-6  C 0.06892 3.33333E-6  0.125 0.02847  0.125 0.06389  C 0.125 0.09907  0.06892 0.12777  3.61111E-6 0.12777  C -0.0691 0.12777  -0.125 0.09907  -0.125 0.06389  C -0.125 0.02847  -0.0691 3.33333E-6  3.61111E-6 3.33333E-6  Z " pathEditMode="relative">
                                      <p:cBhvr>
                                        <p:cTn id="6" dur="2000" fill="hold"/>
                                        <p:tgtEl>
                                          <p:spTgt spid="10242"/>
                                        </p:tgtEl>
                                        <p:attrNameLst>
                                          <p:attrName>ppt_x</p:attrName>
                                          <p:attrName>ppt_y</p:attrName>
                                        </p:attrNameLst>
                                      </p:cBhvr>
                                    </p:animMotion>
                                  </p:childTnLst>
                                </p:cTn>
                              </p:par>
                            </p:childTnLst>
                          </p:cTn>
                        </p:par>
                      </p:childTnLst>
                    </p:cTn>
                  </p:par>
                  <p:par>
                    <p:cTn id="7" fill="hold" nodeType="clickPar">
                      <p:stCondLst>
                        <p:cond delay="indefinite"/>
                      </p:stCondLst>
                      <p:childTnLst>
                        <p:par>
                          <p:cTn id="8" fill="hold" nodeType="withGroup">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0243">
                                            <p:txEl>
                                              <p:pRg st="0" end="0"/>
                                            </p:txEl>
                                          </p:spTgt>
                                        </p:tgtEl>
                                        <p:attrNameLst>
                                          <p:attrName>style.visibility</p:attrName>
                                        </p:attrNameLst>
                                      </p:cBhvr>
                                      <p:to>
                                        <p:strVal val="visible"/>
                                      </p:to>
                                    </p:set>
                                    <p:animEffect transition="in" filter="fade">
                                      <p:cBhvr>
                                        <p:cTn id="11" dur="1000">
                                          <p:stCondLst>
                                            <p:cond delay="0"/>
                                          </p:stCondLst>
                                        </p:cTn>
                                        <p:tgtEl>
                                          <p:spTgt spid="10243">
                                            <p:txEl>
                                              <p:pRg st="0" end="0"/>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0243">
                                            <p:txEl>
                                              <p:pRg st="1" end="1"/>
                                            </p:txEl>
                                          </p:spTgt>
                                        </p:tgtEl>
                                        <p:attrNameLst>
                                          <p:attrName>style.visibility</p:attrName>
                                        </p:attrNameLst>
                                      </p:cBhvr>
                                      <p:to>
                                        <p:strVal val="visible"/>
                                      </p:to>
                                    </p:set>
                                    <p:animEffect transition="in" filter="fade">
                                      <p:cBhvr>
                                        <p:cTn id="16" dur="1000">
                                          <p:stCondLst>
                                            <p:cond delay="0"/>
                                          </p:stCondLst>
                                        </p:cTn>
                                        <p:tgtEl>
                                          <p:spTgt spid="10243">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243">
                                            <p:txEl>
                                              <p:pRg st="4" end="4"/>
                                            </p:txEl>
                                          </p:spTgt>
                                        </p:tgtEl>
                                        <p:attrNameLst>
                                          <p:attrName>style.visibility</p:attrName>
                                        </p:attrNameLst>
                                      </p:cBhvr>
                                      <p:to>
                                        <p:strVal val="visible"/>
                                      </p:to>
                                    </p:set>
                                    <p:animEffect transition="in" filter="fade">
                                      <p:cBhvr>
                                        <p:cTn id="21" dur="1000">
                                          <p:stCondLst>
                                            <p:cond delay="0"/>
                                          </p:stCondLst>
                                        </p:cTn>
                                        <p:tgtEl>
                                          <p:spTgt spid="10243">
                                            <p:txEl>
                                              <p:pRg st="4" end="4"/>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0243">
                                            <p:txEl>
                                              <p:pRg st="5" end="5"/>
                                            </p:txEl>
                                          </p:spTgt>
                                        </p:tgtEl>
                                        <p:attrNameLst>
                                          <p:attrName>style.visibility</p:attrName>
                                        </p:attrNameLst>
                                      </p:cBhvr>
                                      <p:to>
                                        <p:strVal val="visible"/>
                                      </p:to>
                                    </p:set>
                                    <p:animEffect transition="in" filter="fade">
                                      <p:cBhvr>
                                        <p:cTn id="26" dur="1000">
                                          <p:stCondLst>
                                            <p:cond delay="0"/>
                                          </p:stCondLst>
                                        </p:cTn>
                                        <p:tgtEl>
                                          <p:spTgt spid="1024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P spid="1024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fa-IR"/>
              <a:t>مفهوم اختلاف الكترو شيميايي چيست؟</a:t>
            </a:r>
            <a:endParaRPr lang="en-US"/>
          </a:p>
        </p:txBody>
      </p:sp>
      <p:pic>
        <p:nvPicPr>
          <p:cNvPr id="12291" name="Picture 3" descr="4240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0"/>
            <a:ext cx="9144000" cy="533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849562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2290"/>
                                        </p:tgtEl>
                                        <p:attrNameLst>
                                          <p:attrName>style.visibility</p:attrName>
                                        </p:attrNameLst>
                                      </p:cBhvr>
                                      <p:to>
                                        <p:strVal val="visible"/>
                                      </p:to>
                                    </p:set>
                                    <p:anim calcmode="lin" valueType="num">
                                      <p:cBhvr>
                                        <p:cTn id="7" dur="500" fill="hold"/>
                                        <p:tgtEl>
                                          <p:spTgt spid="12290"/>
                                        </p:tgtEl>
                                        <p:attrNameLst>
                                          <p:attrName>ppt_w</p:attrName>
                                        </p:attrNameLst>
                                      </p:cBhvr>
                                      <p:tavLst>
                                        <p:tav tm="0">
                                          <p:val>
                                            <p:fltVal val="0"/>
                                          </p:val>
                                        </p:tav>
                                        <p:tav tm="100000">
                                          <p:val>
                                            <p:strVal val="#ppt_w"/>
                                          </p:val>
                                        </p:tav>
                                      </p:tavLst>
                                    </p:anim>
                                    <p:anim calcmode="lin" valueType="num">
                                      <p:cBhvr>
                                        <p:cTn id="8" dur="500" fill="hold"/>
                                        <p:tgtEl>
                                          <p:spTgt spid="12290"/>
                                        </p:tgtEl>
                                        <p:attrNameLst>
                                          <p:attrName>ppt_h</p:attrName>
                                        </p:attrNameLst>
                                      </p:cBhvr>
                                      <p:tavLst>
                                        <p:tav tm="0">
                                          <p:val>
                                            <p:fltVal val="0"/>
                                          </p:val>
                                        </p:tav>
                                        <p:tav tm="100000">
                                          <p:val>
                                            <p:strVal val="#ppt_h"/>
                                          </p:val>
                                        </p:tav>
                                      </p:tavLst>
                                    </p:anim>
                                    <p:animEffect transition="in" filter="fade">
                                      <p:cBhvr>
                                        <p:cTn id="9" dur="500"/>
                                        <p:tgtEl>
                                          <p:spTgt spid="1229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9" presetClass="entr" presetSubtype="0" fill="hold" nodeType="clickEffect">
                                  <p:stCondLst>
                                    <p:cond delay="0"/>
                                  </p:stCondLst>
                                  <p:childTnLst>
                                    <p:set>
                                      <p:cBhvr>
                                        <p:cTn id="13" dur="1" fill="hold">
                                          <p:stCondLst>
                                            <p:cond delay="0"/>
                                          </p:stCondLst>
                                        </p:cTn>
                                        <p:tgtEl>
                                          <p:spTgt spid="12291"/>
                                        </p:tgtEl>
                                        <p:attrNameLst>
                                          <p:attrName>style.visibility</p:attrName>
                                        </p:attrNameLst>
                                      </p:cBhvr>
                                      <p:to>
                                        <p:strVal val="visible"/>
                                      </p:to>
                                    </p:set>
                                    <p:animEffect transition="in" filter="dissolve">
                                      <p:cBhvr>
                                        <p:cTn id="14" dur="500"/>
                                        <p:tgtEl>
                                          <p:spTgt spid="122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fontScale="90000"/>
          </a:bodyPr>
          <a:lstStyle/>
          <a:p>
            <a:r>
              <a:rPr lang="fa-IR" sz="4000"/>
              <a:t>تفاوت پتانسيل استراحتي و پتانسيل تعادلي چيست؟</a:t>
            </a:r>
            <a:endParaRPr lang="en-US" sz="4000"/>
          </a:p>
        </p:txBody>
      </p:sp>
      <p:sp>
        <p:nvSpPr>
          <p:cNvPr id="14339" name="Rectangle 3"/>
          <p:cNvSpPr>
            <a:spLocks noGrp="1" noChangeArrowheads="1"/>
          </p:cNvSpPr>
          <p:nvPr>
            <p:ph type="body" idx="1"/>
          </p:nvPr>
        </p:nvSpPr>
        <p:spPr/>
        <p:txBody>
          <a:bodyPr>
            <a:normAutofit lnSpcReduction="10000"/>
          </a:bodyPr>
          <a:lstStyle/>
          <a:p>
            <a:pPr algn="r" rtl="1">
              <a:lnSpc>
                <a:spcPct val="80000"/>
              </a:lnSpc>
            </a:pPr>
            <a:r>
              <a:rPr lang="fa-IR" sz="2400"/>
              <a:t>پتانسيل استراحتي كدام سلول بيشتر است؟</a:t>
            </a:r>
          </a:p>
          <a:p>
            <a:pPr algn="r" rtl="1">
              <a:lnSpc>
                <a:spcPct val="80000"/>
              </a:lnSpc>
            </a:pPr>
            <a:r>
              <a:rPr lang="fa-IR" sz="2400"/>
              <a:t>تعادل دونان چه مي گويد؟</a:t>
            </a:r>
          </a:p>
          <a:p>
            <a:pPr algn="r" rtl="1">
              <a:lnSpc>
                <a:spcPct val="80000"/>
              </a:lnSpc>
            </a:pPr>
            <a:r>
              <a:rPr lang="fa-IR" sz="2400"/>
              <a:t>پتانسيل تعادلي با كدام معادله محاسبه مي شود؟</a:t>
            </a:r>
          </a:p>
          <a:p>
            <a:pPr algn="r" rtl="1">
              <a:lnSpc>
                <a:spcPct val="80000"/>
              </a:lnSpc>
            </a:pPr>
            <a:r>
              <a:rPr lang="fa-IR" sz="2400"/>
              <a:t>چرا پتانسيل تعادلي يون سديم 61+ ميلي ولت است؟</a:t>
            </a:r>
          </a:p>
          <a:p>
            <a:pPr algn="r" rtl="1">
              <a:lnSpc>
                <a:spcPct val="80000"/>
              </a:lnSpc>
            </a:pPr>
            <a:r>
              <a:rPr lang="fa-IR" sz="2400"/>
              <a:t>مفهوم ميدان ثابت گلدمن چيست؟</a:t>
            </a:r>
          </a:p>
          <a:p>
            <a:pPr algn="r" rtl="1">
              <a:lnSpc>
                <a:spcPct val="80000"/>
              </a:lnSpc>
            </a:pPr>
            <a:r>
              <a:rPr lang="fa-IR" sz="2400"/>
              <a:t>كدام يون نقش بيشتري در پيدايش پتانسيل استراحتي دارد؟ چرا؟</a:t>
            </a:r>
          </a:p>
          <a:p>
            <a:pPr algn="r" rtl="1">
              <a:lnSpc>
                <a:spcPct val="80000"/>
              </a:lnSpc>
            </a:pPr>
            <a:r>
              <a:rPr lang="fa-IR" sz="2400"/>
              <a:t>مفهوم فاز </a:t>
            </a:r>
            <a:r>
              <a:rPr lang="en-US" sz="2400">
                <a:solidFill>
                  <a:srgbClr val="FF0000"/>
                </a:solidFill>
              </a:rPr>
              <a:t>Depolarization</a:t>
            </a:r>
            <a:r>
              <a:rPr lang="fa-IR" sz="2400">
                <a:solidFill>
                  <a:srgbClr val="FF0000"/>
                </a:solidFill>
              </a:rPr>
              <a:t> و </a:t>
            </a:r>
            <a:r>
              <a:rPr lang="en-US" sz="2400">
                <a:solidFill>
                  <a:srgbClr val="FF0000"/>
                </a:solidFill>
              </a:rPr>
              <a:t>Re…</a:t>
            </a:r>
            <a:r>
              <a:rPr lang="fa-IR" sz="2400"/>
              <a:t> چيست؟</a:t>
            </a:r>
          </a:p>
          <a:p>
            <a:pPr algn="r" rtl="1">
              <a:lnSpc>
                <a:spcPct val="80000"/>
              </a:lnSpc>
            </a:pPr>
            <a:r>
              <a:rPr lang="fa-IR" sz="2400"/>
              <a:t>مفهوم مرحله </a:t>
            </a:r>
            <a:r>
              <a:rPr lang="en-US" sz="2400">
                <a:solidFill>
                  <a:srgbClr val="0000FF"/>
                </a:solidFill>
              </a:rPr>
              <a:t>isopotential</a:t>
            </a:r>
            <a:r>
              <a:rPr lang="fa-IR" sz="2400">
                <a:solidFill>
                  <a:srgbClr val="0000FF"/>
                </a:solidFill>
              </a:rPr>
              <a:t> و </a:t>
            </a:r>
            <a:r>
              <a:rPr lang="en-US" sz="2400">
                <a:solidFill>
                  <a:srgbClr val="0000FF"/>
                </a:solidFill>
              </a:rPr>
              <a:t>overshoot</a:t>
            </a:r>
            <a:r>
              <a:rPr lang="fa-IR" sz="2400"/>
              <a:t> چيست؟</a:t>
            </a:r>
          </a:p>
          <a:p>
            <a:pPr algn="r" rtl="1">
              <a:lnSpc>
                <a:spcPct val="80000"/>
              </a:lnSpc>
            </a:pPr>
            <a:r>
              <a:rPr lang="fa-IR" sz="2400"/>
              <a:t>براي مطالعه كانالهاي دريچه دار سديمي و پتاسيمي از چه مواد و روشهايي استفاده مي شود؟</a:t>
            </a:r>
          </a:p>
          <a:p>
            <a:pPr algn="r" rtl="1">
              <a:lnSpc>
                <a:spcPct val="80000"/>
              </a:lnSpc>
            </a:pPr>
            <a:r>
              <a:rPr lang="fa-IR" sz="2400"/>
              <a:t>چرا نورونهاي سيستم عصبي به محركهاي با فركانس بالا جواب مي دهند؟</a:t>
            </a:r>
          </a:p>
          <a:p>
            <a:pPr algn="r" rtl="1">
              <a:lnSpc>
                <a:spcPct val="80000"/>
              </a:lnSpc>
            </a:pPr>
            <a:r>
              <a:rPr lang="fa-IR" sz="2400"/>
              <a:t>چرا عضله قلبي دچار فاز كزازي نمي شود؟</a:t>
            </a:r>
            <a:endParaRPr lang="en-US" sz="2400"/>
          </a:p>
        </p:txBody>
      </p:sp>
    </p:spTree>
    <p:extLst>
      <p:ext uri="{BB962C8B-B14F-4D97-AF65-F5344CB8AC3E}">
        <p14:creationId xmlns:p14="http://schemas.microsoft.com/office/powerpoint/2010/main" val="113016537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4338"/>
                                        </p:tgtEl>
                                        <p:attrNameLst>
                                          <p:attrName>style.visibility</p:attrName>
                                        </p:attrNameLst>
                                      </p:cBhvr>
                                      <p:to>
                                        <p:strVal val="visible"/>
                                      </p:to>
                                    </p:set>
                                    <p:anim calcmode="lin" valueType="num">
                                      <p:cBhvr>
                                        <p:cTn id="7" dur="500" fill="hold"/>
                                        <p:tgtEl>
                                          <p:spTgt spid="14338"/>
                                        </p:tgtEl>
                                        <p:attrNameLst>
                                          <p:attrName>ppt_w</p:attrName>
                                        </p:attrNameLst>
                                      </p:cBhvr>
                                      <p:tavLst>
                                        <p:tav tm="0">
                                          <p:val>
                                            <p:fltVal val="0"/>
                                          </p:val>
                                        </p:tav>
                                        <p:tav tm="100000">
                                          <p:val>
                                            <p:strVal val="#ppt_w"/>
                                          </p:val>
                                        </p:tav>
                                      </p:tavLst>
                                    </p:anim>
                                    <p:anim calcmode="lin" valueType="num">
                                      <p:cBhvr>
                                        <p:cTn id="8" dur="500" fill="hold"/>
                                        <p:tgtEl>
                                          <p:spTgt spid="14338"/>
                                        </p:tgtEl>
                                        <p:attrNameLst>
                                          <p:attrName>ppt_h</p:attrName>
                                        </p:attrNameLst>
                                      </p:cBhvr>
                                      <p:tavLst>
                                        <p:tav tm="0">
                                          <p:val>
                                            <p:fltVal val="0"/>
                                          </p:val>
                                        </p:tav>
                                        <p:tav tm="100000">
                                          <p:val>
                                            <p:strVal val="#ppt_h"/>
                                          </p:val>
                                        </p:tav>
                                      </p:tavLst>
                                    </p:anim>
                                    <p:animEffect transition="in" filter="fade">
                                      <p:cBhvr>
                                        <p:cTn id="9" dur="500"/>
                                        <p:tgtEl>
                                          <p:spTgt spid="1433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4" presetClass="entr" presetSubtype="0" fill="hold" grpId="0" nodeType="clickEffect">
                                  <p:stCondLst>
                                    <p:cond delay="0"/>
                                  </p:stCondLst>
                                  <p:childTnLst>
                                    <p:set>
                                      <p:cBhvr>
                                        <p:cTn id="13" dur="1" fill="hold">
                                          <p:stCondLst>
                                            <p:cond delay="0"/>
                                          </p:stCondLst>
                                        </p:cTn>
                                        <p:tgtEl>
                                          <p:spTgt spid="14339">
                                            <p:txEl>
                                              <p:pRg st="0" end="0"/>
                                            </p:txEl>
                                          </p:spTgt>
                                        </p:tgtEl>
                                        <p:attrNameLst>
                                          <p:attrName>style.visibility</p:attrName>
                                        </p:attrNameLst>
                                      </p:cBhvr>
                                      <p:to>
                                        <p:strVal val="visible"/>
                                      </p:to>
                                    </p:set>
                                    <p:anim to="" calcmode="lin" valueType="num">
                                      <p:cBhvr>
                                        <p:cTn id="14" dur="1" fill="hold"/>
                                        <p:tgtEl>
                                          <p:spTgt spid="14339">
                                            <p:txEl>
                                              <p:pRg st="0" end="0"/>
                                            </p:txEl>
                                          </p:spTgt>
                                        </p:tgtEl>
                                        <p:attrNameLst>
                                          <p:attrName/>
                                        </p:attrNameLst>
                                      </p:cBhvr>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4" presetClass="entr" presetSubtype="0" fill="hold" grpId="0" nodeType="clickEffect">
                                  <p:stCondLst>
                                    <p:cond delay="0"/>
                                  </p:stCondLst>
                                  <p:childTnLst>
                                    <p:set>
                                      <p:cBhvr>
                                        <p:cTn id="18" dur="1" fill="hold">
                                          <p:stCondLst>
                                            <p:cond delay="0"/>
                                          </p:stCondLst>
                                        </p:cTn>
                                        <p:tgtEl>
                                          <p:spTgt spid="14339">
                                            <p:txEl>
                                              <p:pRg st="1" end="1"/>
                                            </p:txEl>
                                          </p:spTgt>
                                        </p:tgtEl>
                                        <p:attrNameLst>
                                          <p:attrName>style.visibility</p:attrName>
                                        </p:attrNameLst>
                                      </p:cBhvr>
                                      <p:to>
                                        <p:strVal val="visible"/>
                                      </p:to>
                                    </p:set>
                                    <p:anim to="" calcmode="lin" valueType="num">
                                      <p:cBhvr>
                                        <p:cTn id="19" dur="1" fill="hold"/>
                                        <p:tgtEl>
                                          <p:spTgt spid="14339">
                                            <p:txEl>
                                              <p:pRg st="1" end="1"/>
                                            </p:txEl>
                                          </p:spTgt>
                                        </p:tgtEl>
                                        <p:attrNameLst>
                                          <p:attrName/>
                                        </p:attrNameLst>
                                      </p:cBhvr>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4" presetClass="entr" presetSubtype="0" fill="hold" grpId="0" nodeType="clickEffect">
                                  <p:stCondLst>
                                    <p:cond delay="0"/>
                                  </p:stCondLst>
                                  <p:childTnLst>
                                    <p:set>
                                      <p:cBhvr>
                                        <p:cTn id="23" dur="1" fill="hold">
                                          <p:stCondLst>
                                            <p:cond delay="0"/>
                                          </p:stCondLst>
                                        </p:cTn>
                                        <p:tgtEl>
                                          <p:spTgt spid="14339">
                                            <p:txEl>
                                              <p:pRg st="2" end="2"/>
                                            </p:txEl>
                                          </p:spTgt>
                                        </p:tgtEl>
                                        <p:attrNameLst>
                                          <p:attrName>style.visibility</p:attrName>
                                        </p:attrNameLst>
                                      </p:cBhvr>
                                      <p:to>
                                        <p:strVal val="visible"/>
                                      </p:to>
                                    </p:set>
                                    <p:anim to="" calcmode="lin" valueType="num">
                                      <p:cBhvr>
                                        <p:cTn id="24" dur="1" fill="hold"/>
                                        <p:tgtEl>
                                          <p:spTgt spid="14339">
                                            <p:txEl>
                                              <p:pRg st="2" end="2"/>
                                            </p:txEl>
                                          </p:spTgt>
                                        </p:tgtEl>
                                        <p:attrNameLst>
                                          <p:attrName/>
                                        </p:attrNameLst>
                                      </p:cBhvr>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4" presetClass="entr" presetSubtype="0" fill="hold" grpId="0" nodeType="clickEffect">
                                  <p:stCondLst>
                                    <p:cond delay="0"/>
                                  </p:stCondLst>
                                  <p:childTnLst>
                                    <p:set>
                                      <p:cBhvr>
                                        <p:cTn id="28" dur="1" fill="hold">
                                          <p:stCondLst>
                                            <p:cond delay="0"/>
                                          </p:stCondLst>
                                        </p:cTn>
                                        <p:tgtEl>
                                          <p:spTgt spid="14339">
                                            <p:txEl>
                                              <p:pRg st="3" end="3"/>
                                            </p:txEl>
                                          </p:spTgt>
                                        </p:tgtEl>
                                        <p:attrNameLst>
                                          <p:attrName>style.visibility</p:attrName>
                                        </p:attrNameLst>
                                      </p:cBhvr>
                                      <p:to>
                                        <p:strVal val="visible"/>
                                      </p:to>
                                    </p:set>
                                    <p:anim to="" calcmode="lin" valueType="num">
                                      <p:cBhvr>
                                        <p:cTn id="29" dur="1" fill="hold"/>
                                        <p:tgtEl>
                                          <p:spTgt spid="14339">
                                            <p:txEl>
                                              <p:pRg st="3" end="3"/>
                                            </p:txEl>
                                          </p:spTgt>
                                        </p:tgtEl>
                                        <p:attrNameLst>
                                          <p:attrName/>
                                        </p:attrNameLst>
                                      </p:cBhvr>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24" presetClass="entr" presetSubtype="0" fill="hold" grpId="0" nodeType="clickEffect">
                                  <p:stCondLst>
                                    <p:cond delay="0"/>
                                  </p:stCondLst>
                                  <p:childTnLst>
                                    <p:set>
                                      <p:cBhvr>
                                        <p:cTn id="33" dur="1" fill="hold">
                                          <p:stCondLst>
                                            <p:cond delay="0"/>
                                          </p:stCondLst>
                                        </p:cTn>
                                        <p:tgtEl>
                                          <p:spTgt spid="14339">
                                            <p:txEl>
                                              <p:pRg st="4" end="4"/>
                                            </p:txEl>
                                          </p:spTgt>
                                        </p:tgtEl>
                                        <p:attrNameLst>
                                          <p:attrName>style.visibility</p:attrName>
                                        </p:attrNameLst>
                                      </p:cBhvr>
                                      <p:to>
                                        <p:strVal val="visible"/>
                                      </p:to>
                                    </p:set>
                                    <p:anim to="" calcmode="lin" valueType="num">
                                      <p:cBhvr>
                                        <p:cTn id="34" dur="1" fill="hold"/>
                                        <p:tgtEl>
                                          <p:spTgt spid="14339">
                                            <p:txEl>
                                              <p:pRg st="4" end="4"/>
                                            </p:txEl>
                                          </p:spTgt>
                                        </p:tgtEl>
                                        <p:attrNameLst>
                                          <p:attrName/>
                                        </p:attrNameLst>
                                      </p:cBhvr>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4" presetClass="entr" presetSubtype="0" fill="hold" grpId="0" nodeType="clickEffect">
                                  <p:stCondLst>
                                    <p:cond delay="0"/>
                                  </p:stCondLst>
                                  <p:childTnLst>
                                    <p:set>
                                      <p:cBhvr>
                                        <p:cTn id="38" dur="1" fill="hold">
                                          <p:stCondLst>
                                            <p:cond delay="0"/>
                                          </p:stCondLst>
                                        </p:cTn>
                                        <p:tgtEl>
                                          <p:spTgt spid="14339">
                                            <p:txEl>
                                              <p:pRg st="5" end="5"/>
                                            </p:txEl>
                                          </p:spTgt>
                                        </p:tgtEl>
                                        <p:attrNameLst>
                                          <p:attrName>style.visibility</p:attrName>
                                        </p:attrNameLst>
                                      </p:cBhvr>
                                      <p:to>
                                        <p:strVal val="visible"/>
                                      </p:to>
                                    </p:set>
                                    <p:anim to="" calcmode="lin" valueType="num">
                                      <p:cBhvr>
                                        <p:cTn id="39" dur="1" fill="hold"/>
                                        <p:tgtEl>
                                          <p:spTgt spid="14339">
                                            <p:txEl>
                                              <p:pRg st="5" end="5"/>
                                            </p:txEl>
                                          </p:spTgt>
                                        </p:tgtEl>
                                        <p:attrNameLst>
                                          <p:attrName/>
                                        </p:attrNameLst>
                                      </p:cBhvr>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24" presetClass="entr" presetSubtype="0" fill="hold" grpId="0" nodeType="clickEffect">
                                  <p:stCondLst>
                                    <p:cond delay="0"/>
                                  </p:stCondLst>
                                  <p:childTnLst>
                                    <p:set>
                                      <p:cBhvr>
                                        <p:cTn id="43" dur="1" fill="hold">
                                          <p:stCondLst>
                                            <p:cond delay="0"/>
                                          </p:stCondLst>
                                        </p:cTn>
                                        <p:tgtEl>
                                          <p:spTgt spid="14339">
                                            <p:txEl>
                                              <p:pRg st="6" end="6"/>
                                            </p:txEl>
                                          </p:spTgt>
                                        </p:tgtEl>
                                        <p:attrNameLst>
                                          <p:attrName>style.visibility</p:attrName>
                                        </p:attrNameLst>
                                      </p:cBhvr>
                                      <p:to>
                                        <p:strVal val="visible"/>
                                      </p:to>
                                    </p:set>
                                    <p:anim to="" calcmode="lin" valueType="num">
                                      <p:cBhvr>
                                        <p:cTn id="44" dur="1" fill="hold"/>
                                        <p:tgtEl>
                                          <p:spTgt spid="14339">
                                            <p:txEl>
                                              <p:pRg st="6" end="6"/>
                                            </p:txEl>
                                          </p:spTgt>
                                        </p:tgtEl>
                                        <p:attrNameLst>
                                          <p:attrName/>
                                        </p:attrNameLst>
                                      </p:cBhvr>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4" presetClass="entr" presetSubtype="0" fill="hold" grpId="0" nodeType="clickEffect">
                                  <p:stCondLst>
                                    <p:cond delay="0"/>
                                  </p:stCondLst>
                                  <p:childTnLst>
                                    <p:set>
                                      <p:cBhvr>
                                        <p:cTn id="48" dur="1" fill="hold">
                                          <p:stCondLst>
                                            <p:cond delay="0"/>
                                          </p:stCondLst>
                                        </p:cTn>
                                        <p:tgtEl>
                                          <p:spTgt spid="14339">
                                            <p:txEl>
                                              <p:pRg st="7" end="7"/>
                                            </p:txEl>
                                          </p:spTgt>
                                        </p:tgtEl>
                                        <p:attrNameLst>
                                          <p:attrName>style.visibility</p:attrName>
                                        </p:attrNameLst>
                                      </p:cBhvr>
                                      <p:to>
                                        <p:strVal val="visible"/>
                                      </p:to>
                                    </p:set>
                                    <p:anim to="" calcmode="lin" valueType="num">
                                      <p:cBhvr>
                                        <p:cTn id="49" dur="1" fill="hold"/>
                                        <p:tgtEl>
                                          <p:spTgt spid="14339">
                                            <p:txEl>
                                              <p:pRg st="7" end="7"/>
                                            </p:txEl>
                                          </p:spTgt>
                                        </p:tgtEl>
                                        <p:attrNameLst>
                                          <p:attrName/>
                                        </p:attrNameLst>
                                      </p:cBhvr>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24" presetClass="entr" presetSubtype="0" fill="hold" grpId="0" nodeType="clickEffect">
                                  <p:stCondLst>
                                    <p:cond delay="0"/>
                                  </p:stCondLst>
                                  <p:childTnLst>
                                    <p:set>
                                      <p:cBhvr>
                                        <p:cTn id="53" dur="1" fill="hold">
                                          <p:stCondLst>
                                            <p:cond delay="0"/>
                                          </p:stCondLst>
                                        </p:cTn>
                                        <p:tgtEl>
                                          <p:spTgt spid="14339">
                                            <p:txEl>
                                              <p:pRg st="8" end="8"/>
                                            </p:txEl>
                                          </p:spTgt>
                                        </p:tgtEl>
                                        <p:attrNameLst>
                                          <p:attrName>style.visibility</p:attrName>
                                        </p:attrNameLst>
                                      </p:cBhvr>
                                      <p:to>
                                        <p:strVal val="visible"/>
                                      </p:to>
                                    </p:set>
                                    <p:anim to="" calcmode="lin" valueType="num">
                                      <p:cBhvr>
                                        <p:cTn id="54" dur="1" fill="hold"/>
                                        <p:tgtEl>
                                          <p:spTgt spid="14339">
                                            <p:txEl>
                                              <p:pRg st="8" end="8"/>
                                            </p:txEl>
                                          </p:spTgt>
                                        </p:tgtEl>
                                        <p:attrNameLst>
                                          <p:attrName/>
                                        </p:attrNameLst>
                                      </p:cBhvr>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4" presetClass="entr" presetSubtype="0" fill="hold" grpId="0" nodeType="clickEffect">
                                  <p:stCondLst>
                                    <p:cond delay="0"/>
                                  </p:stCondLst>
                                  <p:childTnLst>
                                    <p:set>
                                      <p:cBhvr>
                                        <p:cTn id="58" dur="1" fill="hold">
                                          <p:stCondLst>
                                            <p:cond delay="0"/>
                                          </p:stCondLst>
                                        </p:cTn>
                                        <p:tgtEl>
                                          <p:spTgt spid="14339">
                                            <p:txEl>
                                              <p:pRg st="9" end="9"/>
                                            </p:txEl>
                                          </p:spTgt>
                                        </p:tgtEl>
                                        <p:attrNameLst>
                                          <p:attrName>style.visibility</p:attrName>
                                        </p:attrNameLst>
                                      </p:cBhvr>
                                      <p:to>
                                        <p:strVal val="visible"/>
                                      </p:to>
                                    </p:set>
                                    <p:anim to="" calcmode="lin" valueType="num">
                                      <p:cBhvr>
                                        <p:cTn id="59" dur="1" fill="hold"/>
                                        <p:tgtEl>
                                          <p:spTgt spid="14339">
                                            <p:txEl>
                                              <p:pRg st="9" end="9"/>
                                            </p:txEl>
                                          </p:spTgt>
                                        </p:tgtEl>
                                        <p:attrNameLst>
                                          <p:attrName/>
                                        </p:attrNameLst>
                                      </p:cBhvr>
                                    </p:anim>
                                  </p:childTnLst>
                                </p:cTn>
                              </p:par>
                            </p:childTnLst>
                          </p:cTn>
                        </p:par>
                      </p:childTnLst>
                    </p:cTn>
                  </p:par>
                  <p:par>
                    <p:cTn id="60" fill="hold" nodeType="clickPar">
                      <p:stCondLst>
                        <p:cond delay="indefinite"/>
                      </p:stCondLst>
                      <p:childTnLst>
                        <p:par>
                          <p:cTn id="61" fill="hold" nodeType="withGroup">
                            <p:stCondLst>
                              <p:cond delay="0"/>
                            </p:stCondLst>
                            <p:childTnLst>
                              <p:par>
                                <p:cTn id="62" presetID="24" presetClass="entr" presetSubtype="0" fill="hold" grpId="0" nodeType="clickEffect">
                                  <p:stCondLst>
                                    <p:cond delay="0"/>
                                  </p:stCondLst>
                                  <p:childTnLst>
                                    <p:set>
                                      <p:cBhvr>
                                        <p:cTn id="63" dur="1" fill="hold">
                                          <p:stCondLst>
                                            <p:cond delay="0"/>
                                          </p:stCondLst>
                                        </p:cTn>
                                        <p:tgtEl>
                                          <p:spTgt spid="14339">
                                            <p:txEl>
                                              <p:pRg st="10" end="10"/>
                                            </p:txEl>
                                          </p:spTgt>
                                        </p:tgtEl>
                                        <p:attrNameLst>
                                          <p:attrName>style.visibility</p:attrName>
                                        </p:attrNameLst>
                                      </p:cBhvr>
                                      <p:to>
                                        <p:strVal val="visible"/>
                                      </p:to>
                                    </p:set>
                                    <p:anim to="" calcmode="lin" valueType="num">
                                      <p:cBhvr>
                                        <p:cTn id="64" dur="1" fill="hold"/>
                                        <p:tgtEl>
                                          <p:spTgt spid="14339">
                                            <p:txEl>
                                              <p:pRg st="10" end="1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P spid="14339" grpId="0" build="p"/>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solidFill>
                  <a:srgbClr val="FF0000"/>
                </a:solidFill>
              </a:rPr>
              <a:t>????????????</a:t>
            </a:r>
          </a:p>
        </p:txBody>
      </p:sp>
      <p:sp>
        <p:nvSpPr>
          <p:cNvPr id="16387" name="Rectangle 3"/>
          <p:cNvSpPr>
            <a:spLocks noGrp="1" noChangeArrowheads="1"/>
          </p:cNvSpPr>
          <p:nvPr>
            <p:ph type="body" idx="1"/>
          </p:nvPr>
        </p:nvSpPr>
        <p:spPr/>
        <p:txBody>
          <a:bodyPr/>
          <a:lstStyle/>
          <a:p>
            <a:pPr algn="r" rtl="1"/>
            <a:r>
              <a:rPr lang="fa-IR" sz="6000">
                <a:solidFill>
                  <a:srgbClr val="FF0000"/>
                </a:solidFill>
                <a:cs typeface="Arabic Style" pitchFamily="2" charset="-78"/>
              </a:rPr>
              <a:t>سرعت و دامنه</a:t>
            </a:r>
            <a:r>
              <a:rPr lang="fa-IR" sz="6000"/>
              <a:t> پتانسيل عمل تحت تاثير چه فاكتورهايي قرار مي گيرد.</a:t>
            </a:r>
            <a:endParaRPr lang="en-US" sz="6000"/>
          </a:p>
        </p:txBody>
      </p:sp>
    </p:spTree>
    <p:extLst>
      <p:ext uri="{BB962C8B-B14F-4D97-AF65-F5344CB8AC3E}">
        <p14:creationId xmlns:p14="http://schemas.microsoft.com/office/powerpoint/2010/main" val="1416616888"/>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grpId="0" nodeType="withEffect">
                                  <p:stCondLst>
                                    <p:cond delay="0"/>
                                  </p:stCondLst>
                                  <p:childTnLst>
                                    <p:set>
                                      <p:cBhvr>
                                        <p:cTn id="6" dur="1" fill="hold">
                                          <p:stCondLst>
                                            <p:cond delay="0"/>
                                          </p:stCondLst>
                                        </p:cTn>
                                        <p:tgtEl>
                                          <p:spTgt spid="16386"/>
                                        </p:tgtEl>
                                        <p:attrNameLst>
                                          <p:attrName>style.visibility</p:attrName>
                                        </p:attrNameLst>
                                      </p:cBhvr>
                                      <p:to>
                                        <p:strVal val="visible"/>
                                      </p:to>
                                    </p:set>
                                    <p:anim calcmode="lin" valueType="num">
                                      <p:cBhvr>
                                        <p:cTn id="7" dur="2000" fill="hold"/>
                                        <p:tgtEl>
                                          <p:spTgt spid="16386"/>
                                        </p:tgtEl>
                                        <p:attrNameLst>
                                          <p:attrName>ppt_w</p:attrName>
                                        </p:attrNameLst>
                                      </p:cBhvr>
                                      <p:tavLst>
                                        <p:tav tm="0">
                                          <p:val>
                                            <p:strVal val="#ppt_w*2.5"/>
                                          </p:val>
                                        </p:tav>
                                        <p:tav tm="100000">
                                          <p:val>
                                            <p:strVal val="#ppt_w"/>
                                          </p:val>
                                        </p:tav>
                                      </p:tavLst>
                                    </p:anim>
                                    <p:anim calcmode="lin" valueType="num">
                                      <p:cBhvr>
                                        <p:cTn id="8" dur="2000" fill="hold"/>
                                        <p:tgtEl>
                                          <p:spTgt spid="16386"/>
                                        </p:tgtEl>
                                        <p:attrNameLst>
                                          <p:attrName>ppt_h</p:attrName>
                                        </p:attrNameLst>
                                      </p:cBhvr>
                                      <p:tavLst>
                                        <p:tav tm="0">
                                          <p:val>
                                            <p:strVal val="#ppt_h"/>
                                          </p:val>
                                        </p:tav>
                                        <p:tav tm="100000">
                                          <p:val>
                                            <p:strVal val="#ppt_h"/>
                                          </p:val>
                                        </p:tav>
                                      </p:tavLst>
                                    </p:anim>
                                    <p:anim calcmode="lin" valueType="num">
                                      <p:cBhvr>
                                        <p:cTn id="9" dur="2000" fill="hold"/>
                                        <p:tgtEl>
                                          <p:spTgt spid="16386"/>
                                        </p:tgtEl>
                                        <p:attrNameLst>
                                          <p:attrName>ppt_x</p:attrName>
                                        </p:attrNameLst>
                                      </p:cBhvr>
                                      <p:tavLst>
                                        <p:tav tm="0">
                                          <p:val>
                                            <p:strVal val="#ppt_x-.2"/>
                                          </p:val>
                                        </p:tav>
                                        <p:tav tm="50000">
                                          <p:val>
                                            <p:strVal val="#ppt_x+.1"/>
                                          </p:val>
                                        </p:tav>
                                        <p:tav tm="100000">
                                          <p:val>
                                            <p:strVal val="#ppt_x"/>
                                          </p:val>
                                        </p:tav>
                                      </p:tavLst>
                                    </p:anim>
                                    <p:anim calcmode="lin" valueType="num">
                                      <p:cBhvr>
                                        <p:cTn id="10" dur="2000" fill="hold"/>
                                        <p:tgtEl>
                                          <p:spTgt spid="16386"/>
                                        </p:tgtEl>
                                        <p:attrNameLst>
                                          <p:attrName>ppt_y</p:attrName>
                                        </p:attrNameLst>
                                      </p:cBhvr>
                                      <p:tavLst>
                                        <p:tav tm="0">
                                          <p:val>
                                            <p:strVal val="#ppt_y+1"/>
                                          </p:val>
                                        </p:tav>
                                        <p:tav tm="50000">
                                          <p:val>
                                            <p:strVal val="#ppt_y+.5"/>
                                          </p:val>
                                        </p:tav>
                                        <p:tav tm="100000">
                                          <p:val>
                                            <p:strVal val="#ppt_y"/>
                                          </p:val>
                                        </p:tav>
                                      </p:tavLst>
                                    </p:anim>
                                    <p:animEffect transition="in" filter="fade">
                                      <p:cBhvr>
                                        <p:cTn id="11" dur="2000"/>
                                        <p:tgtEl>
                                          <p:spTgt spid="1638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6387">
                                            <p:txEl>
                                              <p:pRg st="0" end="0"/>
                                            </p:txEl>
                                          </p:spTgt>
                                        </p:tgtEl>
                                        <p:attrNameLst>
                                          <p:attrName>style.visibility</p:attrName>
                                        </p:attrNameLst>
                                      </p:cBhvr>
                                      <p:to>
                                        <p:strVal val="visible"/>
                                      </p:to>
                                    </p:set>
                                    <p:animEffect transition="in" filter="wipe(left)">
                                      <p:cBhvr>
                                        <p:cTn id="16" dur="500"/>
                                        <p:tgtEl>
                                          <p:spTgt spid="1638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p:bldP spid="16387"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algn="r" rtl="1"/>
            <a:r>
              <a:rPr lang="fa-IR" sz="4000"/>
              <a:t>كانالهاي </a:t>
            </a:r>
            <a:r>
              <a:rPr lang="fa-IR" sz="4000">
                <a:solidFill>
                  <a:srgbClr val="FF0000"/>
                </a:solidFill>
              </a:rPr>
              <a:t>حساس به محرك</a:t>
            </a:r>
            <a:r>
              <a:rPr lang="fa-IR" sz="4000"/>
              <a:t> پتانسيل گيرنده را بوجود مي اورند</a:t>
            </a:r>
            <a:endParaRPr lang="en-US" sz="4000"/>
          </a:p>
        </p:txBody>
      </p:sp>
      <p:sp>
        <p:nvSpPr>
          <p:cNvPr id="20483" name="Rectangle 3"/>
          <p:cNvSpPr>
            <a:spLocks noGrp="1" noChangeArrowheads="1"/>
          </p:cNvSpPr>
          <p:nvPr>
            <p:ph type="body" idx="1"/>
          </p:nvPr>
        </p:nvSpPr>
        <p:spPr/>
        <p:txBody>
          <a:bodyPr/>
          <a:lstStyle/>
          <a:p>
            <a:pPr algn="r" rtl="1"/>
            <a:r>
              <a:rPr lang="fa-IR"/>
              <a:t>پتانسيل گيرنده در محل </a:t>
            </a:r>
            <a:r>
              <a:rPr lang="fa-IR">
                <a:solidFill>
                  <a:srgbClr val="009900"/>
                </a:solidFill>
              </a:rPr>
              <a:t>قطعه ابتدايي</a:t>
            </a:r>
            <a:r>
              <a:rPr lang="fa-IR"/>
              <a:t> (  در نورونهاي حركتي نخاع  ) </a:t>
            </a:r>
          </a:p>
          <a:p>
            <a:pPr algn="r" rtl="1"/>
            <a:r>
              <a:rPr lang="fa-IR"/>
              <a:t>يا </a:t>
            </a:r>
            <a:r>
              <a:rPr lang="fa-IR">
                <a:solidFill>
                  <a:srgbClr val="009900"/>
                </a:solidFill>
              </a:rPr>
              <a:t>اولين گره رانويه</a:t>
            </a:r>
            <a:r>
              <a:rPr lang="fa-IR"/>
              <a:t> (  در نورونهاي حسي پوست  ) </a:t>
            </a:r>
            <a:r>
              <a:rPr lang="fa-IR">
                <a:solidFill>
                  <a:srgbClr val="FF00FF"/>
                </a:solidFill>
              </a:rPr>
              <a:t>پتانسيل عمل</a:t>
            </a:r>
            <a:r>
              <a:rPr lang="fa-IR"/>
              <a:t> را بوجود مي اورند.</a:t>
            </a:r>
          </a:p>
          <a:p>
            <a:pPr algn="r" rtl="1"/>
            <a:endParaRPr lang="fa-IR"/>
          </a:p>
          <a:p>
            <a:pPr algn="r" rtl="1"/>
            <a:r>
              <a:rPr lang="fa-IR"/>
              <a:t>براي اشنايي بیشتر به کتاب فیزیولوژی گایتون مراجعه کنید.</a:t>
            </a:r>
            <a:endParaRPr lang="en-US"/>
          </a:p>
        </p:txBody>
      </p:sp>
    </p:spTree>
    <p:extLst>
      <p:ext uri="{BB962C8B-B14F-4D97-AF65-F5344CB8AC3E}">
        <p14:creationId xmlns:p14="http://schemas.microsoft.com/office/powerpoint/2010/main" val="98828391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0482"/>
                                        </p:tgtEl>
                                        <p:attrNameLst>
                                          <p:attrName>style.visibility</p:attrName>
                                        </p:attrNameLst>
                                      </p:cBhvr>
                                      <p:to>
                                        <p:strVal val="visible"/>
                                      </p:to>
                                    </p:set>
                                    <p:anim calcmode="lin" valueType="num">
                                      <p:cBhvr>
                                        <p:cTn id="7" dur="500" fill="hold"/>
                                        <p:tgtEl>
                                          <p:spTgt spid="20482"/>
                                        </p:tgtEl>
                                        <p:attrNameLst>
                                          <p:attrName>ppt_w</p:attrName>
                                        </p:attrNameLst>
                                      </p:cBhvr>
                                      <p:tavLst>
                                        <p:tav tm="0">
                                          <p:val>
                                            <p:fltVal val="0"/>
                                          </p:val>
                                        </p:tav>
                                        <p:tav tm="100000">
                                          <p:val>
                                            <p:strVal val="#ppt_w"/>
                                          </p:val>
                                        </p:tav>
                                      </p:tavLst>
                                    </p:anim>
                                    <p:anim calcmode="lin" valueType="num">
                                      <p:cBhvr>
                                        <p:cTn id="8" dur="500" fill="hold"/>
                                        <p:tgtEl>
                                          <p:spTgt spid="20482"/>
                                        </p:tgtEl>
                                        <p:attrNameLst>
                                          <p:attrName>ppt_h</p:attrName>
                                        </p:attrNameLst>
                                      </p:cBhvr>
                                      <p:tavLst>
                                        <p:tav tm="0">
                                          <p:val>
                                            <p:fltVal val="0"/>
                                          </p:val>
                                        </p:tav>
                                        <p:tav tm="100000">
                                          <p:val>
                                            <p:strVal val="#ppt_h"/>
                                          </p:val>
                                        </p:tav>
                                      </p:tavLst>
                                    </p:anim>
                                    <p:animEffect transition="in" filter="fade">
                                      <p:cBhvr>
                                        <p:cTn id="9" dur="500"/>
                                        <p:tgtEl>
                                          <p:spTgt spid="2048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0483">
                                            <p:txEl>
                                              <p:pRg st="0" end="0"/>
                                            </p:txEl>
                                          </p:spTgt>
                                        </p:tgtEl>
                                        <p:attrNameLst>
                                          <p:attrName>style.visibility</p:attrName>
                                        </p:attrNameLst>
                                      </p:cBhvr>
                                      <p:to>
                                        <p:strVal val="visible"/>
                                      </p:to>
                                    </p:set>
                                    <p:anim calcmode="lin" valueType="num">
                                      <p:cBhvr additive="base">
                                        <p:cTn id="14" dur="500" fill="hold"/>
                                        <p:tgtEl>
                                          <p:spTgt spid="2048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2048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0483">
                                            <p:txEl>
                                              <p:pRg st="1" end="1"/>
                                            </p:txEl>
                                          </p:spTgt>
                                        </p:tgtEl>
                                        <p:attrNameLst>
                                          <p:attrName>style.visibility</p:attrName>
                                        </p:attrNameLst>
                                      </p:cBhvr>
                                      <p:to>
                                        <p:strVal val="visible"/>
                                      </p:to>
                                    </p:set>
                                    <p:anim calcmode="lin" valueType="num">
                                      <p:cBhvr additive="base">
                                        <p:cTn id="20" dur="500" fill="hold"/>
                                        <p:tgtEl>
                                          <p:spTgt spid="2048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2048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20483">
                                            <p:txEl>
                                              <p:pRg st="3" end="3"/>
                                            </p:txEl>
                                          </p:spTgt>
                                        </p:tgtEl>
                                        <p:attrNameLst>
                                          <p:attrName>style.visibility</p:attrName>
                                        </p:attrNameLst>
                                      </p:cBhvr>
                                      <p:to>
                                        <p:strVal val="visible"/>
                                      </p:to>
                                    </p:set>
                                    <p:anim calcmode="lin" valueType="num">
                                      <p:cBhvr additive="base">
                                        <p:cTn id="26" dur="500" fill="hold"/>
                                        <p:tgtEl>
                                          <p:spTgt spid="2048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2048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p:bldP spid="2048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7" descr="spinal_anatomy_16"/>
          <p:cNvPicPr>
            <a:picLocks noChangeAspect="1" noChangeArrowheads="1"/>
          </p:cNvPicPr>
          <p:nvPr/>
        </p:nvPicPr>
        <p:blipFill>
          <a:blip r:embed="rId2" cstate="print"/>
          <a:srcRect/>
          <a:stretch>
            <a:fillRect/>
          </a:stretch>
        </p:blipFill>
        <p:spPr bwMode="auto">
          <a:xfrm>
            <a:off x="0" y="1000108"/>
            <a:ext cx="3643313" cy="5400675"/>
          </a:xfrm>
          <a:prstGeom prst="roundRect">
            <a:avLst>
              <a:gd name="adj" fmla="val 8594"/>
            </a:avLst>
          </a:prstGeom>
          <a:solidFill>
            <a:srgbClr val="FFFFFF">
              <a:shade val="85000"/>
            </a:srgbClr>
          </a:solidFill>
          <a:ln>
            <a:noFill/>
          </a:ln>
          <a:effectLst/>
        </p:spPr>
      </p:pic>
      <p:sp>
        <p:nvSpPr>
          <p:cNvPr id="5122" name="Rectangle 2"/>
          <p:cNvSpPr>
            <a:spLocks noGrp="1" noChangeArrowheads="1"/>
          </p:cNvSpPr>
          <p:nvPr>
            <p:ph type="title"/>
          </p:nvPr>
        </p:nvSpPr>
        <p:spPr>
          <a:xfrm>
            <a:off x="304800" y="285728"/>
            <a:ext cx="8686800" cy="838200"/>
          </a:xfrm>
        </p:spPr>
        <p:txBody>
          <a:bodyPr/>
          <a:lstStyle/>
          <a:p>
            <a:pPr algn="ctr" rtl="1" eaLnBrk="1" hangingPunct="1">
              <a:defRPr/>
            </a:pPr>
            <a:r>
              <a:rPr lang="ar-SA" b="1" dirty="0" smtClean="0">
                <a:cs typeface="B Nazanin" pitchFamily="2" charset="-78"/>
              </a:rPr>
              <a:t>نخاع</a:t>
            </a:r>
            <a:r>
              <a:rPr lang="en-US" dirty="0" smtClean="0"/>
              <a:t> </a:t>
            </a:r>
            <a:r>
              <a:rPr lang="fa-IR" sz="2400" b="1" dirty="0" smtClean="0"/>
              <a:t>(</a:t>
            </a:r>
            <a:r>
              <a:rPr lang="en-US" sz="2400" b="1" dirty="0" smtClean="0"/>
              <a:t>Spinal Cord </a:t>
            </a:r>
            <a:r>
              <a:rPr lang="fa-IR" sz="2400" b="1" dirty="0" smtClean="0"/>
              <a:t>)</a:t>
            </a:r>
            <a:endParaRPr lang="en-US" sz="2400" b="1" dirty="0" smtClean="0"/>
          </a:p>
        </p:txBody>
      </p:sp>
      <p:sp>
        <p:nvSpPr>
          <p:cNvPr id="5123" name="Rectangle 3"/>
          <p:cNvSpPr>
            <a:spLocks noGrp="1" noChangeArrowheads="1"/>
          </p:cNvSpPr>
          <p:nvPr>
            <p:ph idx="1"/>
          </p:nvPr>
        </p:nvSpPr>
        <p:spPr>
          <a:xfrm>
            <a:off x="285720" y="1143000"/>
            <a:ext cx="8858280" cy="5500688"/>
          </a:xfrm>
        </p:spPr>
        <p:txBody>
          <a:bodyPr>
            <a:normAutofit/>
          </a:bodyPr>
          <a:lstStyle/>
          <a:p>
            <a:pPr algn="r" rtl="1" eaLnBrk="1" hangingPunct="1">
              <a:lnSpc>
                <a:spcPct val="80000"/>
              </a:lnSpc>
              <a:buFontTx/>
              <a:buNone/>
            </a:pPr>
            <a:endParaRPr lang="fa-IR" sz="2000" dirty="0" smtClean="0"/>
          </a:p>
          <a:p>
            <a:pPr algn="r" rtl="1" eaLnBrk="1" hangingPunct="1">
              <a:lnSpc>
                <a:spcPct val="80000"/>
              </a:lnSpc>
            </a:pPr>
            <a:r>
              <a:rPr lang="ar-SA" sz="2000" dirty="0" smtClean="0"/>
              <a:t>نخاع یا مغز تیره ، به بخشی از دستگاه عصبی</a:t>
            </a:r>
            <a:endParaRPr lang="fa-IR" sz="2000" dirty="0" smtClean="0"/>
          </a:p>
          <a:p>
            <a:pPr algn="r" rtl="1" eaLnBrk="1" hangingPunct="1">
              <a:lnSpc>
                <a:spcPct val="80000"/>
              </a:lnSpc>
              <a:buFontTx/>
              <a:buNone/>
            </a:pPr>
            <a:r>
              <a:rPr lang="en-US" sz="2000" dirty="0" smtClean="0"/>
              <a:t>   </a:t>
            </a:r>
            <a:r>
              <a:rPr lang="ar-SA" sz="2000" dirty="0" smtClean="0"/>
              <a:t> مرکزی گفته می‌شود که در درون </a:t>
            </a:r>
            <a:r>
              <a:rPr lang="ar-SA" sz="2000" dirty="0" smtClean="0">
                <a:hlinkClick r:id="rId3" tooltip="بافت همبند"/>
              </a:rPr>
              <a:t>م</a:t>
            </a:r>
            <a:r>
              <a:rPr lang="fa-IR" sz="2000" dirty="0" smtClean="0">
                <a:hlinkClick r:id="rId3" tooltip="بافت همبند"/>
              </a:rPr>
              <a:t>ج</a:t>
            </a:r>
            <a:r>
              <a:rPr lang="ar-SA" sz="2000" dirty="0" smtClean="0">
                <a:hlinkClick r:id="rId3" tooltip="بافت همبند"/>
              </a:rPr>
              <a:t>رای ستون </a:t>
            </a:r>
            <a:endParaRPr lang="fa-IR" sz="2000" dirty="0" smtClean="0">
              <a:hlinkClick r:id="rId3" tooltip="بافت همبند"/>
            </a:endParaRPr>
          </a:p>
          <a:p>
            <a:pPr algn="r" rtl="1" eaLnBrk="1" hangingPunct="1">
              <a:lnSpc>
                <a:spcPct val="80000"/>
              </a:lnSpc>
              <a:buFontTx/>
              <a:buNone/>
            </a:pPr>
            <a:r>
              <a:rPr lang="en-US" sz="2000" dirty="0" smtClean="0">
                <a:hlinkClick r:id="rId3" tooltip="بافت همبند"/>
              </a:rPr>
              <a:t>     </a:t>
            </a:r>
            <a:r>
              <a:rPr lang="ar-SA" sz="2000" dirty="0" smtClean="0">
                <a:hlinkClick r:id="rId3" tooltip="بافت همبند"/>
              </a:rPr>
              <a:t>مهره‌ها</a:t>
            </a:r>
            <a:r>
              <a:rPr lang="en-US" sz="2000" dirty="0" smtClean="0">
                <a:solidFill>
                  <a:srgbClr val="FF0000"/>
                </a:solidFill>
              </a:rPr>
              <a:t> </a:t>
            </a:r>
            <a:r>
              <a:rPr lang="ar-SA" sz="2000" dirty="0" smtClean="0"/>
              <a:t>قرار دارد. </a:t>
            </a:r>
            <a:endParaRPr lang="fa-IR" sz="2000" dirty="0" smtClean="0"/>
          </a:p>
          <a:p>
            <a:pPr algn="r" rtl="1" eaLnBrk="1" hangingPunct="1">
              <a:lnSpc>
                <a:spcPct val="80000"/>
              </a:lnSpc>
              <a:buFontTx/>
              <a:buNone/>
            </a:pPr>
            <a:endParaRPr lang="fa-IR" sz="2000" dirty="0" smtClean="0"/>
          </a:p>
          <a:p>
            <a:pPr algn="r" rtl="1" eaLnBrk="1" hangingPunct="1">
              <a:lnSpc>
                <a:spcPct val="80000"/>
              </a:lnSpc>
            </a:pPr>
            <a:r>
              <a:rPr lang="ar-SA" sz="2000" dirty="0" smtClean="0"/>
              <a:t>بخش بالای آن در مجاورت اولین مهره گردن </a:t>
            </a:r>
            <a:endParaRPr lang="fa-IR" sz="2000" dirty="0" smtClean="0"/>
          </a:p>
          <a:p>
            <a:pPr algn="r" rtl="1" eaLnBrk="1" hangingPunct="1">
              <a:lnSpc>
                <a:spcPct val="80000"/>
              </a:lnSpc>
              <a:buFontTx/>
              <a:buNone/>
            </a:pPr>
            <a:r>
              <a:rPr lang="en-US" sz="2000" dirty="0" smtClean="0"/>
              <a:t>     </a:t>
            </a:r>
            <a:r>
              <a:rPr lang="ar-SA" sz="2000" dirty="0" smtClean="0"/>
              <a:t>و انتهای آن در سطح دومین مهره کمری است.</a:t>
            </a:r>
            <a:endParaRPr lang="fa-IR" sz="2000" dirty="0" smtClean="0"/>
          </a:p>
          <a:p>
            <a:pPr algn="r" rtl="1" eaLnBrk="1" hangingPunct="1">
              <a:lnSpc>
                <a:spcPct val="80000"/>
              </a:lnSpc>
              <a:buFontTx/>
              <a:buNone/>
            </a:pPr>
            <a:endParaRPr lang="fa-IR" sz="2000" dirty="0" smtClean="0"/>
          </a:p>
          <a:p>
            <a:pPr algn="r" rtl="1" eaLnBrk="1" hangingPunct="1">
              <a:lnSpc>
                <a:spcPct val="80000"/>
              </a:lnSpc>
            </a:pPr>
            <a:r>
              <a:rPr lang="ar-SA" sz="2000" dirty="0" smtClean="0"/>
              <a:t>رنگ آن از بیرون سفید و قطر آن در حدود </a:t>
            </a:r>
            <a:r>
              <a:rPr lang="en-US" sz="2000" dirty="0" smtClean="0"/>
              <a:t>cm</a:t>
            </a:r>
            <a:r>
              <a:rPr lang="fa-IR" sz="2000" dirty="0" smtClean="0"/>
              <a:t>1</a:t>
            </a:r>
            <a:r>
              <a:rPr lang="ar-SA" sz="2000" dirty="0" smtClean="0"/>
              <a:t>است </a:t>
            </a:r>
            <a:r>
              <a:rPr lang="fa-IR" sz="2000" dirty="0" smtClean="0"/>
              <a:t>.</a:t>
            </a:r>
          </a:p>
          <a:p>
            <a:pPr algn="r" rtl="1" eaLnBrk="1" hangingPunct="1">
              <a:lnSpc>
                <a:spcPct val="80000"/>
              </a:lnSpc>
            </a:pPr>
            <a:endParaRPr lang="en-US" sz="2000" dirty="0" smtClean="0"/>
          </a:p>
          <a:p>
            <a:pPr algn="r" rtl="1" eaLnBrk="1" hangingPunct="1">
              <a:lnSpc>
                <a:spcPct val="80000"/>
              </a:lnSpc>
            </a:pPr>
            <a:r>
              <a:rPr lang="ar-SA" sz="2000" dirty="0" smtClean="0"/>
              <a:t>طول آن در مرد و زن به ترتیب</a:t>
            </a:r>
            <a:r>
              <a:rPr lang="en-US" sz="2000" dirty="0" smtClean="0"/>
              <a:t> </a:t>
            </a:r>
            <a:r>
              <a:rPr lang="ar-SA" sz="2000" dirty="0" smtClean="0"/>
              <a:t> </a:t>
            </a:r>
            <a:r>
              <a:rPr lang="en-US" sz="2000" dirty="0" smtClean="0"/>
              <a:t>cm</a:t>
            </a:r>
            <a:r>
              <a:rPr lang="ar-SA" sz="2000" dirty="0" smtClean="0"/>
              <a:t>45 و </a:t>
            </a:r>
            <a:r>
              <a:rPr lang="en-US" sz="2000" dirty="0" smtClean="0"/>
              <a:t>cm </a:t>
            </a:r>
            <a:r>
              <a:rPr lang="ar-SA" sz="2000" dirty="0" smtClean="0"/>
              <a:t>42 است.</a:t>
            </a:r>
            <a:endParaRPr lang="fa-IR" sz="2000" dirty="0" smtClean="0"/>
          </a:p>
          <a:p>
            <a:pPr algn="r" rtl="1" eaLnBrk="1" hangingPunct="1">
              <a:lnSpc>
                <a:spcPct val="80000"/>
              </a:lnSpc>
            </a:pPr>
            <a:endParaRPr lang="en-US" sz="2000" dirty="0" smtClean="0"/>
          </a:p>
          <a:p>
            <a:pPr algn="r" rtl="1" eaLnBrk="1" hangingPunct="1">
              <a:lnSpc>
                <a:spcPct val="80000"/>
              </a:lnSpc>
            </a:pPr>
            <a:r>
              <a:rPr lang="fa-IR" sz="2000" dirty="0" smtClean="0"/>
              <a:t>در دو ناحیه برجستگی گردنی و کمری(</a:t>
            </a:r>
            <a:r>
              <a:rPr lang="fa-IR" sz="1800" dirty="0" smtClean="0"/>
              <a:t>عصب دهی اندامها</a:t>
            </a:r>
            <a:r>
              <a:rPr lang="fa-IR" sz="2000" dirty="0" smtClean="0"/>
              <a:t>)</a:t>
            </a:r>
            <a:endParaRPr lang="en-US" sz="2000" dirty="0" smtClean="0"/>
          </a:p>
          <a:p>
            <a:pPr algn="r" rtl="1">
              <a:lnSpc>
                <a:spcPct val="80000"/>
              </a:lnSpc>
              <a:buNone/>
            </a:pPr>
            <a:r>
              <a:rPr lang="fa-IR" sz="2000" dirty="0" smtClean="0"/>
              <a:t> </a:t>
            </a:r>
            <a:r>
              <a:rPr lang="en-US" sz="2000" dirty="0" smtClean="0"/>
              <a:t>    </a:t>
            </a:r>
            <a:r>
              <a:rPr lang="fa-IR" sz="2000" dirty="0" smtClean="0"/>
              <a:t>قطر بیشتری دارد.</a:t>
            </a:r>
          </a:p>
          <a:p>
            <a:pPr algn="r" rtl="1" eaLnBrk="1" hangingPunct="1">
              <a:lnSpc>
                <a:spcPct val="80000"/>
              </a:lnSpc>
              <a:buFontTx/>
              <a:buNone/>
            </a:pPr>
            <a:r>
              <a:rPr lang="en-US" sz="2000" dirty="0" smtClean="0"/>
              <a:t> </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after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diamond(in)">
                                      <p:cBhvr>
                                        <p:cTn id="7" dur="20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fa-IR"/>
              <a:t>مفهوم </a:t>
            </a:r>
            <a:r>
              <a:rPr lang="fa-IR">
                <a:solidFill>
                  <a:srgbClr val="FF0000"/>
                </a:solidFill>
              </a:rPr>
              <a:t>تاخير سيناپسي</a:t>
            </a:r>
            <a:r>
              <a:rPr lang="fa-IR"/>
              <a:t> چيست...؟</a:t>
            </a:r>
            <a:endParaRPr lang="en-US"/>
          </a:p>
        </p:txBody>
      </p:sp>
      <p:pic>
        <p:nvPicPr>
          <p:cNvPr id="2253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688" y="1600200"/>
            <a:ext cx="4319587" cy="4724400"/>
          </a:xfrm>
          <a:prstGeom prst="rect">
            <a:avLst/>
          </a:prstGeom>
          <a:noFill/>
          <a:extLst>
            <a:ext uri="{909E8E84-426E-40DD-AFC4-6F175D3DCCD1}">
              <a14:hiddenFill xmlns:a14="http://schemas.microsoft.com/office/drawing/2010/main">
                <a:solidFill>
                  <a:srgbClr val="FFFFFF"/>
                </a:solidFill>
              </a14:hiddenFill>
            </a:ext>
          </a:extLst>
        </p:spPr>
      </p:pic>
      <p:pic>
        <p:nvPicPr>
          <p:cNvPr id="2253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14925" y="1524000"/>
            <a:ext cx="3906838"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340609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2531"/>
                                        </p:tgtEl>
                                        <p:attrNameLst>
                                          <p:attrName>style.visibility</p:attrName>
                                        </p:attrNameLst>
                                      </p:cBhvr>
                                      <p:to>
                                        <p:strVal val="visible"/>
                                      </p:to>
                                    </p:set>
                                    <p:anim calcmode="lin" valueType="num">
                                      <p:cBhvr additive="base">
                                        <p:cTn id="7" dur="500" fill="hold"/>
                                        <p:tgtEl>
                                          <p:spTgt spid="22531"/>
                                        </p:tgtEl>
                                        <p:attrNameLst>
                                          <p:attrName>ppt_x</p:attrName>
                                        </p:attrNameLst>
                                      </p:cBhvr>
                                      <p:tavLst>
                                        <p:tav tm="0">
                                          <p:val>
                                            <p:strVal val="#ppt_x"/>
                                          </p:val>
                                        </p:tav>
                                        <p:tav tm="100000">
                                          <p:val>
                                            <p:strVal val="#ppt_x"/>
                                          </p:val>
                                        </p:tav>
                                      </p:tavLst>
                                    </p:anim>
                                    <p:anim calcmode="lin" valueType="num">
                                      <p:cBhvr additive="base">
                                        <p:cTn id="8" dur="500" fill="hold"/>
                                        <p:tgtEl>
                                          <p:spTgt spid="22531"/>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4" presetClass="entr" presetSubtype="0" fill="hold" nodeType="clickEffect">
                                  <p:stCondLst>
                                    <p:cond delay="0"/>
                                  </p:stCondLst>
                                  <p:childTnLst>
                                    <p:set>
                                      <p:cBhvr>
                                        <p:cTn id="12" dur="1" fill="hold">
                                          <p:stCondLst>
                                            <p:cond delay="0"/>
                                          </p:stCondLst>
                                        </p:cTn>
                                        <p:tgtEl>
                                          <p:spTgt spid="22532"/>
                                        </p:tgtEl>
                                        <p:attrNameLst>
                                          <p:attrName>style.visibility</p:attrName>
                                        </p:attrNameLst>
                                      </p:cBhvr>
                                      <p:to>
                                        <p:strVal val="visible"/>
                                      </p:to>
                                    </p:set>
                                    <p:anim to="" calcmode="lin" valueType="num">
                                      <p:cBhvr>
                                        <p:cTn id="13" dur="1" fill="hold"/>
                                        <p:tgtEl>
                                          <p:spTgt spid="22532"/>
                                        </p:tgtEl>
                                        <p:attrNameLst>
                                          <p:attrName/>
                                        </p:attrNameLst>
                                      </p:cBhvr>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2530"/>
                                        </p:tgtEl>
                                        <p:attrNameLst>
                                          <p:attrName>style.visibility</p:attrName>
                                        </p:attrNameLst>
                                      </p:cBhvr>
                                      <p:to>
                                        <p:strVal val="visible"/>
                                      </p:to>
                                    </p:set>
                                    <p:anim calcmode="lin" valueType="num">
                                      <p:cBhvr additive="base">
                                        <p:cTn id="18" dur="500" fill="hold"/>
                                        <p:tgtEl>
                                          <p:spTgt spid="22530"/>
                                        </p:tgtEl>
                                        <p:attrNameLst>
                                          <p:attrName>ppt_x</p:attrName>
                                        </p:attrNameLst>
                                      </p:cBhvr>
                                      <p:tavLst>
                                        <p:tav tm="0">
                                          <p:val>
                                            <p:strVal val="#ppt_x"/>
                                          </p:val>
                                        </p:tav>
                                        <p:tav tm="100000">
                                          <p:val>
                                            <p:strVal val="#ppt_x"/>
                                          </p:val>
                                        </p:tav>
                                      </p:tavLst>
                                    </p:anim>
                                    <p:anim calcmode="lin" valueType="num">
                                      <p:cBhvr additive="base">
                                        <p:cTn id="19" dur="500" fill="hold"/>
                                        <p:tgtEl>
                                          <p:spTgt spid="22530"/>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8" presetClass="entr" presetSubtype="16" fill="hold" nodeType="clickEffect">
                                  <p:stCondLst>
                                    <p:cond delay="0"/>
                                  </p:stCondLst>
                                  <p:childTnLst>
                                    <p:set>
                                      <p:cBhvr>
                                        <p:cTn id="23" dur="1" fill="hold">
                                          <p:stCondLst>
                                            <p:cond delay="0"/>
                                          </p:stCondLst>
                                        </p:cTn>
                                        <p:tgtEl>
                                          <p:spTgt spid="22531"/>
                                        </p:tgtEl>
                                        <p:attrNameLst>
                                          <p:attrName>style.visibility</p:attrName>
                                        </p:attrNameLst>
                                      </p:cBhvr>
                                      <p:to>
                                        <p:strVal val="visible"/>
                                      </p:to>
                                    </p:set>
                                    <p:animEffect transition="in" filter="diamond(in)">
                                      <p:cBhvr>
                                        <p:cTn id="24" dur="2000"/>
                                        <p:tgtEl>
                                          <p:spTgt spid="22531"/>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53" presetClass="entr" presetSubtype="0" fill="hold" nodeType="clickEffect">
                                  <p:stCondLst>
                                    <p:cond delay="0"/>
                                  </p:stCondLst>
                                  <p:childTnLst>
                                    <p:set>
                                      <p:cBhvr>
                                        <p:cTn id="28" dur="1" fill="hold">
                                          <p:stCondLst>
                                            <p:cond delay="0"/>
                                          </p:stCondLst>
                                        </p:cTn>
                                        <p:tgtEl>
                                          <p:spTgt spid="22532"/>
                                        </p:tgtEl>
                                        <p:attrNameLst>
                                          <p:attrName>style.visibility</p:attrName>
                                        </p:attrNameLst>
                                      </p:cBhvr>
                                      <p:to>
                                        <p:strVal val="visible"/>
                                      </p:to>
                                    </p:set>
                                    <p:anim calcmode="lin" valueType="num">
                                      <p:cBhvr>
                                        <p:cTn id="29" dur="500" fill="hold"/>
                                        <p:tgtEl>
                                          <p:spTgt spid="22532"/>
                                        </p:tgtEl>
                                        <p:attrNameLst>
                                          <p:attrName>ppt_w</p:attrName>
                                        </p:attrNameLst>
                                      </p:cBhvr>
                                      <p:tavLst>
                                        <p:tav tm="0">
                                          <p:val>
                                            <p:fltVal val="0"/>
                                          </p:val>
                                        </p:tav>
                                        <p:tav tm="100000">
                                          <p:val>
                                            <p:strVal val="#ppt_w"/>
                                          </p:val>
                                        </p:tav>
                                      </p:tavLst>
                                    </p:anim>
                                    <p:anim calcmode="lin" valueType="num">
                                      <p:cBhvr>
                                        <p:cTn id="30" dur="500" fill="hold"/>
                                        <p:tgtEl>
                                          <p:spTgt spid="22532"/>
                                        </p:tgtEl>
                                        <p:attrNameLst>
                                          <p:attrName>ppt_h</p:attrName>
                                        </p:attrNameLst>
                                      </p:cBhvr>
                                      <p:tavLst>
                                        <p:tav tm="0">
                                          <p:val>
                                            <p:fltVal val="0"/>
                                          </p:val>
                                        </p:tav>
                                        <p:tav tm="100000">
                                          <p:val>
                                            <p:strVal val="#ppt_h"/>
                                          </p:val>
                                        </p:tav>
                                      </p:tavLst>
                                    </p:anim>
                                    <p:animEffect transition="in" filter="fade">
                                      <p:cBhvr>
                                        <p:cTn id="31" dur="500"/>
                                        <p:tgtEl>
                                          <p:spTgt spid="225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r>
              <a:rPr lang="en-US">
                <a:solidFill>
                  <a:srgbClr val="FF0000"/>
                </a:solidFill>
              </a:rPr>
              <a:t>????????????</a:t>
            </a:r>
          </a:p>
        </p:txBody>
      </p:sp>
      <p:sp>
        <p:nvSpPr>
          <p:cNvPr id="74755" name="Rectangle 3"/>
          <p:cNvSpPr>
            <a:spLocks noGrp="1" noChangeArrowheads="1"/>
          </p:cNvSpPr>
          <p:nvPr>
            <p:ph type="body" idx="1"/>
          </p:nvPr>
        </p:nvSpPr>
        <p:spPr/>
        <p:txBody>
          <a:bodyPr/>
          <a:lstStyle/>
          <a:p>
            <a:r>
              <a:rPr lang="fa-IR" sz="6000">
                <a:solidFill>
                  <a:srgbClr val="FF0000"/>
                </a:solidFill>
                <a:cs typeface="Arabic Style" pitchFamily="2" charset="-78"/>
              </a:rPr>
              <a:t>سرعت و دامنه</a:t>
            </a:r>
            <a:r>
              <a:rPr lang="fa-IR" sz="6000"/>
              <a:t> پتانسيل عمل تحت تاثير چه فاكتورهايي قرار مي گيرد.</a:t>
            </a:r>
            <a:endParaRPr lang="en-US" sz="6000"/>
          </a:p>
        </p:txBody>
      </p:sp>
    </p:spTree>
    <p:extLst>
      <p:ext uri="{BB962C8B-B14F-4D97-AF65-F5344CB8AC3E}">
        <p14:creationId xmlns:p14="http://schemas.microsoft.com/office/powerpoint/2010/main" val="1555609651"/>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grpId="0" nodeType="withEffect">
                                  <p:stCondLst>
                                    <p:cond delay="0"/>
                                  </p:stCondLst>
                                  <p:childTnLst>
                                    <p:set>
                                      <p:cBhvr>
                                        <p:cTn id="6" dur="1" fill="hold">
                                          <p:stCondLst>
                                            <p:cond delay="0"/>
                                          </p:stCondLst>
                                        </p:cTn>
                                        <p:tgtEl>
                                          <p:spTgt spid="74754"/>
                                        </p:tgtEl>
                                        <p:attrNameLst>
                                          <p:attrName>style.visibility</p:attrName>
                                        </p:attrNameLst>
                                      </p:cBhvr>
                                      <p:to>
                                        <p:strVal val="visible"/>
                                      </p:to>
                                    </p:set>
                                    <p:anim calcmode="lin" valueType="num">
                                      <p:cBhvr>
                                        <p:cTn id="7" dur="2000" fill="hold"/>
                                        <p:tgtEl>
                                          <p:spTgt spid="74754"/>
                                        </p:tgtEl>
                                        <p:attrNameLst>
                                          <p:attrName>ppt_w</p:attrName>
                                        </p:attrNameLst>
                                      </p:cBhvr>
                                      <p:tavLst>
                                        <p:tav tm="0">
                                          <p:val>
                                            <p:strVal val="#ppt_w*2.5"/>
                                          </p:val>
                                        </p:tav>
                                        <p:tav tm="100000">
                                          <p:val>
                                            <p:strVal val="#ppt_w"/>
                                          </p:val>
                                        </p:tav>
                                      </p:tavLst>
                                    </p:anim>
                                    <p:anim calcmode="lin" valueType="num">
                                      <p:cBhvr>
                                        <p:cTn id="8" dur="2000" fill="hold"/>
                                        <p:tgtEl>
                                          <p:spTgt spid="74754"/>
                                        </p:tgtEl>
                                        <p:attrNameLst>
                                          <p:attrName>ppt_h</p:attrName>
                                        </p:attrNameLst>
                                      </p:cBhvr>
                                      <p:tavLst>
                                        <p:tav tm="0">
                                          <p:val>
                                            <p:strVal val="#ppt_h"/>
                                          </p:val>
                                        </p:tav>
                                        <p:tav tm="100000">
                                          <p:val>
                                            <p:strVal val="#ppt_h"/>
                                          </p:val>
                                        </p:tav>
                                      </p:tavLst>
                                    </p:anim>
                                    <p:anim calcmode="lin" valueType="num">
                                      <p:cBhvr>
                                        <p:cTn id="9" dur="2000" fill="hold"/>
                                        <p:tgtEl>
                                          <p:spTgt spid="74754"/>
                                        </p:tgtEl>
                                        <p:attrNameLst>
                                          <p:attrName>ppt_x</p:attrName>
                                        </p:attrNameLst>
                                      </p:cBhvr>
                                      <p:tavLst>
                                        <p:tav tm="0">
                                          <p:val>
                                            <p:strVal val="#ppt_x-.2"/>
                                          </p:val>
                                        </p:tav>
                                        <p:tav tm="50000">
                                          <p:val>
                                            <p:strVal val="#ppt_x+.1"/>
                                          </p:val>
                                        </p:tav>
                                        <p:tav tm="100000">
                                          <p:val>
                                            <p:strVal val="#ppt_x"/>
                                          </p:val>
                                        </p:tav>
                                      </p:tavLst>
                                    </p:anim>
                                    <p:anim calcmode="lin" valueType="num">
                                      <p:cBhvr>
                                        <p:cTn id="10" dur="2000" fill="hold"/>
                                        <p:tgtEl>
                                          <p:spTgt spid="74754"/>
                                        </p:tgtEl>
                                        <p:attrNameLst>
                                          <p:attrName>ppt_y</p:attrName>
                                        </p:attrNameLst>
                                      </p:cBhvr>
                                      <p:tavLst>
                                        <p:tav tm="0">
                                          <p:val>
                                            <p:strVal val="#ppt_y+1"/>
                                          </p:val>
                                        </p:tav>
                                        <p:tav tm="50000">
                                          <p:val>
                                            <p:strVal val="#ppt_y+.5"/>
                                          </p:val>
                                        </p:tav>
                                        <p:tav tm="100000">
                                          <p:val>
                                            <p:strVal val="#ppt_y"/>
                                          </p:val>
                                        </p:tav>
                                      </p:tavLst>
                                    </p:anim>
                                    <p:animEffect transition="in" filter="fade">
                                      <p:cBhvr>
                                        <p:cTn id="11" dur="2000"/>
                                        <p:tgtEl>
                                          <p:spTgt spid="7475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74755">
                                            <p:txEl>
                                              <p:pRg st="0" end="0"/>
                                            </p:txEl>
                                          </p:spTgt>
                                        </p:tgtEl>
                                        <p:attrNameLst>
                                          <p:attrName>style.visibility</p:attrName>
                                        </p:attrNameLst>
                                      </p:cBhvr>
                                      <p:to>
                                        <p:strVal val="visible"/>
                                      </p:to>
                                    </p:set>
                                    <p:animEffect transition="in" filter="wipe(left)">
                                      <p:cBhvr>
                                        <p:cTn id="16" dur="500"/>
                                        <p:tgtEl>
                                          <p:spTgt spid="747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4" grpId="0"/>
      <p:bldP spid="74755"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r>
              <a:rPr lang="fa-IR" sz="4000"/>
              <a:t>پتانسيلهاي </a:t>
            </a:r>
            <a:r>
              <a:rPr lang="fa-IR" sz="4000">
                <a:solidFill>
                  <a:srgbClr val="FF0066"/>
                </a:solidFill>
              </a:rPr>
              <a:t>پس سيناپسي</a:t>
            </a:r>
            <a:r>
              <a:rPr lang="fa-IR" sz="4000"/>
              <a:t> مهاري و تحريكي...؟</a:t>
            </a:r>
            <a:endParaRPr lang="en-US" sz="4000"/>
          </a:p>
        </p:txBody>
      </p:sp>
      <p:sp>
        <p:nvSpPr>
          <p:cNvPr id="76803" name="Rectangle 3"/>
          <p:cNvSpPr>
            <a:spLocks noGrp="1" noChangeArrowheads="1"/>
          </p:cNvSpPr>
          <p:nvPr>
            <p:ph type="body" idx="1"/>
          </p:nvPr>
        </p:nvSpPr>
        <p:spPr/>
        <p:txBody>
          <a:bodyPr/>
          <a:lstStyle/>
          <a:p>
            <a:pPr algn="r" rtl="1"/>
            <a:r>
              <a:rPr lang="fa-IR"/>
              <a:t>يك </a:t>
            </a:r>
            <a:r>
              <a:rPr lang="fa-IR">
                <a:solidFill>
                  <a:srgbClr val="FF00FF"/>
                </a:solidFill>
              </a:rPr>
              <a:t>تحريك منفرد</a:t>
            </a:r>
            <a:r>
              <a:rPr lang="fa-IR"/>
              <a:t> در يك نورون </a:t>
            </a:r>
            <a:r>
              <a:rPr lang="fa-IR" sz="4800"/>
              <a:t>يك پتانسيل عمل قابل انتشار ايجاد </a:t>
            </a:r>
            <a:r>
              <a:rPr lang="fa-IR" sz="4800">
                <a:solidFill>
                  <a:srgbClr val="0000FF"/>
                </a:solidFill>
              </a:rPr>
              <a:t>نمي كند</a:t>
            </a:r>
            <a:r>
              <a:rPr lang="fa-IR"/>
              <a:t> ، بلكه موجب بروز يك </a:t>
            </a:r>
            <a:r>
              <a:rPr lang="en-US">
                <a:solidFill>
                  <a:srgbClr val="FF0066"/>
                </a:solidFill>
              </a:rPr>
              <a:t>De</a:t>
            </a:r>
            <a:r>
              <a:rPr lang="fa-IR"/>
              <a:t> نسبي زودگذر و يا </a:t>
            </a:r>
            <a:r>
              <a:rPr lang="en-US">
                <a:solidFill>
                  <a:srgbClr val="FF0066"/>
                </a:solidFill>
              </a:rPr>
              <a:t>Hyperpolarization</a:t>
            </a:r>
            <a:r>
              <a:rPr lang="fa-IR"/>
              <a:t> زودگذر شود.  </a:t>
            </a:r>
            <a:endParaRPr lang="en-US"/>
          </a:p>
        </p:txBody>
      </p:sp>
    </p:spTree>
    <p:extLst>
      <p:ext uri="{BB962C8B-B14F-4D97-AF65-F5344CB8AC3E}">
        <p14:creationId xmlns:p14="http://schemas.microsoft.com/office/powerpoint/2010/main" val="273414326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6802"/>
                                        </p:tgtEl>
                                        <p:attrNameLst>
                                          <p:attrName>style.visibility</p:attrName>
                                        </p:attrNameLst>
                                      </p:cBhvr>
                                      <p:to>
                                        <p:strVal val="visible"/>
                                      </p:to>
                                    </p:set>
                                    <p:animEffect transition="in" filter="box(in)">
                                      <p:cBhvr>
                                        <p:cTn id="7" dur="500"/>
                                        <p:tgtEl>
                                          <p:spTgt spid="7680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76803">
                                            <p:txEl>
                                              <p:pRg st="0" end="0"/>
                                            </p:txEl>
                                          </p:spTgt>
                                        </p:tgtEl>
                                        <p:attrNameLst>
                                          <p:attrName>style.visibility</p:attrName>
                                        </p:attrNameLst>
                                      </p:cBhvr>
                                      <p:to>
                                        <p:strVal val="visible"/>
                                      </p:to>
                                    </p:set>
                                    <p:anim calcmode="lin" valueType="num">
                                      <p:cBhvr>
                                        <p:cTn id="12" dur="500" fill="hold"/>
                                        <p:tgtEl>
                                          <p:spTgt spid="7680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7680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7680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2" grpId="0"/>
      <p:bldP spid="7680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algn="r" rtl="1"/>
            <a:r>
              <a:rPr lang="en-US" sz="4000"/>
              <a:t>Excitatory Postsynaptic Potentials</a:t>
            </a:r>
            <a:br>
              <a:rPr lang="en-US" sz="4000"/>
            </a:br>
            <a:r>
              <a:rPr lang="en-US" sz="4000"/>
              <a:t> </a:t>
            </a:r>
            <a:r>
              <a:rPr lang="en-US" sz="4000">
                <a:solidFill>
                  <a:srgbClr val="FF0066"/>
                </a:solidFill>
              </a:rPr>
              <a:t>(EPSP</a:t>
            </a:r>
            <a:r>
              <a:rPr lang="en-US" sz="4000" baseline="-25000">
                <a:solidFill>
                  <a:srgbClr val="FF0066"/>
                </a:solidFill>
              </a:rPr>
              <a:t>s</a:t>
            </a:r>
            <a:r>
              <a:rPr lang="en-US" sz="4000">
                <a:solidFill>
                  <a:srgbClr val="FF0066"/>
                </a:solidFill>
              </a:rPr>
              <a:t>)</a:t>
            </a:r>
          </a:p>
        </p:txBody>
      </p:sp>
      <p:sp>
        <p:nvSpPr>
          <p:cNvPr id="97283" name="Rectangle 3"/>
          <p:cNvSpPr>
            <a:spLocks noGrp="1" noChangeArrowheads="1"/>
          </p:cNvSpPr>
          <p:nvPr>
            <p:ph type="body" idx="1"/>
          </p:nvPr>
        </p:nvSpPr>
        <p:spPr/>
        <p:txBody>
          <a:bodyPr/>
          <a:lstStyle/>
          <a:p>
            <a:pPr algn="r" rtl="1"/>
            <a:r>
              <a:rPr lang="fa-IR"/>
              <a:t>ناشي از </a:t>
            </a:r>
            <a:r>
              <a:rPr lang="en-US"/>
              <a:t>De</a:t>
            </a:r>
            <a:r>
              <a:rPr lang="fa-IR"/>
              <a:t> غشا پس سيناپسي بالافاصله در زير تكمه سيناپسي فعال است و چون ضعيف است نمي تواند تمام غشا را دي پولاريزه كند ، بلكه فقط يك </a:t>
            </a:r>
            <a:r>
              <a:rPr lang="en-US">
                <a:solidFill>
                  <a:srgbClr val="FF0066"/>
                </a:solidFill>
              </a:rPr>
              <a:t>EPSP</a:t>
            </a:r>
            <a:r>
              <a:rPr lang="fa-IR">
                <a:solidFill>
                  <a:srgbClr val="FF0066"/>
                </a:solidFill>
              </a:rPr>
              <a:t> توليد مي كند.</a:t>
            </a:r>
            <a:endParaRPr lang="en-US">
              <a:solidFill>
                <a:srgbClr val="FF0066"/>
              </a:solidFill>
            </a:endParaRPr>
          </a:p>
        </p:txBody>
      </p:sp>
      <p:pic>
        <p:nvPicPr>
          <p:cNvPr id="9728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3962400"/>
            <a:ext cx="5943600" cy="289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785930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97282"/>
                                        </p:tgtEl>
                                        <p:attrNameLst>
                                          <p:attrName>style.visibility</p:attrName>
                                        </p:attrNameLst>
                                      </p:cBhvr>
                                      <p:to>
                                        <p:strVal val="visible"/>
                                      </p:to>
                                    </p:set>
                                    <p:animEffect transition="in" filter="diamond(in)">
                                      <p:cBhvr>
                                        <p:cTn id="7" dur="2000"/>
                                        <p:tgtEl>
                                          <p:spTgt spid="9728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97283">
                                            <p:txEl>
                                              <p:pRg st="0" end="0"/>
                                            </p:txEl>
                                          </p:spTgt>
                                        </p:tgtEl>
                                        <p:attrNameLst>
                                          <p:attrName>style.visibility</p:attrName>
                                        </p:attrNameLst>
                                      </p:cBhvr>
                                      <p:to>
                                        <p:strVal val="visible"/>
                                      </p:to>
                                    </p:set>
                                    <p:animEffect transition="in" filter="wheel(4)">
                                      <p:cBhvr>
                                        <p:cTn id="12" dur="2000"/>
                                        <p:tgtEl>
                                          <p:spTgt spid="9728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3" presetClass="entr" presetSubtype="0" fill="hold" nodeType="clickEffect">
                                  <p:stCondLst>
                                    <p:cond delay="0"/>
                                  </p:stCondLst>
                                  <p:childTnLst>
                                    <p:set>
                                      <p:cBhvr>
                                        <p:cTn id="16" dur="1" fill="hold">
                                          <p:stCondLst>
                                            <p:cond delay="0"/>
                                          </p:stCondLst>
                                        </p:cTn>
                                        <p:tgtEl>
                                          <p:spTgt spid="97284"/>
                                        </p:tgtEl>
                                        <p:attrNameLst>
                                          <p:attrName>style.visibility</p:attrName>
                                        </p:attrNameLst>
                                      </p:cBhvr>
                                      <p:to>
                                        <p:strVal val="visible"/>
                                      </p:to>
                                    </p:set>
                                    <p:anim calcmode="lin" valueType="num">
                                      <p:cBhvr>
                                        <p:cTn id="17" dur="500" fill="hold"/>
                                        <p:tgtEl>
                                          <p:spTgt spid="97284"/>
                                        </p:tgtEl>
                                        <p:attrNameLst>
                                          <p:attrName>ppt_w</p:attrName>
                                        </p:attrNameLst>
                                      </p:cBhvr>
                                      <p:tavLst>
                                        <p:tav tm="0">
                                          <p:val>
                                            <p:fltVal val="0"/>
                                          </p:val>
                                        </p:tav>
                                        <p:tav tm="100000">
                                          <p:val>
                                            <p:strVal val="#ppt_w"/>
                                          </p:val>
                                        </p:tav>
                                      </p:tavLst>
                                    </p:anim>
                                    <p:anim calcmode="lin" valueType="num">
                                      <p:cBhvr>
                                        <p:cTn id="18" dur="500" fill="hold"/>
                                        <p:tgtEl>
                                          <p:spTgt spid="97284"/>
                                        </p:tgtEl>
                                        <p:attrNameLst>
                                          <p:attrName>ppt_h</p:attrName>
                                        </p:attrNameLst>
                                      </p:cBhvr>
                                      <p:tavLst>
                                        <p:tav tm="0">
                                          <p:val>
                                            <p:fltVal val="0"/>
                                          </p:val>
                                        </p:tav>
                                        <p:tav tm="100000">
                                          <p:val>
                                            <p:strVal val="#ppt_h"/>
                                          </p:val>
                                        </p:tav>
                                      </p:tavLst>
                                    </p:anim>
                                    <p:animEffect transition="in" filter="fade">
                                      <p:cBhvr>
                                        <p:cTn id="19" dur="500"/>
                                        <p:tgtEl>
                                          <p:spTgt spid="972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2" grpId="0"/>
      <p:bldP spid="9728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pPr algn="r" rtl="1"/>
            <a:r>
              <a:rPr lang="fa-IR"/>
              <a:t>علت </a:t>
            </a:r>
            <a:r>
              <a:rPr lang="en-US">
                <a:solidFill>
                  <a:srgbClr val="FF0066"/>
                </a:solidFill>
              </a:rPr>
              <a:t>EPSP</a:t>
            </a:r>
            <a:r>
              <a:rPr lang="fa-IR">
                <a:solidFill>
                  <a:srgbClr val="FF0066"/>
                </a:solidFill>
              </a:rPr>
              <a:t>...؟</a:t>
            </a:r>
            <a:endParaRPr lang="en-US">
              <a:solidFill>
                <a:srgbClr val="FF0066"/>
              </a:solidFill>
            </a:endParaRPr>
          </a:p>
        </p:txBody>
      </p:sp>
      <p:sp>
        <p:nvSpPr>
          <p:cNvPr id="99331" name="Rectangle 3"/>
          <p:cNvSpPr>
            <a:spLocks noGrp="1" noChangeArrowheads="1"/>
          </p:cNvSpPr>
          <p:nvPr>
            <p:ph type="body" idx="1"/>
          </p:nvPr>
        </p:nvSpPr>
        <p:spPr>
          <a:xfrm>
            <a:off x="457200" y="2667000"/>
            <a:ext cx="8229600" cy="3459163"/>
          </a:xfrm>
        </p:spPr>
        <p:txBody>
          <a:bodyPr/>
          <a:lstStyle/>
          <a:p>
            <a:pPr algn="r" rtl="1"/>
            <a:r>
              <a:rPr lang="fa-IR" sz="5400"/>
              <a:t>باز شدن كانالهاي </a:t>
            </a:r>
            <a:r>
              <a:rPr lang="fa-IR" sz="5400">
                <a:solidFill>
                  <a:srgbClr val="0000FF"/>
                </a:solidFill>
              </a:rPr>
              <a:t>سديمي</a:t>
            </a:r>
            <a:endParaRPr lang="en-US" sz="5400">
              <a:solidFill>
                <a:srgbClr val="0000FF"/>
              </a:solidFill>
            </a:endParaRPr>
          </a:p>
        </p:txBody>
      </p:sp>
    </p:spTree>
    <p:extLst>
      <p:ext uri="{BB962C8B-B14F-4D97-AF65-F5344CB8AC3E}">
        <p14:creationId xmlns:p14="http://schemas.microsoft.com/office/powerpoint/2010/main" val="151590996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99330"/>
                                        </p:tgtEl>
                                        <p:attrNameLst>
                                          <p:attrName>style.visibility</p:attrName>
                                        </p:attrNameLst>
                                      </p:cBhvr>
                                      <p:to>
                                        <p:strVal val="visible"/>
                                      </p:to>
                                    </p:set>
                                    <p:animEffect transition="in" filter="box(in)">
                                      <p:cBhvr>
                                        <p:cTn id="7" dur="500"/>
                                        <p:tgtEl>
                                          <p:spTgt spid="993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9331">
                                            <p:txEl>
                                              <p:pRg st="0" end="0"/>
                                            </p:txEl>
                                          </p:spTgt>
                                        </p:tgtEl>
                                        <p:attrNameLst>
                                          <p:attrName>style.visibility</p:attrName>
                                        </p:attrNameLst>
                                      </p:cBhvr>
                                      <p:to>
                                        <p:strVal val="visible"/>
                                      </p:to>
                                    </p:set>
                                    <p:anim calcmode="lin" valueType="num">
                                      <p:cBhvr additive="base">
                                        <p:cTn id="12" dur="500" fill="hold"/>
                                        <p:tgtEl>
                                          <p:spTgt spid="99331">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9933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0" grpId="0"/>
      <p:bldP spid="99331"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r>
              <a:rPr lang="en-US" sz="4000"/>
              <a:t>Inhibitory Postsynaptic Potentials</a:t>
            </a:r>
            <a:br>
              <a:rPr lang="en-US" sz="4000"/>
            </a:br>
            <a:r>
              <a:rPr lang="en-US" sz="4000"/>
              <a:t>(IPSP</a:t>
            </a:r>
            <a:r>
              <a:rPr lang="en-US" sz="4000" baseline="-25000"/>
              <a:t>s</a:t>
            </a:r>
            <a:r>
              <a:rPr lang="en-US" sz="4000"/>
              <a:t>)</a:t>
            </a:r>
          </a:p>
        </p:txBody>
      </p:sp>
      <p:pic>
        <p:nvPicPr>
          <p:cNvPr id="788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133600"/>
            <a:ext cx="9144000" cy="472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100102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78850"/>
                                        </p:tgtEl>
                                        <p:attrNameLst>
                                          <p:attrName>style.visibility</p:attrName>
                                        </p:attrNameLst>
                                      </p:cBhvr>
                                      <p:to>
                                        <p:strVal val="visible"/>
                                      </p:to>
                                    </p:set>
                                    <p:anim calcmode="lin" valueType="num">
                                      <p:cBhvr>
                                        <p:cTn id="7" dur="500" fill="hold"/>
                                        <p:tgtEl>
                                          <p:spTgt spid="78850"/>
                                        </p:tgtEl>
                                        <p:attrNameLst>
                                          <p:attrName>ppt_w</p:attrName>
                                        </p:attrNameLst>
                                      </p:cBhvr>
                                      <p:tavLst>
                                        <p:tav tm="0">
                                          <p:val>
                                            <p:fltVal val="0"/>
                                          </p:val>
                                        </p:tav>
                                        <p:tav tm="100000">
                                          <p:val>
                                            <p:strVal val="#ppt_w"/>
                                          </p:val>
                                        </p:tav>
                                      </p:tavLst>
                                    </p:anim>
                                    <p:anim calcmode="lin" valueType="num">
                                      <p:cBhvr>
                                        <p:cTn id="8" dur="500" fill="hold"/>
                                        <p:tgtEl>
                                          <p:spTgt spid="78850"/>
                                        </p:tgtEl>
                                        <p:attrNameLst>
                                          <p:attrName>ppt_h</p:attrName>
                                        </p:attrNameLst>
                                      </p:cBhvr>
                                      <p:tavLst>
                                        <p:tav tm="0">
                                          <p:val>
                                            <p:fltVal val="0"/>
                                          </p:val>
                                        </p:tav>
                                        <p:tav tm="100000">
                                          <p:val>
                                            <p:strVal val="#ppt_h"/>
                                          </p:val>
                                        </p:tav>
                                      </p:tavLst>
                                    </p:anim>
                                    <p:animEffect transition="in" filter="fade">
                                      <p:cBhvr>
                                        <p:cTn id="9" dur="500"/>
                                        <p:tgtEl>
                                          <p:spTgt spid="7885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9" presetClass="entr" presetSubtype="0" fill="hold" nodeType="clickEffect">
                                  <p:stCondLst>
                                    <p:cond delay="0"/>
                                  </p:stCondLst>
                                  <p:childTnLst>
                                    <p:set>
                                      <p:cBhvr>
                                        <p:cTn id="13" dur="1" fill="hold">
                                          <p:stCondLst>
                                            <p:cond delay="0"/>
                                          </p:stCondLst>
                                        </p:cTn>
                                        <p:tgtEl>
                                          <p:spTgt spid="78851"/>
                                        </p:tgtEl>
                                        <p:attrNameLst>
                                          <p:attrName>style.visibility</p:attrName>
                                        </p:attrNameLst>
                                      </p:cBhvr>
                                      <p:to>
                                        <p:strVal val="visible"/>
                                      </p:to>
                                    </p:set>
                                    <p:animEffect transition="in" filter="dissolve">
                                      <p:cBhvr>
                                        <p:cTn id="14" dur="500"/>
                                        <p:tgtEl>
                                          <p:spTgt spid="788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r>
              <a:rPr lang="fa-IR">
                <a:solidFill>
                  <a:srgbClr val="FF0066"/>
                </a:solidFill>
              </a:rPr>
              <a:t>علت</a:t>
            </a:r>
            <a:r>
              <a:rPr lang="fa-IR"/>
              <a:t> </a:t>
            </a:r>
            <a:r>
              <a:rPr lang="en-US"/>
              <a:t>(IPSP</a:t>
            </a:r>
            <a:r>
              <a:rPr lang="en-US" baseline="-25000"/>
              <a:t>s</a:t>
            </a:r>
            <a:r>
              <a:rPr lang="en-US"/>
              <a:t>)</a:t>
            </a:r>
            <a:r>
              <a:rPr lang="fa-IR"/>
              <a:t> ...؟</a:t>
            </a:r>
            <a:endParaRPr lang="en-US"/>
          </a:p>
        </p:txBody>
      </p:sp>
      <p:sp>
        <p:nvSpPr>
          <p:cNvPr id="80899" name="Rectangle 3"/>
          <p:cNvSpPr>
            <a:spLocks noGrp="1" noChangeArrowheads="1"/>
          </p:cNvSpPr>
          <p:nvPr>
            <p:ph type="body" idx="1"/>
          </p:nvPr>
        </p:nvSpPr>
        <p:spPr/>
        <p:txBody>
          <a:bodyPr/>
          <a:lstStyle/>
          <a:p>
            <a:pPr algn="r" rtl="1"/>
            <a:r>
              <a:rPr lang="fa-IR" sz="4000"/>
              <a:t>تحريك ممكن است موجب عبور يونهايي از غشا نورون پس سيناپسي شود كه بجاي يك جواب </a:t>
            </a:r>
            <a:r>
              <a:rPr lang="en-US" sz="4000">
                <a:solidFill>
                  <a:srgbClr val="00CC00"/>
                </a:solidFill>
              </a:rPr>
              <a:t>De</a:t>
            </a:r>
            <a:r>
              <a:rPr lang="fa-IR" sz="4000">
                <a:solidFill>
                  <a:srgbClr val="00CC00"/>
                </a:solidFill>
              </a:rPr>
              <a:t> </a:t>
            </a:r>
            <a:r>
              <a:rPr lang="fa-IR" sz="4000"/>
              <a:t>يك جواب زودگذر </a:t>
            </a:r>
            <a:r>
              <a:rPr lang="en-US" sz="4000">
                <a:solidFill>
                  <a:srgbClr val="0000FF"/>
                </a:solidFill>
              </a:rPr>
              <a:t>Hyper</a:t>
            </a:r>
            <a:r>
              <a:rPr lang="fa-IR" sz="4000"/>
              <a:t> ايجاد كند.</a:t>
            </a:r>
          </a:p>
          <a:p>
            <a:pPr algn="r" rtl="1"/>
            <a:endParaRPr lang="fa-IR" sz="4000"/>
          </a:p>
          <a:p>
            <a:r>
              <a:rPr lang="fa-IR"/>
              <a:t>الف- افزايش ورود يون </a:t>
            </a:r>
            <a:r>
              <a:rPr lang="fa-IR">
                <a:solidFill>
                  <a:srgbClr val="FF0066"/>
                </a:solidFill>
              </a:rPr>
              <a:t>كلر</a:t>
            </a:r>
          </a:p>
          <a:p>
            <a:r>
              <a:rPr lang="fa-IR"/>
              <a:t>ب- افزايش خروج </a:t>
            </a:r>
            <a:r>
              <a:rPr lang="fa-IR">
                <a:solidFill>
                  <a:srgbClr val="FF0066"/>
                </a:solidFill>
              </a:rPr>
              <a:t>پتاسيم</a:t>
            </a:r>
            <a:endParaRPr lang="en-US">
              <a:solidFill>
                <a:srgbClr val="FF0066"/>
              </a:solidFill>
            </a:endParaRPr>
          </a:p>
        </p:txBody>
      </p:sp>
    </p:spTree>
    <p:extLst>
      <p:ext uri="{BB962C8B-B14F-4D97-AF65-F5344CB8AC3E}">
        <p14:creationId xmlns:p14="http://schemas.microsoft.com/office/powerpoint/2010/main" val="212091795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80898"/>
                                        </p:tgtEl>
                                        <p:attrNameLst>
                                          <p:attrName>style.visibility</p:attrName>
                                        </p:attrNameLst>
                                      </p:cBhvr>
                                      <p:to>
                                        <p:strVal val="visible"/>
                                      </p:to>
                                    </p:set>
                                    <p:anim calcmode="lin" valueType="num">
                                      <p:cBhvr>
                                        <p:cTn id="7" dur="500" fill="hold"/>
                                        <p:tgtEl>
                                          <p:spTgt spid="80898"/>
                                        </p:tgtEl>
                                        <p:attrNameLst>
                                          <p:attrName>ppt_w</p:attrName>
                                        </p:attrNameLst>
                                      </p:cBhvr>
                                      <p:tavLst>
                                        <p:tav tm="0">
                                          <p:val>
                                            <p:fltVal val="0"/>
                                          </p:val>
                                        </p:tav>
                                        <p:tav tm="100000">
                                          <p:val>
                                            <p:strVal val="#ppt_w"/>
                                          </p:val>
                                        </p:tav>
                                      </p:tavLst>
                                    </p:anim>
                                    <p:anim calcmode="lin" valueType="num">
                                      <p:cBhvr>
                                        <p:cTn id="8" dur="500" fill="hold"/>
                                        <p:tgtEl>
                                          <p:spTgt spid="80898"/>
                                        </p:tgtEl>
                                        <p:attrNameLst>
                                          <p:attrName>ppt_h</p:attrName>
                                        </p:attrNameLst>
                                      </p:cBhvr>
                                      <p:tavLst>
                                        <p:tav tm="0">
                                          <p:val>
                                            <p:fltVal val="0"/>
                                          </p:val>
                                        </p:tav>
                                        <p:tav tm="100000">
                                          <p:val>
                                            <p:strVal val="#ppt_h"/>
                                          </p:val>
                                        </p:tav>
                                      </p:tavLst>
                                    </p:anim>
                                    <p:animEffect transition="in" filter="fade">
                                      <p:cBhvr>
                                        <p:cTn id="9" dur="500"/>
                                        <p:tgtEl>
                                          <p:spTgt spid="8089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80899">
                                            <p:txEl>
                                              <p:pRg st="0" end="0"/>
                                            </p:txEl>
                                          </p:spTgt>
                                        </p:tgtEl>
                                        <p:attrNameLst>
                                          <p:attrName>style.visibility</p:attrName>
                                        </p:attrNameLst>
                                      </p:cBhvr>
                                      <p:to>
                                        <p:strVal val="visible"/>
                                      </p:to>
                                    </p:set>
                                    <p:anim calcmode="lin" valueType="num">
                                      <p:cBhvr additive="base">
                                        <p:cTn id="14" dur="500" fill="hold"/>
                                        <p:tgtEl>
                                          <p:spTgt spid="80899">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808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80899">
                                            <p:txEl>
                                              <p:pRg st="2" end="2"/>
                                            </p:txEl>
                                          </p:spTgt>
                                        </p:tgtEl>
                                        <p:attrNameLst>
                                          <p:attrName>style.visibility</p:attrName>
                                        </p:attrNameLst>
                                      </p:cBhvr>
                                      <p:to>
                                        <p:strVal val="visible"/>
                                      </p:to>
                                    </p:set>
                                    <p:anim calcmode="lin" valueType="num">
                                      <p:cBhvr additive="base">
                                        <p:cTn id="20" dur="500" fill="hold"/>
                                        <p:tgtEl>
                                          <p:spTgt spid="80899">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8089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80899">
                                            <p:txEl>
                                              <p:pRg st="3" end="3"/>
                                            </p:txEl>
                                          </p:spTgt>
                                        </p:tgtEl>
                                        <p:attrNameLst>
                                          <p:attrName>style.visibility</p:attrName>
                                        </p:attrNameLst>
                                      </p:cBhvr>
                                      <p:to>
                                        <p:strVal val="visible"/>
                                      </p:to>
                                    </p:set>
                                    <p:anim calcmode="lin" valueType="num">
                                      <p:cBhvr additive="base">
                                        <p:cTn id="26" dur="500" fill="hold"/>
                                        <p:tgtEl>
                                          <p:spTgt spid="80899">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8089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8" grpId="0"/>
      <p:bldP spid="80899"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descr="24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8175" y="1362075"/>
            <a:ext cx="5495925" cy="549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3" name="Rectangle 3"/>
          <p:cNvSpPr>
            <a:spLocks noGrp="1" noChangeArrowheads="1"/>
          </p:cNvSpPr>
          <p:nvPr>
            <p:ph type="title" idx="4294967295"/>
          </p:nvPr>
        </p:nvSpPr>
        <p:spPr>
          <a:xfrm>
            <a:off x="468313" y="0"/>
            <a:ext cx="8229600" cy="1384300"/>
          </a:xfrm>
        </p:spPr>
        <p:txBody>
          <a:bodyPr/>
          <a:lstStyle/>
          <a:p>
            <a:r>
              <a:rPr lang="en-US" b="1" i="1" u="sng">
                <a:solidFill>
                  <a:schemeClr val="accent2"/>
                </a:solidFill>
              </a:rPr>
              <a:t>In put – out put</a:t>
            </a:r>
          </a:p>
        </p:txBody>
      </p:sp>
    </p:spTree>
    <p:extLst>
      <p:ext uri="{BB962C8B-B14F-4D97-AF65-F5344CB8AC3E}">
        <p14:creationId xmlns:p14="http://schemas.microsoft.com/office/powerpoint/2010/main" val="319326234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76803"/>
                                        </p:tgtEl>
                                        <p:attrNameLst>
                                          <p:attrName>style.visibility</p:attrName>
                                        </p:attrNameLst>
                                      </p:cBhvr>
                                      <p:to>
                                        <p:strVal val="visible"/>
                                      </p:to>
                                    </p:set>
                                    <p:anim to="" calcmode="lin" valueType="num">
                                      <p:cBhvr>
                                        <p:cTn id="7" dur="1" fill="hold"/>
                                        <p:tgtEl>
                                          <p:spTgt spid="76803"/>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nodeType="clickEffect">
                                  <p:stCondLst>
                                    <p:cond delay="0"/>
                                  </p:stCondLst>
                                  <p:childTnLst>
                                    <p:set>
                                      <p:cBhvr>
                                        <p:cTn id="11" dur="1" fill="hold">
                                          <p:stCondLst>
                                            <p:cond delay="0"/>
                                          </p:stCondLst>
                                        </p:cTn>
                                        <p:tgtEl>
                                          <p:spTgt spid="76802"/>
                                        </p:tgtEl>
                                        <p:attrNameLst>
                                          <p:attrName>style.visibility</p:attrName>
                                        </p:attrNameLst>
                                      </p:cBhvr>
                                      <p:to>
                                        <p:strVal val="visible"/>
                                      </p:to>
                                    </p:set>
                                    <p:anim to="" calcmode="lin" valueType="num">
                                      <p:cBhvr>
                                        <p:cTn id="12" dur="1" fill="hold"/>
                                        <p:tgtEl>
                                          <p:spTgt spid="7680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24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1685925"/>
            <a:ext cx="6219825" cy="517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7" name="Rectangle 3"/>
          <p:cNvSpPr>
            <a:spLocks noGrp="1" noChangeArrowheads="1"/>
          </p:cNvSpPr>
          <p:nvPr>
            <p:ph type="title" idx="4294967295"/>
          </p:nvPr>
        </p:nvSpPr>
        <p:spPr>
          <a:xfrm>
            <a:off x="468313" y="0"/>
            <a:ext cx="8229600" cy="1384300"/>
          </a:xfrm>
        </p:spPr>
        <p:txBody>
          <a:bodyPr/>
          <a:lstStyle/>
          <a:p>
            <a:r>
              <a:rPr lang="en-US" b="1" i="1" u="sng">
                <a:solidFill>
                  <a:schemeClr val="accent2"/>
                </a:solidFill>
              </a:rPr>
              <a:t>In put – out put</a:t>
            </a:r>
          </a:p>
        </p:txBody>
      </p:sp>
    </p:spTree>
    <p:extLst>
      <p:ext uri="{BB962C8B-B14F-4D97-AF65-F5344CB8AC3E}">
        <p14:creationId xmlns:p14="http://schemas.microsoft.com/office/powerpoint/2010/main" val="172525542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77827"/>
                                        </p:tgtEl>
                                        <p:attrNameLst>
                                          <p:attrName>style.visibility</p:attrName>
                                        </p:attrNameLst>
                                      </p:cBhvr>
                                      <p:to>
                                        <p:strVal val="visible"/>
                                      </p:to>
                                    </p:set>
                                    <p:anim to="" calcmode="lin" valueType="num">
                                      <p:cBhvr>
                                        <p:cTn id="7" dur="1" fill="hold"/>
                                        <p:tgtEl>
                                          <p:spTgt spid="77827"/>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nodeType="clickEffect">
                                  <p:stCondLst>
                                    <p:cond delay="0"/>
                                  </p:stCondLst>
                                  <p:childTnLst>
                                    <p:set>
                                      <p:cBhvr>
                                        <p:cTn id="11" dur="1" fill="hold">
                                          <p:stCondLst>
                                            <p:cond delay="0"/>
                                          </p:stCondLst>
                                        </p:cTn>
                                        <p:tgtEl>
                                          <p:spTgt spid="77826"/>
                                        </p:tgtEl>
                                        <p:attrNameLst>
                                          <p:attrName>style.visibility</p:attrName>
                                        </p:attrNameLst>
                                      </p:cBhvr>
                                      <p:to>
                                        <p:strVal val="visible"/>
                                      </p:to>
                                    </p:set>
                                    <p:anim to="" calcmode="lin" valueType="num">
                                      <p:cBhvr>
                                        <p:cTn id="12" dur="1" fill="hold"/>
                                        <p:tgtEl>
                                          <p:spTgt spid="7782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060450"/>
            <a:ext cx="8915400" cy="486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696991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150530"/>
                                        </p:tgtEl>
                                        <p:attrNameLst>
                                          <p:attrName>style.visibility</p:attrName>
                                        </p:attrNameLst>
                                      </p:cBhvr>
                                      <p:to>
                                        <p:strVal val="visible"/>
                                      </p:to>
                                    </p:set>
                                    <p:animEffect transition="in" filter="box(in)">
                                      <p:cBhvr>
                                        <p:cTn id="7" dur="500"/>
                                        <p:tgtEl>
                                          <p:spTgt spid="1505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Transverse section of spinak cord"/>
          <p:cNvPicPr>
            <a:picLocks noChangeAspect="1" noChangeArrowheads="1"/>
          </p:cNvPicPr>
          <p:nvPr/>
        </p:nvPicPr>
        <p:blipFill>
          <a:blip r:embed="rId2" cstate="print"/>
          <a:srcRect/>
          <a:stretch>
            <a:fillRect/>
          </a:stretch>
        </p:blipFill>
        <p:spPr bwMode="auto">
          <a:xfrm>
            <a:off x="285720" y="1773238"/>
            <a:ext cx="5080000" cy="4319587"/>
          </a:xfrm>
          <a:prstGeom prst="roundRect">
            <a:avLst>
              <a:gd name="adj" fmla="val 8594"/>
            </a:avLst>
          </a:prstGeom>
          <a:solidFill>
            <a:srgbClr val="FFFFFF">
              <a:shade val="85000"/>
            </a:srgbClr>
          </a:solidFill>
          <a:ln>
            <a:noFill/>
          </a:ln>
          <a:effectLst/>
        </p:spPr>
      </p:pic>
      <p:sp>
        <p:nvSpPr>
          <p:cNvPr id="6146" name="Rectangle 2"/>
          <p:cNvSpPr>
            <a:spLocks noGrp="1" noChangeArrowheads="1"/>
          </p:cNvSpPr>
          <p:nvPr>
            <p:ph type="title"/>
          </p:nvPr>
        </p:nvSpPr>
        <p:spPr>
          <a:xfrm>
            <a:off x="304800" y="285728"/>
            <a:ext cx="8686800" cy="838200"/>
          </a:xfrm>
        </p:spPr>
        <p:txBody>
          <a:bodyPr/>
          <a:lstStyle/>
          <a:p>
            <a:pPr algn="ctr" rtl="1" eaLnBrk="1" hangingPunct="1">
              <a:defRPr/>
            </a:pPr>
            <a:r>
              <a:rPr lang="ar-SA" b="1" dirty="0" smtClean="0">
                <a:cs typeface="B Nazanin" pitchFamily="2" charset="-78"/>
              </a:rPr>
              <a:t>ساختمان نخاع</a:t>
            </a:r>
            <a:r>
              <a:rPr lang="ar-SA" b="1" dirty="0" smtClean="0"/>
              <a:t> (</a:t>
            </a:r>
            <a:r>
              <a:rPr lang="en-US" sz="2400" b="1" dirty="0" smtClean="0"/>
              <a:t>Structure of spinal cord</a:t>
            </a:r>
            <a:r>
              <a:rPr lang="en-US" b="1" dirty="0" smtClean="0"/>
              <a:t> </a:t>
            </a:r>
            <a:r>
              <a:rPr lang="fa-IR" b="1" dirty="0" smtClean="0"/>
              <a:t>)</a:t>
            </a:r>
            <a:r>
              <a:rPr lang="en-US" dirty="0" smtClean="0"/>
              <a:t>  </a:t>
            </a:r>
          </a:p>
        </p:txBody>
      </p:sp>
      <p:sp>
        <p:nvSpPr>
          <p:cNvPr id="6147" name="Rectangle 3"/>
          <p:cNvSpPr>
            <a:spLocks noGrp="1" noChangeArrowheads="1"/>
          </p:cNvSpPr>
          <p:nvPr>
            <p:ph idx="1"/>
          </p:nvPr>
        </p:nvSpPr>
        <p:spPr/>
        <p:txBody>
          <a:bodyPr>
            <a:normAutofit/>
          </a:bodyPr>
          <a:lstStyle/>
          <a:p>
            <a:pPr marL="609600" indent="-609600" algn="r" rtl="1" eaLnBrk="1" hangingPunct="1">
              <a:buFontTx/>
              <a:buAutoNum type="arabicPeriod"/>
            </a:pPr>
            <a:r>
              <a:rPr lang="ar-SA" sz="2400" dirty="0" smtClean="0"/>
              <a:t>اعصاب نخاعی</a:t>
            </a:r>
            <a:r>
              <a:rPr lang="en-US" sz="2400" dirty="0" smtClean="0"/>
              <a:t> </a:t>
            </a:r>
            <a:endParaRPr lang="en-US" sz="2400" i="1" dirty="0" smtClean="0"/>
          </a:p>
          <a:p>
            <a:pPr marL="609600" indent="-609600" algn="r" rtl="1" eaLnBrk="1" hangingPunct="1">
              <a:buFontTx/>
              <a:buAutoNum type="arabicPeriod"/>
            </a:pPr>
            <a:r>
              <a:rPr lang="ar-SA" sz="2400" i="1" dirty="0" smtClean="0"/>
              <a:t>گانگلیونها </a:t>
            </a:r>
            <a:endParaRPr lang="en-US" sz="2400" i="1" dirty="0" smtClean="0"/>
          </a:p>
          <a:p>
            <a:pPr marL="609600" indent="-609600" algn="r" rtl="1" eaLnBrk="1" hangingPunct="1">
              <a:buFontTx/>
              <a:buAutoNum type="arabicPeriod"/>
            </a:pPr>
            <a:r>
              <a:rPr lang="ar-SA" sz="2400" dirty="0" smtClean="0"/>
              <a:t>مخروط نخاعی</a:t>
            </a:r>
          </a:p>
          <a:p>
            <a:pPr marL="609600" indent="-609600" algn="r" rtl="1" eaLnBrk="1" hangingPunct="1">
              <a:buFontTx/>
              <a:buAutoNum type="arabicPeriod"/>
            </a:pPr>
            <a:r>
              <a:rPr lang="ar-SA" sz="2400" dirty="0" smtClean="0"/>
              <a:t>ماده سفيد و خاکستری</a:t>
            </a:r>
            <a:r>
              <a:rPr lang="en-US" sz="2400" dirty="0" smtClean="0"/>
              <a:t> </a:t>
            </a:r>
          </a:p>
        </p:txBody>
      </p:sp>
    </p:spTree>
  </p:cSld>
  <p:clrMapOvr>
    <a:masterClrMapping/>
  </p:clrMapOvr>
  <p:transition spd="slow">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2" descr="2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78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79" name="Text Box 3"/>
          <p:cNvSpPr txBox="1">
            <a:spLocks noChangeArrowheads="1"/>
          </p:cNvSpPr>
          <p:nvPr/>
        </p:nvSpPr>
        <p:spPr bwMode="auto">
          <a:xfrm>
            <a:off x="5580063" y="5805488"/>
            <a:ext cx="3563937" cy="1066800"/>
          </a:xfrm>
          <a:prstGeom prst="rect">
            <a:avLst/>
          </a:prstGeom>
          <a:noFill/>
          <a:ln w="9525">
            <a:noFill/>
            <a:miter lim="800000"/>
            <a:headEnd/>
            <a:tailEnd/>
          </a:ln>
          <a:effectLst/>
        </p:spPr>
        <p:txBody>
          <a:bodyPr>
            <a:spAutoFit/>
          </a:bodyPr>
          <a:lstStyle/>
          <a:p>
            <a:pPr algn="ctr">
              <a:spcBef>
                <a:spcPct val="50000"/>
              </a:spcBef>
              <a:defRPr/>
            </a:pPr>
            <a:r>
              <a:rPr lang="en-US" sz="3200" b="1" i="1" u="sng">
                <a:solidFill>
                  <a:srgbClr val="660033"/>
                </a:solidFill>
                <a:effectLst>
                  <a:outerShdw blurRad="38100" dist="38100" dir="2700000" algn="tl">
                    <a:srgbClr val="C0C0C0"/>
                  </a:outerShdw>
                </a:effectLst>
                <a:latin typeface="Arial" charset="0"/>
                <a:cs typeface="Arial" charset="0"/>
              </a:rPr>
              <a:t>Postsynaptic location</a:t>
            </a:r>
          </a:p>
        </p:txBody>
      </p:sp>
      <p:sp>
        <p:nvSpPr>
          <p:cNvPr id="102404" name="Text Box 4"/>
          <p:cNvSpPr txBox="1">
            <a:spLocks noChangeArrowheads="1"/>
          </p:cNvSpPr>
          <p:nvPr/>
        </p:nvSpPr>
        <p:spPr bwMode="auto">
          <a:xfrm>
            <a:off x="304800" y="3886200"/>
            <a:ext cx="2743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a-IR">
                <a:solidFill>
                  <a:srgbClr val="FF0000"/>
                </a:solidFill>
                <a:latin typeface="Verdana" pitchFamily="34" charset="0"/>
              </a:rPr>
              <a:t>000/</a:t>
            </a:r>
            <a:r>
              <a:rPr lang="en-US">
                <a:solidFill>
                  <a:srgbClr val="FF0000"/>
                </a:solidFill>
                <a:latin typeface="Verdana" pitchFamily="34" charset="0"/>
              </a:rPr>
              <a:t>2    </a:t>
            </a:r>
            <a:r>
              <a:rPr lang="fa-IR">
                <a:solidFill>
                  <a:srgbClr val="FF0000"/>
                </a:solidFill>
                <a:latin typeface="Verdana" pitchFamily="34" charset="0"/>
              </a:rPr>
              <a:t> 000/10</a:t>
            </a:r>
            <a:endParaRPr lang="en-US">
              <a:solidFill>
                <a:srgbClr val="FF0000"/>
              </a:solidFill>
              <a:latin typeface="Verdana" pitchFamily="34" charset="0"/>
            </a:endParaRPr>
          </a:p>
        </p:txBody>
      </p:sp>
      <p:sp>
        <p:nvSpPr>
          <p:cNvPr id="102405" name="Text Box 5"/>
          <p:cNvSpPr txBox="1">
            <a:spLocks noChangeArrowheads="1"/>
          </p:cNvSpPr>
          <p:nvPr/>
        </p:nvSpPr>
        <p:spPr bwMode="auto">
          <a:xfrm>
            <a:off x="990600" y="4343400"/>
            <a:ext cx="1905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a:latin typeface="Verdana" pitchFamily="34" charset="0"/>
              </a:rPr>
              <a:t>E &amp; I  		</a:t>
            </a:r>
          </a:p>
        </p:txBody>
      </p:sp>
    </p:spTree>
    <p:extLst>
      <p:ext uri="{BB962C8B-B14F-4D97-AF65-F5344CB8AC3E}">
        <p14:creationId xmlns:p14="http://schemas.microsoft.com/office/powerpoint/2010/main" val="362574970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5779"/>
                                        </p:tgtEl>
                                        <p:attrNameLst>
                                          <p:attrName>style.visibility</p:attrName>
                                        </p:attrNameLst>
                                      </p:cBhvr>
                                      <p:to>
                                        <p:strVal val="visible"/>
                                      </p:to>
                                    </p:set>
                                    <p:animEffect transition="in" filter="dissolve">
                                      <p:cBhvr>
                                        <p:cTn id="7" dur="1000"/>
                                        <p:tgtEl>
                                          <p:spTgt spid="757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2" descr="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9565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Text Box 3"/>
          <p:cNvSpPr txBox="1">
            <a:spLocks noChangeArrowheads="1"/>
          </p:cNvSpPr>
          <p:nvPr/>
        </p:nvSpPr>
        <p:spPr bwMode="auto">
          <a:xfrm>
            <a:off x="5148263" y="981075"/>
            <a:ext cx="3995737"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fontAlgn="base">
              <a:spcBef>
                <a:spcPct val="0"/>
              </a:spcBef>
              <a:spcAft>
                <a:spcPct val="0"/>
              </a:spcAft>
              <a:defRPr>
                <a:solidFill>
                  <a:schemeClr val="tx1"/>
                </a:solidFill>
                <a:latin typeface="Arial" pitchFamily="34" charset="0"/>
                <a:cs typeface="Arial" pitchFamily="34" charset="0"/>
              </a:defRPr>
            </a:lvl6pPr>
            <a:lvl7pPr marL="2971800" indent="-228600" fontAlgn="base">
              <a:spcBef>
                <a:spcPct val="0"/>
              </a:spcBef>
              <a:spcAft>
                <a:spcPct val="0"/>
              </a:spcAft>
              <a:defRPr>
                <a:solidFill>
                  <a:schemeClr val="tx1"/>
                </a:solidFill>
                <a:latin typeface="Arial" pitchFamily="34" charset="0"/>
                <a:cs typeface="Arial" pitchFamily="34" charset="0"/>
              </a:defRPr>
            </a:lvl7pPr>
            <a:lvl8pPr marL="3429000" indent="-228600" fontAlgn="base">
              <a:spcBef>
                <a:spcPct val="0"/>
              </a:spcBef>
              <a:spcAft>
                <a:spcPct val="0"/>
              </a:spcAft>
              <a:defRPr>
                <a:solidFill>
                  <a:schemeClr val="tx1"/>
                </a:solidFill>
                <a:latin typeface="Arial" pitchFamily="34" charset="0"/>
                <a:cs typeface="Arial" pitchFamily="34" charset="0"/>
              </a:defRPr>
            </a:lvl8pPr>
            <a:lvl9pPr marL="3886200" indent="-228600" fontAlgn="base">
              <a:spcBef>
                <a:spcPct val="0"/>
              </a:spcBef>
              <a:spcAft>
                <a:spcPct val="0"/>
              </a:spcAft>
              <a:defRPr>
                <a:solidFill>
                  <a:schemeClr val="tx1"/>
                </a:solidFill>
                <a:latin typeface="Arial" pitchFamily="34" charset="0"/>
                <a:cs typeface="Arial" pitchFamily="34" charset="0"/>
              </a:defRPr>
            </a:lvl9pPr>
          </a:lstStyle>
          <a:p>
            <a:pPr>
              <a:spcBef>
                <a:spcPct val="50000"/>
              </a:spcBef>
            </a:pPr>
            <a:r>
              <a:rPr lang="en-US" sz="3200" b="1" i="1" u="sng">
                <a:solidFill>
                  <a:srgbClr val="000066"/>
                </a:solidFill>
              </a:rPr>
              <a:t>Chemical synapse</a:t>
            </a:r>
          </a:p>
        </p:txBody>
      </p:sp>
      <p:sp>
        <p:nvSpPr>
          <p:cNvPr id="103428" name="Text Box 4"/>
          <p:cNvSpPr txBox="1">
            <a:spLocks noChangeArrowheads="1"/>
          </p:cNvSpPr>
          <p:nvPr/>
        </p:nvSpPr>
        <p:spPr bwMode="auto">
          <a:xfrm>
            <a:off x="1524000" y="2362200"/>
            <a:ext cx="2438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fa-IR">
                <a:solidFill>
                  <a:srgbClr val="FF0000"/>
                </a:solidFill>
                <a:latin typeface="Verdana" pitchFamily="34" charset="0"/>
              </a:rPr>
              <a:t>ترمینالهای پیش سیناپسی</a:t>
            </a:r>
            <a:endParaRPr lang="en-US">
              <a:solidFill>
                <a:srgbClr val="FF0000"/>
              </a:solidFill>
              <a:latin typeface="Verdana" pitchFamily="34" charset="0"/>
            </a:endParaRPr>
          </a:p>
        </p:txBody>
      </p:sp>
      <p:sp>
        <p:nvSpPr>
          <p:cNvPr id="103429" name="Line 5"/>
          <p:cNvSpPr>
            <a:spLocks noChangeShapeType="1"/>
          </p:cNvSpPr>
          <p:nvPr/>
        </p:nvSpPr>
        <p:spPr bwMode="auto">
          <a:xfrm>
            <a:off x="4114800" y="3505200"/>
            <a:ext cx="0" cy="457200"/>
          </a:xfrm>
          <a:prstGeom prst="line">
            <a:avLst/>
          </a:prstGeom>
          <a:noFill/>
          <a:ln w="762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30" name="Text Box 6"/>
          <p:cNvSpPr txBox="1">
            <a:spLocks noChangeArrowheads="1"/>
          </p:cNvSpPr>
          <p:nvPr/>
        </p:nvSpPr>
        <p:spPr bwMode="auto">
          <a:xfrm>
            <a:off x="3962400" y="3200400"/>
            <a:ext cx="4572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sz="1400">
                <a:latin typeface="Verdana" pitchFamily="34" charset="0"/>
              </a:rPr>
              <a:t>ATP</a:t>
            </a:r>
          </a:p>
        </p:txBody>
      </p:sp>
    </p:spTree>
    <p:extLst>
      <p:ext uri="{BB962C8B-B14F-4D97-AF65-F5344CB8AC3E}">
        <p14:creationId xmlns:p14="http://schemas.microsoft.com/office/powerpoint/2010/main" val="120646411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49155"/>
                                        </p:tgtEl>
                                        <p:attrNameLst>
                                          <p:attrName>style.visibility</p:attrName>
                                        </p:attrNameLst>
                                      </p:cBhvr>
                                      <p:to>
                                        <p:strVal val="visible"/>
                                      </p:to>
                                    </p:set>
                                    <p:anim calcmode="discrete" valueType="clr">
                                      <p:cBhvr override="childStyle">
                                        <p:cTn id="7" dur="80"/>
                                        <p:tgtEl>
                                          <p:spTgt spid="4915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9155"/>
                                        </p:tgtEl>
                                        <p:attrNameLst>
                                          <p:attrName>fillcolor</p:attrName>
                                        </p:attrNameLst>
                                      </p:cBhvr>
                                      <p:tavLst>
                                        <p:tav tm="0">
                                          <p:val>
                                            <p:clrVal>
                                              <a:schemeClr val="accent2"/>
                                            </p:clrVal>
                                          </p:val>
                                        </p:tav>
                                        <p:tav tm="50000">
                                          <p:val>
                                            <p:clrVal>
                                              <a:schemeClr val="hlink"/>
                                            </p:clrVal>
                                          </p:val>
                                        </p:tav>
                                      </p:tavLst>
                                    </p:anim>
                                    <p:set>
                                      <p:cBhvr>
                                        <p:cTn id="9" dur="80"/>
                                        <p:tgtEl>
                                          <p:spTgt spid="4915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pPr algn="r" rtl="1"/>
            <a:r>
              <a:rPr lang="fa-IR"/>
              <a:t>تعداد ترمینالهای پیش سیناپسی ...؟</a:t>
            </a:r>
            <a:endParaRPr lang="en-US"/>
          </a:p>
        </p:txBody>
      </p:sp>
      <p:sp>
        <p:nvSpPr>
          <p:cNvPr id="104451" name="Rectangle 3"/>
          <p:cNvSpPr>
            <a:spLocks noGrp="1" noChangeArrowheads="1"/>
          </p:cNvSpPr>
          <p:nvPr>
            <p:ph type="body" idx="1"/>
          </p:nvPr>
        </p:nvSpPr>
        <p:spPr>
          <a:ln>
            <a:solidFill>
              <a:srgbClr val="0000FF"/>
            </a:solidFill>
            <a:miter lim="800000"/>
            <a:headEnd/>
            <a:tailEnd/>
          </a:ln>
        </p:spPr>
        <p:txBody>
          <a:bodyPr/>
          <a:lstStyle/>
          <a:p>
            <a:r>
              <a:rPr lang="en-US">
                <a:solidFill>
                  <a:srgbClr val="FF0000"/>
                </a:solidFill>
              </a:rPr>
              <a:t>1- Excitatory</a:t>
            </a:r>
          </a:p>
          <a:p>
            <a:endParaRPr lang="en-US">
              <a:solidFill>
                <a:srgbClr val="FF0000"/>
              </a:solidFill>
            </a:endParaRPr>
          </a:p>
          <a:p>
            <a:endParaRPr lang="en-US">
              <a:solidFill>
                <a:srgbClr val="FF0000"/>
              </a:solidFill>
            </a:endParaRPr>
          </a:p>
          <a:p>
            <a:endParaRPr lang="en-US">
              <a:solidFill>
                <a:srgbClr val="FF0000"/>
              </a:solidFill>
            </a:endParaRPr>
          </a:p>
          <a:p>
            <a:endParaRPr lang="en-US">
              <a:solidFill>
                <a:srgbClr val="FF0000"/>
              </a:solidFill>
            </a:endParaRPr>
          </a:p>
          <a:p>
            <a:endParaRPr lang="en-US">
              <a:solidFill>
                <a:srgbClr val="FF0000"/>
              </a:solidFill>
            </a:endParaRPr>
          </a:p>
          <a:p>
            <a:r>
              <a:rPr lang="en-US">
                <a:solidFill>
                  <a:srgbClr val="FF0000"/>
                </a:solidFill>
              </a:rPr>
              <a:t>2-</a:t>
            </a:r>
            <a:r>
              <a:rPr lang="en-US">
                <a:solidFill>
                  <a:srgbClr val="0000FF"/>
                </a:solidFill>
              </a:rPr>
              <a:t>Inhubitory </a:t>
            </a:r>
            <a:r>
              <a:rPr lang="en-US">
                <a:solidFill>
                  <a:srgbClr val="FF0000"/>
                </a:solidFill>
              </a:rPr>
              <a:t> </a:t>
            </a:r>
          </a:p>
        </p:txBody>
      </p:sp>
    </p:spTree>
    <p:extLst>
      <p:ext uri="{BB962C8B-B14F-4D97-AF65-F5344CB8AC3E}">
        <p14:creationId xmlns:p14="http://schemas.microsoft.com/office/powerpoint/2010/main" val="2973876328"/>
      </p:ext>
    </p:extLst>
  </p:cSld>
  <p:clrMapOvr>
    <a:masterClrMapping/>
  </p:clrMapOvr>
  <p:transition spd="slow">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descr="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404813"/>
            <a:ext cx="7993062" cy="636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Text Box 3"/>
          <p:cNvSpPr txBox="1">
            <a:spLocks noChangeArrowheads="1"/>
          </p:cNvSpPr>
          <p:nvPr/>
        </p:nvSpPr>
        <p:spPr bwMode="auto">
          <a:xfrm>
            <a:off x="0" y="0"/>
            <a:ext cx="6985000" cy="579438"/>
          </a:xfrm>
          <a:prstGeom prst="rect">
            <a:avLst/>
          </a:prstGeom>
          <a:noFill/>
          <a:ln w="9525">
            <a:noFill/>
            <a:miter lim="800000"/>
            <a:headEnd/>
            <a:tailEnd/>
          </a:ln>
          <a:effectLst/>
        </p:spPr>
        <p:txBody>
          <a:bodyPr>
            <a:spAutoFit/>
          </a:bodyPr>
          <a:lstStyle/>
          <a:p>
            <a:pPr>
              <a:spcBef>
                <a:spcPct val="50000"/>
              </a:spcBef>
              <a:defRPr/>
            </a:pPr>
            <a:r>
              <a:rPr lang="en-US" sz="3200" b="1" i="1" u="sng">
                <a:solidFill>
                  <a:srgbClr val="000066"/>
                </a:solidFill>
                <a:effectLst>
                  <a:outerShdw blurRad="38100" dist="38100" dir="2700000" algn="tl">
                    <a:srgbClr val="C0C0C0"/>
                  </a:outerShdw>
                </a:effectLst>
                <a:latin typeface="Arial" charset="0"/>
                <a:cs typeface="Arial" charset="0"/>
              </a:rPr>
              <a:t>Events at the synapse</a:t>
            </a:r>
          </a:p>
        </p:txBody>
      </p:sp>
      <p:sp>
        <p:nvSpPr>
          <p:cNvPr id="152580" name="Text Box 4"/>
          <p:cNvSpPr txBox="1">
            <a:spLocks noChangeArrowheads="1"/>
          </p:cNvSpPr>
          <p:nvPr/>
        </p:nvSpPr>
        <p:spPr bwMode="auto">
          <a:xfrm>
            <a:off x="6553200" y="533400"/>
            <a:ext cx="2362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fa-IR">
                <a:solidFill>
                  <a:srgbClr val="FF0000"/>
                </a:solidFill>
                <a:latin typeface="Verdana" pitchFamily="34" charset="0"/>
              </a:rPr>
              <a:t>سرنوشت استیل کولین</a:t>
            </a:r>
            <a:endParaRPr lang="en-US">
              <a:solidFill>
                <a:srgbClr val="FF0000"/>
              </a:solidFill>
              <a:latin typeface="Verdana" pitchFamily="34" charset="0"/>
            </a:endParaRPr>
          </a:p>
        </p:txBody>
      </p:sp>
      <p:sp>
        <p:nvSpPr>
          <p:cNvPr id="152581" name="Text Box 5"/>
          <p:cNvSpPr txBox="1">
            <a:spLocks noChangeArrowheads="1"/>
          </p:cNvSpPr>
          <p:nvPr/>
        </p:nvSpPr>
        <p:spPr bwMode="auto">
          <a:xfrm>
            <a:off x="3429000" y="3657600"/>
            <a:ext cx="152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fa-IR">
                <a:solidFill>
                  <a:srgbClr val="FF0000"/>
                </a:solidFill>
                <a:latin typeface="Verdana" pitchFamily="34" charset="0"/>
              </a:rPr>
              <a:t>2000-10/000 </a:t>
            </a:r>
            <a:endParaRPr lang="en-US">
              <a:solidFill>
                <a:srgbClr val="FF0000"/>
              </a:solidFill>
              <a:latin typeface="Verdana" pitchFamily="34" charset="0"/>
            </a:endParaRPr>
          </a:p>
        </p:txBody>
      </p:sp>
    </p:spTree>
    <p:extLst>
      <p:ext uri="{BB962C8B-B14F-4D97-AF65-F5344CB8AC3E}">
        <p14:creationId xmlns:p14="http://schemas.microsoft.com/office/powerpoint/2010/main" val="207849198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nodeType="afterEffect">
                                  <p:stCondLst>
                                    <p:cond delay="0"/>
                                  </p:stCondLst>
                                  <p:iterate type="lt">
                                    <p:tmPct val="5000"/>
                                  </p:iterate>
                                  <p:childTnLst>
                                    <p:set>
                                      <p:cBhvr>
                                        <p:cTn id="6" dur="1" fill="hold">
                                          <p:stCondLst>
                                            <p:cond delay="0"/>
                                          </p:stCondLst>
                                        </p:cTn>
                                        <p:tgtEl>
                                          <p:spTgt spid="50179">
                                            <p:txEl>
                                              <p:pRg st="0" end="0"/>
                                            </p:txEl>
                                          </p:spTgt>
                                        </p:tgtEl>
                                        <p:attrNameLst>
                                          <p:attrName>style.visibility</p:attrName>
                                        </p:attrNameLst>
                                      </p:cBhvr>
                                      <p:to>
                                        <p:strVal val="visible"/>
                                      </p:to>
                                    </p:set>
                                    <p:anim calcmode="lin" valueType="num">
                                      <p:cBhvr>
                                        <p:cTn id="7" dur="1000" fill="hold"/>
                                        <p:tgtEl>
                                          <p:spTgt spid="5017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5017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5017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5017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6" name="Picture 2" descr="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549275"/>
            <a:ext cx="7416800" cy="630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7" name="Text Box 3"/>
          <p:cNvSpPr txBox="1">
            <a:spLocks noChangeArrowheads="1"/>
          </p:cNvSpPr>
          <p:nvPr/>
        </p:nvSpPr>
        <p:spPr bwMode="auto">
          <a:xfrm>
            <a:off x="0" y="0"/>
            <a:ext cx="8893175" cy="519113"/>
          </a:xfrm>
          <a:prstGeom prst="rect">
            <a:avLst/>
          </a:prstGeom>
          <a:noFill/>
          <a:ln w="9525">
            <a:noFill/>
            <a:miter lim="800000"/>
            <a:headEnd/>
            <a:tailEnd/>
          </a:ln>
          <a:effectLst/>
        </p:spPr>
        <p:txBody>
          <a:bodyPr>
            <a:spAutoFit/>
          </a:bodyPr>
          <a:lstStyle/>
          <a:p>
            <a:pPr>
              <a:spcBef>
                <a:spcPct val="50000"/>
              </a:spcBef>
              <a:defRPr/>
            </a:pPr>
            <a:r>
              <a:rPr lang="en-US" sz="2800" b="1" i="1" u="sng">
                <a:solidFill>
                  <a:srgbClr val="000066"/>
                </a:solidFill>
                <a:effectLst>
                  <a:outerShdw blurRad="38100" dist="38100" dir="2700000" algn="tl">
                    <a:srgbClr val="C0C0C0"/>
                  </a:outerShdw>
                </a:effectLst>
                <a:latin typeface="Arial" charset="0"/>
                <a:cs typeface="Arial" charset="0"/>
              </a:rPr>
              <a:t>Synthesis &amp; recycling of acetylcholine at synapse</a:t>
            </a:r>
          </a:p>
        </p:txBody>
      </p:sp>
      <p:sp>
        <p:nvSpPr>
          <p:cNvPr id="154628" name="Text Box 4"/>
          <p:cNvSpPr txBox="1">
            <a:spLocks noChangeArrowheads="1"/>
          </p:cNvSpPr>
          <p:nvPr/>
        </p:nvSpPr>
        <p:spPr bwMode="auto">
          <a:xfrm>
            <a:off x="6781800" y="685800"/>
            <a:ext cx="2133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fa-IR">
                <a:solidFill>
                  <a:srgbClr val="FF0000"/>
                </a:solidFill>
                <a:latin typeface="Verdana" pitchFamily="34" charset="0"/>
              </a:rPr>
              <a:t>عمل ماده میانجی...</a:t>
            </a:r>
            <a:endParaRPr lang="en-US">
              <a:solidFill>
                <a:srgbClr val="FF0000"/>
              </a:solidFill>
              <a:latin typeface="Verdana" pitchFamily="34" charset="0"/>
            </a:endParaRPr>
          </a:p>
        </p:txBody>
      </p:sp>
      <p:sp>
        <p:nvSpPr>
          <p:cNvPr id="154629" name="Line 5"/>
          <p:cNvSpPr>
            <a:spLocks noChangeShapeType="1"/>
          </p:cNvSpPr>
          <p:nvPr/>
        </p:nvSpPr>
        <p:spPr bwMode="auto">
          <a:xfrm>
            <a:off x="3200400" y="685800"/>
            <a:ext cx="0" cy="990600"/>
          </a:xfrm>
          <a:prstGeom prst="line">
            <a:avLst/>
          </a:prstGeom>
          <a:noFill/>
          <a:ln w="762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4630" name="Line 6"/>
          <p:cNvSpPr>
            <a:spLocks noChangeShapeType="1"/>
          </p:cNvSpPr>
          <p:nvPr/>
        </p:nvSpPr>
        <p:spPr bwMode="auto">
          <a:xfrm>
            <a:off x="990600" y="3886200"/>
            <a:ext cx="685800" cy="762000"/>
          </a:xfrm>
          <a:prstGeom prst="line">
            <a:avLst/>
          </a:prstGeom>
          <a:noFill/>
          <a:ln w="76200" cmpd="tri">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4631" name="Line 7"/>
          <p:cNvSpPr>
            <a:spLocks noChangeShapeType="1"/>
          </p:cNvSpPr>
          <p:nvPr/>
        </p:nvSpPr>
        <p:spPr bwMode="auto">
          <a:xfrm flipV="1">
            <a:off x="609600" y="5029200"/>
            <a:ext cx="1981200" cy="914400"/>
          </a:xfrm>
          <a:prstGeom prst="line">
            <a:avLst/>
          </a:prstGeom>
          <a:noFill/>
          <a:ln w="57150" cmpd="thickThin">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4632" name="Line 8"/>
          <p:cNvSpPr>
            <a:spLocks noChangeShapeType="1"/>
          </p:cNvSpPr>
          <p:nvPr/>
        </p:nvSpPr>
        <p:spPr bwMode="auto">
          <a:xfrm flipV="1">
            <a:off x="4038600" y="4343400"/>
            <a:ext cx="0" cy="1143000"/>
          </a:xfrm>
          <a:prstGeom prst="line">
            <a:avLst/>
          </a:prstGeom>
          <a:noFill/>
          <a:ln w="762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4633" name="Line 9"/>
          <p:cNvSpPr>
            <a:spLocks noChangeShapeType="1"/>
          </p:cNvSpPr>
          <p:nvPr/>
        </p:nvSpPr>
        <p:spPr bwMode="auto">
          <a:xfrm>
            <a:off x="6096000" y="4572000"/>
            <a:ext cx="152400" cy="685800"/>
          </a:xfrm>
          <a:prstGeom prst="line">
            <a:avLst/>
          </a:prstGeom>
          <a:noFill/>
          <a:ln w="76200">
            <a:solidFill>
              <a:srgbClr val="00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4634" name="Line 10"/>
          <p:cNvSpPr>
            <a:spLocks noChangeShapeType="1"/>
          </p:cNvSpPr>
          <p:nvPr/>
        </p:nvSpPr>
        <p:spPr bwMode="auto">
          <a:xfrm>
            <a:off x="5867400" y="4953000"/>
            <a:ext cx="304800" cy="838200"/>
          </a:xfrm>
          <a:prstGeom prst="line">
            <a:avLst/>
          </a:prstGeom>
          <a:noFill/>
          <a:ln w="762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4635" name="Line 11"/>
          <p:cNvSpPr>
            <a:spLocks noChangeShapeType="1"/>
          </p:cNvSpPr>
          <p:nvPr/>
        </p:nvSpPr>
        <p:spPr bwMode="auto">
          <a:xfrm>
            <a:off x="5257800" y="3657600"/>
            <a:ext cx="685800" cy="685800"/>
          </a:xfrm>
          <a:prstGeom prst="line">
            <a:avLst/>
          </a:prstGeom>
          <a:noFill/>
          <a:ln w="76200">
            <a:solidFill>
              <a:srgbClr val="00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227096619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52227">
                                            <p:txEl>
                                              <p:pRg st="0" end="0"/>
                                            </p:txEl>
                                          </p:spTgt>
                                        </p:tgtEl>
                                        <p:attrNameLst>
                                          <p:attrName>style.visibility</p:attrName>
                                        </p:attrNameLst>
                                      </p:cBhvr>
                                      <p:to>
                                        <p:strVal val="visible"/>
                                      </p:to>
                                    </p:set>
                                    <p:animEffect transition="in" filter="dissolve">
                                      <p:cBhvr>
                                        <p:cTn id="7" dur="500"/>
                                        <p:tgtEl>
                                          <p:spTgt spid="5222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1" presetClass="entr" presetSubtype="0" fill="hold" grpId="0" nodeType="clickEffect">
                                  <p:stCondLst>
                                    <p:cond delay="0"/>
                                  </p:stCondLst>
                                  <p:childTnLst>
                                    <p:set>
                                      <p:cBhvr>
                                        <p:cTn id="11" dur="1000">
                                          <p:stCondLst>
                                            <p:cond delay="0"/>
                                          </p:stCondLst>
                                        </p:cTn>
                                        <p:tgtEl>
                                          <p:spTgt spid="154629"/>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1" presetClass="entr" presetSubtype="0" fill="hold" grpId="0" nodeType="clickEffect">
                                  <p:stCondLst>
                                    <p:cond delay="0"/>
                                  </p:stCondLst>
                                  <p:childTnLst>
                                    <p:set>
                                      <p:cBhvr>
                                        <p:cTn id="15" dur="1000">
                                          <p:stCondLst>
                                            <p:cond delay="0"/>
                                          </p:stCondLst>
                                        </p:cTn>
                                        <p:tgtEl>
                                          <p:spTgt spid="154630"/>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54631"/>
                                        </p:tgtEl>
                                        <p:attrNameLst>
                                          <p:attrName>style.visibility</p:attrName>
                                        </p:attrNameLst>
                                      </p:cBhvr>
                                      <p:to>
                                        <p:strVal val="visible"/>
                                      </p:to>
                                    </p:set>
                                    <p:anim calcmode="lin" valueType="num">
                                      <p:cBhvr additive="base">
                                        <p:cTn id="20" dur="500" fill="hold"/>
                                        <p:tgtEl>
                                          <p:spTgt spid="154631"/>
                                        </p:tgtEl>
                                        <p:attrNameLst>
                                          <p:attrName>ppt_x</p:attrName>
                                        </p:attrNameLst>
                                      </p:cBhvr>
                                      <p:tavLst>
                                        <p:tav tm="0">
                                          <p:val>
                                            <p:strVal val="#ppt_x"/>
                                          </p:val>
                                        </p:tav>
                                        <p:tav tm="100000">
                                          <p:val>
                                            <p:strVal val="#ppt_x"/>
                                          </p:val>
                                        </p:tav>
                                      </p:tavLst>
                                    </p:anim>
                                    <p:anim calcmode="lin" valueType="num">
                                      <p:cBhvr additive="base">
                                        <p:cTn id="21" dur="500" fill="hold"/>
                                        <p:tgtEl>
                                          <p:spTgt spid="154631"/>
                                        </p:tgtEl>
                                        <p:attrNameLst>
                                          <p:attrName>ppt_y</p:attrName>
                                        </p:attrNameLst>
                                      </p:cBhvr>
                                      <p:tavLst>
                                        <p:tav tm="0">
                                          <p:val>
                                            <p:strVal val="1+#ppt_h/2"/>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54632"/>
                                        </p:tgtEl>
                                        <p:attrNameLst>
                                          <p:attrName>style.visibility</p:attrName>
                                        </p:attrNameLst>
                                      </p:cBhvr>
                                      <p:to>
                                        <p:strVal val="visible"/>
                                      </p:to>
                                    </p:set>
                                    <p:anim calcmode="lin" valueType="num">
                                      <p:cBhvr additive="base">
                                        <p:cTn id="26" dur="500" fill="hold"/>
                                        <p:tgtEl>
                                          <p:spTgt spid="154632"/>
                                        </p:tgtEl>
                                        <p:attrNameLst>
                                          <p:attrName>ppt_x</p:attrName>
                                        </p:attrNameLst>
                                      </p:cBhvr>
                                      <p:tavLst>
                                        <p:tav tm="0">
                                          <p:val>
                                            <p:strVal val="#ppt_x"/>
                                          </p:val>
                                        </p:tav>
                                        <p:tav tm="100000">
                                          <p:val>
                                            <p:strVal val="#ppt_x"/>
                                          </p:val>
                                        </p:tav>
                                      </p:tavLst>
                                    </p:anim>
                                    <p:anim calcmode="lin" valueType="num">
                                      <p:cBhvr additive="base">
                                        <p:cTn id="27" dur="500" fill="hold"/>
                                        <p:tgtEl>
                                          <p:spTgt spid="154632"/>
                                        </p:tgtEl>
                                        <p:attrNameLst>
                                          <p:attrName>ppt_y</p:attrName>
                                        </p:attrNameLst>
                                      </p:cBhvr>
                                      <p:tavLst>
                                        <p:tav tm="0">
                                          <p:val>
                                            <p:strVal val="1+#ppt_h/2"/>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11" presetClass="entr" presetSubtype="0" fill="hold" grpId="0" nodeType="clickEffect">
                                  <p:stCondLst>
                                    <p:cond delay="0"/>
                                  </p:stCondLst>
                                  <p:childTnLst>
                                    <p:set>
                                      <p:cBhvr>
                                        <p:cTn id="31" dur="1000">
                                          <p:stCondLst>
                                            <p:cond delay="0"/>
                                          </p:stCondLst>
                                        </p:cTn>
                                        <p:tgtEl>
                                          <p:spTgt spid="154635"/>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54633"/>
                                        </p:tgtEl>
                                        <p:attrNameLst>
                                          <p:attrName>style.visibility</p:attrName>
                                        </p:attrNameLst>
                                      </p:cBhvr>
                                      <p:to>
                                        <p:strVal val="visible"/>
                                      </p:to>
                                    </p:set>
                                    <p:anim calcmode="lin" valueType="num">
                                      <p:cBhvr additive="base">
                                        <p:cTn id="36" dur="500" fill="hold"/>
                                        <p:tgtEl>
                                          <p:spTgt spid="154633"/>
                                        </p:tgtEl>
                                        <p:attrNameLst>
                                          <p:attrName>ppt_x</p:attrName>
                                        </p:attrNameLst>
                                      </p:cBhvr>
                                      <p:tavLst>
                                        <p:tav tm="0">
                                          <p:val>
                                            <p:strVal val="#ppt_x"/>
                                          </p:val>
                                        </p:tav>
                                        <p:tav tm="100000">
                                          <p:val>
                                            <p:strVal val="#ppt_x"/>
                                          </p:val>
                                        </p:tav>
                                      </p:tavLst>
                                    </p:anim>
                                    <p:anim calcmode="lin" valueType="num">
                                      <p:cBhvr additive="base">
                                        <p:cTn id="37" dur="500" fill="hold"/>
                                        <p:tgtEl>
                                          <p:spTgt spid="154633"/>
                                        </p:tgtEl>
                                        <p:attrNameLst>
                                          <p:attrName>ppt_y</p:attrName>
                                        </p:attrNameLst>
                                      </p:cBhvr>
                                      <p:tavLst>
                                        <p:tav tm="0">
                                          <p:val>
                                            <p:strVal val="1+#ppt_h/2"/>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54634"/>
                                        </p:tgtEl>
                                        <p:attrNameLst>
                                          <p:attrName>style.visibility</p:attrName>
                                        </p:attrNameLst>
                                      </p:cBhvr>
                                      <p:to>
                                        <p:strVal val="visible"/>
                                      </p:to>
                                    </p:set>
                                    <p:anim calcmode="lin" valueType="num">
                                      <p:cBhvr additive="base">
                                        <p:cTn id="42" dur="500" fill="hold"/>
                                        <p:tgtEl>
                                          <p:spTgt spid="154634"/>
                                        </p:tgtEl>
                                        <p:attrNameLst>
                                          <p:attrName>ppt_x</p:attrName>
                                        </p:attrNameLst>
                                      </p:cBhvr>
                                      <p:tavLst>
                                        <p:tav tm="0">
                                          <p:val>
                                            <p:strVal val="#ppt_x"/>
                                          </p:val>
                                        </p:tav>
                                        <p:tav tm="100000">
                                          <p:val>
                                            <p:strVal val="#ppt_x"/>
                                          </p:val>
                                        </p:tav>
                                      </p:tavLst>
                                    </p:anim>
                                    <p:anim calcmode="lin" valueType="num">
                                      <p:cBhvr additive="base">
                                        <p:cTn id="43" dur="500" fill="hold"/>
                                        <p:tgtEl>
                                          <p:spTgt spid="1546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629" grpId="0" animBg="1"/>
      <p:bldP spid="154630" grpId="0" animBg="1"/>
      <p:bldP spid="154631" grpId="0" animBg="1"/>
      <p:bldP spid="154632" grpId="0" animBg="1"/>
      <p:bldP spid="154633" grpId="0" animBg="1"/>
      <p:bldP spid="154634" grpId="0" animBg="1"/>
      <p:bldP spid="15463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descr="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03" name="Text Box 3"/>
          <p:cNvSpPr txBox="1">
            <a:spLocks noChangeArrowheads="1"/>
          </p:cNvSpPr>
          <p:nvPr/>
        </p:nvSpPr>
        <p:spPr bwMode="auto">
          <a:xfrm>
            <a:off x="6781800" y="381000"/>
            <a:ext cx="2057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fa-IR">
                <a:solidFill>
                  <a:srgbClr val="FF0000"/>
                </a:solidFill>
                <a:latin typeface="Verdana" pitchFamily="34" charset="0"/>
              </a:rPr>
              <a:t>سرنوشت ماده میانجی </a:t>
            </a:r>
            <a:endParaRPr lang="en-US">
              <a:solidFill>
                <a:srgbClr val="FF0000"/>
              </a:solidFill>
              <a:latin typeface="Verdana" pitchFamily="34" charset="0"/>
            </a:endParaRPr>
          </a:p>
        </p:txBody>
      </p:sp>
      <p:sp>
        <p:nvSpPr>
          <p:cNvPr id="153604" name="Text Box 4"/>
          <p:cNvSpPr txBox="1">
            <a:spLocks noChangeArrowheads="1"/>
          </p:cNvSpPr>
          <p:nvPr/>
        </p:nvSpPr>
        <p:spPr bwMode="auto">
          <a:xfrm>
            <a:off x="457200" y="457200"/>
            <a:ext cx="15240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fa-IR">
                <a:latin typeface="Verdana" pitchFamily="34" charset="0"/>
              </a:rPr>
              <a:t>چند نوع ماده میانجی وجود دارد؟</a:t>
            </a:r>
            <a:endParaRPr lang="en-US">
              <a:latin typeface="Verdana" pitchFamily="34" charset="0"/>
            </a:endParaRPr>
          </a:p>
        </p:txBody>
      </p:sp>
    </p:spTree>
    <p:extLst>
      <p:ext uri="{BB962C8B-B14F-4D97-AF65-F5344CB8AC3E}">
        <p14:creationId xmlns:p14="http://schemas.microsoft.com/office/powerpoint/2010/main" val="4033380345"/>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pPr algn="r" rtl="1"/>
            <a:r>
              <a:rPr lang="fa-IR"/>
              <a:t>هدایت </a:t>
            </a:r>
            <a:r>
              <a:rPr lang="fa-IR" sz="5400">
                <a:solidFill>
                  <a:srgbClr val="FF0000"/>
                </a:solidFill>
              </a:rPr>
              <a:t>یک جهتی</a:t>
            </a:r>
            <a:r>
              <a:rPr lang="fa-IR"/>
              <a:t> در سیناپسهای شیمیایی...؟</a:t>
            </a:r>
            <a:endParaRPr lang="en-US"/>
          </a:p>
        </p:txBody>
      </p:sp>
      <p:sp>
        <p:nvSpPr>
          <p:cNvPr id="105475" name="Rectangle 3"/>
          <p:cNvSpPr>
            <a:spLocks noGrp="1" noChangeArrowheads="1"/>
          </p:cNvSpPr>
          <p:nvPr>
            <p:ph type="body" idx="1"/>
          </p:nvPr>
        </p:nvSpPr>
        <p:spPr/>
        <p:txBody>
          <a:bodyPr/>
          <a:lstStyle/>
          <a:p>
            <a:pPr algn="r" rtl="1"/>
            <a:r>
              <a:rPr lang="fa-IR" sz="7000">
                <a:cs typeface="Arabic Transparent" pitchFamily="2" charset="0"/>
              </a:rPr>
              <a:t>سیناپسهای شیمیایی یک صفت </a:t>
            </a:r>
            <a:r>
              <a:rPr lang="fa-IR" sz="7000">
                <a:solidFill>
                  <a:srgbClr val="FF0000"/>
                </a:solidFill>
                <a:cs typeface="B Elham" pitchFamily="2" charset="-78"/>
              </a:rPr>
              <a:t>فوق العاده</a:t>
            </a:r>
            <a:r>
              <a:rPr lang="fa-IR" sz="7000">
                <a:cs typeface="Arabic Transparent" pitchFamily="2" charset="0"/>
              </a:rPr>
              <a:t> مهم دارند...؟</a:t>
            </a:r>
            <a:endParaRPr lang="en-US" sz="7000">
              <a:cs typeface="Arabic Transparent" pitchFamily="2" charset="0"/>
            </a:endParaRPr>
          </a:p>
        </p:txBody>
      </p:sp>
    </p:spTree>
    <p:extLst>
      <p:ext uri="{BB962C8B-B14F-4D97-AF65-F5344CB8AC3E}">
        <p14:creationId xmlns:p14="http://schemas.microsoft.com/office/powerpoint/2010/main" val="1796228011"/>
      </p:ext>
    </p:extLst>
  </p:cSld>
  <p:clrMapOvr>
    <a:masterClrMapping/>
  </p:clrMapOvr>
  <p:transition spd="slow">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ln>
            <a:solidFill>
              <a:srgbClr val="0000FF"/>
            </a:solidFill>
            <a:miter lim="800000"/>
            <a:headEnd/>
            <a:tailEnd/>
          </a:ln>
        </p:spPr>
        <p:txBody>
          <a:bodyPr/>
          <a:lstStyle/>
          <a:p>
            <a:r>
              <a:rPr lang="en-US" sz="5400">
                <a:solidFill>
                  <a:srgbClr val="0000FF"/>
                </a:solidFill>
              </a:rPr>
              <a:t>Presynapetic Inhibition…?</a:t>
            </a:r>
          </a:p>
        </p:txBody>
      </p:sp>
      <p:sp>
        <p:nvSpPr>
          <p:cNvPr id="106499" name="Rectangle 3"/>
          <p:cNvSpPr>
            <a:spLocks noGrp="1" noChangeArrowheads="1"/>
          </p:cNvSpPr>
          <p:nvPr>
            <p:ph type="body" idx="1"/>
          </p:nvPr>
        </p:nvSpPr>
        <p:spPr>
          <a:ln>
            <a:solidFill>
              <a:srgbClr val="FF0000"/>
            </a:solidFill>
            <a:miter lim="800000"/>
            <a:headEnd/>
            <a:tailEnd/>
          </a:ln>
        </p:spPr>
        <p:txBody>
          <a:bodyPr/>
          <a:lstStyle/>
          <a:p>
            <a:pPr algn="r" rtl="1"/>
            <a:r>
              <a:rPr lang="fa-IR"/>
              <a:t>1- ناشی از ازاد شدن یک </a:t>
            </a:r>
            <a:r>
              <a:rPr lang="fa-IR" sz="4200">
                <a:solidFill>
                  <a:srgbClr val="FF0000"/>
                </a:solidFill>
              </a:rPr>
              <a:t>ماده مهاری</a:t>
            </a:r>
            <a:r>
              <a:rPr lang="fa-IR"/>
              <a:t> روی سطح خارجی فیبرهای عصبی است.</a:t>
            </a:r>
          </a:p>
          <a:p>
            <a:pPr algn="r" rtl="1"/>
            <a:r>
              <a:rPr lang="fa-IR"/>
              <a:t>2- </a:t>
            </a:r>
            <a:r>
              <a:rPr lang="en-US"/>
              <a:t>GABG</a:t>
            </a:r>
            <a:r>
              <a:rPr lang="fa-IR"/>
              <a:t> - </a:t>
            </a:r>
            <a:r>
              <a:rPr lang="en-US"/>
              <a:t>Cl</a:t>
            </a:r>
          </a:p>
        </p:txBody>
      </p:sp>
    </p:spTree>
    <p:extLst>
      <p:ext uri="{BB962C8B-B14F-4D97-AF65-F5344CB8AC3E}">
        <p14:creationId xmlns:p14="http://schemas.microsoft.com/office/powerpoint/2010/main" val="1284696192"/>
      </p:ext>
    </p:extLst>
  </p:cSld>
  <p:clrMapOvr>
    <a:masterClrMapping/>
  </p:clrMapOvr>
  <p:transition spd="slow">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descr="28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1916113"/>
            <a:ext cx="7629525" cy="379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3" name="Rectangle 3"/>
          <p:cNvSpPr>
            <a:spLocks noGrp="1" noChangeArrowheads="1"/>
          </p:cNvSpPr>
          <p:nvPr>
            <p:ph type="title" idx="4294967295"/>
          </p:nvPr>
        </p:nvSpPr>
        <p:spPr/>
        <p:txBody>
          <a:bodyPr/>
          <a:lstStyle/>
          <a:p>
            <a:r>
              <a:rPr lang="en-US" b="1" i="1" u="sng">
                <a:solidFill>
                  <a:schemeClr val="hlink"/>
                </a:solidFill>
              </a:rPr>
              <a:t>Inhibition</a:t>
            </a:r>
          </a:p>
        </p:txBody>
      </p:sp>
    </p:spTree>
    <p:extLst>
      <p:ext uri="{BB962C8B-B14F-4D97-AF65-F5344CB8AC3E}">
        <p14:creationId xmlns:p14="http://schemas.microsoft.com/office/powerpoint/2010/main" val="2110287602"/>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descr="28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2025" y="1938338"/>
            <a:ext cx="7219950" cy="298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1" name="Rectangle 3"/>
          <p:cNvSpPr>
            <a:spLocks noGrp="1" noChangeArrowheads="1"/>
          </p:cNvSpPr>
          <p:nvPr>
            <p:ph type="title" idx="4294967295"/>
          </p:nvPr>
        </p:nvSpPr>
        <p:spPr/>
        <p:txBody>
          <a:bodyPr/>
          <a:lstStyle/>
          <a:p>
            <a:r>
              <a:rPr lang="en-US">
                <a:solidFill>
                  <a:schemeClr val="accent2"/>
                </a:solidFill>
              </a:rPr>
              <a:t>Inhibition </a:t>
            </a:r>
          </a:p>
        </p:txBody>
      </p:sp>
    </p:spTree>
    <p:extLst>
      <p:ext uri="{BB962C8B-B14F-4D97-AF65-F5344CB8AC3E}">
        <p14:creationId xmlns:p14="http://schemas.microsoft.com/office/powerpoint/2010/main" val="183141873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78851"/>
                                        </p:tgtEl>
                                        <p:attrNameLst>
                                          <p:attrName>style.visibility</p:attrName>
                                        </p:attrNameLst>
                                      </p:cBhvr>
                                      <p:to>
                                        <p:strVal val="visible"/>
                                      </p:to>
                                    </p:set>
                                    <p:anim to="" calcmode="lin" valueType="num">
                                      <p:cBhvr>
                                        <p:cTn id="7" dur="1" fill="hold"/>
                                        <p:tgtEl>
                                          <p:spTgt spid="78851"/>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nodeType="clickEffect">
                                  <p:stCondLst>
                                    <p:cond delay="0"/>
                                  </p:stCondLst>
                                  <p:childTnLst>
                                    <p:set>
                                      <p:cBhvr>
                                        <p:cTn id="11" dur="1" fill="hold">
                                          <p:stCondLst>
                                            <p:cond delay="0"/>
                                          </p:stCondLst>
                                        </p:cTn>
                                        <p:tgtEl>
                                          <p:spTgt spid="78850"/>
                                        </p:tgtEl>
                                        <p:attrNameLst>
                                          <p:attrName>style.visibility</p:attrName>
                                        </p:attrNameLst>
                                      </p:cBhvr>
                                      <p:to>
                                        <p:strVal val="visible"/>
                                      </p:to>
                                    </p:set>
                                    <p:anim to="" calcmode="lin" valueType="num">
                                      <p:cBhvr>
                                        <p:cTn id="12" dur="1" fill="hold"/>
                                        <p:tgtEl>
                                          <p:spTgt spid="7885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85728"/>
            <a:ext cx="8610600" cy="882650"/>
          </a:xfrm>
        </p:spPr>
        <p:txBody>
          <a:bodyPr>
            <a:normAutofit/>
          </a:bodyPr>
          <a:lstStyle/>
          <a:p>
            <a:pPr algn="ctr">
              <a:defRPr/>
            </a:pPr>
            <a:r>
              <a:rPr lang="fa-IR" sz="4400" b="1" dirty="0" smtClean="0">
                <a:cs typeface="B Nazanin" pitchFamily="2" charset="-78"/>
              </a:rPr>
              <a:t>قطعه های نخاعی</a:t>
            </a:r>
            <a:endParaRPr lang="fa-IR" sz="4400" b="1" dirty="0">
              <a:cs typeface="B Nazanin" pitchFamily="2" charset="-78"/>
            </a:endParaRPr>
          </a:p>
        </p:txBody>
      </p:sp>
      <p:sp>
        <p:nvSpPr>
          <p:cNvPr id="7171" name="Text Placeholder 2"/>
          <p:cNvSpPr>
            <a:spLocks noGrp="1"/>
          </p:cNvSpPr>
          <p:nvPr>
            <p:ph type="body" idx="1"/>
          </p:nvPr>
        </p:nvSpPr>
        <p:spPr>
          <a:xfrm>
            <a:off x="281444" y="1503354"/>
            <a:ext cx="4290556" cy="639762"/>
          </a:xfrm>
        </p:spPr>
        <p:txBody>
          <a:bodyPr>
            <a:normAutofit/>
          </a:bodyPr>
          <a:lstStyle/>
          <a:p>
            <a:pPr algn="ctr"/>
            <a:r>
              <a:rPr lang="fa-IR" sz="2400" dirty="0" smtClean="0"/>
              <a:t>سطوح مهره ای(تقریبی)</a:t>
            </a:r>
          </a:p>
        </p:txBody>
      </p:sp>
      <p:graphicFrame>
        <p:nvGraphicFramePr>
          <p:cNvPr id="11" name="Content Placeholder 10"/>
          <p:cNvGraphicFramePr>
            <a:graphicFrameLocks noGrp="1"/>
          </p:cNvGraphicFramePr>
          <p:nvPr>
            <p:ph sz="quarter" idx="2"/>
          </p:nvPr>
        </p:nvGraphicFramePr>
        <p:xfrm>
          <a:off x="5000628" y="2786056"/>
          <a:ext cx="3325808" cy="2714646"/>
        </p:xfrm>
        <a:graphic>
          <a:graphicData uri="http://schemas.openxmlformats.org/drawingml/2006/table">
            <a:tbl>
              <a:tblPr rtl="1" firstRow="1" bandRow="1">
                <a:tableStyleId>{5C22544A-7EE6-4342-B048-85BDC9FD1C3A}</a:tableStyleId>
              </a:tblPr>
              <a:tblGrid>
                <a:gridCol w="1662904"/>
                <a:gridCol w="1662904"/>
              </a:tblGrid>
              <a:tr h="452441">
                <a:tc>
                  <a:txBody>
                    <a:bodyPr/>
                    <a:lstStyle/>
                    <a:p>
                      <a:pPr algn="ctr" rtl="1"/>
                      <a:r>
                        <a:rPr lang="fa-IR" dirty="0" smtClean="0"/>
                        <a:t>ناحیه</a:t>
                      </a:r>
                      <a:endParaRPr lang="fa-IR" dirty="0"/>
                    </a:p>
                  </a:txBody>
                  <a:tcPr/>
                </a:tc>
                <a:tc>
                  <a:txBody>
                    <a:bodyPr/>
                    <a:lstStyle/>
                    <a:p>
                      <a:pPr algn="ctr" rtl="1"/>
                      <a:r>
                        <a:rPr lang="fa-IR" dirty="0" smtClean="0"/>
                        <a:t>تعداد</a:t>
                      </a:r>
                      <a:endParaRPr lang="fa-IR" dirty="0"/>
                    </a:p>
                  </a:txBody>
                  <a:tcPr/>
                </a:tc>
              </a:tr>
              <a:tr h="452441">
                <a:tc>
                  <a:txBody>
                    <a:bodyPr/>
                    <a:lstStyle/>
                    <a:p>
                      <a:pPr algn="ctr" rtl="1"/>
                      <a:r>
                        <a:rPr lang="fa-IR" dirty="0" smtClean="0"/>
                        <a:t>گردن</a:t>
                      </a:r>
                      <a:endParaRPr lang="fa-IR" dirty="0"/>
                    </a:p>
                  </a:txBody>
                  <a:tcPr/>
                </a:tc>
                <a:tc>
                  <a:txBody>
                    <a:bodyPr/>
                    <a:lstStyle/>
                    <a:p>
                      <a:pPr algn="ctr" rtl="1"/>
                      <a:r>
                        <a:rPr lang="fa-IR" dirty="0" smtClean="0"/>
                        <a:t>8</a:t>
                      </a:r>
                      <a:endParaRPr lang="fa-IR" dirty="0"/>
                    </a:p>
                  </a:txBody>
                  <a:tcPr/>
                </a:tc>
              </a:tr>
              <a:tr h="452441">
                <a:tc>
                  <a:txBody>
                    <a:bodyPr/>
                    <a:lstStyle/>
                    <a:p>
                      <a:pPr algn="ctr" rtl="1"/>
                      <a:r>
                        <a:rPr lang="fa-IR" dirty="0" smtClean="0"/>
                        <a:t>سینه</a:t>
                      </a:r>
                      <a:endParaRPr lang="fa-IR" dirty="0"/>
                    </a:p>
                  </a:txBody>
                  <a:tcPr/>
                </a:tc>
                <a:tc>
                  <a:txBody>
                    <a:bodyPr/>
                    <a:lstStyle/>
                    <a:p>
                      <a:pPr algn="ctr" rtl="1"/>
                      <a:r>
                        <a:rPr lang="fa-IR" dirty="0" smtClean="0"/>
                        <a:t>12</a:t>
                      </a:r>
                      <a:endParaRPr lang="fa-IR" dirty="0"/>
                    </a:p>
                  </a:txBody>
                  <a:tcPr/>
                </a:tc>
              </a:tr>
              <a:tr h="452441">
                <a:tc>
                  <a:txBody>
                    <a:bodyPr/>
                    <a:lstStyle/>
                    <a:p>
                      <a:pPr algn="ctr" rtl="1"/>
                      <a:r>
                        <a:rPr lang="fa-IR" dirty="0" smtClean="0"/>
                        <a:t>کمر</a:t>
                      </a:r>
                      <a:endParaRPr lang="fa-IR" dirty="0"/>
                    </a:p>
                  </a:txBody>
                  <a:tcPr/>
                </a:tc>
                <a:tc>
                  <a:txBody>
                    <a:bodyPr/>
                    <a:lstStyle/>
                    <a:p>
                      <a:pPr algn="ctr" rtl="1"/>
                      <a:r>
                        <a:rPr lang="fa-IR" dirty="0" smtClean="0"/>
                        <a:t>5</a:t>
                      </a:r>
                      <a:endParaRPr lang="fa-IR" dirty="0"/>
                    </a:p>
                  </a:txBody>
                  <a:tcPr/>
                </a:tc>
              </a:tr>
              <a:tr h="452441">
                <a:tc>
                  <a:txBody>
                    <a:bodyPr/>
                    <a:lstStyle/>
                    <a:p>
                      <a:pPr algn="ctr" rtl="1"/>
                      <a:r>
                        <a:rPr lang="fa-IR" dirty="0" smtClean="0"/>
                        <a:t>خاجی</a:t>
                      </a:r>
                      <a:endParaRPr lang="fa-IR" dirty="0"/>
                    </a:p>
                  </a:txBody>
                  <a:tcPr/>
                </a:tc>
                <a:tc>
                  <a:txBody>
                    <a:bodyPr/>
                    <a:lstStyle/>
                    <a:p>
                      <a:pPr algn="ctr" rtl="1"/>
                      <a:r>
                        <a:rPr lang="fa-IR" dirty="0" smtClean="0"/>
                        <a:t>5</a:t>
                      </a:r>
                      <a:endParaRPr lang="fa-IR" dirty="0"/>
                    </a:p>
                  </a:txBody>
                  <a:tcPr/>
                </a:tc>
              </a:tr>
              <a:tr h="452441">
                <a:tc>
                  <a:txBody>
                    <a:bodyPr/>
                    <a:lstStyle/>
                    <a:p>
                      <a:pPr algn="ctr" rtl="1"/>
                      <a:r>
                        <a:rPr lang="fa-IR" dirty="0" smtClean="0"/>
                        <a:t>دنبالچه</a:t>
                      </a:r>
                      <a:endParaRPr lang="fa-IR" dirty="0"/>
                    </a:p>
                  </a:txBody>
                  <a:tcPr/>
                </a:tc>
                <a:tc>
                  <a:txBody>
                    <a:bodyPr/>
                    <a:lstStyle/>
                    <a:p>
                      <a:pPr algn="ctr" rtl="1"/>
                      <a:r>
                        <a:rPr lang="fa-IR" dirty="0" smtClean="0"/>
                        <a:t>1</a:t>
                      </a:r>
                      <a:endParaRPr lang="fa-IR" dirty="0"/>
                    </a:p>
                  </a:txBody>
                  <a:tcPr/>
                </a:tc>
              </a:tr>
            </a:tbl>
          </a:graphicData>
        </a:graphic>
      </p:graphicFrame>
      <p:sp>
        <p:nvSpPr>
          <p:cNvPr id="7172" name="Content Placeholder 5"/>
          <p:cNvSpPr>
            <a:spLocks noGrp="1"/>
          </p:cNvSpPr>
          <p:nvPr>
            <p:ph sz="quarter" idx="4"/>
          </p:nvPr>
        </p:nvSpPr>
        <p:spPr>
          <a:xfrm>
            <a:off x="4645025" y="1160478"/>
            <a:ext cx="4041775" cy="4554538"/>
          </a:xfrm>
        </p:spPr>
        <p:txBody>
          <a:bodyPr/>
          <a:lstStyle/>
          <a:p>
            <a:pPr algn="r">
              <a:buFontTx/>
              <a:buNone/>
            </a:pPr>
            <a:r>
              <a:rPr lang="fa-IR" dirty="0" smtClean="0"/>
              <a:t>نخاع به 31 قطعه تقسیم می شود، که هرکدام منشا یک زوج عصب نخاعی است.</a:t>
            </a:r>
          </a:p>
          <a:p>
            <a:pPr algn="r">
              <a:buFontTx/>
              <a:buNone/>
            </a:pPr>
            <a:endParaRPr lang="fa-IR" dirty="0" smtClean="0"/>
          </a:p>
          <a:p>
            <a:pPr algn="r">
              <a:buFontTx/>
              <a:buNone/>
            </a:pPr>
            <a:endParaRPr lang="fa-IR" dirty="0" smtClean="0"/>
          </a:p>
        </p:txBody>
      </p:sp>
      <p:graphicFrame>
        <p:nvGraphicFramePr>
          <p:cNvPr id="12" name="Content Placeholder 10"/>
          <p:cNvGraphicFramePr>
            <a:graphicFrameLocks/>
          </p:cNvGraphicFramePr>
          <p:nvPr/>
        </p:nvGraphicFramePr>
        <p:xfrm>
          <a:off x="857224" y="2571744"/>
          <a:ext cx="3325808" cy="3089926"/>
        </p:xfrm>
        <a:graphic>
          <a:graphicData uri="http://schemas.openxmlformats.org/drawingml/2006/table">
            <a:tbl>
              <a:tblPr rtl="1" firstRow="1" bandRow="1">
                <a:tableStyleId>{5C22544A-7EE6-4342-B048-85BDC9FD1C3A}</a:tableStyleId>
              </a:tblPr>
              <a:tblGrid>
                <a:gridCol w="1662904"/>
                <a:gridCol w="1662904"/>
              </a:tblGrid>
              <a:tr h="640081">
                <a:tc>
                  <a:txBody>
                    <a:bodyPr/>
                    <a:lstStyle/>
                    <a:p>
                      <a:pPr algn="ctr" rtl="1"/>
                      <a:r>
                        <a:rPr lang="fa-IR" dirty="0" smtClean="0"/>
                        <a:t>قطعه</a:t>
                      </a:r>
                      <a:r>
                        <a:rPr lang="fa-IR" baseline="0" dirty="0" smtClean="0"/>
                        <a:t> نخاعی</a:t>
                      </a:r>
                      <a:endParaRPr lang="fa-IR" dirty="0"/>
                    </a:p>
                  </a:txBody>
                  <a:tcPr/>
                </a:tc>
                <a:tc>
                  <a:txBody>
                    <a:bodyPr/>
                    <a:lstStyle/>
                    <a:p>
                      <a:pPr algn="ctr" rtl="1"/>
                      <a:r>
                        <a:rPr lang="fa-IR" dirty="0" smtClean="0"/>
                        <a:t>جسم</a:t>
                      </a:r>
                      <a:r>
                        <a:rPr lang="fa-IR" baseline="0" dirty="0" smtClean="0"/>
                        <a:t> مهره ای</a:t>
                      </a:r>
                      <a:endParaRPr lang="fa-IR" dirty="0"/>
                    </a:p>
                  </a:txBody>
                  <a:tcPr/>
                </a:tc>
              </a:tr>
              <a:tr h="452441">
                <a:tc>
                  <a:txBody>
                    <a:bodyPr/>
                    <a:lstStyle/>
                    <a:p>
                      <a:pPr algn="ctr" rtl="1"/>
                      <a:r>
                        <a:rPr lang="en-US" dirty="0" smtClean="0"/>
                        <a:t>C8</a:t>
                      </a:r>
                      <a:endParaRPr lang="fa-IR" dirty="0"/>
                    </a:p>
                  </a:txBody>
                  <a:tcPr/>
                </a:tc>
                <a:tc>
                  <a:txBody>
                    <a:bodyPr/>
                    <a:lstStyle/>
                    <a:p>
                      <a:pPr algn="ctr" rtl="1"/>
                      <a:r>
                        <a:rPr lang="en-US" dirty="0" smtClean="0"/>
                        <a:t>C7</a:t>
                      </a:r>
                      <a:endParaRPr lang="fa-IR" dirty="0"/>
                    </a:p>
                  </a:txBody>
                  <a:tcPr/>
                </a:tc>
              </a:tr>
              <a:tr h="452441">
                <a:tc>
                  <a:txBody>
                    <a:bodyPr/>
                    <a:lstStyle/>
                    <a:p>
                      <a:pPr algn="ctr" rtl="1"/>
                      <a:r>
                        <a:rPr lang="en-US" dirty="0" smtClean="0"/>
                        <a:t>T6</a:t>
                      </a:r>
                      <a:endParaRPr lang="fa-IR" dirty="0"/>
                    </a:p>
                  </a:txBody>
                  <a:tcPr/>
                </a:tc>
                <a:tc>
                  <a:txBody>
                    <a:bodyPr/>
                    <a:lstStyle/>
                    <a:p>
                      <a:pPr algn="ctr" rtl="1"/>
                      <a:r>
                        <a:rPr lang="en-US" dirty="0" smtClean="0"/>
                        <a:t>T4</a:t>
                      </a:r>
                      <a:endParaRPr lang="fa-IR" dirty="0"/>
                    </a:p>
                  </a:txBody>
                  <a:tcPr/>
                </a:tc>
              </a:tr>
              <a:tr h="452441">
                <a:tc>
                  <a:txBody>
                    <a:bodyPr/>
                    <a:lstStyle/>
                    <a:p>
                      <a:pPr algn="ctr" rtl="1"/>
                      <a:r>
                        <a:rPr lang="en-US" dirty="0" smtClean="0"/>
                        <a:t>T12</a:t>
                      </a:r>
                      <a:endParaRPr lang="fa-IR" dirty="0"/>
                    </a:p>
                  </a:txBody>
                  <a:tcPr/>
                </a:tc>
                <a:tc>
                  <a:txBody>
                    <a:bodyPr/>
                    <a:lstStyle/>
                    <a:p>
                      <a:pPr algn="ctr" rtl="1"/>
                      <a:r>
                        <a:rPr lang="en-US" dirty="0" smtClean="0"/>
                        <a:t>T9</a:t>
                      </a:r>
                      <a:endParaRPr lang="fa-IR" dirty="0"/>
                    </a:p>
                  </a:txBody>
                  <a:tcPr/>
                </a:tc>
              </a:tr>
              <a:tr h="452441">
                <a:tc>
                  <a:txBody>
                    <a:bodyPr/>
                    <a:lstStyle/>
                    <a:p>
                      <a:pPr algn="ctr" rtl="1"/>
                      <a:r>
                        <a:rPr lang="en-US" dirty="0" smtClean="0"/>
                        <a:t>L5</a:t>
                      </a:r>
                      <a:endParaRPr lang="fa-IR" dirty="0"/>
                    </a:p>
                  </a:txBody>
                  <a:tcPr/>
                </a:tc>
                <a:tc>
                  <a:txBody>
                    <a:bodyPr/>
                    <a:lstStyle/>
                    <a:p>
                      <a:pPr algn="ctr" rtl="1"/>
                      <a:r>
                        <a:rPr lang="en-US" dirty="0" smtClean="0"/>
                        <a:t>T12</a:t>
                      </a:r>
                      <a:endParaRPr lang="fa-IR" dirty="0"/>
                    </a:p>
                  </a:txBody>
                  <a:tcPr/>
                </a:tc>
              </a:tr>
              <a:tr h="640081">
                <a:tc>
                  <a:txBody>
                    <a:bodyPr/>
                    <a:lstStyle/>
                    <a:p>
                      <a:pPr algn="ctr" rtl="1"/>
                      <a:r>
                        <a:rPr lang="fa-IR" dirty="0" smtClean="0"/>
                        <a:t>ساکرال و کوکسی ژیال</a:t>
                      </a:r>
                      <a:endParaRPr lang="fa-IR" dirty="0"/>
                    </a:p>
                  </a:txBody>
                  <a:tcPr/>
                </a:tc>
                <a:tc>
                  <a:txBody>
                    <a:bodyPr/>
                    <a:lstStyle/>
                    <a:p>
                      <a:pPr algn="ctr" rtl="1"/>
                      <a:r>
                        <a:rPr lang="en-US" dirty="0" smtClean="0"/>
                        <a:t>L1</a:t>
                      </a:r>
                      <a:endParaRPr lang="fa-IR" dirty="0"/>
                    </a:p>
                  </a:txBody>
                  <a:tcPr/>
                </a:tc>
              </a:tr>
            </a:tbl>
          </a:graphicData>
        </a:graphic>
      </p:graphicFrame>
    </p:spTree>
  </p:cSld>
  <p:clrMapOvr>
    <a:masterClrMapping/>
  </p:clrMapOvr>
  <p:transition spd="slow">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ChangeArrowheads="1"/>
          </p:cNvSpPr>
          <p:nvPr/>
        </p:nvSpPr>
        <p:spPr bwMode="auto">
          <a:xfrm>
            <a:off x="0" y="609600"/>
            <a:ext cx="9144000" cy="228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80899" name="Rectangle 3"/>
          <p:cNvSpPr>
            <a:spLocks noChangeArrowheads="1"/>
          </p:cNvSpPr>
          <p:nvPr/>
        </p:nvSpPr>
        <p:spPr bwMode="auto">
          <a:xfrm>
            <a:off x="0" y="1066800"/>
            <a:ext cx="9144000" cy="76200"/>
          </a:xfrm>
          <a:prstGeom prst="rect">
            <a:avLst/>
          </a:prstGeom>
          <a:solidFill>
            <a:srgbClr val="CCCC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80900" name="Rectangle 4"/>
          <p:cNvSpPr>
            <a:spLocks noGrp="1" noChangeArrowheads="1"/>
          </p:cNvSpPr>
          <p:nvPr>
            <p:ph type="title" idx="4294967295"/>
          </p:nvPr>
        </p:nvSpPr>
        <p:spPr>
          <a:xfrm>
            <a:off x="468313" y="0"/>
            <a:ext cx="8229600" cy="1431925"/>
          </a:xfrm>
          <a:noFill/>
        </p:spPr>
        <p:txBody>
          <a:bodyPr anchor="t">
            <a:spAutoFit/>
          </a:bodyPr>
          <a:lstStyle/>
          <a:p>
            <a:r>
              <a:rPr lang="en-US">
                <a:solidFill>
                  <a:schemeClr val="hlink"/>
                </a:solidFill>
              </a:rPr>
              <a:t>Presynaptic Inhibition and Facilitation</a:t>
            </a:r>
          </a:p>
        </p:txBody>
      </p:sp>
      <p:sp>
        <p:nvSpPr>
          <p:cNvPr id="109573" name="Text Box 5"/>
          <p:cNvSpPr txBox="1">
            <a:spLocks noChangeArrowheads="1"/>
          </p:cNvSpPr>
          <p:nvPr/>
        </p:nvSpPr>
        <p:spPr bwMode="auto">
          <a:xfrm>
            <a:off x="7696200" y="6477000"/>
            <a:ext cx="12192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fontAlgn="base">
              <a:spcBef>
                <a:spcPct val="0"/>
              </a:spcBef>
              <a:spcAft>
                <a:spcPct val="0"/>
              </a:spcAft>
              <a:defRPr>
                <a:solidFill>
                  <a:schemeClr val="tx1"/>
                </a:solidFill>
                <a:latin typeface="Arial" pitchFamily="34" charset="0"/>
                <a:cs typeface="Arial" pitchFamily="34" charset="0"/>
              </a:defRPr>
            </a:lvl6pPr>
            <a:lvl7pPr marL="2971800" indent="-228600" fontAlgn="base">
              <a:spcBef>
                <a:spcPct val="0"/>
              </a:spcBef>
              <a:spcAft>
                <a:spcPct val="0"/>
              </a:spcAft>
              <a:defRPr>
                <a:solidFill>
                  <a:schemeClr val="tx1"/>
                </a:solidFill>
                <a:latin typeface="Arial" pitchFamily="34" charset="0"/>
                <a:cs typeface="Arial" pitchFamily="34" charset="0"/>
              </a:defRPr>
            </a:lvl7pPr>
            <a:lvl8pPr marL="3429000" indent="-228600" fontAlgn="base">
              <a:spcBef>
                <a:spcPct val="0"/>
              </a:spcBef>
              <a:spcAft>
                <a:spcPct val="0"/>
              </a:spcAft>
              <a:defRPr>
                <a:solidFill>
                  <a:schemeClr val="tx1"/>
                </a:solidFill>
                <a:latin typeface="Arial" pitchFamily="34" charset="0"/>
                <a:cs typeface="Arial" pitchFamily="34" charset="0"/>
              </a:defRPr>
            </a:lvl8pPr>
            <a:lvl9pPr marL="3886200" indent="-228600" fontAlgn="base">
              <a:spcBef>
                <a:spcPct val="0"/>
              </a:spcBef>
              <a:spcAft>
                <a:spcPct val="0"/>
              </a:spcAft>
              <a:defRPr>
                <a:solidFill>
                  <a:schemeClr val="tx1"/>
                </a:solidFill>
                <a:latin typeface="Arial" pitchFamily="34" charset="0"/>
                <a:cs typeface="Arial" pitchFamily="34" charset="0"/>
              </a:defRPr>
            </a:lvl9pPr>
          </a:lstStyle>
          <a:p>
            <a:pPr algn="r" eaLnBrk="0" hangingPunct="0"/>
            <a:r>
              <a:rPr lang="en-US" sz="1200">
                <a:latin typeface="Times New Roman" pitchFamily="18" charset="0"/>
              </a:rPr>
              <a:t>Figure 12.24</a:t>
            </a:r>
          </a:p>
        </p:txBody>
      </p:sp>
      <p:pic>
        <p:nvPicPr>
          <p:cNvPr id="80902" name="Picture 6"/>
          <p:cNvPicPr>
            <a:picLocks noChangeAspect="1" noChangeArrowheads="1"/>
          </p:cNvPicPr>
          <p:nvPr/>
        </p:nvPicPr>
        <p:blipFill>
          <a:blip r:embed="rId2">
            <a:extLst>
              <a:ext uri="{28A0092B-C50C-407E-A947-70E740481C1C}">
                <a14:useLocalDpi xmlns:a14="http://schemas.microsoft.com/office/drawing/2010/main" val="0"/>
              </a:ext>
            </a:extLst>
          </a:blip>
          <a:srcRect b="3505"/>
          <a:stretch>
            <a:fillRect/>
          </a:stretch>
        </p:blipFill>
        <p:spPr bwMode="auto">
          <a:xfrm>
            <a:off x="684213" y="1557338"/>
            <a:ext cx="7848600" cy="513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622210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80899"/>
                                        </p:tgtEl>
                                        <p:attrNameLst>
                                          <p:attrName>style.visibility</p:attrName>
                                        </p:attrNameLst>
                                      </p:cBhvr>
                                      <p:to>
                                        <p:strVal val="visible"/>
                                      </p:to>
                                    </p:set>
                                    <p:anim calcmode="lin" valueType="num">
                                      <p:cBhvr>
                                        <p:cTn id="7" dur="500" fill="hold"/>
                                        <p:tgtEl>
                                          <p:spTgt spid="80899"/>
                                        </p:tgtEl>
                                        <p:attrNameLst>
                                          <p:attrName>ppt_w</p:attrName>
                                        </p:attrNameLst>
                                      </p:cBhvr>
                                      <p:tavLst>
                                        <p:tav tm="0">
                                          <p:val>
                                            <p:fltVal val="0"/>
                                          </p:val>
                                        </p:tav>
                                        <p:tav tm="100000">
                                          <p:val>
                                            <p:strVal val="#ppt_w"/>
                                          </p:val>
                                        </p:tav>
                                      </p:tavLst>
                                    </p:anim>
                                    <p:anim calcmode="lin" valueType="num">
                                      <p:cBhvr>
                                        <p:cTn id="8" dur="500" fill="hold"/>
                                        <p:tgtEl>
                                          <p:spTgt spid="80899"/>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4" presetClass="entr" presetSubtype="0" fill="hold" grpId="0" nodeType="clickEffect">
                                  <p:stCondLst>
                                    <p:cond delay="0"/>
                                  </p:stCondLst>
                                  <p:childTnLst>
                                    <p:set>
                                      <p:cBhvr>
                                        <p:cTn id="12" dur="1" fill="hold">
                                          <p:stCondLst>
                                            <p:cond delay="0"/>
                                          </p:stCondLst>
                                        </p:cTn>
                                        <p:tgtEl>
                                          <p:spTgt spid="80900"/>
                                        </p:tgtEl>
                                        <p:attrNameLst>
                                          <p:attrName>style.visibility</p:attrName>
                                        </p:attrNameLst>
                                      </p:cBhvr>
                                      <p:to>
                                        <p:strVal val="visible"/>
                                      </p:to>
                                    </p:set>
                                    <p:anim to="" calcmode="lin" valueType="num">
                                      <p:cBhvr>
                                        <p:cTn id="13" dur="1" fill="hold"/>
                                        <p:tgtEl>
                                          <p:spTgt spid="80900"/>
                                        </p:tgtEl>
                                        <p:attrNameLst>
                                          <p:attrName/>
                                        </p:attrNameLst>
                                      </p:cBhvr>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4" presetClass="entr" presetSubtype="0" fill="hold" nodeType="clickEffect">
                                  <p:stCondLst>
                                    <p:cond delay="0"/>
                                  </p:stCondLst>
                                  <p:childTnLst>
                                    <p:set>
                                      <p:cBhvr>
                                        <p:cTn id="17" dur="1" fill="hold">
                                          <p:stCondLst>
                                            <p:cond delay="0"/>
                                          </p:stCondLst>
                                        </p:cTn>
                                        <p:tgtEl>
                                          <p:spTgt spid="80902"/>
                                        </p:tgtEl>
                                        <p:attrNameLst>
                                          <p:attrName>style.visibility</p:attrName>
                                        </p:attrNameLst>
                                      </p:cBhvr>
                                      <p:to>
                                        <p:strVal val="visible"/>
                                      </p:to>
                                    </p:set>
                                    <p:anim to="" calcmode="lin" valueType="num">
                                      <p:cBhvr>
                                        <p:cTn id="18" dur="1" fill="hold"/>
                                        <p:tgtEl>
                                          <p:spTgt spid="8090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9" grpId="0" animBg="1"/>
      <p:bldP spid="80900"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p:txBody>
          <a:bodyPr/>
          <a:lstStyle/>
          <a:p>
            <a:r>
              <a:rPr lang="en-US"/>
              <a:t>Su</a:t>
            </a:r>
            <a:r>
              <a:rPr lang="en-US">
                <a:solidFill>
                  <a:srgbClr val="FF0000"/>
                </a:solidFill>
              </a:rPr>
              <a:t>mm</a:t>
            </a:r>
            <a:r>
              <a:rPr lang="en-US"/>
              <a:t>ation…?</a:t>
            </a:r>
          </a:p>
        </p:txBody>
      </p:sp>
      <p:sp>
        <p:nvSpPr>
          <p:cNvPr id="110595" name="Rectangle 3"/>
          <p:cNvSpPr>
            <a:spLocks noGrp="1" noChangeArrowheads="1"/>
          </p:cNvSpPr>
          <p:nvPr>
            <p:ph type="body" idx="1"/>
          </p:nvPr>
        </p:nvSpPr>
        <p:spPr/>
        <p:txBody>
          <a:bodyPr/>
          <a:lstStyle/>
          <a:p>
            <a:pPr algn="r" rtl="1"/>
            <a:r>
              <a:rPr lang="fa-IR"/>
              <a:t>جمع پذيري و اهميت ان...؟</a:t>
            </a:r>
            <a:endParaRPr lang="en-US"/>
          </a:p>
        </p:txBody>
      </p:sp>
      <p:pic>
        <p:nvPicPr>
          <p:cNvPr id="11059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2895600"/>
            <a:ext cx="6989763"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928630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10594"/>
                                        </p:tgtEl>
                                        <p:attrNameLst>
                                          <p:attrName>style.visibility</p:attrName>
                                        </p:attrNameLst>
                                      </p:cBhvr>
                                      <p:to>
                                        <p:strVal val="visible"/>
                                      </p:to>
                                    </p:set>
                                    <p:anim calcmode="lin" valueType="num">
                                      <p:cBhvr>
                                        <p:cTn id="7" dur="500" fill="hold"/>
                                        <p:tgtEl>
                                          <p:spTgt spid="110594"/>
                                        </p:tgtEl>
                                        <p:attrNameLst>
                                          <p:attrName>ppt_w</p:attrName>
                                        </p:attrNameLst>
                                      </p:cBhvr>
                                      <p:tavLst>
                                        <p:tav tm="0">
                                          <p:val>
                                            <p:fltVal val="0"/>
                                          </p:val>
                                        </p:tav>
                                        <p:tav tm="100000">
                                          <p:val>
                                            <p:strVal val="#ppt_w"/>
                                          </p:val>
                                        </p:tav>
                                      </p:tavLst>
                                    </p:anim>
                                    <p:anim calcmode="lin" valueType="num">
                                      <p:cBhvr>
                                        <p:cTn id="8" dur="500" fill="hold"/>
                                        <p:tgtEl>
                                          <p:spTgt spid="110594"/>
                                        </p:tgtEl>
                                        <p:attrNameLst>
                                          <p:attrName>ppt_h</p:attrName>
                                        </p:attrNameLst>
                                      </p:cBhvr>
                                      <p:tavLst>
                                        <p:tav tm="0">
                                          <p:val>
                                            <p:fltVal val="0"/>
                                          </p:val>
                                        </p:tav>
                                        <p:tav tm="100000">
                                          <p:val>
                                            <p:strVal val="#ppt_h"/>
                                          </p:val>
                                        </p:tav>
                                      </p:tavLst>
                                    </p:anim>
                                    <p:animEffect transition="in" filter="fade">
                                      <p:cBhvr>
                                        <p:cTn id="9" dur="500"/>
                                        <p:tgtEl>
                                          <p:spTgt spid="11059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10595">
                                            <p:txEl>
                                              <p:pRg st="0" end="0"/>
                                            </p:txEl>
                                          </p:spTgt>
                                        </p:tgtEl>
                                        <p:attrNameLst>
                                          <p:attrName>style.visibility</p:attrName>
                                        </p:attrNameLst>
                                      </p:cBhvr>
                                      <p:to>
                                        <p:strVal val="visible"/>
                                      </p:to>
                                    </p:set>
                                    <p:anim calcmode="lin" valueType="num">
                                      <p:cBhvr additive="base">
                                        <p:cTn id="14" dur="500" fill="hold"/>
                                        <p:tgtEl>
                                          <p:spTgt spid="11059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11059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21" presetClass="entr" presetSubtype="4" fill="hold" nodeType="clickEffect">
                                  <p:stCondLst>
                                    <p:cond delay="0"/>
                                  </p:stCondLst>
                                  <p:childTnLst>
                                    <p:set>
                                      <p:cBhvr>
                                        <p:cTn id="19" dur="1" fill="hold">
                                          <p:stCondLst>
                                            <p:cond delay="0"/>
                                          </p:stCondLst>
                                        </p:cTn>
                                        <p:tgtEl>
                                          <p:spTgt spid="110596"/>
                                        </p:tgtEl>
                                        <p:attrNameLst>
                                          <p:attrName>style.visibility</p:attrName>
                                        </p:attrNameLst>
                                      </p:cBhvr>
                                      <p:to>
                                        <p:strVal val="visible"/>
                                      </p:to>
                                    </p:set>
                                    <p:animEffect transition="in" filter="wheel(4)">
                                      <p:cBhvr>
                                        <p:cTn id="20" dur="2000"/>
                                        <p:tgtEl>
                                          <p:spTgt spid="110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4" grpId="0"/>
      <p:bldP spid="110595"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lstStyle/>
          <a:p>
            <a:pPr algn="r" rtl="1"/>
            <a:r>
              <a:rPr lang="fa-IR"/>
              <a:t>انواع </a:t>
            </a:r>
            <a:r>
              <a:rPr lang="fa-IR">
                <a:solidFill>
                  <a:srgbClr val="FF0000"/>
                </a:solidFill>
              </a:rPr>
              <a:t>جمع </a:t>
            </a:r>
            <a:r>
              <a:rPr lang="fa-IR"/>
              <a:t>پذيري...؟</a:t>
            </a:r>
            <a:endParaRPr lang="en-US"/>
          </a:p>
        </p:txBody>
      </p:sp>
      <p:sp>
        <p:nvSpPr>
          <p:cNvPr id="112643" name="Rectangle 3"/>
          <p:cNvSpPr>
            <a:spLocks noGrp="1" noChangeArrowheads="1"/>
          </p:cNvSpPr>
          <p:nvPr>
            <p:ph type="body" idx="1"/>
          </p:nvPr>
        </p:nvSpPr>
        <p:spPr/>
        <p:txBody>
          <a:bodyPr/>
          <a:lstStyle/>
          <a:p>
            <a:r>
              <a:rPr lang="en-US"/>
              <a:t>Spatial. Summation-1</a:t>
            </a:r>
            <a:r>
              <a:rPr lang="fa-IR"/>
              <a:t> ( جمع پذيري فضايي )</a:t>
            </a:r>
            <a:endParaRPr lang="en-US"/>
          </a:p>
        </p:txBody>
      </p:sp>
      <p:pic>
        <p:nvPicPr>
          <p:cNvPr id="11264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5913" y="2819400"/>
            <a:ext cx="5972175" cy="2819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687881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12642"/>
                                        </p:tgtEl>
                                        <p:attrNameLst>
                                          <p:attrName>style.visibility</p:attrName>
                                        </p:attrNameLst>
                                      </p:cBhvr>
                                      <p:to>
                                        <p:strVal val="visible"/>
                                      </p:to>
                                    </p:set>
                                    <p:animEffect transition="in" filter="diamond(in)">
                                      <p:cBhvr>
                                        <p:cTn id="7" dur="2000"/>
                                        <p:tgtEl>
                                          <p:spTgt spid="11264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12643">
                                            <p:txEl>
                                              <p:pRg st="0" end="0"/>
                                            </p:txEl>
                                          </p:spTgt>
                                        </p:tgtEl>
                                        <p:attrNameLst>
                                          <p:attrName>style.visibility</p:attrName>
                                        </p:attrNameLst>
                                      </p:cBhvr>
                                      <p:to>
                                        <p:strVal val="visible"/>
                                      </p:to>
                                    </p:set>
                                    <p:anim calcmode="lin" valueType="num">
                                      <p:cBhvr additive="base">
                                        <p:cTn id="12" dur="500" fill="hold"/>
                                        <p:tgtEl>
                                          <p:spTgt spid="11264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1264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nodeType="clickEffect">
                                  <p:stCondLst>
                                    <p:cond delay="0"/>
                                  </p:stCondLst>
                                  <p:childTnLst>
                                    <p:set>
                                      <p:cBhvr>
                                        <p:cTn id="17" dur="1" fill="hold">
                                          <p:stCondLst>
                                            <p:cond delay="0"/>
                                          </p:stCondLst>
                                        </p:cTn>
                                        <p:tgtEl>
                                          <p:spTgt spid="112644"/>
                                        </p:tgtEl>
                                        <p:attrNameLst>
                                          <p:attrName>style.visibility</p:attrName>
                                        </p:attrNameLst>
                                      </p:cBhvr>
                                      <p:to>
                                        <p:strVal val="visible"/>
                                      </p:to>
                                    </p:set>
                                    <p:anim calcmode="lin" valueType="num">
                                      <p:cBhvr additive="base">
                                        <p:cTn id="18" dur="500" fill="hold"/>
                                        <p:tgtEl>
                                          <p:spTgt spid="112644"/>
                                        </p:tgtEl>
                                        <p:attrNameLst>
                                          <p:attrName>ppt_x</p:attrName>
                                        </p:attrNameLst>
                                      </p:cBhvr>
                                      <p:tavLst>
                                        <p:tav tm="0">
                                          <p:val>
                                            <p:strVal val="#ppt_x"/>
                                          </p:val>
                                        </p:tav>
                                        <p:tav tm="100000">
                                          <p:val>
                                            <p:strVal val="#ppt_x"/>
                                          </p:val>
                                        </p:tav>
                                      </p:tavLst>
                                    </p:anim>
                                    <p:anim calcmode="lin" valueType="num">
                                      <p:cBhvr additive="base">
                                        <p:cTn id="19" dur="500" fill="hold"/>
                                        <p:tgtEl>
                                          <p:spTgt spid="1126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2" grpId="0"/>
      <p:bldP spid="11264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p:txBody>
          <a:bodyPr/>
          <a:lstStyle/>
          <a:p>
            <a:r>
              <a:rPr lang="fa-IR">
                <a:solidFill>
                  <a:srgbClr val="FF0000"/>
                </a:solidFill>
              </a:rPr>
              <a:t>انواع</a:t>
            </a:r>
            <a:r>
              <a:rPr lang="fa-IR"/>
              <a:t> </a:t>
            </a:r>
            <a:r>
              <a:rPr lang="fa-IR">
                <a:solidFill>
                  <a:schemeClr val="tx1"/>
                </a:solidFill>
              </a:rPr>
              <a:t>جمع</a:t>
            </a:r>
            <a:r>
              <a:rPr lang="fa-IR">
                <a:solidFill>
                  <a:srgbClr val="FF0000"/>
                </a:solidFill>
              </a:rPr>
              <a:t> </a:t>
            </a:r>
            <a:r>
              <a:rPr lang="fa-IR">
                <a:solidFill>
                  <a:srgbClr val="0000FF"/>
                </a:solidFill>
              </a:rPr>
              <a:t>پذيري</a:t>
            </a:r>
            <a:r>
              <a:rPr lang="fa-IR"/>
              <a:t>...؟</a:t>
            </a:r>
            <a:endParaRPr lang="en-US"/>
          </a:p>
        </p:txBody>
      </p:sp>
      <p:sp>
        <p:nvSpPr>
          <p:cNvPr id="114691" name="Rectangle 3"/>
          <p:cNvSpPr>
            <a:spLocks noGrp="1" noChangeArrowheads="1"/>
          </p:cNvSpPr>
          <p:nvPr>
            <p:ph type="body" idx="1"/>
          </p:nvPr>
        </p:nvSpPr>
        <p:spPr/>
        <p:txBody>
          <a:bodyPr/>
          <a:lstStyle/>
          <a:p>
            <a:pPr algn="r" rtl="1"/>
            <a:r>
              <a:rPr lang="en-US"/>
              <a:t>Temporal Summation-2</a:t>
            </a:r>
            <a:r>
              <a:rPr lang="fa-IR"/>
              <a:t> (جمع</a:t>
            </a:r>
            <a:r>
              <a:rPr lang="fa-IR">
                <a:solidFill>
                  <a:srgbClr val="FF0000"/>
                </a:solidFill>
              </a:rPr>
              <a:t> </a:t>
            </a:r>
            <a:r>
              <a:rPr lang="fa-IR">
                <a:solidFill>
                  <a:srgbClr val="0000FF"/>
                </a:solidFill>
              </a:rPr>
              <a:t>پذيري</a:t>
            </a:r>
            <a:r>
              <a:rPr lang="en-US">
                <a:solidFill>
                  <a:srgbClr val="0000FF"/>
                </a:solidFill>
              </a:rPr>
              <a:t> </a:t>
            </a:r>
            <a:r>
              <a:rPr lang="fa-IR">
                <a:solidFill>
                  <a:srgbClr val="0000FF"/>
                </a:solidFill>
              </a:rPr>
              <a:t> زماني )</a:t>
            </a:r>
            <a:endParaRPr lang="en-US">
              <a:solidFill>
                <a:srgbClr val="0000FF"/>
              </a:solidFill>
            </a:endParaRPr>
          </a:p>
        </p:txBody>
      </p:sp>
      <p:pic>
        <p:nvPicPr>
          <p:cNvPr id="11469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819400"/>
            <a:ext cx="8382000" cy="3678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833828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14690"/>
                                        </p:tgtEl>
                                        <p:attrNameLst>
                                          <p:attrName>style.visibility</p:attrName>
                                        </p:attrNameLst>
                                      </p:cBhvr>
                                      <p:to>
                                        <p:strVal val="visible"/>
                                      </p:to>
                                    </p:set>
                                    <p:anim calcmode="lin" valueType="num">
                                      <p:cBhvr>
                                        <p:cTn id="7" dur="500" fill="hold"/>
                                        <p:tgtEl>
                                          <p:spTgt spid="114690"/>
                                        </p:tgtEl>
                                        <p:attrNameLst>
                                          <p:attrName>ppt_w</p:attrName>
                                        </p:attrNameLst>
                                      </p:cBhvr>
                                      <p:tavLst>
                                        <p:tav tm="0">
                                          <p:val>
                                            <p:fltVal val="0"/>
                                          </p:val>
                                        </p:tav>
                                        <p:tav tm="100000">
                                          <p:val>
                                            <p:strVal val="#ppt_w"/>
                                          </p:val>
                                        </p:tav>
                                      </p:tavLst>
                                    </p:anim>
                                    <p:anim calcmode="lin" valueType="num">
                                      <p:cBhvr>
                                        <p:cTn id="8" dur="500" fill="hold"/>
                                        <p:tgtEl>
                                          <p:spTgt spid="114690"/>
                                        </p:tgtEl>
                                        <p:attrNameLst>
                                          <p:attrName>ppt_h</p:attrName>
                                        </p:attrNameLst>
                                      </p:cBhvr>
                                      <p:tavLst>
                                        <p:tav tm="0">
                                          <p:val>
                                            <p:fltVal val="0"/>
                                          </p:val>
                                        </p:tav>
                                        <p:tav tm="100000">
                                          <p:val>
                                            <p:strVal val="#ppt_h"/>
                                          </p:val>
                                        </p:tav>
                                      </p:tavLst>
                                    </p:anim>
                                    <p:animEffect transition="in" filter="fade">
                                      <p:cBhvr>
                                        <p:cTn id="9" dur="500"/>
                                        <p:tgtEl>
                                          <p:spTgt spid="11469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14691">
                                            <p:txEl>
                                              <p:pRg st="0" end="0"/>
                                            </p:txEl>
                                          </p:spTgt>
                                        </p:tgtEl>
                                        <p:attrNameLst>
                                          <p:attrName>style.visibility</p:attrName>
                                        </p:attrNameLst>
                                      </p:cBhvr>
                                      <p:to>
                                        <p:strVal val="visible"/>
                                      </p:to>
                                    </p:set>
                                    <p:anim calcmode="lin" valueType="num">
                                      <p:cBhvr additive="base">
                                        <p:cTn id="14" dur="500" fill="hold"/>
                                        <p:tgtEl>
                                          <p:spTgt spid="114691">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1146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4" presetClass="entr" presetSubtype="16" fill="hold" nodeType="clickEffect">
                                  <p:stCondLst>
                                    <p:cond delay="0"/>
                                  </p:stCondLst>
                                  <p:childTnLst>
                                    <p:set>
                                      <p:cBhvr>
                                        <p:cTn id="19" dur="1" fill="hold">
                                          <p:stCondLst>
                                            <p:cond delay="0"/>
                                          </p:stCondLst>
                                        </p:cTn>
                                        <p:tgtEl>
                                          <p:spTgt spid="114692"/>
                                        </p:tgtEl>
                                        <p:attrNameLst>
                                          <p:attrName>style.visibility</p:attrName>
                                        </p:attrNameLst>
                                      </p:cBhvr>
                                      <p:to>
                                        <p:strVal val="visible"/>
                                      </p:to>
                                    </p:set>
                                    <p:animEffect transition="in" filter="box(in)">
                                      <p:cBhvr>
                                        <p:cTn id="20" dur="500"/>
                                        <p:tgtEl>
                                          <p:spTgt spid="1146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0" grpId="0"/>
      <p:bldP spid="114691"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descr="27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91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8931" name="Line 3"/>
          <p:cNvSpPr>
            <a:spLocks noChangeShapeType="1"/>
          </p:cNvSpPr>
          <p:nvPr/>
        </p:nvSpPr>
        <p:spPr bwMode="auto">
          <a:xfrm>
            <a:off x="0" y="333375"/>
            <a:ext cx="5435600" cy="0"/>
          </a:xfrm>
          <a:prstGeom prst="line">
            <a:avLst/>
          </a:prstGeom>
          <a:noFill/>
          <a:ln w="57150">
            <a:solidFill>
              <a:srgbClr val="660033"/>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72050076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508931"/>
                                        </p:tgtEl>
                                        <p:attrNameLst>
                                          <p:attrName>style.visibility</p:attrName>
                                        </p:attrNameLst>
                                      </p:cBhvr>
                                      <p:to>
                                        <p:strVal val="visible"/>
                                      </p:to>
                                    </p:set>
                                    <p:animEffect transition="in" filter="box(in)">
                                      <p:cBhvr>
                                        <p:cTn id="7" dur="1000"/>
                                        <p:tgtEl>
                                          <p:spTgt spid="5089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8931"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p:txBody>
          <a:bodyPr/>
          <a:lstStyle/>
          <a:p>
            <a:r>
              <a:rPr lang="fa-IR">
                <a:solidFill>
                  <a:srgbClr val="FF0066"/>
                </a:solidFill>
              </a:rPr>
              <a:t>اگر اينده نبود اميد نيز وجود نداشت.</a:t>
            </a:r>
            <a:r>
              <a:rPr lang="fa-IR"/>
              <a:t>                  </a:t>
            </a:r>
            <a:r>
              <a:rPr lang="fa-IR" sz="2400"/>
              <a:t>هنري فورد</a:t>
            </a:r>
            <a:endParaRPr lang="en-US" sz="2400"/>
          </a:p>
        </p:txBody>
      </p:sp>
      <p:pic>
        <p:nvPicPr>
          <p:cNvPr id="117763" name="Picture 3" descr="42406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00200"/>
            <a:ext cx="9144000" cy="525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367916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17762"/>
                                        </p:tgtEl>
                                        <p:attrNameLst>
                                          <p:attrName>style.visibility</p:attrName>
                                        </p:attrNameLst>
                                      </p:cBhvr>
                                      <p:to>
                                        <p:strVal val="visible"/>
                                      </p:to>
                                    </p:set>
                                    <p:animEffect transition="in" filter="box(in)">
                                      <p:cBhvr>
                                        <p:cTn id="7" dur="500"/>
                                        <p:tgtEl>
                                          <p:spTgt spid="1177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nodeType="clickEffect">
                                  <p:stCondLst>
                                    <p:cond delay="0"/>
                                  </p:stCondLst>
                                  <p:childTnLst>
                                    <p:set>
                                      <p:cBhvr>
                                        <p:cTn id="11" dur="1" fill="hold">
                                          <p:stCondLst>
                                            <p:cond delay="0"/>
                                          </p:stCondLst>
                                        </p:cTn>
                                        <p:tgtEl>
                                          <p:spTgt spid="117763"/>
                                        </p:tgtEl>
                                        <p:attrNameLst>
                                          <p:attrName>style.visibility</p:attrName>
                                        </p:attrNameLst>
                                      </p:cBhvr>
                                      <p:to>
                                        <p:strVal val="visible"/>
                                      </p:to>
                                    </p:set>
                                    <p:anim to="" calcmode="lin" valueType="num">
                                      <p:cBhvr>
                                        <p:cTn id="12" dur="1" fill="hold"/>
                                        <p:tgtEl>
                                          <p:spTgt spid="11776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p:txBody>
          <a:bodyPr/>
          <a:lstStyle/>
          <a:p>
            <a:r>
              <a:rPr lang="fa-IR" sz="4000">
                <a:solidFill>
                  <a:srgbClr val="FF0000"/>
                </a:solidFill>
              </a:rPr>
              <a:t>مهار تحريك پذيري</a:t>
            </a:r>
            <a:r>
              <a:rPr lang="fa-IR" sz="4000"/>
              <a:t/>
            </a:r>
            <a:br>
              <a:rPr lang="fa-IR" sz="4000"/>
            </a:br>
            <a:r>
              <a:rPr lang="fa-IR" sz="4000"/>
              <a:t>تثبيت كننده ها و بيحس كننده هاي موضعي</a:t>
            </a:r>
            <a:endParaRPr lang="en-US" sz="4000"/>
          </a:p>
        </p:txBody>
      </p:sp>
      <p:sp>
        <p:nvSpPr>
          <p:cNvPr id="119811" name="Rectangle 3"/>
          <p:cNvSpPr>
            <a:spLocks noGrp="1" noChangeArrowheads="1"/>
          </p:cNvSpPr>
          <p:nvPr>
            <p:ph type="body" idx="1"/>
          </p:nvPr>
        </p:nvSpPr>
        <p:spPr/>
        <p:txBody>
          <a:bodyPr/>
          <a:lstStyle/>
          <a:p>
            <a:r>
              <a:rPr lang="en-US">
                <a:solidFill>
                  <a:srgbClr val="0000FF"/>
                </a:solidFill>
              </a:rPr>
              <a:t>M</a:t>
            </a:r>
            <a:r>
              <a:rPr lang="en-US"/>
              <a:t>embrane </a:t>
            </a:r>
            <a:r>
              <a:rPr lang="en-US">
                <a:solidFill>
                  <a:srgbClr val="FF00FF"/>
                </a:solidFill>
              </a:rPr>
              <a:t>S</a:t>
            </a:r>
            <a:r>
              <a:rPr lang="en-US"/>
              <a:t>tabilizing </a:t>
            </a:r>
            <a:r>
              <a:rPr lang="en-US">
                <a:solidFill>
                  <a:srgbClr val="009900"/>
                </a:solidFill>
              </a:rPr>
              <a:t>F</a:t>
            </a:r>
            <a:r>
              <a:rPr lang="en-US"/>
              <a:t>actors</a:t>
            </a:r>
          </a:p>
          <a:p>
            <a:endParaRPr lang="fa-IR"/>
          </a:p>
          <a:p>
            <a:r>
              <a:rPr lang="fa-IR" sz="4800"/>
              <a:t>عواملي هستند كه تحريك پذيري غشا را </a:t>
            </a:r>
            <a:r>
              <a:rPr lang="fa-IR" sz="4800">
                <a:solidFill>
                  <a:srgbClr val="FF0000"/>
                </a:solidFill>
              </a:rPr>
              <a:t>كاهش</a:t>
            </a:r>
            <a:r>
              <a:rPr lang="fa-IR" sz="4800"/>
              <a:t> مي دهند.</a:t>
            </a:r>
            <a:endParaRPr lang="en-US" sz="4800"/>
          </a:p>
        </p:txBody>
      </p:sp>
    </p:spTree>
    <p:extLst>
      <p:ext uri="{BB962C8B-B14F-4D97-AF65-F5344CB8AC3E}">
        <p14:creationId xmlns:p14="http://schemas.microsoft.com/office/powerpoint/2010/main" val="92421020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19810"/>
                                        </p:tgtEl>
                                        <p:attrNameLst>
                                          <p:attrName>style.visibility</p:attrName>
                                        </p:attrNameLst>
                                      </p:cBhvr>
                                      <p:to>
                                        <p:strVal val="visible"/>
                                      </p:to>
                                    </p:set>
                                    <p:animEffect transition="in" filter="box(in)">
                                      <p:cBhvr>
                                        <p:cTn id="7" dur="500"/>
                                        <p:tgtEl>
                                          <p:spTgt spid="1198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19811">
                                            <p:txEl>
                                              <p:pRg st="0" end="0"/>
                                            </p:txEl>
                                          </p:spTgt>
                                        </p:tgtEl>
                                        <p:attrNameLst>
                                          <p:attrName>style.visibility</p:attrName>
                                        </p:attrNameLst>
                                      </p:cBhvr>
                                      <p:to>
                                        <p:strVal val="visible"/>
                                      </p:to>
                                    </p:set>
                                    <p:anim to="" calcmode="lin" valueType="num">
                                      <p:cBhvr>
                                        <p:cTn id="12" dur="1" fill="hold"/>
                                        <p:tgtEl>
                                          <p:spTgt spid="119811">
                                            <p:txEl>
                                              <p:pRg st="0" end="0"/>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19811">
                                            <p:txEl>
                                              <p:pRg st="2" end="2"/>
                                            </p:txEl>
                                          </p:spTgt>
                                        </p:tgtEl>
                                        <p:attrNameLst>
                                          <p:attrName>style.visibility</p:attrName>
                                        </p:attrNameLst>
                                      </p:cBhvr>
                                      <p:to>
                                        <p:strVal val="visible"/>
                                      </p:to>
                                    </p:set>
                                    <p:anim to="" calcmode="lin" valueType="num">
                                      <p:cBhvr>
                                        <p:cTn id="17" dur="1" fill="hold"/>
                                        <p:tgtEl>
                                          <p:spTgt spid="119811">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0" grpId="0"/>
      <p:bldP spid="119811"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lstStyle/>
          <a:p>
            <a:r>
              <a:rPr lang="en-US" sz="4000">
                <a:solidFill>
                  <a:srgbClr val="0000FF"/>
                </a:solidFill>
              </a:rPr>
              <a:t>M</a:t>
            </a:r>
            <a:r>
              <a:rPr lang="en-US" sz="4000"/>
              <a:t>embrane </a:t>
            </a:r>
            <a:r>
              <a:rPr lang="en-US" sz="4000">
                <a:solidFill>
                  <a:srgbClr val="FF00FF"/>
                </a:solidFill>
              </a:rPr>
              <a:t>S</a:t>
            </a:r>
            <a:r>
              <a:rPr lang="en-US" sz="4000"/>
              <a:t>tabilizing </a:t>
            </a:r>
            <a:r>
              <a:rPr lang="en-US" sz="4000">
                <a:solidFill>
                  <a:srgbClr val="009900"/>
                </a:solidFill>
              </a:rPr>
              <a:t>F</a:t>
            </a:r>
            <a:r>
              <a:rPr lang="en-US" sz="4000"/>
              <a:t>actors…?</a:t>
            </a:r>
          </a:p>
        </p:txBody>
      </p:sp>
      <p:sp>
        <p:nvSpPr>
          <p:cNvPr id="121859" name="Rectangle 3"/>
          <p:cNvSpPr>
            <a:spLocks noGrp="1" noChangeArrowheads="1"/>
          </p:cNvSpPr>
          <p:nvPr>
            <p:ph type="body" idx="1"/>
          </p:nvPr>
        </p:nvSpPr>
        <p:spPr/>
        <p:txBody>
          <a:bodyPr/>
          <a:lstStyle/>
          <a:p>
            <a:pPr algn="r" rtl="1">
              <a:buFontTx/>
              <a:buNone/>
            </a:pPr>
            <a:r>
              <a:rPr lang="fa-IR"/>
              <a:t>الف- افزايش غلظت </a:t>
            </a:r>
            <a:r>
              <a:rPr lang="fa-IR">
                <a:solidFill>
                  <a:srgbClr val="0000FF"/>
                </a:solidFill>
              </a:rPr>
              <a:t>كلسيم</a:t>
            </a:r>
            <a:r>
              <a:rPr lang="fa-IR"/>
              <a:t> خارج سلولي</a:t>
            </a:r>
          </a:p>
          <a:p>
            <a:pPr algn="r" rtl="1">
              <a:buFontTx/>
              <a:buNone/>
            </a:pPr>
            <a:r>
              <a:rPr lang="fa-IR"/>
              <a:t>ب- كاهش غلظت </a:t>
            </a:r>
            <a:r>
              <a:rPr lang="fa-IR">
                <a:solidFill>
                  <a:srgbClr val="FF00FF"/>
                </a:solidFill>
              </a:rPr>
              <a:t>پتاسيم</a:t>
            </a:r>
            <a:r>
              <a:rPr lang="fa-IR"/>
              <a:t> خارج سلولي</a:t>
            </a:r>
          </a:p>
          <a:p>
            <a:pPr algn="r" rtl="1">
              <a:buFontTx/>
              <a:buNone/>
            </a:pPr>
            <a:r>
              <a:rPr lang="fa-IR"/>
              <a:t>( </a:t>
            </a:r>
            <a:r>
              <a:rPr lang="fa-IR">
                <a:solidFill>
                  <a:srgbClr val="FF0000"/>
                </a:solidFill>
              </a:rPr>
              <a:t>فلج دوره اي فاميلي</a:t>
            </a:r>
            <a:r>
              <a:rPr lang="fa-IR"/>
              <a:t> ، بيماري ارثي است كه دران بدلاليلي غلظت پتاسيم خارج سلولي </a:t>
            </a:r>
            <a:r>
              <a:rPr lang="fa-IR">
                <a:solidFill>
                  <a:srgbClr val="FF0000"/>
                </a:solidFill>
              </a:rPr>
              <a:t>كاهش</a:t>
            </a:r>
            <a:r>
              <a:rPr lang="fa-IR"/>
              <a:t> مي يابد)</a:t>
            </a:r>
          </a:p>
          <a:p>
            <a:pPr algn="r" rtl="1">
              <a:buFontTx/>
              <a:buNone/>
            </a:pPr>
            <a:r>
              <a:rPr lang="fa-IR"/>
              <a:t>ج- كاهش </a:t>
            </a:r>
            <a:r>
              <a:rPr lang="fa-IR">
                <a:solidFill>
                  <a:srgbClr val="0000FF"/>
                </a:solidFill>
              </a:rPr>
              <a:t>غلظت سديم</a:t>
            </a:r>
            <a:r>
              <a:rPr lang="fa-IR"/>
              <a:t> خارج سلولي</a:t>
            </a:r>
          </a:p>
          <a:p>
            <a:pPr algn="r" rtl="1">
              <a:buFontTx/>
              <a:buNone/>
            </a:pPr>
            <a:endParaRPr lang="en-US"/>
          </a:p>
        </p:txBody>
      </p:sp>
    </p:spTree>
    <p:extLst>
      <p:ext uri="{BB962C8B-B14F-4D97-AF65-F5344CB8AC3E}">
        <p14:creationId xmlns:p14="http://schemas.microsoft.com/office/powerpoint/2010/main" val="219151701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21858"/>
                                        </p:tgtEl>
                                        <p:attrNameLst>
                                          <p:attrName>style.visibility</p:attrName>
                                        </p:attrNameLst>
                                      </p:cBhvr>
                                      <p:to>
                                        <p:strVal val="visible"/>
                                      </p:to>
                                    </p:set>
                                    <p:anim calcmode="lin" valueType="num">
                                      <p:cBhvr>
                                        <p:cTn id="7" dur="500" fill="hold"/>
                                        <p:tgtEl>
                                          <p:spTgt spid="121858"/>
                                        </p:tgtEl>
                                        <p:attrNameLst>
                                          <p:attrName>ppt_w</p:attrName>
                                        </p:attrNameLst>
                                      </p:cBhvr>
                                      <p:tavLst>
                                        <p:tav tm="0">
                                          <p:val>
                                            <p:fltVal val="0"/>
                                          </p:val>
                                        </p:tav>
                                        <p:tav tm="100000">
                                          <p:val>
                                            <p:strVal val="#ppt_w"/>
                                          </p:val>
                                        </p:tav>
                                      </p:tavLst>
                                    </p:anim>
                                    <p:anim calcmode="lin" valueType="num">
                                      <p:cBhvr>
                                        <p:cTn id="8" dur="500" fill="hold"/>
                                        <p:tgtEl>
                                          <p:spTgt spid="121858"/>
                                        </p:tgtEl>
                                        <p:attrNameLst>
                                          <p:attrName>ppt_h</p:attrName>
                                        </p:attrNameLst>
                                      </p:cBhvr>
                                      <p:tavLst>
                                        <p:tav tm="0">
                                          <p:val>
                                            <p:fltVal val="0"/>
                                          </p:val>
                                        </p:tav>
                                        <p:tav tm="100000">
                                          <p:val>
                                            <p:strVal val="#ppt_h"/>
                                          </p:val>
                                        </p:tav>
                                      </p:tavLst>
                                    </p:anim>
                                    <p:animEffect transition="in" filter="fade">
                                      <p:cBhvr>
                                        <p:cTn id="9" dur="500"/>
                                        <p:tgtEl>
                                          <p:spTgt spid="12185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4" presetClass="entr" presetSubtype="0" fill="hold" grpId="0" nodeType="clickEffect">
                                  <p:stCondLst>
                                    <p:cond delay="0"/>
                                  </p:stCondLst>
                                  <p:childTnLst>
                                    <p:set>
                                      <p:cBhvr>
                                        <p:cTn id="13" dur="1" fill="hold">
                                          <p:stCondLst>
                                            <p:cond delay="0"/>
                                          </p:stCondLst>
                                        </p:cTn>
                                        <p:tgtEl>
                                          <p:spTgt spid="121859">
                                            <p:txEl>
                                              <p:pRg st="0" end="0"/>
                                            </p:txEl>
                                          </p:spTgt>
                                        </p:tgtEl>
                                        <p:attrNameLst>
                                          <p:attrName>style.visibility</p:attrName>
                                        </p:attrNameLst>
                                      </p:cBhvr>
                                      <p:to>
                                        <p:strVal val="visible"/>
                                      </p:to>
                                    </p:set>
                                    <p:anim to="" calcmode="lin" valueType="num">
                                      <p:cBhvr>
                                        <p:cTn id="14" dur="1" fill="hold"/>
                                        <p:tgtEl>
                                          <p:spTgt spid="121859">
                                            <p:txEl>
                                              <p:pRg st="0" end="0"/>
                                            </p:txEl>
                                          </p:spTgt>
                                        </p:tgtEl>
                                        <p:attrNameLst>
                                          <p:attrName/>
                                        </p:attrNameLst>
                                      </p:cBhvr>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4" presetClass="entr" presetSubtype="0" fill="hold" grpId="0" nodeType="clickEffect">
                                  <p:stCondLst>
                                    <p:cond delay="0"/>
                                  </p:stCondLst>
                                  <p:childTnLst>
                                    <p:set>
                                      <p:cBhvr>
                                        <p:cTn id="18" dur="1" fill="hold">
                                          <p:stCondLst>
                                            <p:cond delay="0"/>
                                          </p:stCondLst>
                                        </p:cTn>
                                        <p:tgtEl>
                                          <p:spTgt spid="121859">
                                            <p:txEl>
                                              <p:pRg st="1" end="1"/>
                                            </p:txEl>
                                          </p:spTgt>
                                        </p:tgtEl>
                                        <p:attrNameLst>
                                          <p:attrName>style.visibility</p:attrName>
                                        </p:attrNameLst>
                                      </p:cBhvr>
                                      <p:to>
                                        <p:strVal val="visible"/>
                                      </p:to>
                                    </p:set>
                                    <p:anim to="" calcmode="lin" valueType="num">
                                      <p:cBhvr>
                                        <p:cTn id="19" dur="1" fill="hold"/>
                                        <p:tgtEl>
                                          <p:spTgt spid="121859">
                                            <p:txEl>
                                              <p:pRg st="1" end="1"/>
                                            </p:txEl>
                                          </p:spTgt>
                                        </p:tgtEl>
                                        <p:attrNameLst>
                                          <p:attrName/>
                                        </p:attrNameLst>
                                      </p:cBhvr>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4" presetClass="entr" presetSubtype="0" fill="hold" grpId="0" nodeType="clickEffect">
                                  <p:stCondLst>
                                    <p:cond delay="0"/>
                                  </p:stCondLst>
                                  <p:childTnLst>
                                    <p:set>
                                      <p:cBhvr>
                                        <p:cTn id="23" dur="1" fill="hold">
                                          <p:stCondLst>
                                            <p:cond delay="0"/>
                                          </p:stCondLst>
                                        </p:cTn>
                                        <p:tgtEl>
                                          <p:spTgt spid="121859">
                                            <p:txEl>
                                              <p:pRg st="2" end="2"/>
                                            </p:txEl>
                                          </p:spTgt>
                                        </p:tgtEl>
                                        <p:attrNameLst>
                                          <p:attrName>style.visibility</p:attrName>
                                        </p:attrNameLst>
                                      </p:cBhvr>
                                      <p:to>
                                        <p:strVal val="visible"/>
                                      </p:to>
                                    </p:set>
                                    <p:anim to="" calcmode="lin" valueType="num">
                                      <p:cBhvr>
                                        <p:cTn id="24" dur="1" fill="hold"/>
                                        <p:tgtEl>
                                          <p:spTgt spid="121859">
                                            <p:txEl>
                                              <p:pRg st="2" end="2"/>
                                            </p:txEl>
                                          </p:spTgt>
                                        </p:tgtEl>
                                        <p:attrNameLst>
                                          <p:attrName/>
                                        </p:attrNameLst>
                                      </p:cBhvr>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4" presetClass="entr" presetSubtype="0" fill="hold" grpId="0" nodeType="clickEffect">
                                  <p:stCondLst>
                                    <p:cond delay="0"/>
                                  </p:stCondLst>
                                  <p:childTnLst>
                                    <p:set>
                                      <p:cBhvr>
                                        <p:cTn id="28" dur="1" fill="hold">
                                          <p:stCondLst>
                                            <p:cond delay="0"/>
                                          </p:stCondLst>
                                        </p:cTn>
                                        <p:tgtEl>
                                          <p:spTgt spid="121859">
                                            <p:txEl>
                                              <p:pRg st="3" end="3"/>
                                            </p:txEl>
                                          </p:spTgt>
                                        </p:tgtEl>
                                        <p:attrNameLst>
                                          <p:attrName>style.visibility</p:attrName>
                                        </p:attrNameLst>
                                      </p:cBhvr>
                                      <p:to>
                                        <p:strVal val="visible"/>
                                      </p:to>
                                    </p:set>
                                    <p:anim to="" calcmode="lin" valueType="num">
                                      <p:cBhvr>
                                        <p:cTn id="29" dur="1" fill="hold"/>
                                        <p:tgtEl>
                                          <p:spTgt spid="121859">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58" grpId="0"/>
      <p:bldP spid="121859"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lstStyle/>
          <a:p>
            <a:r>
              <a:rPr lang="en-US"/>
              <a:t>Other factor: </a:t>
            </a:r>
            <a:r>
              <a:rPr lang="en-US">
                <a:solidFill>
                  <a:srgbClr val="FF00FF"/>
                </a:solidFill>
              </a:rPr>
              <a:t>Local Anesthesia</a:t>
            </a:r>
          </a:p>
        </p:txBody>
      </p:sp>
      <p:sp>
        <p:nvSpPr>
          <p:cNvPr id="123907" name="Rectangle 3"/>
          <p:cNvSpPr>
            <a:spLocks noGrp="1" noChangeArrowheads="1"/>
          </p:cNvSpPr>
          <p:nvPr>
            <p:ph type="body" idx="1"/>
          </p:nvPr>
        </p:nvSpPr>
        <p:spPr/>
        <p:txBody>
          <a:bodyPr/>
          <a:lstStyle/>
          <a:p>
            <a:pPr algn="r" rtl="1"/>
            <a:r>
              <a:rPr lang="fa-IR"/>
              <a:t>چند </a:t>
            </a:r>
            <a:r>
              <a:rPr lang="fa-IR">
                <a:solidFill>
                  <a:srgbClr val="FF0000"/>
                </a:solidFill>
              </a:rPr>
              <a:t>بيحس كننده موضعي</a:t>
            </a:r>
            <a:r>
              <a:rPr lang="fa-IR"/>
              <a:t> را مي شناسيد؟</a:t>
            </a:r>
          </a:p>
          <a:p>
            <a:pPr algn="r" rtl="1"/>
            <a:endParaRPr lang="fa-IR"/>
          </a:p>
          <a:p>
            <a:pPr algn="r" rtl="1"/>
            <a:r>
              <a:rPr lang="fa-IR"/>
              <a:t>در </a:t>
            </a:r>
            <a:r>
              <a:rPr lang="fa-IR">
                <a:solidFill>
                  <a:srgbClr val="00CC00"/>
                </a:solidFill>
              </a:rPr>
              <a:t>كجا</a:t>
            </a:r>
            <a:r>
              <a:rPr lang="fa-IR"/>
              <a:t> بيشتر كاربرد دارند؟</a:t>
            </a:r>
          </a:p>
          <a:p>
            <a:pPr algn="r" rtl="1"/>
            <a:endParaRPr lang="fa-IR"/>
          </a:p>
          <a:p>
            <a:pPr algn="r" rtl="1"/>
            <a:endParaRPr lang="fa-IR"/>
          </a:p>
          <a:p>
            <a:pPr algn="r" rtl="1"/>
            <a:endParaRPr lang="fa-IR"/>
          </a:p>
          <a:p>
            <a:pPr algn="r" rtl="1">
              <a:buFontTx/>
              <a:buNone/>
            </a:pPr>
            <a:r>
              <a:rPr lang="fa-IR">
                <a:solidFill>
                  <a:srgbClr val="0000FF"/>
                </a:solidFill>
              </a:rPr>
              <a:t>چگونه عمل مي كنند؟</a:t>
            </a:r>
            <a:endParaRPr lang="en-US">
              <a:solidFill>
                <a:srgbClr val="0000FF"/>
              </a:solidFill>
            </a:endParaRPr>
          </a:p>
        </p:txBody>
      </p:sp>
    </p:spTree>
    <p:extLst>
      <p:ext uri="{BB962C8B-B14F-4D97-AF65-F5344CB8AC3E}">
        <p14:creationId xmlns:p14="http://schemas.microsoft.com/office/powerpoint/2010/main" val="84858478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23906"/>
                                        </p:tgtEl>
                                        <p:attrNameLst>
                                          <p:attrName>style.visibility</p:attrName>
                                        </p:attrNameLst>
                                      </p:cBhvr>
                                      <p:to>
                                        <p:strVal val="visible"/>
                                      </p:to>
                                    </p:set>
                                    <p:anim calcmode="lin" valueType="num">
                                      <p:cBhvr>
                                        <p:cTn id="7" dur="500" fill="hold"/>
                                        <p:tgtEl>
                                          <p:spTgt spid="123906"/>
                                        </p:tgtEl>
                                        <p:attrNameLst>
                                          <p:attrName>ppt_w</p:attrName>
                                        </p:attrNameLst>
                                      </p:cBhvr>
                                      <p:tavLst>
                                        <p:tav tm="0">
                                          <p:val>
                                            <p:fltVal val="0"/>
                                          </p:val>
                                        </p:tav>
                                        <p:tav tm="100000">
                                          <p:val>
                                            <p:strVal val="#ppt_w"/>
                                          </p:val>
                                        </p:tav>
                                      </p:tavLst>
                                    </p:anim>
                                    <p:anim calcmode="lin" valueType="num">
                                      <p:cBhvr>
                                        <p:cTn id="8" dur="500" fill="hold"/>
                                        <p:tgtEl>
                                          <p:spTgt spid="123906"/>
                                        </p:tgtEl>
                                        <p:attrNameLst>
                                          <p:attrName>ppt_h</p:attrName>
                                        </p:attrNameLst>
                                      </p:cBhvr>
                                      <p:tavLst>
                                        <p:tav tm="0">
                                          <p:val>
                                            <p:fltVal val="0"/>
                                          </p:val>
                                        </p:tav>
                                        <p:tav tm="100000">
                                          <p:val>
                                            <p:strVal val="#ppt_h"/>
                                          </p:val>
                                        </p:tav>
                                      </p:tavLst>
                                    </p:anim>
                                    <p:animEffect transition="in" filter="fade">
                                      <p:cBhvr>
                                        <p:cTn id="9" dur="500"/>
                                        <p:tgtEl>
                                          <p:spTgt spid="12390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4" presetClass="entr" presetSubtype="0" fill="hold" grpId="0" nodeType="clickEffect">
                                  <p:stCondLst>
                                    <p:cond delay="0"/>
                                  </p:stCondLst>
                                  <p:childTnLst>
                                    <p:set>
                                      <p:cBhvr>
                                        <p:cTn id="13" dur="1" fill="hold">
                                          <p:stCondLst>
                                            <p:cond delay="0"/>
                                          </p:stCondLst>
                                        </p:cTn>
                                        <p:tgtEl>
                                          <p:spTgt spid="123907">
                                            <p:txEl>
                                              <p:pRg st="0" end="0"/>
                                            </p:txEl>
                                          </p:spTgt>
                                        </p:tgtEl>
                                        <p:attrNameLst>
                                          <p:attrName>style.visibility</p:attrName>
                                        </p:attrNameLst>
                                      </p:cBhvr>
                                      <p:to>
                                        <p:strVal val="visible"/>
                                      </p:to>
                                    </p:set>
                                    <p:anim to="" calcmode="lin" valueType="num">
                                      <p:cBhvr>
                                        <p:cTn id="14" dur="1" fill="hold"/>
                                        <p:tgtEl>
                                          <p:spTgt spid="123907">
                                            <p:txEl>
                                              <p:pRg st="0" end="0"/>
                                            </p:txEl>
                                          </p:spTgt>
                                        </p:tgtEl>
                                        <p:attrNameLst>
                                          <p:attrName/>
                                        </p:attrNameLst>
                                      </p:cBhvr>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4" presetClass="entr" presetSubtype="0" fill="hold" grpId="0" nodeType="clickEffect">
                                  <p:stCondLst>
                                    <p:cond delay="0"/>
                                  </p:stCondLst>
                                  <p:childTnLst>
                                    <p:set>
                                      <p:cBhvr>
                                        <p:cTn id="18" dur="1" fill="hold">
                                          <p:stCondLst>
                                            <p:cond delay="0"/>
                                          </p:stCondLst>
                                        </p:cTn>
                                        <p:tgtEl>
                                          <p:spTgt spid="123907">
                                            <p:txEl>
                                              <p:pRg st="2" end="2"/>
                                            </p:txEl>
                                          </p:spTgt>
                                        </p:tgtEl>
                                        <p:attrNameLst>
                                          <p:attrName>style.visibility</p:attrName>
                                        </p:attrNameLst>
                                      </p:cBhvr>
                                      <p:to>
                                        <p:strVal val="visible"/>
                                      </p:to>
                                    </p:set>
                                    <p:anim to="" calcmode="lin" valueType="num">
                                      <p:cBhvr>
                                        <p:cTn id="19" dur="1" fill="hold"/>
                                        <p:tgtEl>
                                          <p:spTgt spid="123907">
                                            <p:txEl>
                                              <p:pRg st="2" end="2"/>
                                            </p:txEl>
                                          </p:spTgt>
                                        </p:tgtEl>
                                        <p:attrNameLst>
                                          <p:attrName/>
                                        </p:attrNameLst>
                                      </p:cBhvr>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4" presetClass="entr" presetSubtype="0" fill="hold" grpId="0" nodeType="clickEffect">
                                  <p:stCondLst>
                                    <p:cond delay="0"/>
                                  </p:stCondLst>
                                  <p:childTnLst>
                                    <p:set>
                                      <p:cBhvr>
                                        <p:cTn id="23" dur="1" fill="hold">
                                          <p:stCondLst>
                                            <p:cond delay="0"/>
                                          </p:stCondLst>
                                        </p:cTn>
                                        <p:tgtEl>
                                          <p:spTgt spid="123907">
                                            <p:txEl>
                                              <p:pRg st="6" end="6"/>
                                            </p:txEl>
                                          </p:spTgt>
                                        </p:tgtEl>
                                        <p:attrNameLst>
                                          <p:attrName>style.visibility</p:attrName>
                                        </p:attrNameLst>
                                      </p:cBhvr>
                                      <p:to>
                                        <p:strVal val="visible"/>
                                      </p:to>
                                    </p:set>
                                    <p:anim to="" calcmode="lin" valueType="num">
                                      <p:cBhvr>
                                        <p:cTn id="24" dur="1" fill="hold"/>
                                        <p:tgtEl>
                                          <p:spTgt spid="123907">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06" grpId="0"/>
      <p:bldP spid="123907"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p:txBody>
          <a:bodyPr/>
          <a:lstStyle/>
          <a:p>
            <a:r>
              <a:rPr lang="fa-IR" sz="4000"/>
              <a:t>بيهوشي چيست و </a:t>
            </a:r>
            <a:r>
              <a:rPr lang="fa-IR" sz="4000">
                <a:solidFill>
                  <a:srgbClr val="FF00FF"/>
                </a:solidFill>
              </a:rPr>
              <a:t>بيهوش كننده ها</a:t>
            </a:r>
            <a:r>
              <a:rPr lang="fa-IR" sz="4000"/>
              <a:t> چگونه عمل مي كنند؟</a:t>
            </a:r>
            <a:endParaRPr lang="en-US" sz="4000"/>
          </a:p>
        </p:txBody>
      </p:sp>
      <p:pic>
        <p:nvPicPr>
          <p:cNvPr id="125955" name="Picture 3" descr="1195012_photo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81200"/>
            <a:ext cx="9144000" cy="487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886999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25954"/>
                                        </p:tgtEl>
                                        <p:attrNameLst>
                                          <p:attrName>style.visibility</p:attrName>
                                        </p:attrNameLst>
                                      </p:cBhvr>
                                      <p:to>
                                        <p:strVal val="visible"/>
                                      </p:to>
                                    </p:set>
                                    <p:anim calcmode="lin" valueType="num">
                                      <p:cBhvr>
                                        <p:cTn id="7" dur="500" fill="hold"/>
                                        <p:tgtEl>
                                          <p:spTgt spid="125954"/>
                                        </p:tgtEl>
                                        <p:attrNameLst>
                                          <p:attrName>ppt_w</p:attrName>
                                        </p:attrNameLst>
                                      </p:cBhvr>
                                      <p:tavLst>
                                        <p:tav tm="0">
                                          <p:val>
                                            <p:fltVal val="0"/>
                                          </p:val>
                                        </p:tav>
                                        <p:tav tm="100000">
                                          <p:val>
                                            <p:strVal val="#ppt_w"/>
                                          </p:val>
                                        </p:tav>
                                      </p:tavLst>
                                    </p:anim>
                                    <p:anim calcmode="lin" valueType="num">
                                      <p:cBhvr>
                                        <p:cTn id="8" dur="500" fill="hold"/>
                                        <p:tgtEl>
                                          <p:spTgt spid="125954"/>
                                        </p:tgtEl>
                                        <p:attrNameLst>
                                          <p:attrName>ppt_h</p:attrName>
                                        </p:attrNameLst>
                                      </p:cBhvr>
                                      <p:tavLst>
                                        <p:tav tm="0">
                                          <p:val>
                                            <p:fltVal val="0"/>
                                          </p:val>
                                        </p:tav>
                                        <p:tav tm="100000">
                                          <p:val>
                                            <p:strVal val="#ppt_h"/>
                                          </p:val>
                                        </p:tav>
                                      </p:tavLst>
                                    </p:anim>
                                    <p:animEffect transition="in" filter="fade">
                                      <p:cBhvr>
                                        <p:cTn id="9" dur="500"/>
                                        <p:tgtEl>
                                          <p:spTgt spid="12595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4" presetClass="entr" presetSubtype="0" fill="hold" nodeType="clickEffect">
                                  <p:stCondLst>
                                    <p:cond delay="0"/>
                                  </p:stCondLst>
                                  <p:childTnLst>
                                    <p:set>
                                      <p:cBhvr>
                                        <p:cTn id="13" dur="1" fill="hold">
                                          <p:stCondLst>
                                            <p:cond delay="0"/>
                                          </p:stCondLst>
                                        </p:cTn>
                                        <p:tgtEl>
                                          <p:spTgt spid="125955"/>
                                        </p:tgtEl>
                                        <p:attrNameLst>
                                          <p:attrName>style.visibility</p:attrName>
                                        </p:attrNameLst>
                                      </p:cBhvr>
                                      <p:to>
                                        <p:strVal val="visible"/>
                                      </p:to>
                                    </p:set>
                                    <p:anim to="" calcmode="lin" valueType="num">
                                      <p:cBhvr>
                                        <p:cTn id="14" dur="1" fill="hold"/>
                                        <p:tgtEl>
                                          <p:spTgt spid="12595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95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Transverse Section Spinal"/>
          <p:cNvPicPr>
            <a:picLocks noChangeAspect="1" noChangeArrowheads="1"/>
          </p:cNvPicPr>
          <p:nvPr/>
        </p:nvPicPr>
        <p:blipFill>
          <a:blip r:embed="rId2" cstate="print"/>
          <a:srcRect/>
          <a:stretch>
            <a:fillRect/>
          </a:stretch>
        </p:blipFill>
        <p:spPr bwMode="auto">
          <a:xfrm>
            <a:off x="57163" y="2000240"/>
            <a:ext cx="6443663" cy="4833937"/>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7170" name="Rectangle 2"/>
          <p:cNvSpPr>
            <a:spLocks noGrp="1" noChangeArrowheads="1"/>
          </p:cNvSpPr>
          <p:nvPr>
            <p:ph type="title"/>
          </p:nvPr>
        </p:nvSpPr>
        <p:spPr>
          <a:xfrm>
            <a:off x="285720" y="214290"/>
            <a:ext cx="8686800" cy="838200"/>
          </a:xfrm>
        </p:spPr>
        <p:txBody>
          <a:bodyPr>
            <a:normAutofit fontScale="90000"/>
          </a:bodyPr>
          <a:lstStyle/>
          <a:p>
            <a:pPr algn="ctr" rtl="1" eaLnBrk="1" hangingPunct="1">
              <a:defRPr/>
            </a:pPr>
            <a:r>
              <a:rPr lang="fa-IR" sz="3200" b="1" dirty="0" smtClean="0"/>
              <a:t/>
            </a:r>
            <a:br>
              <a:rPr lang="fa-IR" sz="3200" b="1" dirty="0" smtClean="0"/>
            </a:br>
            <a:r>
              <a:rPr lang="fa-IR" sz="3200" b="1" dirty="0" smtClean="0">
                <a:cs typeface="B Nazanin" pitchFamily="2" charset="-78"/>
              </a:rPr>
              <a:t>قسمت های تشکیل دهنده </a:t>
            </a:r>
            <a:r>
              <a:rPr lang="ar-SA" sz="3200" b="1" dirty="0" smtClean="0">
                <a:cs typeface="B Nazanin" pitchFamily="2" charset="-78"/>
              </a:rPr>
              <a:t> نخاع</a:t>
            </a:r>
            <a:r>
              <a:rPr lang="fa-IR" sz="3200" b="1" dirty="0" smtClean="0"/>
              <a:t/>
            </a:r>
            <a:br>
              <a:rPr lang="fa-IR" sz="3200" b="1" dirty="0" smtClean="0"/>
            </a:br>
            <a:r>
              <a:rPr lang="en-US" sz="2400" b="1" dirty="0" smtClean="0"/>
              <a:t> </a:t>
            </a:r>
            <a:r>
              <a:rPr lang="en-US" sz="2000" b="1" dirty="0" smtClean="0"/>
              <a:t>(sectional organization of spinal cord )</a:t>
            </a:r>
            <a:r>
              <a:rPr lang="en-US" sz="2400" b="1" dirty="0" smtClean="0"/>
              <a:t/>
            </a:r>
            <a:br>
              <a:rPr lang="en-US" sz="2400" b="1" dirty="0" smtClean="0"/>
            </a:br>
            <a:endParaRPr lang="en-US" sz="2400" b="1" dirty="0" smtClean="0"/>
          </a:p>
        </p:txBody>
      </p:sp>
      <p:sp>
        <p:nvSpPr>
          <p:cNvPr id="8195" name="Rectangle 3"/>
          <p:cNvSpPr>
            <a:spLocks noGrp="1" noChangeArrowheads="1"/>
          </p:cNvSpPr>
          <p:nvPr>
            <p:ph idx="1"/>
          </p:nvPr>
        </p:nvSpPr>
        <p:spPr/>
        <p:txBody>
          <a:bodyPr/>
          <a:lstStyle/>
          <a:p>
            <a:pPr algn="r" rtl="1" eaLnBrk="1" hangingPunct="1">
              <a:buFontTx/>
              <a:buNone/>
            </a:pPr>
            <a:r>
              <a:rPr lang="ar-SA" sz="1800" dirty="0" smtClean="0"/>
              <a:t>الف)  ساختمان تشریحی ماده خاکستری نخاع</a:t>
            </a:r>
            <a:r>
              <a:rPr lang="en-US" sz="1800" dirty="0" smtClean="0"/>
              <a:t> </a:t>
            </a:r>
            <a:endParaRPr lang="fa-IR" sz="1800" dirty="0" smtClean="0"/>
          </a:p>
          <a:p>
            <a:pPr algn="r" rtl="1" eaLnBrk="1" hangingPunct="1">
              <a:buFontTx/>
              <a:buNone/>
            </a:pPr>
            <a:r>
              <a:rPr lang="ar-SA" sz="1800" i="1" dirty="0" smtClean="0"/>
              <a:t>شاخ پشتی ماده خاکستری</a:t>
            </a:r>
            <a:r>
              <a:rPr lang="en-US" sz="1800" i="1" dirty="0" smtClean="0"/>
              <a:t> </a:t>
            </a:r>
          </a:p>
          <a:p>
            <a:pPr algn="r" rtl="1" eaLnBrk="1" hangingPunct="1">
              <a:buFontTx/>
              <a:buNone/>
            </a:pPr>
            <a:r>
              <a:rPr lang="ar-SA" sz="1800" i="1" dirty="0" smtClean="0"/>
              <a:t>شاخ شکمی ماده خاکستری</a:t>
            </a:r>
            <a:r>
              <a:rPr lang="en-US" sz="1800" i="1" dirty="0" smtClean="0"/>
              <a:t> </a:t>
            </a:r>
          </a:p>
          <a:p>
            <a:pPr algn="r" rtl="1" eaLnBrk="1" hangingPunct="1">
              <a:buFontTx/>
              <a:buNone/>
            </a:pPr>
            <a:r>
              <a:rPr lang="ar-SA" sz="1800" i="1" dirty="0" smtClean="0"/>
              <a:t>شاخ جانبی</a:t>
            </a:r>
            <a:r>
              <a:rPr lang="en-US" sz="1800" i="1" dirty="0" smtClean="0"/>
              <a:t> </a:t>
            </a:r>
            <a:endParaRPr lang="fa-IR" sz="1800" i="1" dirty="0" smtClean="0"/>
          </a:p>
          <a:p>
            <a:pPr algn="r" rtl="1" eaLnBrk="1" hangingPunct="1">
              <a:buFontTx/>
              <a:buNone/>
            </a:pPr>
            <a:endParaRPr lang="en-US" sz="1800" i="1" dirty="0" smtClean="0"/>
          </a:p>
          <a:p>
            <a:pPr algn="r" rtl="1" eaLnBrk="1" hangingPunct="1">
              <a:buFontTx/>
              <a:buNone/>
            </a:pPr>
            <a:r>
              <a:rPr lang="ar-SA" sz="1800" dirty="0" smtClean="0"/>
              <a:t>ب)  ساختمان تشریحی</a:t>
            </a:r>
            <a:endParaRPr lang="fa-IR" sz="1800" dirty="0" smtClean="0"/>
          </a:p>
          <a:p>
            <a:pPr algn="r" rtl="1" eaLnBrk="1" hangingPunct="1">
              <a:buFontTx/>
              <a:buNone/>
            </a:pPr>
            <a:r>
              <a:rPr lang="ar-SA" sz="1800" dirty="0" smtClean="0"/>
              <a:t> ماده سفید نخاع</a:t>
            </a:r>
            <a:r>
              <a:rPr lang="en-US" sz="1800" dirty="0" smtClean="0"/>
              <a:t> </a:t>
            </a:r>
          </a:p>
        </p:txBody>
      </p:sp>
    </p:spTree>
  </p:cSld>
  <p:clrMapOvr>
    <a:masterClrMapping/>
  </p:clrMapOvr>
  <p:transition spd="slow">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lstStyle/>
          <a:p>
            <a:r>
              <a:rPr lang="fa-IR">
                <a:solidFill>
                  <a:srgbClr val="FF0000"/>
                </a:solidFill>
              </a:rPr>
              <a:t>عامل اطمينان چيست...؟</a:t>
            </a:r>
            <a:endParaRPr lang="en-US">
              <a:solidFill>
                <a:srgbClr val="FF0000"/>
              </a:solidFill>
            </a:endParaRPr>
          </a:p>
        </p:txBody>
      </p:sp>
      <p:sp>
        <p:nvSpPr>
          <p:cNvPr id="128003" name="Rectangle 3"/>
          <p:cNvSpPr>
            <a:spLocks noGrp="1" noChangeArrowheads="1"/>
          </p:cNvSpPr>
          <p:nvPr>
            <p:ph type="body" idx="1"/>
          </p:nvPr>
        </p:nvSpPr>
        <p:spPr/>
        <p:txBody>
          <a:bodyPr/>
          <a:lstStyle/>
          <a:p>
            <a:pPr algn="r" rtl="1"/>
            <a:r>
              <a:rPr lang="fa-IR"/>
              <a:t>نسبت </a:t>
            </a:r>
            <a:r>
              <a:rPr lang="en-US">
                <a:solidFill>
                  <a:srgbClr val="009900"/>
                </a:solidFill>
              </a:rPr>
              <a:t>AP</a:t>
            </a:r>
            <a:r>
              <a:rPr lang="fa-IR"/>
              <a:t> به </a:t>
            </a:r>
            <a:r>
              <a:rPr lang="en-US">
                <a:solidFill>
                  <a:srgbClr val="0000FF"/>
                </a:solidFill>
              </a:rPr>
              <a:t>ST</a:t>
            </a:r>
            <a:r>
              <a:rPr lang="fa-IR">
                <a:solidFill>
                  <a:srgbClr val="0000FF"/>
                </a:solidFill>
              </a:rPr>
              <a:t> </a:t>
            </a:r>
            <a:r>
              <a:rPr lang="fa-IR"/>
              <a:t>را عامل اطمينان مي گويند.</a:t>
            </a:r>
          </a:p>
          <a:p>
            <a:endParaRPr lang="fa-IR"/>
          </a:p>
          <a:p>
            <a:endParaRPr lang="fa-IR"/>
          </a:p>
          <a:p>
            <a:pPr algn="r" rtl="1"/>
            <a:r>
              <a:rPr lang="fa-IR" sz="4000"/>
              <a:t>هر گاه تحريك پذيري انقدر كم شود كه نسبت قدرت پتانسيل عمل به استانه تحريك </a:t>
            </a:r>
            <a:r>
              <a:rPr lang="fa-IR" sz="4000">
                <a:solidFill>
                  <a:srgbClr val="0000FF"/>
                </a:solidFill>
              </a:rPr>
              <a:t>از واحد كمتر شود</a:t>
            </a:r>
            <a:r>
              <a:rPr lang="fa-IR" sz="4000"/>
              <a:t> ايمپالس عصبي </a:t>
            </a:r>
            <a:r>
              <a:rPr lang="fa-IR" sz="4000">
                <a:solidFill>
                  <a:srgbClr val="FF0000"/>
                </a:solidFill>
              </a:rPr>
              <a:t>نمي تواند</a:t>
            </a:r>
            <a:r>
              <a:rPr lang="fa-IR" sz="4000"/>
              <a:t> از ناحيه </a:t>
            </a:r>
            <a:r>
              <a:rPr lang="fa-IR" sz="4000">
                <a:solidFill>
                  <a:srgbClr val="009900"/>
                </a:solidFill>
              </a:rPr>
              <a:t>بيحس شده</a:t>
            </a:r>
            <a:r>
              <a:rPr lang="fa-IR" sz="4000"/>
              <a:t> عبور كند.</a:t>
            </a:r>
            <a:endParaRPr lang="en-US" sz="4000"/>
          </a:p>
        </p:txBody>
      </p:sp>
    </p:spTree>
    <p:extLst>
      <p:ext uri="{BB962C8B-B14F-4D97-AF65-F5344CB8AC3E}">
        <p14:creationId xmlns:p14="http://schemas.microsoft.com/office/powerpoint/2010/main" val="64255955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28002"/>
                                        </p:tgtEl>
                                        <p:attrNameLst>
                                          <p:attrName>style.visibility</p:attrName>
                                        </p:attrNameLst>
                                      </p:cBhvr>
                                      <p:to>
                                        <p:strVal val="visible"/>
                                      </p:to>
                                    </p:set>
                                    <p:animEffect transition="in" filter="box(in)">
                                      <p:cBhvr>
                                        <p:cTn id="7" dur="500"/>
                                        <p:tgtEl>
                                          <p:spTgt spid="12800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28003">
                                            <p:txEl>
                                              <p:pRg st="0" end="0"/>
                                            </p:txEl>
                                          </p:spTgt>
                                        </p:tgtEl>
                                        <p:attrNameLst>
                                          <p:attrName>style.visibility</p:attrName>
                                        </p:attrNameLst>
                                      </p:cBhvr>
                                      <p:to>
                                        <p:strVal val="visible"/>
                                      </p:to>
                                    </p:set>
                                    <p:anim to="" calcmode="lin" valueType="num">
                                      <p:cBhvr>
                                        <p:cTn id="12" dur="1" fill="hold"/>
                                        <p:tgtEl>
                                          <p:spTgt spid="128003">
                                            <p:txEl>
                                              <p:pRg st="0" end="0"/>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28003">
                                            <p:txEl>
                                              <p:pRg st="3" end="3"/>
                                            </p:txEl>
                                          </p:spTgt>
                                        </p:tgtEl>
                                        <p:attrNameLst>
                                          <p:attrName>style.visibility</p:attrName>
                                        </p:attrNameLst>
                                      </p:cBhvr>
                                      <p:to>
                                        <p:strVal val="visible"/>
                                      </p:to>
                                    </p:set>
                                    <p:anim to="" calcmode="lin" valueType="num">
                                      <p:cBhvr>
                                        <p:cTn id="17" dur="1" fill="hold"/>
                                        <p:tgtEl>
                                          <p:spTgt spid="12800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2" grpId="0"/>
      <p:bldP spid="12800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lstStyle/>
          <a:p>
            <a:pPr algn="r" rtl="1"/>
            <a:r>
              <a:rPr lang="fa-IR"/>
              <a:t>علت پيدايش فاز </a:t>
            </a:r>
            <a:r>
              <a:rPr lang="en-US">
                <a:solidFill>
                  <a:srgbClr val="FF0066"/>
                </a:solidFill>
              </a:rPr>
              <a:t>Depolarization</a:t>
            </a:r>
            <a:r>
              <a:rPr lang="fa-IR"/>
              <a:t> پتانسيل عمل چيست؟</a:t>
            </a:r>
            <a:endParaRPr lang="en-US"/>
          </a:p>
        </p:txBody>
      </p:sp>
      <p:sp>
        <p:nvSpPr>
          <p:cNvPr id="130051" name="Rectangle 3"/>
          <p:cNvSpPr>
            <a:spLocks noGrp="1" noChangeArrowheads="1"/>
          </p:cNvSpPr>
          <p:nvPr>
            <p:ph type="body" idx="1"/>
          </p:nvPr>
        </p:nvSpPr>
        <p:spPr>
          <a:xfrm>
            <a:off x="457200" y="2055813"/>
            <a:ext cx="8229600" cy="4070350"/>
          </a:xfrm>
        </p:spPr>
        <p:txBody>
          <a:bodyPr/>
          <a:lstStyle/>
          <a:p>
            <a:pPr algn="r" rtl="1"/>
            <a:r>
              <a:rPr lang="fa-IR" sz="4400"/>
              <a:t>الف- ديفوزيون ساده يونهاي سديم</a:t>
            </a:r>
          </a:p>
          <a:p>
            <a:pPr algn="r" rtl="1"/>
            <a:r>
              <a:rPr lang="fa-IR" sz="4400">
                <a:solidFill>
                  <a:srgbClr val="0000FF"/>
                </a:solidFill>
              </a:rPr>
              <a:t>ب- هم انتقالي سديم – كلر</a:t>
            </a:r>
          </a:p>
          <a:p>
            <a:pPr algn="r" rtl="1"/>
            <a:r>
              <a:rPr lang="fa-IR" sz="4400"/>
              <a:t>ج- افزايش يون كلسيم خارج سلولي</a:t>
            </a:r>
          </a:p>
          <a:p>
            <a:pPr algn="r" rtl="1"/>
            <a:r>
              <a:rPr lang="fa-IR" sz="4400">
                <a:solidFill>
                  <a:srgbClr val="FF0000"/>
                </a:solidFill>
              </a:rPr>
              <a:t>د- انتشار ساده يونهاي پتاسيم</a:t>
            </a:r>
            <a:endParaRPr lang="en-US" sz="4400">
              <a:solidFill>
                <a:srgbClr val="FF0000"/>
              </a:solidFill>
            </a:endParaRPr>
          </a:p>
        </p:txBody>
      </p:sp>
    </p:spTree>
    <p:extLst>
      <p:ext uri="{BB962C8B-B14F-4D97-AF65-F5344CB8AC3E}">
        <p14:creationId xmlns:p14="http://schemas.microsoft.com/office/powerpoint/2010/main" val="28151342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30050"/>
                                        </p:tgtEl>
                                        <p:attrNameLst>
                                          <p:attrName>style.visibility</p:attrName>
                                        </p:attrNameLst>
                                      </p:cBhvr>
                                      <p:to>
                                        <p:strVal val="visible"/>
                                      </p:to>
                                    </p:set>
                                    <p:animEffect transition="in" filter="diamond(in)">
                                      <p:cBhvr>
                                        <p:cTn id="7" dur="2000"/>
                                        <p:tgtEl>
                                          <p:spTgt spid="13005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130051">
                                            <p:txEl>
                                              <p:pRg st="0" end="0"/>
                                            </p:txEl>
                                          </p:spTgt>
                                        </p:tgtEl>
                                        <p:attrNameLst>
                                          <p:attrName>style.visibility</p:attrName>
                                        </p:attrNameLst>
                                      </p:cBhvr>
                                      <p:to>
                                        <p:strVal val="visible"/>
                                      </p:to>
                                    </p:set>
                                    <p:anim calcmode="lin" valueType="num">
                                      <p:cBhvr>
                                        <p:cTn id="12" dur="500" fill="hold"/>
                                        <p:tgtEl>
                                          <p:spTgt spid="130051">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130051">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130051">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130051">
                                            <p:txEl>
                                              <p:pRg st="1" end="1"/>
                                            </p:txEl>
                                          </p:spTgt>
                                        </p:tgtEl>
                                        <p:attrNameLst>
                                          <p:attrName>style.visibility</p:attrName>
                                        </p:attrNameLst>
                                      </p:cBhvr>
                                      <p:to>
                                        <p:strVal val="visible"/>
                                      </p:to>
                                    </p:set>
                                    <p:anim calcmode="lin" valueType="num">
                                      <p:cBhvr>
                                        <p:cTn id="19" dur="500" fill="hold"/>
                                        <p:tgtEl>
                                          <p:spTgt spid="130051">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130051">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130051">
                                            <p:txEl>
                                              <p:pRg st="1" end="1"/>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3" presetClass="entr" presetSubtype="0" fill="hold" grpId="0" nodeType="clickEffect">
                                  <p:stCondLst>
                                    <p:cond delay="0"/>
                                  </p:stCondLst>
                                  <p:childTnLst>
                                    <p:set>
                                      <p:cBhvr>
                                        <p:cTn id="25" dur="1" fill="hold">
                                          <p:stCondLst>
                                            <p:cond delay="0"/>
                                          </p:stCondLst>
                                        </p:cTn>
                                        <p:tgtEl>
                                          <p:spTgt spid="130051">
                                            <p:txEl>
                                              <p:pRg st="2" end="2"/>
                                            </p:txEl>
                                          </p:spTgt>
                                        </p:tgtEl>
                                        <p:attrNameLst>
                                          <p:attrName>style.visibility</p:attrName>
                                        </p:attrNameLst>
                                      </p:cBhvr>
                                      <p:to>
                                        <p:strVal val="visible"/>
                                      </p:to>
                                    </p:set>
                                    <p:anim calcmode="lin" valueType="num">
                                      <p:cBhvr>
                                        <p:cTn id="26" dur="500" fill="hold"/>
                                        <p:tgtEl>
                                          <p:spTgt spid="130051">
                                            <p:txEl>
                                              <p:pRg st="2" end="2"/>
                                            </p:txEl>
                                          </p:spTgt>
                                        </p:tgtEl>
                                        <p:attrNameLst>
                                          <p:attrName>ppt_w</p:attrName>
                                        </p:attrNameLst>
                                      </p:cBhvr>
                                      <p:tavLst>
                                        <p:tav tm="0">
                                          <p:val>
                                            <p:fltVal val="0"/>
                                          </p:val>
                                        </p:tav>
                                        <p:tav tm="100000">
                                          <p:val>
                                            <p:strVal val="#ppt_w"/>
                                          </p:val>
                                        </p:tav>
                                      </p:tavLst>
                                    </p:anim>
                                    <p:anim calcmode="lin" valueType="num">
                                      <p:cBhvr>
                                        <p:cTn id="27" dur="500" fill="hold"/>
                                        <p:tgtEl>
                                          <p:spTgt spid="130051">
                                            <p:txEl>
                                              <p:pRg st="2" end="2"/>
                                            </p:txEl>
                                          </p:spTgt>
                                        </p:tgtEl>
                                        <p:attrNameLst>
                                          <p:attrName>ppt_h</p:attrName>
                                        </p:attrNameLst>
                                      </p:cBhvr>
                                      <p:tavLst>
                                        <p:tav tm="0">
                                          <p:val>
                                            <p:fltVal val="0"/>
                                          </p:val>
                                        </p:tav>
                                        <p:tav tm="100000">
                                          <p:val>
                                            <p:strVal val="#ppt_h"/>
                                          </p:val>
                                        </p:tav>
                                      </p:tavLst>
                                    </p:anim>
                                    <p:animEffect transition="in" filter="fade">
                                      <p:cBhvr>
                                        <p:cTn id="28" dur="500"/>
                                        <p:tgtEl>
                                          <p:spTgt spid="130051">
                                            <p:txEl>
                                              <p:pRg st="2" end="2"/>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53" presetClass="entr" presetSubtype="0" fill="hold" grpId="0" nodeType="clickEffect">
                                  <p:stCondLst>
                                    <p:cond delay="0"/>
                                  </p:stCondLst>
                                  <p:childTnLst>
                                    <p:set>
                                      <p:cBhvr>
                                        <p:cTn id="32" dur="1" fill="hold">
                                          <p:stCondLst>
                                            <p:cond delay="0"/>
                                          </p:stCondLst>
                                        </p:cTn>
                                        <p:tgtEl>
                                          <p:spTgt spid="130051">
                                            <p:txEl>
                                              <p:pRg st="3" end="3"/>
                                            </p:txEl>
                                          </p:spTgt>
                                        </p:tgtEl>
                                        <p:attrNameLst>
                                          <p:attrName>style.visibility</p:attrName>
                                        </p:attrNameLst>
                                      </p:cBhvr>
                                      <p:to>
                                        <p:strVal val="visible"/>
                                      </p:to>
                                    </p:set>
                                    <p:anim calcmode="lin" valueType="num">
                                      <p:cBhvr>
                                        <p:cTn id="33" dur="500" fill="hold"/>
                                        <p:tgtEl>
                                          <p:spTgt spid="130051">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130051">
                                            <p:txEl>
                                              <p:pRg st="3" end="3"/>
                                            </p:txEl>
                                          </p:spTgt>
                                        </p:tgtEl>
                                        <p:attrNameLst>
                                          <p:attrName>ppt_h</p:attrName>
                                        </p:attrNameLst>
                                      </p:cBhvr>
                                      <p:tavLst>
                                        <p:tav tm="0">
                                          <p:val>
                                            <p:fltVal val="0"/>
                                          </p:val>
                                        </p:tav>
                                        <p:tav tm="100000">
                                          <p:val>
                                            <p:strVal val="#ppt_h"/>
                                          </p:val>
                                        </p:tav>
                                      </p:tavLst>
                                    </p:anim>
                                    <p:animEffect transition="in" filter="fade">
                                      <p:cBhvr>
                                        <p:cTn id="35" dur="500"/>
                                        <p:tgtEl>
                                          <p:spTgt spid="13005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050" grpId="0"/>
      <p:bldP spid="130051"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p:txBody>
          <a:bodyPr/>
          <a:lstStyle/>
          <a:p>
            <a:pPr algn="r" rtl="1"/>
            <a:r>
              <a:rPr lang="fa-IR" sz="4000"/>
              <a:t>ازاد شدن </a:t>
            </a:r>
            <a:r>
              <a:rPr lang="en-US" sz="4000">
                <a:solidFill>
                  <a:srgbClr val="FF0000"/>
                </a:solidFill>
              </a:rPr>
              <a:t>Ach</a:t>
            </a:r>
            <a:r>
              <a:rPr lang="fa-IR" sz="4000"/>
              <a:t> از پايانه سيناپسي به دنبال رسيدن پتانسيل عمل ، دراثر </a:t>
            </a:r>
            <a:r>
              <a:rPr lang="fa-IR" sz="4000">
                <a:solidFill>
                  <a:srgbClr val="0000FF"/>
                </a:solidFill>
              </a:rPr>
              <a:t>..........</a:t>
            </a:r>
            <a:r>
              <a:rPr lang="fa-IR" sz="4000"/>
              <a:t> مي باشد.</a:t>
            </a:r>
            <a:endParaRPr lang="en-US" sz="4000"/>
          </a:p>
        </p:txBody>
      </p:sp>
      <p:sp>
        <p:nvSpPr>
          <p:cNvPr id="132099" name="Rectangle 3"/>
          <p:cNvSpPr>
            <a:spLocks noGrp="1" noChangeArrowheads="1"/>
          </p:cNvSpPr>
          <p:nvPr>
            <p:ph type="body" idx="1"/>
          </p:nvPr>
        </p:nvSpPr>
        <p:spPr>
          <a:xfrm>
            <a:off x="457200" y="2132013"/>
            <a:ext cx="8229600" cy="3994150"/>
          </a:xfrm>
        </p:spPr>
        <p:txBody>
          <a:bodyPr/>
          <a:lstStyle/>
          <a:p>
            <a:pPr algn="r" rtl="1"/>
            <a:r>
              <a:rPr lang="fa-IR" sz="4000"/>
              <a:t>الف- ورود يون كلر به پايانه</a:t>
            </a:r>
          </a:p>
          <a:p>
            <a:pPr algn="r" rtl="1"/>
            <a:r>
              <a:rPr lang="fa-IR" sz="4000">
                <a:solidFill>
                  <a:srgbClr val="FF00FF"/>
                </a:solidFill>
              </a:rPr>
              <a:t>ب- عملكرد انزيم استيل كولين استراز</a:t>
            </a:r>
          </a:p>
          <a:p>
            <a:pPr algn="r" rtl="1"/>
            <a:r>
              <a:rPr lang="fa-IR" sz="4000"/>
              <a:t>ج- ورود يون كلسيم به پايانه</a:t>
            </a:r>
          </a:p>
          <a:p>
            <a:pPr algn="r" rtl="1"/>
            <a:r>
              <a:rPr lang="fa-IR" sz="4000">
                <a:solidFill>
                  <a:srgbClr val="009900"/>
                </a:solidFill>
              </a:rPr>
              <a:t>د- افزايش فعاليت پمپ سديم - پتاسيم</a:t>
            </a:r>
            <a:endParaRPr lang="en-US" sz="4000">
              <a:solidFill>
                <a:srgbClr val="009900"/>
              </a:solidFill>
            </a:endParaRPr>
          </a:p>
        </p:txBody>
      </p:sp>
    </p:spTree>
    <p:extLst>
      <p:ext uri="{BB962C8B-B14F-4D97-AF65-F5344CB8AC3E}">
        <p14:creationId xmlns:p14="http://schemas.microsoft.com/office/powerpoint/2010/main" val="424409064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32098"/>
                                        </p:tgtEl>
                                        <p:attrNameLst>
                                          <p:attrName>style.visibility</p:attrName>
                                        </p:attrNameLst>
                                      </p:cBhvr>
                                      <p:to>
                                        <p:strVal val="visible"/>
                                      </p:to>
                                    </p:set>
                                    <p:anim calcmode="lin" valueType="num">
                                      <p:cBhvr>
                                        <p:cTn id="7" dur="500" fill="hold"/>
                                        <p:tgtEl>
                                          <p:spTgt spid="132098"/>
                                        </p:tgtEl>
                                        <p:attrNameLst>
                                          <p:attrName>ppt_w</p:attrName>
                                        </p:attrNameLst>
                                      </p:cBhvr>
                                      <p:tavLst>
                                        <p:tav tm="0">
                                          <p:val>
                                            <p:fltVal val="0"/>
                                          </p:val>
                                        </p:tav>
                                        <p:tav tm="100000">
                                          <p:val>
                                            <p:strVal val="#ppt_w"/>
                                          </p:val>
                                        </p:tav>
                                      </p:tavLst>
                                    </p:anim>
                                    <p:anim calcmode="lin" valueType="num">
                                      <p:cBhvr>
                                        <p:cTn id="8" dur="500" fill="hold"/>
                                        <p:tgtEl>
                                          <p:spTgt spid="132098"/>
                                        </p:tgtEl>
                                        <p:attrNameLst>
                                          <p:attrName>ppt_h</p:attrName>
                                        </p:attrNameLst>
                                      </p:cBhvr>
                                      <p:tavLst>
                                        <p:tav tm="0">
                                          <p:val>
                                            <p:fltVal val="0"/>
                                          </p:val>
                                        </p:tav>
                                        <p:tav tm="100000">
                                          <p:val>
                                            <p:strVal val="#ppt_h"/>
                                          </p:val>
                                        </p:tav>
                                      </p:tavLst>
                                    </p:anim>
                                    <p:animEffect transition="in" filter="fade">
                                      <p:cBhvr>
                                        <p:cTn id="9" dur="500"/>
                                        <p:tgtEl>
                                          <p:spTgt spid="13209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4" presetClass="entr" presetSubtype="0" fill="hold" grpId="0" nodeType="clickEffect">
                                  <p:stCondLst>
                                    <p:cond delay="0"/>
                                  </p:stCondLst>
                                  <p:childTnLst>
                                    <p:set>
                                      <p:cBhvr>
                                        <p:cTn id="13" dur="1" fill="hold">
                                          <p:stCondLst>
                                            <p:cond delay="0"/>
                                          </p:stCondLst>
                                        </p:cTn>
                                        <p:tgtEl>
                                          <p:spTgt spid="132099">
                                            <p:txEl>
                                              <p:pRg st="0" end="0"/>
                                            </p:txEl>
                                          </p:spTgt>
                                        </p:tgtEl>
                                        <p:attrNameLst>
                                          <p:attrName>style.visibility</p:attrName>
                                        </p:attrNameLst>
                                      </p:cBhvr>
                                      <p:to>
                                        <p:strVal val="visible"/>
                                      </p:to>
                                    </p:set>
                                    <p:anim to="" calcmode="lin" valueType="num">
                                      <p:cBhvr>
                                        <p:cTn id="14" dur="1" fill="hold"/>
                                        <p:tgtEl>
                                          <p:spTgt spid="132099">
                                            <p:txEl>
                                              <p:pRg st="0" end="0"/>
                                            </p:txEl>
                                          </p:spTgt>
                                        </p:tgtEl>
                                        <p:attrNameLst>
                                          <p:attrName/>
                                        </p:attrNameLst>
                                      </p:cBhvr>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4" presetClass="entr" presetSubtype="0" fill="hold" grpId="0" nodeType="clickEffect">
                                  <p:stCondLst>
                                    <p:cond delay="0"/>
                                  </p:stCondLst>
                                  <p:childTnLst>
                                    <p:set>
                                      <p:cBhvr>
                                        <p:cTn id="18" dur="1" fill="hold">
                                          <p:stCondLst>
                                            <p:cond delay="0"/>
                                          </p:stCondLst>
                                        </p:cTn>
                                        <p:tgtEl>
                                          <p:spTgt spid="132099">
                                            <p:txEl>
                                              <p:pRg st="1" end="1"/>
                                            </p:txEl>
                                          </p:spTgt>
                                        </p:tgtEl>
                                        <p:attrNameLst>
                                          <p:attrName>style.visibility</p:attrName>
                                        </p:attrNameLst>
                                      </p:cBhvr>
                                      <p:to>
                                        <p:strVal val="visible"/>
                                      </p:to>
                                    </p:set>
                                    <p:anim to="" calcmode="lin" valueType="num">
                                      <p:cBhvr>
                                        <p:cTn id="19" dur="1" fill="hold"/>
                                        <p:tgtEl>
                                          <p:spTgt spid="132099">
                                            <p:txEl>
                                              <p:pRg st="1" end="1"/>
                                            </p:txEl>
                                          </p:spTgt>
                                        </p:tgtEl>
                                        <p:attrNameLst>
                                          <p:attrName/>
                                        </p:attrNameLst>
                                      </p:cBhvr>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4" presetClass="entr" presetSubtype="0" fill="hold" grpId="0" nodeType="clickEffect">
                                  <p:stCondLst>
                                    <p:cond delay="0"/>
                                  </p:stCondLst>
                                  <p:childTnLst>
                                    <p:set>
                                      <p:cBhvr>
                                        <p:cTn id="23" dur="1" fill="hold">
                                          <p:stCondLst>
                                            <p:cond delay="0"/>
                                          </p:stCondLst>
                                        </p:cTn>
                                        <p:tgtEl>
                                          <p:spTgt spid="132099">
                                            <p:txEl>
                                              <p:pRg st="2" end="2"/>
                                            </p:txEl>
                                          </p:spTgt>
                                        </p:tgtEl>
                                        <p:attrNameLst>
                                          <p:attrName>style.visibility</p:attrName>
                                        </p:attrNameLst>
                                      </p:cBhvr>
                                      <p:to>
                                        <p:strVal val="visible"/>
                                      </p:to>
                                    </p:set>
                                    <p:anim to="" calcmode="lin" valueType="num">
                                      <p:cBhvr>
                                        <p:cTn id="24" dur="1" fill="hold"/>
                                        <p:tgtEl>
                                          <p:spTgt spid="132099">
                                            <p:txEl>
                                              <p:pRg st="2" end="2"/>
                                            </p:txEl>
                                          </p:spTgt>
                                        </p:tgtEl>
                                        <p:attrNameLst>
                                          <p:attrName/>
                                        </p:attrNameLst>
                                      </p:cBhvr>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4" presetClass="entr" presetSubtype="0" fill="hold" grpId="0" nodeType="clickEffect">
                                  <p:stCondLst>
                                    <p:cond delay="0"/>
                                  </p:stCondLst>
                                  <p:childTnLst>
                                    <p:set>
                                      <p:cBhvr>
                                        <p:cTn id="28" dur="1" fill="hold">
                                          <p:stCondLst>
                                            <p:cond delay="0"/>
                                          </p:stCondLst>
                                        </p:cTn>
                                        <p:tgtEl>
                                          <p:spTgt spid="132099">
                                            <p:txEl>
                                              <p:pRg st="3" end="3"/>
                                            </p:txEl>
                                          </p:spTgt>
                                        </p:tgtEl>
                                        <p:attrNameLst>
                                          <p:attrName>style.visibility</p:attrName>
                                        </p:attrNameLst>
                                      </p:cBhvr>
                                      <p:to>
                                        <p:strVal val="visible"/>
                                      </p:to>
                                    </p:set>
                                    <p:anim to="" calcmode="lin" valueType="num">
                                      <p:cBhvr>
                                        <p:cTn id="29" dur="1" fill="hold"/>
                                        <p:tgtEl>
                                          <p:spTgt spid="132099">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098" grpId="0"/>
      <p:bldP spid="132099"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p:txBody>
          <a:bodyPr/>
          <a:lstStyle/>
          <a:p>
            <a:pPr algn="r" rtl="1"/>
            <a:r>
              <a:rPr lang="fa-IR" sz="4000"/>
              <a:t>افزايش كداميك از موارد زير </a:t>
            </a:r>
            <a:r>
              <a:rPr lang="fa-IR" sz="4000">
                <a:solidFill>
                  <a:srgbClr val="0000FF"/>
                </a:solidFill>
              </a:rPr>
              <a:t>سرعت انتشار</a:t>
            </a:r>
            <a:r>
              <a:rPr lang="fa-IR" sz="4000"/>
              <a:t> از غشاء را </a:t>
            </a:r>
            <a:r>
              <a:rPr lang="fa-IR" sz="4000">
                <a:solidFill>
                  <a:srgbClr val="FF0000"/>
                </a:solidFill>
              </a:rPr>
              <a:t>كاهش</a:t>
            </a:r>
            <a:r>
              <a:rPr lang="fa-IR" sz="4000"/>
              <a:t> مي دهد؟</a:t>
            </a:r>
            <a:endParaRPr lang="en-US" sz="4000"/>
          </a:p>
        </p:txBody>
      </p:sp>
      <p:sp>
        <p:nvSpPr>
          <p:cNvPr id="134147" name="Rectangle 3"/>
          <p:cNvSpPr>
            <a:spLocks noGrp="1" noChangeArrowheads="1"/>
          </p:cNvSpPr>
          <p:nvPr>
            <p:ph type="body" idx="1"/>
          </p:nvPr>
        </p:nvSpPr>
        <p:spPr/>
        <p:txBody>
          <a:bodyPr/>
          <a:lstStyle/>
          <a:p>
            <a:pPr algn="r" rtl="1"/>
            <a:r>
              <a:rPr lang="fa-IR" sz="4800"/>
              <a:t>الف- اندازه مولكولي</a:t>
            </a:r>
          </a:p>
          <a:p>
            <a:pPr algn="r" rtl="1"/>
            <a:r>
              <a:rPr lang="fa-IR" sz="4800">
                <a:solidFill>
                  <a:srgbClr val="FF0000"/>
                </a:solidFill>
              </a:rPr>
              <a:t>ب- افزايش شيب غلظتي</a:t>
            </a:r>
          </a:p>
          <a:p>
            <a:pPr algn="r" rtl="1"/>
            <a:r>
              <a:rPr lang="fa-IR" sz="4800"/>
              <a:t>ج- افزايش حلاليت در غشا</a:t>
            </a:r>
          </a:p>
          <a:p>
            <a:pPr algn="r" rtl="1"/>
            <a:r>
              <a:rPr lang="fa-IR" sz="4800">
                <a:solidFill>
                  <a:srgbClr val="FF0066"/>
                </a:solidFill>
              </a:rPr>
              <a:t>د- افزايش دماي محيط</a:t>
            </a:r>
            <a:endParaRPr lang="en-US" sz="4800">
              <a:solidFill>
                <a:srgbClr val="FF0066"/>
              </a:solidFill>
            </a:endParaRPr>
          </a:p>
        </p:txBody>
      </p:sp>
    </p:spTree>
    <p:extLst>
      <p:ext uri="{BB962C8B-B14F-4D97-AF65-F5344CB8AC3E}">
        <p14:creationId xmlns:p14="http://schemas.microsoft.com/office/powerpoint/2010/main" val="407915882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34146"/>
                                        </p:tgtEl>
                                        <p:attrNameLst>
                                          <p:attrName>style.visibility</p:attrName>
                                        </p:attrNameLst>
                                      </p:cBhvr>
                                      <p:to>
                                        <p:strVal val="visible"/>
                                      </p:to>
                                    </p:set>
                                    <p:animEffect transition="in" filter="circle(in)">
                                      <p:cBhvr>
                                        <p:cTn id="7" dur="2000"/>
                                        <p:tgtEl>
                                          <p:spTgt spid="13414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34147">
                                            <p:txEl>
                                              <p:pRg st="0" end="0"/>
                                            </p:txEl>
                                          </p:spTgt>
                                        </p:tgtEl>
                                        <p:attrNameLst>
                                          <p:attrName>style.visibility</p:attrName>
                                        </p:attrNameLst>
                                      </p:cBhvr>
                                      <p:to>
                                        <p:strVal val="visible"/>
                                      </p:to>
                                    </p:set>
                                    <p:anim calcmode="lin" valueType="num">
                                      <p:cBhvr additive="base">
                                        <p:cTn id="12" dur="500" fill="hold"/>
                                        <p:tgtEl>
                                          <p:spTgt spid="134147">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341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34147">
                                            <p:txEl>
                                              <p:pRg st="1" end="1"/>
                                            </p:txEl>
                                          </p:spTgt>
                                        </p:tgtEl>
                                        <p:attrNameLst>
                                          <p:attrName>style.visibility</p:attrName>
                                        </p:attrNameLst>
                                      </p:cBhvr>
                                      <p:to>
                                        <p:strVal val="visible"/>
                                      </p:to>
                                    </p:set>
                                    <p:anim calcmode="lin" valueType="num">
                                      <p:cBhvr additive="base">
                                        <p:cTn id="18" dur="500" fill="hold"/>
                                        <p:tgtEl>
                                          <p:spTgt spid="134147">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13414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34147">
                                            <p:txEl>
                                              <p:pRg st="2" end="2"/>
                                            </p:txEl>
                                          </p:spTgt>
                                        </p:tgtEl>
                                        <p:attrNameLst>
                                          <p:attrName>style.visibility</p:attrName>
                                        </p:attrNameLst>
                                      </p:cBhvr>
                                      <p:to>
                                        <p:strVal val="visible"/>
                                      </p:to>
                                    </p:set>
                                    <p:anim calcmode="lin" valueType="num">
                                      <p:cBhvr additive="base">
                                        <p:cTn id="24" dur="500" fill="hold"/>
                                        <p:tgtEl>
                                          <p:spTgt spid="134147">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3414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34147">
                                            <p:txEl>
                                              <p:pRg st="3" end="3"/>
                                            </p:txEl>
                                          </p:spTgt>
                                        </p:tgtEl>
                                        <p:attrNameLst>
                                          <p:attrName>style.visibility</p:attrName>
                                        </p:attrNameLst>
                                      </p:cBhvr>
                                      <p:to>
                                        <p:strVal val="visible"/>
                                      </p:to>
                                    </p:set>
                                    <p:anim calcmode="lin" valueType="num">
                                      <p:cBhvr additive="base">
                                        <p:cTn id="30" dur="500" fill="hold"/>
                                        <p:tgtEl>
                                          <p:spTgt spid="134147">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13414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6" grpId="0"/>
      <p:bldP spid="134147" grpId="0" build="p"/>
    </p:bldLst>
  </p:timing>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p:txBody>
          <a:bodyPr/>
          <a:lstStyle/>
          <a:p>
            <a:r>
              <a:rPr lang="fa-IR" sz="8000">
                <a:solidFill>
                  <a:srgbClr val="FF0000"/>
                </a:solidFill>
              </a:rPr>
              <a:t>عشق یعنی...؟</a:t>
            </a:r>
            <a:endParaRPr lang="en-US" sz="8000">
              <a:solidFill>
                <a:srgbClr val="FF0000"/>
              </a:solidFill>
            </a:endParaRPr>
          </a:p>
        </p:txBody>
      </p:sp>
      <p:sp>
        <p:nvSpPr>
          <p:cNvPr id="148483" name="Rectangle 3"/>
          <p:cNvSpPr>
            <a:spLocks noGrp="1" noChangeArrowheads="1"/>
          </p:cNvSpPr>
          <p:nvPr>
            <p:ph type="body" idx="1"/>
          </p:nvPr>
        </p:nvSpPr>
        <p:spPr/>
        <p:txBody>
          <a:bodyPr/>
          <a:lstStyle/>
          <a:p>
            <a:pPr algn="r" rtl="1">
              <a:lnSpc>
                <a:spcPct val="90000"/>
              </a:lnSpc>
            </a:pPr>
            <a:r>
              <a:rPr lang="fa-IR" sz="6000">
                <a:solidFill>
                  <a:srgbClr val="0066FF"/>
                </a:solidFill>
              </a:rPr>
              <a:t>عشق یعنی زیر لب ذکر دعا</a:t>
            </a:r>
          </a:p>
          <a:p>
            <a:pPr algn="r" rtl="1">
              <a:lnSpc>
                <a:spcPct val="90000"/>
              </a:lnSpc>
            </a:pPr>
            <a:r>
              <a:rPr lang="fa-IR" sz="4800">
                <a:solidFill>
                  <a:srgbClr val="FF0000"/>
                </a:solidFill>
              </a:rPr>
              <a:t>عشق یعنی سینه های پر شرر</a:t>
            </a:r>
          </a:p>
          <a:p>
            <a:pPr algn="r" rtl="1">
              <a:lnSpc>
                <a:spcPct val="90000"/>
              </a:lnSpc>
            </a:pPr>
            <a:endParaRPr lang="fa-IR" sz="4800">
              <a:solidFill>
                <a:srgbClr val="FF0000"/>
              </a:solidFill>
            </a:endParaRPr>
          </a:p>
          <a:p>
            <a:pPr algn="r" rtl="1">
              <a:lnSpc>
                <a:spcPct val="90000"/>
              </a:lnSpc>
            </a:pPr>
            <a:r>
              <a:rPr lang="fa-IR" sz="6000">
                <a:solidFill>
                  <a:srgbClr val="009900"/>
                </a:solidFill>
              </a:rPr>
              <a:t>لطف و مهر مادر و </a:t>
            </a:r>
          </a:p>
          <a:p>
            <a:pPr algn="r" rtl="1">
              <a:lnSpc>
                <a:spcPct val="90000"/>
              </a:lnSpc>
            </a:pPr>
            <a:r>
              <a:rPr lang="fa-IR" sz="5400">
                <a:solidFill>
                  <a:srgbClr val="0066FF"/>
                </a:solidFill>
              </a:rPr>
              <a:t>                            صبر پدر</a:t>
            </a:r>
            <a:endParaRPr lang="en-US" sz="5400">
              <a:solidFill>
                <a:srgbClr val="0066FF"/>
              </a:solidFill>
            </a:endParaRPr>
          </a:p>
        </p:txBody>
      </p:sp>
    </p:spTree>
    <p:extLst>
      <p:ext uri="{BB962C8B-B14F-4D97-AF65-F5344CB8AC3E}">
        <p14:creationId xmlns:p14="http://schemas.microsoft.com/office/powerpoint/2010/main" val="171274984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path" presetSubtype="0" accel="50000" decel="50000" fill="hold" grpId="0" nodeType="withEffect">
                                  <p:stCondLst>
                                    <p:cond delay="0"/>
                                  </p:stCondLst>
                                  <p:iterate type="lt">
                                    <p:tmPct val="10000"/>
                                  </p:iterate>
                                  <p:childTnLst>
                                    <p:animMotion origin="layout" path="M 0.0 0.0  C 0.007 -0.01333  0.014 -0.028  0.021 -0.04667  C 0.04 -0.1  0.045 -0.152  0.031 -0.16  C 0.017 -0.16933  -0.01 -0.132  -0.029 -0.07867  C -0.039 -0.05067  -0.045 -0.024  -0.047 -0.004  C -0.05 0.012  -0.051 0.028  -0.051 0.04667  C -0.051 0.10667  -0.038 0.156  -0.023 0.156  C -0.008 0.156  0.005 0.10667  0.005 0.04667  C 0.005 0.01867  0.002 -0.008  -0.003 -0.02667  C -0.005 -0.04267  -0.01 -0.06  -0.016 -0.07733  C -0.036 -0.132  -0.063 -0.16933  -0.077 -0.16  C -0.091 -0.15067  -0.086 -0.1  -0.066 -0.04533  C -0.058 -0.02  -0.047 0.00133  -0.036 0.016  C -0.028 0.02933  -0.019 0.04133  -0.007 0.05333  C 0.029 0.092  0.065 0.10933  0.075 0.09333  C 0.084 0.07733  0.064 0.03333  0.028 -0.004  C 0.013 -0.02  -0.003 -0.032  -0.016 -0.04  C -0.028 -0.048  -0.043 -0.05467  -0.059 -0.05867  C -0.103 -0.072  -0.141 -0.068  -0.144 -0.04667  C -0.148 -0.02667  -0.115 0.0  -0.071 0.01333  C -0.051 0.01867  -0.032 0.02133  -0.017 0.02  C -0.004 0.02  0.01 0.01733  0.025 0.01333  C 0.069 0.0  0.102 -0.028  0.098 -0.048  C 0.095 -0.068  0.057 -0.07333  0.013 -0.06  C -0.008 -0.05333  -0.027 -0.044  -0.04 -0.03333  C -0.051 -0.02533  -0.062 -0.016  -0.074 -0.004  C -0.109 0.03467  -0.13 0.07733  -0.12 0.09333  C -0.111 0.10933  -0.074 0.092  -0.039 0.05467  C -0.022 0.036  -0.008 0.01733  0.0 0.0  Z" pathEditMode="relative">
                                      <p:cBhvr>
                                        <p:cTn id="6" dur="1299" fill="hold">
                                          <p:stCondLst>
                                            <p:cond delay="0"/>
                                          </p:stCondLst>
                                        </p:cTn>
                                        <p:tgtEl>
                                          <p:spTgt spid="148482"/>
                                        </p:tgtEl>
                                        <p:attrNameLst>
                                          <p:attrName>ppt_x</p:attrName>
                                          <p:attrName>ppt_y</p:attrName>
                                        </p:attrNameLst>
                                      </p:cBhvr>
                                    </p:animMotion>
                                  </p:childTnLst>
                                </p:cTn>
                              </p:par>
                            </p:childTnLst>
                          </p:cTn>
                        </p:par>
                      </p:childTnLst>
                    </p:cTn>
                  </p:par>
                  <p:par>
                    <p:cTn id="7" fill="hold" nodeType="clickPar">
                      <p:stCondLst>
                        <p:cond delay="indefinite"/>
                      </p:stCondLst>
                      <p:childTnLst>
                        <p:par>
                          <p:cTn id="8" fill="hold" nodeType="withGroup">
                            <p:stCondLst>
                              <p:cond delay="0"/>
                            </p:stCondLst>
                            <p:childTnLst>
                              <p:par>
                                <p:cTn id="9" presetID="37" presetClass="entr" presetSubtype="0" fill="hold" grpId="0" nodeType="clickEffect">
                                  <p:stCondLst>
                                    <p:cond delay="0"/>
                                  </p:stCondLst>
                                  <p:childTnLst>
                                    <p:set>
                                      <p:cBhvr>
                                        <p:cTn id="10" dur="1" fill="hold">
                                          <p:stCondLst>
                                            <p:cond delay="0"/>
                                          </p:stCondLst>
                                        </p:cTn>
                                        <p:tgtEl>
                                          <p:spTgt spid="148483">
                                            <p:txEl>
                                              <p:pRg st="0" end="0"/>
                                            </p:txEl>
                                          </p:spTgt>
                                        </p:tgtEl>
                                        <p:attrNameLst>
                                          <p:attrName>style.visibility</p:attrName>
                                        </p:attrNameLst>
                                      </p:cBhvr>
                                      <p:to>
                                        <p:strVal val="visible"/>
                                      </p:to>
                                    </p:set>
                                    <p:animEffect transition="in" filter="fade">
                                      <p:cBhvr>
                                        <p:cTn id="11" dur="1000"/>
                                        <p:tgtEl>
                                          <p:spTgt spid="148483">
                                            <p:txEl>
                                              <p:pRg st="0" end="0"/>
                                            </p:txEl>
                                          </p:spTgt>
                                        </p:tgtEl>
                                      </p:cBhvr>
                                    </p:animEffect>
                                    <p:anim calcmode="lin" valueType="num">
                                      <p:cBhvr>
                                        <p:cTn id="12" dur="1000" fill="hold"/>
                                        <p:tgtEl>
                                          <p:spTgt spid="148483">
                                            <p:txEl>
                                              <p:pRg st="0" end="0"/>
                                            </p:txEl>
                                          </p:spTgt>
                                        </p:tgtEl>
                                        <p:attrNameLst>
                                          <p:attrName>ppt_x</p:attrName>
                                        </p:attrNameLst>
                                      </p:cBhvr>
                                      <p:tavLst>
                                        <p:tav tm="0">
                                          <p:val>
                                            <p:strVal val="#ppt_x"/>
                                          </p:val>
                                        </p:tav>
                                        <p:tav tm="100000">
                                          <p:val>
                                            <p:strVal val="#ppt_x"/>
                                          </p:val>
                                        </p:tav>
                                      </p:tavLst>
                                    </p:anim>
                                    <p:anim calcmode="lin" valueType="num">
                                      <p:cBhvr>
                                        <p:cTn id="13" dur="898" decel="100000" fill="hold"/>
                                        <p:tgtEl>
                                          <p:spTgt spid="148483">
                                            <p:txEl>
                                              <p:pRg st="0" end="0"/>
                                            </p:txEl>
                                          </p:spTgt>
                                        </p:tgtEl>
                                        <p:attrNameLst>
                                          <p:attrName>ppt_y</p:attrName>
                                        </p:attrNameLst>
                                      </p:cBhvr>
                                      <p:tavLst>
                                        <p:tav tm="0">
                                          <p:val>
                                            <p:strVal val="#ppt_y+1"/>
                                          </p:val>
                                        </p:tav>
                                        <p:tav tm="100000">
                                          <p:val>
                                            <p:strVal val="#ppt_y-.03"/>
                                          </p:val>
                                        </p:tav>
                                      </p:tavLst>
                                    </p:anim>
                                    <p:anim calcmode="lin" valueType="num">
                                      <p:cBhvr>
                                        <p:cTn id="14" dur="100" accel="100000" fill="hold">
                                          <p:stCondLst>
                                            <p:cond delay="898"/>
                                          </p:stCondLst>
                                        </p:cTn>
                                        <p:tgtEl>
                                          <p:spTgt spid="148483">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37" presetClass="entr" presetSubtype="0" fill="hold" grpId="0" nodeType="clickEffect">
                                  <p:stCondLst>
                                    <p:cond delay="0"/>
                                  </p:stCondLst>
                                  <p:childTnLst>
                                    <p:set>
                                      <p:cBhvr>
                                        <p:cTn id="18" dur="1" fill="hold">
                                          <p:stCondLst>
                                            <p:cond delay="0"/>
                                          </p:stCondLst>
                                        </p:cTn>
                                        <p:tgtEl>
                                          <p:spTgt spid="148483">
                                            <p:txEl>
                                              <p:pRg st="1" end="1"/>
                                            </p:txEl>
                                          </p:spTgt>
                                        </p:tgtEl>
                                        <p:attrNameLst>
                                          <p:attrName>style.visibility</p:attrName>
                                        </p:attrNameLst>
                                      </p:cBhvr>
                                      <p:to>
                                        <p:strVal val="visible"/>
                                      </p:to>
                                    </p:set>
                                    <p:animEffect transition="in" filter="fade">
                                      <p:cBhvr>
                                        <p:cTn id="19" dur="1000"/>
                                        <p:tgtEl>
                                          <p:spTgt spid="148483">
                                            <p:txEl>
                                              <p:pRg st="1" end="1"/>
                                            </p:txEl>
                                          </p:spTgt>
                                        </p:tgtEl>
                                      </p:cBhvr>
                                    </p:animEffect>
                                    <p:anim calcmode="lin" valueType="num">
                                      <p:cBhvr>
                                        <p:cTn id="20" dur="1000" fill="hold"/>
                                        <p:tgtEl>
                                          <p:spTgt spid="148483">
                                            <p:txEl>
                                              <p:pRg st="1" end="1"/>
                                            </p:txEl>
                                          </p:spTgt>
                                        </p:tgtEl>
                                        <p:attrNameLst>
                                          <p:attrName>ppt_x</p:attrName>
                                        </p:attrNameLst>
                                      </p:cBhvr>
                                      <p:tavLst>
                                        <p:tav tm="0">
                                          <p:val>
                                            <p:strVal val="#ppt_x"/>
                                          </p:val>
                                        </p:tav>
                                        <p:tav tm="100000">
                                          <p:val>
                                            <p:strVal val="#ppt_x"/>
                                          </p:val>
                                        </p:tav>
                                      </p:tavLst>
                                    </p:anim>
                                    <p:anim calcmode="lin" valueType="num">
                                      <p:cBhvr>
                                        <p:cTn id="21" dur="898" decel="100000" fill="hold"/>
                                        <p:tgtEl>
                                          <p:spTgt spid="148483">
                                            <p:txEl>
                                              <p:pRg st="1" end="1"/>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898"/>
                                          </p:stCondLst>
                                        </p:cTn>
                                        <p:tgtEl>
                                          <p:spTgt spid="148483">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37" presetClass="entr" presetSubtype="0" fill="hold" grpId="0" nodeType="clickEffect">
                                  <p:stCondLst>
                                    <p:cond delay="0"/>
                                  </p:stCondLst>
                                  <p:childTnLst>
                                    <p:set>
                                      <p:cBhvr>
                                        <p:cTn id="26" dur="1" fill="hold">
                                          <p:stCondLst>
                                            <p:cond delay="0"/>
                                          </p:stCondLst>
                                        </p:cTn>
                                        <p:tgtEl>
                                          <p:spTgt spid="148483">
                                            <p:txEl>
                                              <p:pRg st="3" end="3"/>
                                            </p:txEl>
                                          </p:spTgt>
                                        </p:tgtEl>
                                        <p:attrNameLst>
                                          <p:attrName>style.visibility</p:attrName>
                                        </p:attrNameLst>
                                      </p:cBhvr>
                                      <p:to>
                                        <p:strVal val="visible"/>
                                      </p:to>
                                    </p:set>
                                    <p:animEffect transition="in" filter="fade">
                                      <p:cBhvr>
                                        <p:cTn id="27" dur="1000"/>
                                        <p:tgtEl>
                                          <p:spTgt spid="148483">
                                            <p:txEl>
                                              <p:pRg st="3" end="3"/>
                                            </p:txEl>
                                          </p:spTgt>
                                        </p:tgtEl>
                                      </p:cBhvr>
                                    </p:animEffect>
                                    <p:anim calcmode="lin" valueType="num">
                                      <p:cBhvr>
                                        <p:cTn id="28" dur="1000" fill="hold"/>
                                        <p:tgtEl>
                                          <p:spTgt spid="148483">
                                            <p:txEl>
                                              <p:pRg st="3" end="3"/>
                                            </p:txEl>
                                          </p:spTgt>
                                        </p:tgtEl>
                                        <p:attrNameLst>
                                          <p:attrName>ppt_x</p:attrName>
                                        </p:attrNameLst>
                                      </p:cBhvr>
                                      <p:tavLst>
                                        <p:tav tm="0">
                                          <p:val>
                                            <p:strVal val="#ppt_x"/>
                                          </p:val>
                                        </p:tav>
                                        <p:tav tm="100000">
                                          <p:val>
                                            <p:strVal val="#ppt_x"/>
                                          </p:val>
                                        </p:tav>
                                      </p:tavLst>
                                    </p:anim>
                                    <p:anim calcmode="lin" valueType="num">
                                      <p:cBhvr>
                                        <p:cTn id="29" dur="898" decel="100000" fill="hold"/>
                                        <p:tgtEl>
                                          <p:spTgt spid="148483">
                                            <p:txEl>
                                              <p:pRg st="3" end="3"/>
                                            </p:txEl>
                                          </p:spTgt>
                                        </p:tgtEl>
                                        <p:attrNameLst>
                                          <p:attrName>ppt_y</p:attrName>
                                        </p:attrNameLst>
                                      </p:cBhvr>
                                      <p:tavLst>
                                        <p:tav tm="0">
                                          <p:val>
                                            <p:strVal val="#ppt_y+1"/>
                                          </p:val>
                                        </p:tav>
                                        <p:tav tm="100000">
                                          <p:val>
                                            <p:strVal val="#ppt_y-.03"/>
                                          </p:val>
                                        </p:tav>
                                      </p:tavLst>
                                    </p:anim>
                                    <p:anim calcmode="lin" valueType="num">
                                      <p:cBhvr>
                                        <p:cTn id="30" dur="100" accel="100000" fill="hold">
                                          <p:stCondLst>
                                            <p:cond delay="898"/>
                                          </p:stCondLst>
                                        </p:cTn>
                                        <p:tgtEl>
                                          <p:spTgt spid="148483">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37" presetClass="entr" presetSubtype="0" fill="hold" grpId="0" nodeType="clickEffect">
                                  <p:stCondLst>
                                    <p:cond delay="0"/>
                                  </p:stCondLst>
                                  <p:childTnLst>
                                    <p:set>
                                      <p:cBhvr>
                                        <p:cTn id="34" dur="1" fill="hold">
                                          <p:stCondLst>
                                            <p:cond delay="0"/>
                                          </p:stCondLst>
                                        </p:cTn>
                                        <p:tgtEl>
                                          <p:spTgt spid="148483">
                                            <p:txEl>
                                              <p:pRg st="4" end="4"/>
                                            </p:txEl>
                                          </p:spTgt>
                                        </p:tgtEl>
                                        <p:attrNameLst>
                                          <p:attrName>style.visibility</p:attrName>
                                        </p:attrNameLst>
                                      </p:cBhvr>
                                      <p:to>
                                        <p:strVal val="visible"/>
                                      </p:to>
                                    </p:set>
                                    <p:animEffect transition="in" filter="fade">
                                      <p:cBhvr>
                                        <p:cTn id="35" dur="1000"/>
                                        <p:tgtEl>
                                          <p:spTgt spid="148483">
                                            <p:txEl>
                                              <p:pRg st="4" end="4"/>
                                            </p:txEl>
                                          </p:spTgt>
                                        </p:tgtEl>
                                      </p:cBhvr>
                                    </p:animEffect>
                                    <p:anim calcmode="lin" valueType="num">
                                      <p:cBhvr>
                                        <p:cTn id="36" dur="1000" fill="hold"/>
                                        <p:tgtEl>
                                          <p:spTgt spid="148483">
                                            <p:txEl>
                                              <p:pRg st="4" end="4"/>
                                            </p:txEl>
                                          </p:spTgt>
                                        </p:tgtEl>
                                        <p:attrNameLst>
                                          <p:attrName>ppt_x</p:attrName>
                                        </p:attrNameLst>
                                      </p:cBhvr>
                                      <p:tavLst>
                                        <p:tav tm="0">
                                          <p:val>
                                            <p:strVal val="#ppt_x"/>
                                          </p:val>
                                        </p:tav>
                                        <p:tav tm="100000">
                                          <p:val>
                                            <p:strVal val="#ppt_x"/>
                                          </p:val>
                                        </p:tav>
                                      </p:tavLst>
                                    </p:anim>
                                    <p:anim calcmode="lin" valueType="num">
                                      <p:cBhvr>
                                        <p:cTn id="37" dur="898" decel="100000" fill="hold"/>
                                        <p:tgtEl>
                                          <p:spTgt spid="148483">
                                            <p:txEl>
                                              <p:pRg st="4" end="4"/>
                                            </p:txEl>
                                          </p:spTgt>
                                        </p:tgtEl>
                                        <p:attrNameLst>
                                          <p:attrName>ppt_y</p:attrName>
                                        </p:attrNameLst>
                                      </p:cBhvr>
                                      <p:tavLst>
                                        <p:tav tm="0">
                                          <p:val>
                                            <p:strVal val="#ppt_y+1"/>
                                          </p:val>
                                        </p:tav>
                                        <p:tav tm="100000">
                                          <p:val>
                                            <p:strVal val="#ppt_y-.03"/>
                                          </p:val>
                                        </p:tav>
                                      </p:tavLst>
                                    </p:anim>
                                    <p:anim calcmode="lin" valueType="num">
                                      <p:cBhvr>
                                        <p:cTn id="38" dur="100" accel="100000" fill="hold">
                                          <p:stCondLst>
                                            <p:cond delay="898"/>
                                          </p:stCondLst>
                                        </p:cTn>
                                        <p:tgtEl>
                                          <p:spTgt spid="148483">
                                            <p:txEl>
                                              <p:pRg st="4" end="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2" grpId="0"/>
      <p:bldP spid="148483"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p:txBody>
          <a:bodyPr/>
          <a:lstStyle/>
          <a:p>
            <a:r>
              <a:rPr lang="fa-IR">
                <a:solidFill>
                  <a:srgbClr val="0000FF"/>
                </a:solidFill>
              </a:rPr>
              <a:t>تقسيم بندي نورونها...؟</a:t>
            </a:r>
            <a:endParaRPr lang="en-US">
              <a:solidFill>
                <a:srgbClr val="0000FF"/>
              </a:solidFill>
            </a:endParaRPr>
          </a:p>
        </p:txBody>
      </p:sp>
      <p:sp>
        <p:nvSpPr>
          <p:cNvPr id="136195" name="Rectangle 3"/>
          <p:cNvSpPr>
            <a:spLocks noGrp="1" noChangeArrowheads="1"/>
          </p:cNvSpPr>
          <p:nvPr>
            <p:ph type="body" idx="1"/>
          </p:nvPr>
        </p:nvSpPr>
        <p:spPr/>
        <p:txBody>
          <a:bodyPr/>
          <a:lstStyle/>
          <a:p>
            <a:r>
              <a:rPr lang="fa-IR"/>
              <a:t>براي تقسيم بندي نورونها مي توان با توجه به </a:t>
            </a:r>
            <a:r>
              <a:rPr lang="fa-IR">
                <a:solidFill>
                  <a:srgbClr val="FF0000"/>
                </a:solidFill>
              </a:rPr>
              <a:t>خصوصيات متفاوتشان</a:t>
            </a:r>
            <a:r>
              <a:rPr lang="fa-IR"/>
              <a:t> دسته بنديهاي متفاوتي در نظر گرفت كه ممكن است </a:t>
            </a:r>
            <a:r>
              <a:rPr lang="fa-IR">
                <a:solidFill>
                  <a:srgbClr val="009900"/>
                </a:solidFill>
              </a:rPr>
              <a:t>گيج كننده و گمراه كننده</a:t>
            </a:r>
            <a:r>
              <a:rPr lang="fa-IR"/>
              <a:t> باشد.</a:t>
            </a:r>
          </a:p>
          <a:p>
            <a:endParaRPr lang="fa-IR"/>
          </a:p>
          <a:p>
            <a:r>
              <a:rPr lang="fa-IR" sz="6600">
                <a:solidFill>
                  <a:srgbClr val="0000FF"/>
                </a:solidFill>
              </a:rPr>
              <a:t>پس چه بايد كرد؟</a:t>
            </a:r>
            <a:endParaRPr lang="en-US" sz="6600">
              <a:solidFill>
                <a:srgbClr val="0000FF"/>
              </a:solidFill>
            </a:endParaRPr>
          </a:p>
        </p:txBody>
      </p:sp>
    </p:spTree>
    <p:extLst>
      <p:ext uri="{BB962C8B-B14F-4D97-AF65-F5344CB8AC3E}">
        <p14:creationId xmlns:p14="http://schemas.microsoft.com/office/powerpoint/2010/main" val="339449056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36194"/>
                                        </p:tgtEl>
                                        <p:attrNameLst>
                                          <p:attrName>style.visibility</p:attrName>
                                        </p:attrNameLst>
                                      </p:cBhvr>
                                      <p:to>
                                        <p:strVal val="visible"/>
                                      </p:to>
                                    </p:set>
                                    <p:animEffect transition="in" filter="box(in)">
                                      <p:cBhvr>
                                        <p:cTn id="7" dur="500"/>
                                        <p:tgtEl>
                                          <p:spTgt spid="1361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36195">
                                            <p:txEl>
                                              <p:pRg st="0" end="0"/>
                                            </p:txEl>
                                          </p:spTgt>
                                        </p:tgtEl>
                                        <p:attrNameLst>
                                          <p:attrName>style.visibility</p:attrName>
                                        </p:attrNameLst>
                                      </p:cBhvr>
                                      <p:to>
                                        <p:strVal val="visible"/>
                                      </p:to>
                                    </p:set>
                                    <p:anim to="" calcmode="lin" valueType="num">
                                      <p:cBhvr>
                                        <p:cTn id="12" dur="1" fill="hold"/>
                                        <p:tgtEl>
                                          <p:spTgt spid="136195">
                                            <p:txEl>
                                              <p:pRg st="0" end="0"/>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36195">
                                            <p:txEl>
                                              <p:pRg st="2" end="2"/>
                                            </p:txEl>
                                          </p:spTgt>
                                        </p:tgtEl>
                                        <p:attrNameLst>
                                          <p:attrName>style.visibility</p:attrName>
                                        </p:attrNameLst>
                                      </p:cBhvr>
                                      <p:to>
                                        <p:strVal val="visible"/>
                                      </p:to>
                                    </p:set>
                                    <p:anim to="" calcmode="lin" valueType="num">
                                      <p:cBhvr>
                                        <p:cTn id="17" dur="1" fill="hold"/>
                                        <p:tgtEl>
                                          <p:spTgt spid="136195">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194" grpId="0"/>
      <p:bldP spid="136195"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p:txBody>
          <a:bodyPr/>
          <a:lstStyle/>
          <a:p>
            <a:r>
              <a:rPr lang="fa-IR">
                <a:solidFill>
                  <a:srgbClr val="FF0000"/>
                </a:solidFill>
              </a:rPr>
              <a:t>ارلانگر</a:t>
            </a:r>
            <a:r>
              <a:rPr lang="fa-IR"/>
              <a:t> و </a:t>
            </a:r>
            <a:r>
              <a:rPr lang="fa-IR">
                <a:solidFill>
                  <a:srgbClr val="0000FF"/>
                </a:solidFill>
              </a:rPr>
              <a:t>گاسر</a:t>
            </a:r>
            <a:r>
              <a:rPr lang="fa-IR"/>
              <a:t>...؟</a:t>
            </a:r>
            <a:endParaRPr lang="en-US"/>
          </a:p>
        </p:txBody>
      </p:sp>
      <p:sp>
        <p:nvSpPr>
          <p:cNvPr id="138243" name="Rectangle 3"/>
          <p:cNvSpPr>
            <a:spLocks noGrp="1" noChangeArrowheads="1"/>
          </p:cNvSpPr>
          <p:nvPr>
            <p:ph type="body" idx="1"/>
          </p:nvPr>
        </p:nvSpPr>
        <p:spPr/>
        <p:txBody>
          <a:bodyPr/>
          <a:lstStyle/>
          <a:p>
            <a:pPr algn="r" rtl="1"/>
            <a:r>
              <a:rPr lang="fa-IR" sz="2800"/>
              <a:t>نورونهاي سيستم عصبي را با توجه به خصوصيات متفاوتشان به 3 دسته ( </a:t>
            </a:r>
            <a:r>
              <a:rPr lang="en-US" sz="2800">
                <a:solidFill>
                  <a:srgbClr val="66FF33"/>
                </a:solidFill>
              </a:rPr>
              <a:t>A,B,C</a:t>
            </a:r>
            <a:r>
              <a:rPr lang="fa-IR" sz="2800"/>
              <a:t> ) تقسيم كردند.</a:t>
            </a:r>
          </a:p>
          <a:p>
            <a:pPr algn="r" rtl="1"/>
            <a:r>
              <a:rPr lang="en-US" sz="2800"/>
              <a:t>A</a:t>
            </a:r>
            <a:r>
              <a:rPr lang="fa-IR" sz="2800"/>
              <a:t> و </a:t>
            </a:r>
            <a:r>
              <a:rPr lang="en-US" sz="2800"/>
              <a:t>B</a:t>
            </a:r>
            <a:r>
              <a:rPr lang="fa-IR" sz="2800"/>
              <a:t> ميلين دار بوده و </a:t>
            </a:r>
          </a:p>
          <a:p>
            <a:pPr algn="r" rtl="1"/>
            <a:r>
              <a:rPr lang="fa-IR" sz="2800">
                <a:solidFill>
                  <a:srgbClr val="FF0000"/>
                </a:solidFill>
              </a:rPr>
              <a:t>گروه </a:t>
            </a:r>
            <a:r>
              <a:rPr lang="en-US" sz="2800">
                <a:solidFill>
                  <a:srgbClr val="FF0000"/>
                </a:solidFill>
              </a:rPr>
              <a:t>A</a:t>
            </a:r>
            <a:r>
              <a:rPr lang="fa-IR" sz="2800">
                <a:solidFill>
                  <a:srgbClr val="FF0000"/>
                </a:solidFill>
              </a:rPr>
              <a:t> به چهار زير گروه</a:t>
            </a:r>
            <a:r>
              <a:rPr lang="fa-IR" sz="2800"/>
              <a:t> ( </a:t>
            </a:r>
            <a:r>
              <a:rPr lang="el-GR" sz="2800"/>
              <a:t>α</a:t>
            </a:r>
            <a:r>
              <a:rPr lang="fa-IR" sz="2800"/>
              <a:t> ، </a:t>
            </a:r>
            <a:r>
              <a:rPr lang="el-GR" sz="2800"/>
              <a:t>β</a:t>
            </a:r>
            <a:r>
              <a:rPr lang="fa-IR" sz="2800"/>
              <a:t> ،</a:t>
            </a:r>
            <a:r>
              <a:rPr lang="el-GR" sz="2800"/>
              <a:t>γ</a:t>
            </a:r>
            <a:r>
              <a:rPr lang="fa-IR" sz="2800"/>
              <a:t> و </a:t>
            </a:r>
            <a:r>
              <a:rPr lang="el-GR" sz="2800"/>
              <a:t>δ</a:t>
            </a:r>
            <a:r>
              <a:rPr lang="fa-IR" sz="2800"/>
              <a:t> ) تقسيم مي شوند.</a:t>
            </a:r>
          </a:p>
          <a:p>
            <a:pPr algn="r" rtl="1"/>
            <a:r>
              <a:rPr lang="fa-IR" sz="2800"/>
              <a:t>گروه </a:t>
            </a:r>
            <a:r>
              <a:rPr lang="en-US" sz="2800"/>
              <a:t>C</a:t>
            </a:r>
            <a:r>
              <a:rPr lang="fa-IR" sz="2800"/>
              <a:t> </a:t>
            </a:r>
            <a:r>
              <a:rPr lang="fa-IR" sz="2800">
                <a:solidFill>
                  <a:srgbClr val="FF0066"/>
                </a:solidFill>
                <a:ea typeface="Arial Unicode MS" pitchFamily="34" charset="-128"/>
              </a:rPr>
              <a:t>فاقد ميلين</a:t>
            </a:r>
            <a:r>
              <a:rPr lang="fa-IR" sz="2800"/>
              <a:t> بوده و اوران هاي درد در ان قرار دارند.</a:t>
            </a:r>
          </a:p>
          <a:p>
            <a:pPr algn="r" rtl="1"/>
            <a:r>
              <a:rPr lang="fa-IR" sz="2800">
                <a:latin typeface="Arial Unicode MS" pitchFamily="34" charset="-128"/>
                <a:ea typeface="Arial Unicode MS" pitchFamily="34" charset="-128"/>
              </a:rPr>
              <a:t>سريعترين</a:t>
            </a:r>
            <a:r>
              <a:rPr lang="fa-IR" sz="2800"/>
              <a:t> فيبرهاي عصبي....</a:t>
            </a:r>
          </a:p>
          <a:p>
            <a:pPr algn="r" rtl="1"/>
            <a:r>
              <a:rPr lang="fa-IR" sz="2800">
                <a:solidFill>
                  <a:srgbClr val="FF0066"/>
                </a:solidFill>
                <a:latin typeface="Antique Olive" pitchFamily="34" charset="0"/>
              </a:rPr>
              <a:t>كندترين</a:t>
            </a:r>
            <a:r>
              <a:rPr lang="fa-IR" sz="2800"/>
              <a:t> فيبرهاي عصبي....</a:t>
            </a:r>
          </a:p>
          <a:p>
            <a:pPr algn="r" rtl="1"/>
            <a:r>
              <a:rPr lang="fa-IR" sz="2800"/>
              <a:t>گروه </a:t>
            </a:r>
            <a:r>
              <a:rPr lang="en-US" sz="2800"/>
              <a:t>B</a:t>
            </a:r>
            <a:r>
              <a:rPr lang="fa-IR" sz="2800"/>
              <a:t> و </a:t>
            </a:r>
            <a:r>
              <a:rPr lang="el-GR" sz="2800"/>
              <a:t>δ</a:t>
            </a:r>
            <a:r>
              <a:rPr lang="fa-IR" sz="2800"/>
              <a:t> </a:t>
            </a:r>
            <a:r>
              <a:rPr lang="en-US" sz="2800"/>
              <a:t>A</a:t>
            </a:r>
            <a:r>
              <a:rPr lang="fa-IR" sz="2800"/>
              <a:t> از نظر قطر تفاوتي ندارند ، </a:t>
            </a:r>
            <a:r>
              <a:rPr lang="fa-IR" sz="2800">
                <a:solidFill>
                  <a:srgbClr val="0000FF"/>
                </a:solidFill>
              </a:rPr>
              <a:t>پس چگونه تشخيص داده مي شوند؟</a:t>
            </a:r>
          </a:p>
          <a:p>
            <a:endParaRPr lang="el-GR" sz="2800">
              <a:solidFill>
                <a:srgbClr val="0000FF"/>
              </a:solidFill>
            </a:endParaRPr>
          </a:p>
        </p:txBody>
      </p:sp>
    </p:spTree>
    <p:extLst>
      <p:ext uri="{BB962C8B-B14F-4D97-AF65-F5344CB8AC3E}">
        <p14:creationId xmlns:p14="http://schemas.microsoft.com/office/powerpoint/2010/main" val="172487105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38242"/>
                                        </p:tgtEl>
                                        <p:attrNameLst>
                                          <p:attrName>style.visibility</p:attrName>
                                        </p:attrNameLst>
                                      </p:cBhvr>
                                      <p:to>
                                        <p:strVal val="visible"/>
                                      </p:to>
                                    </p:set>
                                    <p:anim calcmode="lin" valueType="num">
                                      <p:cBhvr>
                                        <p:cTn id="7" dur="500" fill="hold"/>
                                        <p:tgtEl>
                                          <p:spTgt spid="138242"/>
                                        </p:tgtEl>
                                        <p:attrNameLst>
                                          <p:attrName>ppt_w</p:attrName>
                                        </p:attrNameLst>
                                      </p:cBhvr>
                                      <p:tavLst>
                                        <p:tav tm="0">
                                          <p:val>
                                            <p:fltVal val="0"/>
                                          </p:val>
                                        </p:tav>
                                        <p:tav tm="100000">
                                          <p:val>
                                            <p:strVal val="#ppt_w"/>
                                          </p:val>
                                        </p:tav>
                                      </p:tavLst>
                                    </p:anim>
                                    <p:anim calcmode="lin" valueType="num">
                                      <p:cBhvr>
                                        <p:cTn id="8" dur="500" fill="hold"/>
                                        <p:tgtEl>
                                          <p:spTgt spid="138242"/>
                                        </p:tgtEl>
                                        <p:attrNameLst>
                                          <p:attrName>ppt_h</p:attrName>
                                        </p:attrNameLst>
                                      </p:cBhvr>
                                      <p:tavLst>
                                        <p:tav tm="0">
                                          <p:val>
                                            <p:fltVal val="0"/>
                                          </p:val>
                                        </p:tav>
                                        <p:tav tm="100000">
                                          <p:val>
                                            <p:strVal val="#ppt_h"/>
                                          </p:val>
                                        </p:tav>
                                      </p:tavLst>
                                    </p:anim>
                                    <p:animEffect transition="in" filter="fade">
                                      <p:cBhvr>
                                        <p:cTn id="9" dur="500"/>
                                        <p:tgtEl>
                                          <p:spTgt spid="13824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4" presetClass="entr" presetSubtype="0" fill="hold" grpId="0" nodeType="clickEffect">
                                  <p:stCondLst>
                                    <p:cond delay="0"/>
                                  </p:stCondLst>
                                  <p:childTnLst>
                                    <p:set>
                                      <p:cBhvr>
                                        <p:cTn id="13" dur="1" fill="hold">
                                          <p:stCondLst>
                                            <p:cond delay="0"/>
                                          </p:stCondLst>
                                        </p:cTn>
                                        <p:tgtEl>
                                          <p:spTgt spid="138243">
                                            <p:txEl>
                                              <p:pRg st="0" end="0"/>
                                            </p:txEl>
                                          </p:spTgt>
                                        </p:tgtEl>
                                        <p:attrNameLst>
                                          <p:attrName>style.visibility</p:attrName>
                                        </p:attrNameLst>
                                      </p:cBhvr>
                                      <p:to>
                                        <p:strVal val="visible"/>
                                      </p:to>
                                    </p:set>
                                    <p:anim to="" calcmode="lin" valueType="num">
                                      <p:cBhvr>
                                        <p:cTn id="14" dur="1" fill="hold"/>
                                        <p:tgtEl>
                                          <p:spTgt spid="138243">
                                            <p:txEl>
                                              <p:pRg st="0" end="0"/>
                                            </p:txEl>
                                          </p:spTgt>
                                        </p:tgtEl>
                                        <p:attrNameLst>
                                          <p:attrName/>
                                        </p:attrNameLst>
                                      </p:cBhvr>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4" presetClass="entr" presetSubtype="0" fill="hold" grpId="0" nodeType="clickEffect">
                                  <p:stCondLst>
                                    <p:cond delay="0"/>
                                  </p:stCondLst>
                                  <p:childTnLst>
                                    <p:set>
                                      <p:cBhvr>
                                        <p:cTn id="18" dur="1" fill="hold">
                                          <p:stCondLst>
                                            <p:cond delay="0"/>
                                          </p:stCondLst>
                                        </p:cTn>
                                        <p:tgtEl>
                                          <p:spTgt spid="138243">
                                            <p:txEl>
                                              <p:pRg st="1" end="1"/>
                                            </p:txEl>
                                          </p:spTgt>
                                        </p:tgtEl>
                                        <p:attrNameLst>
                                          <p:attrName>style.visibility</p:attrName>
                                        </p:attrNameLst>
                                      </p:cBhvr>
                                      <p:to>
                                        <p:strVal val="visible"/>
                                      </p:to>
                                    </p:set>
                                    <p:anim to="" calcmode="lin" valueType="num">
                                      <p:cBhvr>
                                        <p:cTn id="19" dur="1" fill="hold"/>
                                        <p:tgtEl>
                                          <p:spTgt spid="138243">
                                            <p:txEl>
                                              <p:pRg st="1" end="1"/>
                                            </p:txEl>
                                          </p:spTgt>
                                        </p:tgtEl>
                                        <p:attrNameLst>
                                          <p:attrName/>
                                        </p:attrNameLst>
                                      </p:cBhvr>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4" presetClass="entr" presetSubtype="0" fill="hold" grpId="0" nodeType="clickEffect">
                                  <p:stCondLst>
                                    <p:cond delay="0"/>
                                  </p:stCondLst>
                                  <p:childTnLst>
                                    <p:set>
                                      <p:cBhvr>
                                        <p:cTn id="23" dur="1" fill="hold">
                                          <p:stCondLst>
                                            <p:cond delay="0"/>
                                          </p:stCondLst>
                                        </p:cTn>
                                        <p:tgtEl>
                                          <p:spTgt spid="138243">
                                            <p:txEl>
                                              <p:pRg st="2" end="2"/>
                                            </p:txEl>
                                          </p:spTgt>
                                        </p:tgtEl>
                                        <p:attrNameLst>
                                          <p:attrName>style.visibility</p:attrName>
                                        </p:attrNameLst>
                                      </p:cBhvr>
                                      <p:to>
                                        <p:strVal val="visible"/>
                                      </p:to>
                                    </p:set>
                                    <p:anim to="" calcmode="lin" valueType="num">
                                      <p:cBhvr>
                                        <p:cTn id="24" dur="1" fill="hold"/>
                                        <p:tgtEl>
                                          <p:spTgt spid="138243">
                                            <p:txEl>
                                              <p:pRg st="2" end="2"/>
                                            </p:txEl>
                                          </p:spTgt>
                                        </p:tgtEl>
                                        <p:attrNameLst>
                                          <p:attrName/>
                                        </p:attrNameLst>
                                      </p:cBhvr>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4" presetClass="entr" presetSubtype="0" fill="hold" grpId="0" nodeType="clickEffect">
                                  <p:stCondLst>
                                    <p:cond delay="0"/>
                                  </p:stCondLst>
                                  <p:childTnLst>
                                    <p:set>
                                      <p:cBhvr>
                                        <p:cTn id="28" dur="1" fill="hold">
                                          <p:stCondLst>
                                            <p:cond delay="0"/>
                                          </p:stCondLst>
                                        </p:cTn>
                                        <p:tgtEl>
                                          <p:spTgt spid="138243">
                                            <p:txEl>
                                              <p:pRg st="3" end="3"/>
                                            </p:txEl>
                                          </p:spTgt>
                                        </p:tgtEl>
                                        <p:attrNameLst>
                                          <p:attrName>style.visibility</p:attrName>
                                        </p:attrNameLst>
                                      </p:cBhvr>
                                      <p:to>
                                        <p:strVal val="visible"/>
                                      </p:to>
                                    </p:set>
                                    <p:anim to="" calcmode="lin" valueType="num">
                                      <p:cBhvr>
                                        <p:cTn id="29" dur="1" fill="hold"/>
                                        <p:tgtEl>
                                          <p:spTgt spid="138243">
                                            <p:txEl>
                                              <p:pRg st="3" end="3"/>
                                            </p:txEl>
                                          </p:spTgt>
                                        </p:tgtEl>
                                        <p:attrNameLst>
                                          <p:attrName/>
                                        </p:attrNameLst>
                                      </p:cBhvr>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24" presetClass="entr" presetSubtype="0" fill="hold" grpId="0" nodeType="clickEffect">
                                  <p:stCondLst>
                                    <p:cond delay="0"/>
                                  </p:stCondLst>
                                  <p:childTnLst>
                                    <p:set>
                                      <p:cBhvr>
                                        <p:cTn id="33" dur="1" fill="hold">
                                          <p:stCondLst>
                                            <p:cond delay="0"/>
                                          </p:stCondLst>
                                        </p:cTn>
                                        <p:tgtEl>
                                          <p:spTgt spid="138243">
                                            <p:txEl>
                                              <p:pRg st="4" end="4"/>
                                            </p:txEl>
                                          </p:spTgt>
                                        </p:tgtEl>
                                        <p:attrNameLst>
                                          <p:attrName>style.visibility</p:attrName>
                                        </p:attrNameLst>
                                      </p:cBhvr>
                                      <p:to>
                                        <p:strVal val="visible"/>
                                      </p:to>
                                    </p:set>
                                    <p:anim to="" calcmode="lin" valueType="num">
                                      <p:cBhvr>
                                        <p:cTn id="34" dur="1" fill="hold"/>
                                        <p:tgtEl>
                                          <p:spTgt spid="138243">
                                            <p:txEl>
                                              <p:pRg st="4" end="4"/>
                                            </p:txEl>
                                          </p:spTgt>
                                        </p:tgtEl>
                                        <p:attrNameLst>
                                          <p:attrName/>
                                        </p:attrNameLst>
                                      </p:cBhvr>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4" presetClass="entr" presetSubtype="0" fill="hold" grpId="0" nodeType="clickEffect">
                                  <p:stCondLst>
                                    <p:cond delay="0"/>
                                  </p:stCondLst>
                                  <p:childTnLst>
                                    <p:set>
                                      <p:cBhvr>
                                        <p:cTn id="38" dur="1" fill="hold">
                                          <p:stCondLst>
                                            <p:cond delay="0"/>
                                          </p:stCondLst>
                                        </p:cTn>
                                        <p:tgtEl>
                                          <p:spTgt spid="138243">
                                            <p:txEl>
                                              <p:pRg st="5" end="5"/>
                                            </p:txEl>
                                          </p:spTgt>
                                        </p:tgtEl>
                                        <p:attrNameLst>
                                          <p:attrName>style.visibility</p:attrName>
                                        </p:attrNameLst>
                                      </p:cBhvr>
                                      <p:to>
                                        <p:strVal val="visible"/>
                                      </p:to>
                                    </p:set>
                                    <p:anim to="" calcmode="lin" valueType="num">
                                      <p:cBhvr>
                                        <p:cTn id="39" dur="1" fill="hold"/>
                                        <p:tgtEl>
                                          <p:spTgt spid="138243">
                                            <p:txEl>
                                              <p:pRg st="5" end="5"/>
                                            </p:txEl>
                                          </p:spTgt>
                                        </p:tgtEl>
                                        <p:attrNameLst>
                                          <p:attrName/>
                                        </p:attrNameLst>
                                      </p:cBhvr>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24" presetClass="entr" presetSubtype="0" fill="hold" grpId="0" nodeType="clickEffect">
                                  <p:stCondLst>
                                    <p:cond delay="0"/>
                                  </p:stCondLst>
                                  <p:childTnLst>
                                    <p:set>
                                      <p:cBhvr>
                                        <p:cTn id="43" dur="1" fill="hold">
                                          <p:stCondLst>
                                            <p:cond delay="0"/>
                                          </p:stCondLst>
                                        </p:cTn>
                                        <p:tgtEl>
                                          <p:spTgt spid="138243">
                                            <p:txEl>
                                              <p:pRg st="6" end="6"/>
                                            </p:txEl>
                                          </p:spTgt>
                                        </p:tgtEl>
                                        <p:attrNameLst>
                                          <p:attrName>style.visibility</p:attrName>
                                        </p:attrNameLst>
                                      </p:cBhvr>
                                      <p:to>
                                        <p:strVal val="visible"/>
                                      </p:to>
                                    </p:set>
                                    <p:anim to="" calcmode="lin" valueType="num">
                                      <p:cBhvr>
                                        <p:cTn id="44" dur="1" fill="hold"/>
                                        <p:tgtEl>
                                          <p:spTgt spid="13824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42" grpId="0"/>
      <p:bldP spid="138243"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p:txBody>
          <a:bodyPr/>
          <a:lstStyle/>
          <a:p>
            <a:r>
              <a:rPr lang="fa-IR" sz="4000">
                <a:solidFill>
                  <a:srgbClr val="0000FF"/>
                </a:solidFill>
              </a:rPr>
              <a:t>پس چگونه تشخيص داده مي شوند؟</a:t>
            </a:r>
            <a:br>
              <a:rPr lang="fa-IR" sz="4000">
                <a:solidFill>
                  <a:srgbClr val="0000FF"/>
                </a:solidFill>
              </a:rPr>
            </a:br>
            <a:endParaRPr lang="en-US" sz="4000">
              <a:solidFill>
                <a:srgbClr val="0000FF"/>
              </a:solidFill>
            </a:endParaRPr>
          </a:p>
        </p:txBody>
      </p:sp>
      <p:sp>
        <p:nvSpPr>
          <p:cNvPr id="140291" name="Rectangle 3"/>
          <p:cNvSpPr>
            <a:spLocks noGrp="1" noChangeArrowheads="1"/>
          </p:cNvSpPr>
          <p:nvPr>
            <p:ph type="body" idx="1"/>
          </p:nvPr>
        </p:nvSpPr>
        <p:spPr/>
        <p:txBody>
          <a:bodyPr/>
          <a:lstStyle/>
          <a:p>
            <a:pPr algn="r" rtl="1"/>
            <a:r>
              <a:rPr lang="el-GR"/>
              <a:t>δ</a:t>
            </a:r>
            <a:r>
              <a:rPr lang="fa-IR"/>
              <a:t> </a:t>
            </a:r>
            <a:r>
              <a:rPr lang="en-US"/>
              <a:t>A</a:t>
            </a:r>
            <a:r>
              <a:rPr lang="fa-IR"/>
              <a:t>= پس پتانسيل منفي </a:t>
            </a:r>
            <a:r>
              <a:rPr lang="fa-IR">
                <a:solidFill>
                  <a:srgbClr val="FF0000"/>
                </a:solidFill>
              </a:rPr>
              <a:t>كوتاه و برجسته</a:t>
            </a:r>
          </a:p>
          <a:p>
            <a:pPr algn="r" rtl="1"/>
            <a:r>
              <a:rPr lang="fa-IR">
                <a:solidFill>
                  <a:srgbClr val="FF0000"/>
                </a:solidFill>
              </a:rPr>
              <a:t>        پس پتانسيل مثبت</a:t>
            </a:r>
            <a:r>
              <a:rPr lang="fa-IR"/>
              <a:t> كوچك</a:t>
            </a:r>
          </a:p>
          <a:p>
            <a:endParaRPr lang="fa-IR"/>
          </a:p>
          <a:p>
            <a:endParaRPr lang="fa-IR"/>
          </a:p>
          <a:p>
            <a:pPr algn="r" rtl="1"/>
            <a:r>
              <a:rPr lang="en-US"/>
              <a:t>B</a:t>
            </a:r>
            <a:r>
              <a:rPr lang="fa-IR"/>
              <a:t> = پس پتانسيل </a:t>
            </a:r>
            <a:r>
              <a:rPr lang="fa-IR">
                <a:solidFill>
                  <a:srgbClr val="00CC00"/>
                </a:solidFill>
              </a:rPr>
              <a:t>منفي ندارند.</a:t>
            </a:r>
          </a:p>
          <a:p>
            <a:pPr algn="r" rtl="1"/>
            <a:r>
              <a:rPr lang="fa-IR">
                <a:solidFill>
                  <a:srgbClr val="00CC00"/>
                </a:solidFill>
              </a:rPr>
              <a:t> پس پتانسيل مثبت</a:t>
            </a:r>
            <a:r>
              <a:rPr lang="fa-IR"/>
              <a:t> بزرگ و طولاني</a:t>
            </a:r>
          </a:p>
          <a:p>
            <a:pPr algn="r" rtl="1"/>
            <a:r>
              <a:rPr lang="fa-IR"/>
              <a:t>به نظر شما كداميك زودتر </a:t>
            </a:r>
            <a:r>
              <a:rPr lang="fa-IR">
                <a:solidFill>
                  <a:srgbClr val="FF0000"/>
                </a:solidFill>
              </a:rPr>
              <a:t>تحريك مي شوند؟</a:t>
            </a:r>
            <a:endParaRPr lang="en-US">
              <a:solidFill>
                <a:srgbClr val="FF0000"/>
              </a:solidFill>
            </a:endParaRPr>
          </a:p>
        </p:txBody>
      </p:sp>
    </p:spTree>
    <p:extLst>
      <p:ext uri="{BB962C8B-B14F-4D97-AF65-F5344CB8AC3E}">
        <p14:creationId xmlns:p14="http://schemas.microsoft.com/office/powerpoint/2010/main" val="200470569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40290"/>
                                        </p:tgtEl>
                                        <p:attrNameLst>
                                          <p:attrName>style.visibility</p:attrName>
                                        </p:attrNameLst>
                                      </p:cBhvr>
                                      <p:to>
                                        <p:strVal val="visible"/>
                                      </p:to>
                                    </p:set>
                                    <p:animEffect transition="in" filter="box(in)">
                                      <p:cBhvr>
                                        <p:cTn id="7" dur="500"/>
                                        <p:tgtEl>
                                          <p:spTgt spid="14029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40291">
                                            <p:txEl>
                                              <p:pRg st="0" end="0"/>
                                            </p:txEl>
                                          </p:spTgt>
                                        </p:tgtEl>
                                        <p:attrNameLst>
                                          <p:attrName>style.visibility</p:attrName>
                                        </p:attrNameLst>
                                      </p:cBhvr>
                                      <p:to>
                                        <p:strVal val="visible"/>
                                      </p:to>
                                    </p:set>
                                    <p:anim to="" calcmode="lin" valueType="num">
                                      <p:cBhvr>
                                        <p:cTn id="12" dur="1" fill="hold"/>
                                        <p:tgtEl>
                                          <p:spTgt spid="140291">
                                            <p:txEl>
                                              <p:pRg st="0" end="0"/>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40291">
                                            <p:txEl>
                                              <p:pRg st="1" end="1"/>
                                            </p:txEl>
                                          </p:spTgt>
                                        </p:tgtEl>
                                        <p:attrNameLst>
                                          <p:attrName>style.visibility</p:attrName>
                                        </p:attrNameLst>
                                      </p:cBhvr>
                                      <p:to>
                                        <p:strVal val="visible"/>
                                      </p:to>
                                    </p:set>
                                    <p:anim to="" calcmode="lin" valueType="num">
                                      <p:cBhvr>
                                        <p:cTn id="17" dur="1" fill="hold"/>
                                        <p:tgtEl>
                                          <p:spTgt spid="140291">
                                            <p:txEl>
                                              <p:pRg st="1" end="1"/>
                                            </p:txEl>
                                          </p:spTgt>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40291">
                                            <p:txEl>
                                              <p:pRg st="4" end="4"/>
                                            </p:txEl>
                                          </p:spTgt>
                                        </p:tgtEl>
                                        <p:attrNameLst>
                                          <p:attrName>style.visibility</p:attrName>
                                        </p:attrNameLst>
                                      </p:cBhvr>
                                      <p:to>
                                        <p:strVal val="visible"/>
                                      </p:to>
                                    </p:set>
                                    <p:anim to="" calcmode="lin" valueType="num">
                                      <p:cBhvr>
                                        <p:cTn id="22" dur="1" fill="hold"/>
                                        <p:tgtEl>
                                          <p:spTgt spid="140291">
                                            <p:txEl>
                                              <p:pRg st="4" end="4"/>
                                            </p:txEl>
                                          </p:spTgt>
                                        </p:tgtEl>
                                        <p:attrNameLst>
                                          <p:attrName/>
                                        </p:attrNameLst>
                                      </p:cBhvr>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40291">
                                            <p:txEl>
                                              <p:pRg st="5" end="5"/>
                                            </p:txEl>
                                          </p:spTgt>
                                        </p:tgtEl>
                                        <p:attrNameLst>
                                          <p:attrName>style.visibility</p:attrName>
                                        </p:attrNameLst>
                                      </p:cBhvr>
                                      <p:to>
                                        <p:strVal val="visible"/>
                                      </p:to>
                                    </p:set>
                                    <p:anim to="" calcmode="lin" valueType="num">
                                      <p:cBhvr>
                                        <p:cTn id="27" dur="1" fill="hold"/>
                                        <p:tgtEl>
                                          <p:spTgt spid="140291">
                                            <p:txEl>
                                              <p:pRg st="5" end="5"/>
                                            </p:txEl>
                                          </p:spTgt>
                                        </p:tgtEl>
                                        <p:attrNameLst>
                                          <p:attrName/>
                                        </p:attrNameLst>
                                      </p:cBhvr>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40291">
                                            <p:txEl>
                                              <p:pRg st="6" end="6"/>
                                            </p:txEl>
                                          </p:spTgt>
                                        </p:tgtEl>
                                        <p:attrNameLst>
                                          <p:attrName>style.visibility</p:attrName>
                                        </p:attrNameLst>
                                      </p:cBhvr>
                                      <p:to>
                                        <p:strVal val="visible"/>
                                      </p:to>
                                    </p:set>
                                    <p:anim to="" calcmode="lin" valueType="num">
                                      <p:cBhvr>
                                        <p:cTn id="32" dur="1" fill="hold"/>
                                        <p:tgtEl>
                                          <p:spTgt spid="140291">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290" grpId="0"/>
      <p:bldP spid="140291"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r>
              <a:rPr lang="fa-IR"/>
              <a:t>ايا </a:t>
            </a:r>
            <a:r>
              <a:rPr lang="fa-IR">
                <a:solidFill>
                  <a:srgbClr val="FF0000"/>
                </a:solidFill>
              </a:rPr>
              <a:t>تقسيم بنديهاي ديگري هم</a:t>
            </a:r>
            <a:r>
              <a:rPr lang="fa-IR"/>
              <a:t> وجود دارد؟ </a:t>
            </a:r>
            <a:endParaRPr lang="en-US"/>
          </a:p>
        </p:txBody>
      </p:sp>
      <p:pic>
        <p:nvPicPr>
          <p:cNvPr id="142339" name="Picture 3"/>
          <p:cNvPicPr>
            <a:picLocks noChangeAspect="1" noChangeArrowheads="1"/>
          </p:cNvPicPr>
          <p:nvPr/>
        </p:nvPicPr>
        <p:blipFill>
          <a:blip r:embed="rId3">
            <a:lum contrast="78000"/>
            <a:extLst>
              <a:ext uri="{28A0092B-C50C-407E-A947-70E740481C1C}">
                <a14:useLocalDpi xmlns:a14="http://schemas.microsoft.com/office/drawing/2010/main" val="0"/>
              </a:ext>
            </a:extLst>
          </a:blip>
          <a:srcRect/>
          <a:stretch>
            <a:fillRect/>
          </a:stretch>
        </p:blipFill>
        <p:spPr bwMode="auto">
          <a:xfrm>
            <a:off x="0" y="1295400"/>
            <a:ext cx="9144000" cy="5094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7918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42338"/>
                                        </p:tgtEl>
                                        <p:attrNameLst>
                                          <p:attrName>style.visibility</p:attrName>
                                        </p:attrNameLst>
                                      </p:cBhvr>
                                      <p:to>
                                        <p:strVal val="visible"/>
                                      </p:to>
                                    </p:set>
                                    <p:anim calcmode="lin" valueType="num">
                                      <p:cBhvr>
                                        <p:cTn id="7" dur="500" fill="hold"/>
                                        <p:tgtEl>
                                          <p:spTgt spid="142338"/>
                                        </p:tgtEl>
                                        <p:attrNameLst>
                                          <p:attrName>ppt_w</p:attrName>
                                        </p:attrNameLst>
                                      </p:cBhvr>
                                      <p:tavLst>
                                        <p:tav tm="0">
                                          <p:val>
                                            <p:fltVal val="0"/>
                                          </p:val>
                                        </p:tav>
                                        <p:tav tm="100000">
                                          <p:val>
                                            <p:strVal val="#ppt_w"/>
                                          </p:val>
                                        </p:tav>
                                      </p:tavLst>
                                    </p:anim>
                                    <p:anim calcmode="lin" valueType="num">
                                      <p:cBhvr>
                                        <p:cTn id="8" dur="500" fill="hold"/>
                                        <p:tgtEl>
                                          <p:spTgt spid="142338"/>
                                        </p:tgtEl>
                                        <p:attrNameLst>
                                          <p:attrName>ppt_h</p:attrName>
                                        </p:attrNameLst>
                                      </p:cBhvr>
                                      <p:tavLst>
                                        <p:tav tm="0">
                                          <p:val>
                                            <p:fltVal val="0"/>
                                          </p:val>
                                        </p:tav>
                                        <p:tav tm="100000">
                                          <p:val>
                                            <p:strVal val="#ppt_h"/>
                                          </p:val>
                                        </p:tav>
                                      </p:tavLst>
                                    </p:anim>
                                    <p:animEffect transition="in" filter="fade">
                                      <p:cBhvr>
                                        <p:cTn id="9" dur="500"/>
                                        <p:tgtEl>
                                          <p:spTgt spid="14233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4" presetClass="entr" presetSubtype="0" fill="hold" nodeType="clickEffect">
                                  <p:stCondLst>
                                    <p:cond delay="0"/>
                                  </p:stCondLst>
                                  <p:childTnLst>
                                    <p:set>
                                      <p:cBhvr>
                                        <p:cTn id="13" dur="1" fill="hold">
                                          <p:stCondLst>
                                            <p:cond delay="0"/>
                                          </p:stCondLst>
                                        </p:cTn>
                                        <p:tgtEl>
                                          <p:spTgt spid="142339"/>
                                        </p:tgtEl>
                                        <p:attrNameLst>
                                          <p:attrName>style.visibility</p:attrName>
                                        </p:attrNameLst>
                                      </p:cBhvr>
                                      <p:to>
                                        <p:strVal val="visible"/>
                                      </p:to>
                                    </p:set>
                                    <p:anim to="" calcmode="lin" valueType="num">
                                      <p:cBhvr>
                                        <p:cTn id="14" dur="1" fill="hold"/>
                                        <p:tgtEl>
                                          <p:spTgt spid="14233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338"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p:txBody>
          <a:bodyPr/>
          <a:lstStyle/>
          <a:p>
            <a:r>
              <a:rPr lang="fa-IR" sz="4000"/>
              <a:t>هر كجا هستم </a:t>
            </a:r>
            <a:r>
              <a:rPr lang="fa-IR" sz="4000">
                <a:solidFill>
                  <a:srgbClr val="FF0000"/>
                </a:solidFill>
              </a:rPr>
              <a:t>باشم</a:t>
            </a:r>
            <a:r>
              <a:rPr lang="fa-IR" sz="4000"/>
              <a:t> </a:t>
            </a:r>
            <a:br>
              <a:rPr lang="fa-IR" sz="4000"/>
            </a:br>
            <a:r>
              <a:rPr lang="fa-IR" sz="4000">
                <a:solidFill>
                  <a:srgbClr val="0000FF"/>
                </a:solidFill>
              </a:rPr>
              <a:t>اسمان</a:t>
            </a:r>
            <a:r>
              <a:rPr lang="fa-IR" sz="4000"/>
              <a:t> مال من است </a:t>
            </a:r>
            <a:endParaRPr lang="en-US" sz="4000"/>
          </a:p>
        </p:txBody>
      </p:sp>
      <p:sp>
        <p:nvSpPr>
          <p:cNvPr id="144387" name="Rectangle 3"/>
          <p:cNvSpPr>
            <a:spLocks noGrp="1" noChangeArrowheads="1"/>
          </p:cNvSpPr>
          <p:nvPr>
            <p:ph type="body" idx="1"/>
          </p:nvPr>
        </p:nvSpPr>
        <p:spPr>
          <a:xfrm>
            <a:off x="457200" y="1600200"/>
            <a:ext cx="2514600" cy="4525963"/>
          </a:xfrm>
        </p:spPr>
        <p:txBody>
          <a:bodyPr/>
          <a:lstStyle/>
          <a:p>
            <a:r>
              <a:rPr lang="fa-IR" sz="2800"/>
              <a:t>پنجره ، فكر ، هوا ، عشق</a:t>
            </a:r>
          </a:p>
          <a:p>
            <a:r>
              <a:rPr lang="fa-IR" sz="2800"/>
              <a:t>       زمين مال من است</a:t>
            </a:r>
          </a:p>
          <a:p>
            <a:r>
              <a:rPr lang="fa-IR" sz="2800"/>
              <a:t>چه اهميت دارد</a:t>
            </a:r>
          </a:p>
          <a:p>
            <a:r>
              <a:rPr lang="fa-IR" sz="2800"/>
              <a:t>گاه اكر مي رويد</a:t>
            </a:r>
          </a:p>
          <a:p>
            <a:r>
              <a:rPr lang="fa-IR" sz="2800"/>
              <a:t>           </a:t>
            </a:r>
            <a:r>
              <a:rPr lang="fa-IR" sz="2800">
                <a:solidFill>
                  <a:srgbClr val="FF00FF"/>
                </a:solidFill>
              </a:rPr>
              <a:t>قارچهاي غربت.</a:t>
            </a:r>
            <a:endParaRPr lang="en-US" sz="2800">
              <a:solidFill>
                <a:srgbClr val="FF00FF"/>
              </a:solidFill>
            </a:endParaRPr>
          </a:p>
        </p:txBody>
      </p:sp>
      <p:pic>
        <p:nvPicPr>
          <p:cNvPr id="144388" name="Picture 4" descr="42409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1524000"/>
            <a:ext cx="5638800" cy="533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50578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44386"/>
                                        </p:tgtEl>
                                        <p:attrNameLst>
                                          <p:attrName>style.visibility</p:attrName>
                                        </p:attrNameLst>
                                      </p:cBhvr>
                                      <p:to>
                                        <p:strVal val="visible"/>
                                      </p:to>
                                    </p:set>
                                    <p:anim to="" calcmode="lin" valueType="num">
                                      <p:cBhvr>
                                        <p:cTn id="7" dur="1" fill="hold"/>
                                        <p:tgtEl>
                                          <p:spTgt spid="144386"/>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44387">
                                            <p:txEl>
                                              <p:pRg st="0" end="0"/>
                                            </p:txEl>
                                          </p:spTgt>
                                        </p:tgtEl>
                                        <p:attrNameLst>
                                          <p:attrName>style.visibility</p:attrName>
                                        </p:attrNameLst>
                                      </p:cBhvr>
                                      <p:to>
                                        <p:strVal val="visible"/>
                                      </p:to>
                                    </p:set>
                                    <p:anim to="" calcmode="lin" valueType="num">
                                      <p:cBhvr>
                                        <p:cTn id="12" dur="1" fill="hold"/>
                                        <p:tgtEl>
                                          <p:spTgt spid="144387">
                                            <p:txEl>
                                              <p:pRg st="0" end="0"/>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44387">
                                            <p:txEl>
                                              <p:pRg st="1" end="1"/>
                                            </p:txEl>
                                          </p:spTgt>
                                        </p:tgtEl>
                                        <p:attrNameLst>
                                          <p:attrName>style.visibility</p:attrName>
                                        </p:attrNameLst>
                                      </p:cBhvr>
                                      <p:to>
                                        <p:strVal val="visible"/>
                                      </p:to>
                                    </p:set>
                                    <p:anim to="" calcmode="lin" valueType="num">
                                      <p:cBhvr>
                                        <p:cTn id="17" dur="1" fill="hold"/>
                                        <p:tgtEl>
                                          <p:spTgt spid="144387">
                                            <p:txEl>
                                              <p:pRg st="1" end="1"/>
                                            </p:txEl>
                                          </p:spTgt>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44387">
                                            <p:txEl>
                                              <p:pRg st="2" end="2"/>
                                            </p:txEl>
                                          </p:spTgt>
                                        </p:tgtEl>
                                        <p:attrNameLst>
                                          <p:attrName>style.visibility</p:attrName>
                                        </p:attrNameLst>
                                      </p:cBhvr>
                                      <p:to>
                                        <p:strVal val="visible"/>
                                      </p:to>
                                    </p:set>
                                    <p:anim to="" calcmode="lin" valueType="num">
                                      <p:cBhvr>
                                        <p:cTn id="22" dur="1" fill="hold"/>
                                        <p:tgtEl>
                                          <p:spTgt spid="144387">
                                            <p:txEl>
                                              <p:pRg st="2" end="2"/>
                                            </p:txEl>
                                          </p:spTgt>
                                        </p:tgtEl>
                                        <p:attrNameLst>
                                          <p:attrName/>
                                        </p:attrNameLst>
                                      </p:cBhvr>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44387">
                                            <p:txEl>
                                              <p:pRg st="3" end="3"/>
                                            </p:txEl>
                                          </p:spTgt>
                                        </p:tgtEl>
                                        <p:attrNameLst>
                                          <p:attrName>style.visibility</p:attrName>
                                        </p:attrNameLst>
                                      </p:cBhvr>
                                      <p:to>
                                        <p:strVal val="visible"/>
                                      </p:to>
                                    </p:set>
                                    <p:anim to="" calcmode="lin" valueType="num">
                                      <p:cBhvr>
                                        <p:cTn id="27" dur="1" fill="hold"/>
                                        <p:tgtEl>
                                          <p:spTgt spid="144387">
                                            <p:txEl>
                                              <p:pRg st="3" end="3"/>
                                            </p:txEl>
                                          </p:spTgt>
                                        </p:tgtEl>
                                        <p:attrNameLst>
                                          <p:attrName/>
                                        </p:attrNameLst>
                                      </p:cBhvr>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44387">
                                            <p:txEl>
                                              <p:pRg st="4" end="4"/>
                                            </p:txEl>
                                          </p:spTgt>
                                        </p:tgtEl>
                                        <p:attrNameLst>
                                          <p:attrName>style.visibility</p:attrName>
                                        </p:attrNameLst>
                                      </p:cBhvr>
                                      <p:to>
                                        <p:strVal val="visible"/>
                                      </p:to>
                                    </p:set>
                                    <p:anim to="" calcmode="lin" valueType="num">
                                      <p:cBhvr>
                                        <p:cTn id="32" dur="1" fill="hold"/>
                                        <p:tgtEl>
                                          <p:spTgt spid="144387">
                                            <p:txEl>
                                              <p:pRg st="4" end="4"/>
                                            </p:txEl>
                                          </p:spTgt>
                                        </p:tgtEl>
                                        <p:attrNameLst>
                                          <p:attrName/>
                                        </p:attrNameLst>
                                      </p:cBhvr>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53" presetClass="entr" presetSubtype="0" fill="hold" nodeType="clickEffect">
                                  <p:stCondLst>
                                    <p:cond delay="0"/>
                                  </p:stCondLst>
                                  <p:childTnLst>
                                    <p:set>
                                      <p:cBhvr>
                                        <p:cTn id="36" dur="1" fill="hold">
                                          <p:stCondLst>
                                            <p:cond delay="0"/>
                                          </p:stCondLst>
                                        </p:cTn>
                                        <p:tgtEl>
                                          <p:spTgt spid="144388"/>
                                        </p:tgtEl>
                                        <p:attrNameLst>
                                          <p:attrName>style.visibility</p:attrName>
                                        </p:attrNameLst>
                                      </p:cBhvr>
                                      <p:to>
                                        <p:strVal val="visible"/>
                                      </p:to>
                                    </p:set>
                                    <p:anim calcmode="lin" valueType="num">
                                      <p:cBhvr>
                                        <p:cTn id="37" dur="500" fill="hold"/>
                                        <p:tgtEl>
                                          <p:spTgt spid="144388"/>
                                        </p:tgtEl>
                                        <p:attrNameLst>
                                          <p:attrName>ppt_w</p:attrName>
                                        </p:attrNameLst>
                                      </p:cBhvr>
                                      <p:tavLst>
                                        <p:tav tm="0">
                                          <p:val>
                                            <p:fltVal val="0"/>
                                          </p:val>
                                        </p:tav>
                                        <p:tav tm="100000">
                                          <p:val>
                                            <p:strVal val="#ppt_w"/>
                                          </p:val>
                                        </p:tav>
                                      </p:tavLst>
                                    </p:anim>
                                    <p:anim calcmode="lin" valueType="num">
                                      <p:cBhvr>
                                        <p:cTn id="38" dur="500" fill="hold"/>
                                        <p:tgtEl>
                                          <p:spTgt spid="144388"/>
                                        </p:tgtEl>
                                        <p:attrNameLst>
                                          <p:attrName>ppt_h</p:attrName>
                                        </p:attrNameLst>
                                      </p:cBhvr>
                                      <p:tavLst>
                                        <p:tav tm="0">
                                          <p:val>
                                            <p:fltVal val="0"/>
                                          </p:val>
                                        </p:tav>
                                        <p:tav tm="100000">
                                          <p:val>
                                            <p:strVal val="#ppt_h"/>
                                          </p:val>
                                        </p:tav>
                                      </p:tavLst>
                                    </p:anim>
                                    <p:animEffect transition="in" filter="fade">
                                      <p:cBhvr>
                                        <p:cTn id="39" dur="500"/>
                                        <p:tgtEl>
                                          <p:spTgt spid="1443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386" grpId="0"/>
      <p:bldP spid="14438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defRPr/>
            </a:pPr>
            <a:endParaRPr lang="fa-IR" smtClean="0"/>
          </a:p>
        </p:txBody>
      </p:sp>
      <p:sp>
        <p:nvSpPr>
          <p:cNvPr id="9219" name="Rectangle 3"/>
          <p:cNvSpPr>
            <a:spLocks noGrp="1" noChangeArrowheads="1"/>
          </p:cNvSpPr>
          <p:nvPr>
            <p:ph idx="1"/>
          </p:nvPr>
        </p:nvSpPr>
        <p:spPr/>
        <p:txBody>
          <a:bodyPr/>
          <a:lstStyle/>
          <a:p>
            <a:pPr eaLnBrk="1" hangingPunct="1"/>
            <a:endParaRPr lang="fa-IR" smtClean="0"/>
          </a:p>
        </p:txBody>
      </p:sp>
      <p:pic>
        <p:nvPicPr>
          <p:cNvPr id="9220" name="Picture 4" descr="FG14_05b-c"/>
          <p:cNvPicPr>
            <a:picLocks noChangeAspect="1" noChangeArrowheads="1"/>
          </p:cNvPicPr>
          <p:nvPr/>
        </p:nvPicPr>
        <p:blipFill>
          <a:blip r:embed="rId2" cstate="print"/>
          <a:srcRect/>
          <a:stretch>
            <a:fillRect/>
          </a:stretch>
        </p:blipFill>
        <p:spPr bwMode="auto">
          <a:xfrm>
            <a:off x="0" y="-285776"/>
            <a:ext cx="9144000" cy="7358114"/>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457200" y="274638"/>
            <a:ext cx="8229600" cy="1554162"/>
          </a:xfrm>
        </p:spPr>
        <p:txBody>
          <a:bodyPr/>
          <a:lstStyle/>
          <a:p>
            <a:r>
              <a:rPr lang="fa-IR" sz="4000">
                <a:solidFill>
                  <a:srgbClr val="0000FF"/>
                </a:solidFill>
              </a:rPr>
              <a:t>پايدار و اميدوار باشيد </a:t>
            </a:r>
            <a:br>
              <a:rPr lang="fa-IR" sz="4000">
                <a:solidFill>
                  <a:srgbClr val="0000FF"/>
                </a:solidFill>
              </a:rPr>
            </a:br>
            <a:r>
              <a:rPr lang="fa-IR" sz="4000">
                <a:solidFill>
                  <a:srgbClr val="0000FF"/>
                </a:solidFill>
              </a:rPr>
              <a:t>تا جلسه بعد حق يارتان </a:t>
            </a:r>
            <a:br>
              <a:rPr lang="fa-IR" sz="4000">
                <a:solidFill>
                  <a:srgbClr val="0000FF"/>
                </a:solidFill>
              </a:rPr>
            </a:br>
            <a:r>
              <a:rPr lang="fa-IR" sz="4000">
                <a:solidFill>
                  <a:srgbClr val="0000FF"/>
                </a:solidFill>
              </a:rPr>
              <a:t>علي نگهدارتان</a:t>
            </a:r>
            <a:endParaRPr lang="en-US" sz="4000">
              <a:solidFill>
                <a:srgbClr val="0000FF"/>
              </a:solidFill>
            </a:endParaRPr>
          </a:p>
        </p:txBody>
      </p:sp>
      <p:pic>
        <p:nvPicPr>
          <p:cNvPr id="146435" name="Picture 3" descr="VIC26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438400"/>
            <a:ext cx="9144000" cy="4421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076031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46434"/>
                                        </p:tgtEl>
                                        <p:attrNameLst>
                                          <p:attrName>style.visibility</p:attrName>
                                        </p:attrNameLst>
                                      </p:cBhvr>
                                      <p:to>
                                        <p:strVal val="visible"/>
                                      </p:to>
                                    </p:set>
                                    <p:anim to="" calcmode="lin" valueType="num">
                                      <p:cBhvr>
                                        <p:cTn id="7" dur="1" fill="hold"/>
                                        <p:tgtEl>
                                          <p:spTgt spid="146434"/>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nodeType="clickEffect">
                                  <p:stCondLst>
                                    <p:cond delay="0"/>
                                  </p:stCondLst>
                                  <p:childTnLst>
                                    <p:set>
                                      <p:cBhvr>
                                        <p:cTn id="11" dur="1" fill="hold">
                                          <p:stCondLst>
                                            <p:cond delay="0"/>
                                          </p:stCondLst>
                                        </p:cTn>
                                        <p:tgtEl>
                                          <p:spTgt spid="146435"/>
                                        </p:tgtEl>
                                        <p:attrNameLst>
                                          <p:attrName>style.visibility</p:attrName>
                                        </p:attrNameLst>
                                      </p:cBhvr>
                                      <p:to>
                                        <p:strVal val="visible"/>
                                      </p:to>
                                    </p:set>
                                    <p:anim to="" calcmode="lin" valueType="num">
                                      <p:cBhvr>
                                        <p:cTn id="12" dur="1" fill="hold"/>
                                        <p:tgtEl>
                                          <p:spTgt spid="14643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34"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ctrTitle"/>
          </p:nvPr>
        </p:nvSpPr>
        <p:spPr>
          <a:xfrm>
            <a:off x="779463" y="914400"/>
            <a:ext cx="7678737" cy="1554163"/>
          </a:xfrm>
        </p:spPr>
        <p:txBody>
          <a:bodyPr>
            <a:normAutofit/>
          </a:bodyPr>
          <a:lstStyle/>
          <a:p>
            <a:pPr algn="l"/>
            <a:r>
              <a:rPr lang="en-US" sz="3200" b="1" dirty="0">
                <a:solidFill>
                  <a:schemeClr val="tx1"/>
                </a:solidFill>
              </a:rPr>
              <a:t>Introduction to Neurophysiology </a:t>
            </a:r>
            <a:r>
              <a:rPr lang="en-US" sz="3200" b="1" dirty="0" smtClean="0">
                <a:solidFill>
                  <a:schemeClr val="tx1"/>
                </a:solidFill>
              </a:rPr>
              <a:t>of Reflexes</a:t>
            </a:r>
            <a:endParaRPr lang="en-US" sz="3200" b="1" dirty="0">
              <a:solidFill>
                <a:schemeClr val="tx1"/>
              </a:solidFill>
            </a:endParaRPr>
          </a:p>
        </p:txBody>
      </p:sp>
      <p:sp>
        <p:nvSpPr>
          <p:cNvPr id="2" name="Subtitle 1"/>
          <p:cNvSpPr>
            <a:spLocks noGrp="1"/>
          </p:cNvSpPr>
          <p:nvPr>
            <p:ph type="subTitle" idx="1"/>
          </p:nvPr>
        </p:nvSpPr>
        <p:spPr/>
        <p:txBody>
          <a:bodyPr/>
          <a:lstStyle/>
          <a:p>
            <a:endParaRPr lang="en-US"/>
          </a:p>
        </p:txBody>
      </p:sp>
    </p:spTree>
    <p:extLst>
      <p:ext uri="{BB962C8B-B14F-4D97-AF65-F5344CB8AC3E}">
        <p14:creationId xmlns:p14="http://schemas.microsoft.com/office/powerpoint/2010/main" val="1989037850"/>
      </p:ext>
    </p:extLst>
  </p:cSld>
  <p:clrMapOvr>
    <a:masterClrMapping/>
  </p:clrMapOvr>
  <p:transition spd="slow">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381000" y="862013"/>
            <a:ext cx="8162925" cy="762000"/>
          </a:xfrm>
        </p:spPr>
        <p:txBody>
          <a:bodyPr/>
          <a:lstStyle/>
          <a:p>
            <a:pPr algn="ctr"/>
            <a:r>
              <a:rPr lang="en-US" b="1">
                <a:solidFill>
                  <a:schemeClr val="tx1"/>
                </a:solidFill>
              </a:rPr>
              <a:t>The Roles of Reflexes</a:t>
            </a:r>
          </a:p>
        </p:txBody>
      </p:sp>
      <p:sp>
        <p:nvSpPr>
          <p:cNvPr id="28675" name="Rectangle 3"/>
          <p:cNvSpPr>
            <a:spLocks noGrp="1" noChangeArrowheads="1"/>
          </p:cNvSpPr>
          <p:nvPr>
            <p:ph type="body" idx="1"/>
          </p:nvPr>
        </p:nvSpPr>
        <p:spPr>
          <a:xfrm>
            <a:off x="912813" y="2505075"/>
            <a:ext cx="8110537" cy="2600325"/>
          </a:xfrm>
        </p:spPr>
        <p:txBody>
          <a:bodyPr/>
          <a:lstStyle/>
          <a:p>
            <a:r>
              <a:rPr lang="en-US" sz="2800" b="1">
                <a:latin typeface="Times New Roman" pitchFamily="18" charset="0"/>
              </a:rPr>
              <a:t>Communication, Integration, Homeostasis</a:t>
            </a:r>
            <a:endParaRPr lang="en-US" b="1">
              <a:latin typeface="Times New Roman" pitchFamily="18" charset="0"/>
            </a:endParaRPr>
          </a:p>
          <a:p>
            <a:pPr lvl="1"/>
            <a:r>
              <a:rPr lang="en-US" b="1">
                <a:latin typeface="Times New Roman" pitchFamily="18" charset="0"/>
              </a:rPr>
              <a:t>Senses</a:t>
            </a:r>
          </a:p>
          <a:p>
            <a:pPr lvl="1"/>
            <a:r>
              <a:rPr lang="en-US" b="1">
                <a:latin typeface="Times New Roman" pitchFamily="18" charset="0"/>
              </a:rPr>
              <a:t>Proprioception</a:t>
            </a:r>
          </a:p>
          <a:p>
            <a:pPr lvl="1"/>
            <a:r>
              <a:rPr lang="en-US" b="1">
                <a:latin typeface="Times New Roman" pitchFamily="18" charset="0"/>
              </a:rPr>
              <a:t>Positive &amp; Negative Feedback</a:t>
            </a:r>
          </a:p>
        </p:txBody>
      </p:sp>
    </p:spTree>
    <p:extLst>
      <p:ext uri="{BB962C8B-B14F-4D97-AF65-F5344CB8AC3E}">
        <p14:creationId xmlns:p14="http://schemas.microsoft.com/office/powerpoint/2010/main" val="2176265974"/>
      </p:ext>
    </p:extLst>
  </p:cSld>
  <p:clrMapOvr>
    <a:masterClrMapping/>
  </p:clrMapOvr>
  <p:transition spd="slow">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838200"/>
            <a:ext cx="8162925" cy="701675"/>
          </a:xfrm>
        </p:spPr>
        <p:txBody>
          <a:bodyPr/>
          <a:lstStyle/>
          <a:p>
            <a:pPr algn="ctr"/>
            <a:r>
              <a:rPr lang="en-US" sz="4000" b="1">
                <a:solidFill>
                  <a:schemeClr val="tx1"/>
                </a:solidFill>
              </a:rPr>
              <a:t>Summary of Reflex types</a:t>
            </a:r>
          </a:p>
        </p:txBody>
      </p:sp>
      <p:sp>
        <p:nvSpPr>
          <p:cNvPr id="29699" name="Rectangle 3"/>
          <p:cNvSpPr>
            <a:spLocks noGrp="1" noChangeArrowheads="1"/>
          </p:cNvSpPr>
          <p:nvPr>
            <p:ph type="body" idx="1"/>
          </p:nvPr>
        </p:nvSpPr>
        <p:spPr>
          <a:xfrm>
            <a:off x="912813" y="2178050"/>
            <a:ext cx="8110537" cy="3336925"/>
          </a:xfrm>
        </p:spPr>
        <p:txBody>
          <a:bodyPr/>
          <a:lstStyle/>
          <a:p>
            <a:r>
              <a:rPr lang="en-US" b="1">
                <a:latin typeface="Times New Roman" pitchFamily="18" charset="0"/>
              </a:rPr>
              <a:t>Somato-somatic</a:t>
            </a:r>
          </a:p>
          <a:p>
            <a:r>
              <a:rPr lang="en-US" b="1">
                <a:latin typeface="Times New Roman" pitchFamily="18" charset="0"/>
              </a:rPr>
              <a:t>Somato-visceral</a:t>
            </a:r>
          </a:p>
          <a:p>
            <a:r>
              <a:rPr lang="en-US" b="1">
                <a:latin typeface="Times New Roman" pitchFamily="18" charset="0"/>
              </a:rPr>
              <a:t>Viscero-somatic</a:t>
            </a:r>
          </a:p>
          <a:p>
            <a:r>
              <a:rPr lang="en-US" b="1">
                <a:latin typeface="Times New Roman" pitchFamily="18" charset="0"/>
              </a:rPr>
              <a:t>Viscero-visceral</a:t>
            </a:r>
          </a:p>
          <a:p>
            <a:r>
              <a:rPr lang="en-US" b="1">
                <a:latin typeface="Times New Roman" pitchFamily="18" charset="0"/>
              </a:rPr>
              <a:t>Psycho-somato-visceral, etc.</a:t>
            </a:r>
          </a:p>
        </p:txBody>
      </p:sp>
    </p:spTree>
    <p:extLst>
      <p:ext uri="{BB962C8B-B14F-4D97-AF65-F5344CB8AC3E}">
        <p14:creationId xmlns:p14="http://schemas.microsoft.com/office/powerpoint/2010/main" val="2267653198"/>
      </p:ext>
    </p:extLst>
  </p:cSld>
  <p:clrMapOvr>
    <a:masterClrMapping/>
  </p:clrMapOvr>
  <p:transition spd="slow">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1026"/>
          <p:cNvSpPr>
            <a:spLocks noGrp="1" noChangeArrowheads="1"/>
          </p:cNvSpPr>
          <p:nvPr>
            <p:ph type="title"/>
          </p:nvPr>
        </p:nvSpPr>
        <p:spPr>
          <a:xfrm>
            <a:off x="317500" y="417513"/>
            <a:ext cx="8637588" cy="1066800"/>
          </a:xfrm>
        </p:spPr>
        <p:txBody>
          <a:bodyPr/>
          <a:lstStyle/>
          <a:p>
            <a:pPr algn="ctr"/>
            <a:r>
              <a:rPr lang="en-US" sz="3200" b="1">
                <a:solidFill>
                  <a:schemeClr val="tx1"/>
                </a:solidFill>
              </a:rPr>
              <a:t>Key Elements Involved with </a:t>
            </a:r>
            <a:br>
              <a:rPr lang="en-US" sz="3200" b="1">
                <a:solidFill>
                  <a:schemeClr val="tx1"/>
                </a:solidFill>
              </a:rPr>
            </a:br>
            <a:r>
              <a:rPr lang="en-US" sz="3200" b="1">
                <a:solidFill>
                  <a:schemeClr val="tx1"/>
                </a:solidFill>
              </a:rPr>
              <a:t>Skeletal Muscle Reflexes</a:t>
            </a:r>
          </a:p>
        </p:txBody>
      </p:sp>
      <p:sp>
        <p:nvSpPr>
          <p:cNvPr id="43011" name="Rectangle 1027"/>
          <p:cNvSpPr>
            <a:spLocks noGrp="1" noChangeArrowheads="1"/>
          </p:cNvSpPr>
          <p:nvPr>
            <p:ph type="body" sz="half" idx="1"/>
          </p:nvPr>
        </p:nvSpPr>
        <p:spPr>
          <a:xfrm>
            <a:off x="1446213" y="2057400"/>
            <a:ext cx="6935787" cy="4191000"/>
          </a:xfrm>
        </p:spPr>
        <p:txBody>
          <a:bodyPr/>
          <a:lstStyle/>
          <a:p>
            <a:r>
              <a:rPr lang="en-US" sz="2800" b="1">
                <a:latin typeface="Times New Roman" pitchFamily="18" charset="0"/>
              </a:rPr>
              <a:t>Anterior Motor Neurons</a:t>
            </a:r>
          </a:p>
          <a:p>
            <a:pPr lvl="1"/>
            <a:r>
              <a:rPr lang="en-US" sz="2400" b="1">
                <a:latin typeface="Times New Roman" pitchFamily="18" charset="0"/>
              </a:rPr>
              <a:t>Alpha motor neurons</a:t>
            </a:r>
          </a:p>
          <a:p>
            <a:pPr lvl="2"/>
            <a:r>
              <a:rPr lang="en-US" sz="2000" b="1">
                <a:latin typeface="Times New Roman" pitchFamily="18" charset="0"/>
              </a:rPr>
              <a:t>Motor unit</a:t>
            </a:r>
          </a:p>
          <a:p>
            <a:pPr lvl="1"/>
            <a:r>
              <a:rPr lang="en-US" sz="2400" b="1">
                <a:latin typeface="Times New Roman" pitchFamily="18" charset="0"/>
              </a:rPr>
              <a:t>Gamma motor neurons</a:t>
            </a:r>
          </a:p>
          <a:p>
            <a:pPr lvl="2"/>
            <a:r>
              <a:rPr lang="en-US" sz="2000" b="1">
                <a:latin typeface="Times New Roman" pitchFamily="18" charset="0"/>
              </a:rPr>
              <a:t>Intrafusal fibers/Muscle spindle</a:t>
            </a:r>
          </a:p>
          <a:p>
            <a:r>
              <a:rPr lang="en-US" sz="2800" b="1">
                <a:latin typeface="Times New Roman" pitchFamily="18" charset="0"/>
              </a:rPr>
              <a:t>Other Neural Elements</a:t>
            </a:r>
          </a:p>
          <a:p>
            <a:pPr lvl="1"/>
            <a:r>
              <a:rPr lang="en-US" sz="2400" b="1">
                <a:latin typeface="Times New Roman" pitchFamily="18" charset="0"/>
              </a:rPr>
              <a:t>Renshaw inhibitory cells</a:t>
            </a:r>
          </a:p>
          <a:p>
            <a:pPr lvl="1"/>
            <a:r>
              <a:rPr lang="en-US" sz="2400" b="1">
                <a:latin typeface="Times New Roman" pitchFamily="18" charset="0"/>
              </a:rPr>
              <a:t>Interneurons</a:t>
            </a:r>
          </a:p>
          <a:p>
            <a:pPr lvl="1"/>
            <a:r>
              <a:rPr lang="en-US" sz="2400" b="1">
                <a:latin typeface="Times New Roman" pitchFamily="18" charset="0"/>
              </a:rPr>
              <a:t>Golgi tendon organ</a:t>
            </a:r>
            <a:endParaRPr lang="en-US" sz="2400"/>
          </a:p>
        </p:txBody>
      </p:sp>
    </p:spTree>
    <p:extLst>
      <p:ext uri="{BB962C8B-B14F-4D97-AF65-F5344CB8AC3E}">
        <p14:creationId xmlns:p14="http://schemas.microsoft.com/office/powerpoint/2010/main" val="315185010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304800" y="685800"/>
            <a:ext cx="7281863" cy="641350"/>
          </a:xfrm>
        </p:spPr>
        <p:txBody>
          <a:bodyPr/>
          <a:lstStyle/>
          <a:p>
            <a:pPr algn="ctr"/>
            <a:r>
              <a:rPr lang="en-US" sz="3600" b="1">
                <a:solidFill>
                  <a:schemeClr val="tx1"/>
                </a:solidFill>
              </a:rPr>
              <a:t>Spinal Reflex Pathways</a:t>
            </a:r>
          </a:p>
        </p:txBody>
      </p:sp>
      <p:pic>
        <p:nvPicPr>
          <p:cNvPr id="87047" name="Picture 7" descr="C:\My Docs\steve\courses\Pictures\reflex8.jpg"/>
          <p:cNvPicPr>
            <a:picLocks noChangeAspect="1" noChangeArrowheads="1"/>
          </p:cNvPicPr>
          <p:nvPr/>
        </p:nvPicPr>
        <p:blipFill>
          <a:blip r:embed="rId3"/>
          <a:srcRect/>
          <a:stretch>
            <a:fillRect/>
          </a:stretch>
        </p:blipFill>
        <p:spPr bwMode="auto">
          <a:xfrm>
            <a:off x="762000" y="2209800"/>
            <a:ext cx="8305800" cy="4441825"/>
          </a:xfrm>
          <a:prstGeom prst="rect">
            <a:avLst/>
          </a:prstGeom>
          <a:noFill/>
        </p:spPr>
      </p:pic>
    </p:spTree>
    <p:extLst>
      <p:ext uri="{BB962C8B-B14F-4D97-AF65-F5344CB8AC3E}">
        <p14:creationId xmlns:p14="http://schemas.microsoft.com/office/powerpoint/2010/main" val="44700508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871538" y="381000"/>
            <a:ext cx="8162925" cy="762000"/>
          </a:xfrm>
        </p:spPr>
        <p:txBody>
          <a:bodyPr/>
          <a:lstStyle/>
          <a:p>
            <a:pPr algn="ctr"/>
            <a:r>
              <a:rPr lang="en-US" b="1">
                <a:solidFill>
                  <a:schemeClr val="tx1"/>
                </a:solidFill>
              </a:rPr>
              <a:t>Muscle Spindle Details</a:t>
            </a:r>
          </a:p>
        </p:txBody>
      </p:sp>
      <p:sp>
        <p:nvSpPr>
          <p:cNvPr id="80899" name="Rectangle 3"/>
          <p:cNvSpPr>
            <a:spLocks noGrp="1" noChangeArrowheads="1"/>
          </p:cNvSpPr>
          <p:nvPr>
            <p:ph type="body" sz="half" idx="1"/>
          </p:nvPr>
        </p:nvSpPr>
        <p:spPr>
          <a:xfrm>
            <a:off x="912813" y="1905000"/>
            <a:ext cx="3975100" cy="4191000"/>
          </a:xfrm>
        </p:spPr>
        <p:txBody>
          <a:bodyPr/>
          <a:lstStyle/>
          <a:p>
            <a:pPr>
              <a:buFont typeface="Wingdings" pitchFamily="2" charset="2"/>
              <a:buNone/>
            </a:pPr>
            <a:endParaRPr lang="en-US" sz="2800" b="1">
              <a:latin typeface="Times New Roman" pitchFamily="18" charset="0"/>
            </a:endParaRPr>
          </a:p>
        </p:txBody>
      </p:sp>
      <p:sp>
        <p:nvSpPr>
          <p:cNvPr id="80901" name="Rectangle 5"/>
          <p:cNvSpPr>
            <a:spLocks noGrp="1" noChangeArrowheads="1"/>
          </p:cNvSpPr>
          <p:nvPr>
            <p:ph type="clipArt" sz="half" idx="2"/>
          </p:nvPr>
        </p:nvSpPr>
        <p:spPr/>
      </p:sp>
      <p:pic>
        <p:nvPicPr>
          <p:cNvPr id="80902" name="Picture 6" descr="C:\My Docs\steve\courses\Pictures\reflex5.jpg"/>
          <p:cNvPicPr>
            <a:picLocks noChangeAspect="1" noChangeArrowheads="1"/>
          </p:cNvPicPr>
          <p:nvPr/>
        </p:nvPicPr>
        <p:blipFill>
          <a:blip r:embed="rId3"/>
          <a:srcRect/>
          <a:stretch>
            <a:fillRect/>
          </a:stretch>
        </p:blipFill>
        <p:spPr bwMode="auto">
          <a:xfrm>
            <a:off x="685800" y="1397000"/>
            <a:ext cx="8458200" cy="5449888"/>
          </a:xfrm>
          <a:prstGeom prst="rect">
            <a:avLst/>
          </a:prstGeom>
          <a:noFill/>
        </p:spPr>
      </p:pic>
    </p:spTree>
    <p:extLst>
      <p:ext uri="{BB962C8B-B14F-4D97-AF65-F5344CB8AC3E}">
        <p14:creationId xmlns:p14="http://schemas.microsoft.com/office/powerpoint/2010/main" val="40349656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871538" y="730250"/>
            <a:ext cx="6900862" cy="641350"/>
          </a:xfrm>
        </p:spPr>
        <p:txBody>
          <a:bodyPr/>
          <a:lstStyle/>
          <a:p>
            <a:pPr algn="ctr"/>
            <a:r>
              <a:rPr lang="en-US" sz="3600" b="1">
                <a:solidFill>
                  <a:schemeClr val="tx1"/>
                </a:solidFill>
              </a:rPr>
              <a:t>The Stretch Reflex</a:t>
            </a:r>
          </a:p>
        </p:txBody>
      </p:sp>
      <p:pic>
        <p:nvPicPr>
          <p:cNvPr id="76806" name="Picture 6" descr="C:\My Docs\steve\courses\Pictures\reflex3.jpg"/>
          <p:cNvPicPr>
            <a:picLocks noChangeAspect="1" noChangeArrowheads="1"/>
          </p:cNvPicPr>
          <p:nvPr/>
        </p:nvPicPr>
        <p:blipFill>
          <a:blip r:embed="rId3"/>
          <a:srcRect/>
          <a:stretch>
            <a:fillRect/>
          </a:stretch>
        </p:blipFill>
        <p:spPr bwMode="auto">
          <a:xfrm>
            <a:off x="685800" y="2362200"/>
            <a:ext cx="8382000" cy="4318000"/>
          </a:xfrm>
          <a:prstGeom prst="rect">
            <a:avLst/>
          </a:prstGeom>
          <a:noFill/>
        </p:spPr>
      </p:pic>
    </p:spTree>
    <p:extLst>
      <p:ext uri="{BB962C8B-B14F-4D97-AF65-F5344CB8AC3E}">
        <p14:creationId xmlns:p14="http://schemas.microsoft.com/office/powerpoint/2010/main" val="4248290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457200" y="685800"/>
            <a:ext cx="7129463" cy="641350"/>
          </a:xfrm>
        </p:spPr>
        <p:txBody>
          <a:bodyPr/>
          <a:lstStyle/>
          <a:p>
            <a:pPr algn="ctr"/>
            <a:r>
              <a:rPr lang="en-US" sz="3600" b="1">
                <a:solidFill>
                  <a:schemeClr val="tx1"/>
                </a:solidFill>
              </a:rPr>
              <a:t>Spinal Reflex Pathways</a:t>
            </a:r>
          </a:p>
        </p:txBody>
      </p:sp>
      <p:pic>
        <p:nvPicPr>
          <p:cNvPr id="85000" name="Picture 8" descr="C:\My Docs\steve\courses\Pictures\reflex7.jpg"/>
          <p:cNvPicPr>
            <a:picLocks noChangeAspect="1" noChangeArrowheads="1"/>
          </p:cNvPicPr>
          <p:nvPr/>
        </p:nvPicPr>
        <p:blipFill>
          <a:blip r:embed="rId3"/>
          <a:srcRect/>
          <a:stretch>
            <a:fillRect/>
          </a:stretch>
        </p:blipFill>
        <p:spPr bwMode="auto">
          <a:xfrm>
            <a:off x="685800" y="2144713"/>
            <a:ext cx="8382000" cy="4489450"/>
          </a:xfrm>
          <a:prstGeom prst="rect">
            <a:avLst/>
          </a:prstGeom>
          <a:noFill/>
        </p:spPr>
      </p:pic>
    </p:spTree>
    <p:extLst>
      <p:ext uri="{BB962C8B-B14F-4D97-AF65-F5344CB8AC3E}">
        <p14:creationId xmlns:p14="http://schemas.microsoft.com/office/powerpoint/2010/main" val="369761969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871538" y="533400"/>
            <a:ext cx="8162925" cy="641350"/>
          </a:xfrm>
        </p:spPr>
        <p:txBody>
          <a:bodyPr/>
          <a:lstStyle/>
          <a:p>
            <a:pPr algn="ctr"/>
            <a:r>
              <a:rPr lang="en-US" sz="3600" b="1">
                <a:solidFill>
                  <a:schemeClr val="tx1"/>
                </a:solidFill>
              </a:rPr>
              <a:t>Golgi Tendon Organ Details</a:t>
            </a:r>
          </a:p>
        </p:txBody>
      </p:sp>
      <p:pic>
        <p:nvPicPr>
          <p:cNvPr id="78854" name="Picture 6" descr="C:\My Docs\steve\courses\Pictures\reflex4.jpg"/>
          <p:cNvPicPr>
            <a:picLocks noChangeAspect="1" noChangeArrowheads="1"/>
          </p:cNvPicPr>
          <p:nvPr/>
        </p:nvPicPr>
        <p:blipFill>
          <a:blip r:embed="rId3"/>
          <a:srcRect/>
          <a:stretch>
            <a:fillRect/>
          </a:stretch>
        </p:blipFill>
        <p:spPr bwMode="auto">
          <a:xfrm>
            <a:off x="1905000" y="1671638"/>
            <a:ext cx="5410200" cy="5110162"/>
          </a:xfrm>
          <a:prstGeom prst="rect">
            <a:avLst/>
          </a:prstGeom>
          <a:noFill/>
        </p:spPr>
      </p:pic>
    </p:spTree>
    <p:extLst>
      <p:ext uri="{BB962C8B-B14F-4D97-AF65-F5344CB8AC3E}">
        <p14:creationId xmlns:p14="http://schemas.microsoft.com/office/powerpoint/2010/main" val="35376377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142852"/>
            <a:ext cx="8686800" cy="857232"/>
          </a:xfrm>
        </p:spPr>
        <p:txBody>
          <a:bodyPr>
            <a:normAutofit fontScale="90000"/>
          </a:bodyPr>
          <a:lstStyle/>
          <a:p>
            <a:pPr algn="ctr" rtl="1" eaLnBrk="1" hangingPunct="1">
              <a:defRPr/>
            </a:pPr>
            <a:r>
              <a:rPr lang="ar-SA" sz="3200" b="1" dirty="0" smtClean="0">
                <a:cs typeface="B Nazanin" pitchFamily="2" charset="-78"/>
              </a:rPr>
              <a:t>پرده</a:t>
            </a:r>
            <a:r>
              <a:rPr lang="ar-SA" sz="3200" b="1" dirty="0" smtClean="0"/>
              <a:t>‌</a:t>
            </a:r>
            <a:r>
              <a:rPr lang="ar-SA" sz="3200" b="1" dirty="0" smtClean="0">
                <a:cs typeface="B Nazanin" pitchFamily="2" charset="-78"/>
              </a:rPr>
              <a:t>های نخاع</a:t>
            </a:r>
            <a:r>
              <a:rPr lang="en-US" sz="4000" b="1" dirty="0" smtClean="0"/>
              <a:t>     </a:t>
            </a:r>
            <a:r>
              <a:rPr lang="ar-SA" sz="2000" b="1" dirty="0" smtClean="0"/>
              <a:t>(</a:t>
            </a:r>
            <a:r>
              <a:rPr lang="en-US" sz="2000" b="1" dirty="0" err="1" smtClean="0"/>
              <a:t>Meninges</a:t>
            </a:r>
            <a:r>
              <a:rPr lang="ar-SA" sz="2000" b="1" dirty="0" smtClean="0"/>
              <a:t>)</a:t>
            </a:r>
            <a:r>
              <a:rPr lang="ar-SA" sz="4000" b="1" dirty="0" smtClean="0"/>
              <a:t> </a:t>
            </a:r>
            <a:r>
              <a:rPr lang="en-US" sz="4000" b="1" dirty="0" smtClean="0"/>
              <a:t/>
            </a:r>
            <a:br>
              <a:rPr lang="en-US" sz="4000" b="1" dirty="0" smtClean="0"/>
            </a:br>
            <a:endParaRPr lang="en-US" sz="4000" b="1" dirty="0" smtClean="0"/>
          </a:p>
        </p:txBody>
      </p:sp>
      <p:sp>
        <p:nvSpPr>
          <p:cNvPr id="10243" name="Rectangle 3"/>
          <p:cNvSpPr>
            <a:spLocks noGrp="1" noChangeArrowheads="1"/>
          </p:cNvSpPr>
          <p:nvPr>
            <p:ph idx="1"/>
          </p:nvPr>
        </p:nvSpPr>
        <p:spPr>
          <a:xfrm>
            <a:off x="323850" y="1038247"/>
            <a:ext cx="8820150" cy="5534025"/>
          </a:xfrm>
        </p:spPr>
        <p:txBody>
          <a:bodyPr>
            <a:normAutofit/>
          </a:bodyPr>
          <a:lstStyle/>
          <a:p>
            <a:pPr algn="r" rtl="1" eaLnBrk="1" hangingPunct="1">
              <a:lnSpc>
                <a:spcPct val="90000"/>
              </a:lnSpc>
              <a:buFontTx/>
              <a:buNone/>
            </a:pPr>
            <a:r>
              <a:rPr lang="ar-SA" sz="2400" i="1" dirty="0" smtClean="0"/>
              <a:t>1) سخت شامه (</a:t>
            </a:r>
            <a:r>
              <a:rPr lang="en-US" sz="2400" i="1" dirty="0" smtClean="0"/>
              <a:t>Dura Mater</a:t>
            </a:r>
            <a:r>
              <a:rPr lang="ar-SA" sz="2400" i="1" dirty="0" smtClean="0"/>
              <a:t>  )</a:t>
            </a:r>
            <a:endParaRPr lang="en-US" sz="2400" i="1" dirty="0" smtClean="0"/>
          </a:p>
          <a:p>
            <a:pPr algn="r" rtl="1" eaLnBrk="1" hangingPunct="1">
              <a:lnSpc>
                <a:spcPct val="90000"/>
              </a:lnSpc>
              <a:buFontTx/>
              <a:buNone/>
            </a:pPr>
            <a:r>
              <a:rPr lang="ar-SA" sz="2400" dirty="0" smtClean="0"/>
              <a:t>پرده سختی است متشکل از </a:t>
            </a:r>
            <a:r>
              <a:rPr lang="ar-SA" sz="2400" dirty="0" smtClean="0">
                <a:hlinkClick r:id="rId2" tooltip="بافت همبند"/>
              </a:rPr>
              <a:t>بافت همبندی</a:t>
            </a:r>
            <a:r>
              <a:rPr lang="en-US" sz="2400" dirty="0" smtClean="0"/>
              <a:t> </a:t>
            </a:r>
            <a:r>
              <a:rPr lang="ar-SA" sz="2400" dirty="0" smtClean="0"/>
              <a:t>متراکم که سطح خارجی آن در مجاورت </a:t>
            </a:r>
            <a:r>
              <a:rPr lang="ar-SA" sz="2400" dirty="0" smtClean="0">
                <a:hlinkClick r:id="rId3" tooltip="بافت استخوانی"/>
              </a:rPr>
              <a:t>پریوست استخوانها</a:t>
            </a:r>
            <a:r>
              <a:rPr lang="en-US" sz="2400" dirty="0" smtClean="0"/>
              <a:t> </a:t>
            </a:r>
            <a:r>
              <a:rPr lang="ar-SA" sz="2400" dirty="0" smtClean="0"/>
              <a:t>قرار گرفته است. </a:t>
            </a:r>
            <a:endParaRPr lang="ar-SA" sz="2400" i="1" dirty="0" smtClean="0"/>
          </a:p>
          <a:p>
            <a:pPr algn="r" rtl="1" eaLnBrk="1" hangingPunct="1">
              <a:lnSpc>
                <a:spcPct val="90000"/>
              </a:lnSpc>
              <a:buFontTx/>
              <a:buNone/>
            </a:pPr>
            <a:r>
              <a:rPr lang="ar-SA" sz="2400" i="1" dirty="0" smtClean="0"/>
              <a:t>2) عنکبوتیه</a:t>
            </a:r>
            <a:r>
              <a:rPr lang="fa-IR" sz="2400" i="1" dirty="0" smtClean="0"/>
              <a:t>(</a:t>
            </a:r>
            <a:r>
              <a:rPr lang="en-US" sz="2400" i="1" dirty="0" err="1" smtClean="0"/>
              <a:t>Arachnoid</a:t>
            </a:r>
            <a:r>
              <a:rPr lang="en-US" sz="2400" i="1" dirty="0" smtClean="0"/>
              <a:t> Mater</a:t>
            </a:r>
            <a:r>
              <a:rPr lang="fa-IR" sz="2400" i="1" dirty="0" smtClean="0"/>
              <a:t>  )</a:t>
            </a:r>
            <a:r>
              <a:rPr lang="en-US" sz="2400" i="1" dirty="0" smtClean="0"/>
              <a:t> </a:t>
            </a:r>
          </a:p>
          <a:p>
            <a:pPr algn="r" rtl="1" eaLnBrk="1" hangingPunct="1">
              <a:lnSpc>
                <a:spcPct val="90000"/>
              </a:lnSpc>
              <a:buFontTx/>
              <a:buNone/>
            </a:pPr>
            <a:r>
              <a:rPr lang="ar-SA" sz="2400" dirty="0" smtClean="0"/>
              <a:t>پرده ظریفی است از </a:t>
            </a:r>
            <a:r>
              <a:rPr lang="ar-SA" sz="2400" dirty="0" smtClean="0">
                <a:hlinkClick r:id="rId4" tooltip="کلاژن"/>
              </a:rPr>
              <a:t>الیاف کلاژن</a:t>
            </a:r>
            <a:r>
              <a:rPr lang="en-US" sz="2400" dirty="0" smtClean="0"/>
              <a:t> </a:t>
            </a:r>
            <a:r>
              <a:rPr lang="ar-SA" sz="2400" dirty="0" smtClean="0"/>
              <a:t>و الاستیک که فاقد رگهای خونی است. قسمتی از عنکبوتیه که در مجاورت سخت شامه قرار دارد به صورت پرده‌ای صاف می‌باشد که توسط استطاله‌های ظریفی شبیه تارهای عنکبوت با نرم شامه مرتبط می‌گردد.</a:t>
            </a:r>
            <a:r>
              <a:rPr lang="en-US" sz="2400" dirty="0" smtClean="0"/>
              <a:t> </a:t>
            </a:r>
            <a:endParaRPr lang="ar-SA" sz="2400" i="1" dirty="0" smtClean="0"/>
          </a:p>
          <a:p>
            <a:pPr algn="r" rtl="1" eaLnBrk="1" hangingPunct="1">
              <a:lnSpc>
                <a:spcPct val="90000"/>
              </a:lnSpc>
              <a:buFontTx/>
              <a:buNone/>
            </a:pPr>
            <a:r>
              <a:rPr lang="ar-SA" sz="2400" i="1" dirty="0" smtClean="0"/>
              <a:t>3)  نرم شامه</a:t>
            </a:r>
            <a:r>
              <a:rPr lang="fa-IR" sz="2400" i="1" dirty="0" smtClean="0"/>
              <a:t>(</a:t>
            </a:r>
            <a:r>
              <a:rPr lang="en-US" sz="2400" i="1" dirty="0" err="1" smtClean="0"/>
              <a:t>Pia</a:t>
            </a:r>
            <a:r>
              <a:rPr lang="en-US" sz="2400" i="1" dirty="0" smtClean="0"/>
              <a:t> Mater</a:t>
            </a:r>
            <a:r>
              <a:rPr lang="fa-IR" sz="2400" i="1" dirty="0" smtClean="0"/>
              <a:t>  )</a:t>
            </a:r>
            <a:r>
              <a:rPr lang="en-US" sz="2400" i="1" dirty="0" smtClean="0"/>
              <a:t> </a:t>
            </a:r>
          </a:p>
          <a:p>
            <a:pPr algn="r" rtl="1" eaLnBrk="1" hangingPunct="1">
              <a:lnSpc>
                <a:spcPct val="90000"/>
              </a:lnSpc>
              <a:buFontTx/>
              <a:buNone/>
            </a:pPr>
            <a:r>
              <a:rPr lang="ar-SA" sz="2400" dirty="0" smtClean="0"/>
              <a:t>داخلی ترین لایه مننژ که کاملا سطوح مغز و نخاع را پوشانیده است. </a:t>
            </a:r>
            <a:endParaRPr lang="fa-IR" sz="2400" dirty="0" smtClean="0"/>
          </a:p>
          <a:p>
            <a:pPr algn="r" rtl="1" eaLnBrk="1" hangingPunct="1">
              <a:lnSpc>
                <a:spcPct val="90000"/>
              </a:lnSpc>
              <a:buFontTx/>
              <a:buNone/>
            </a:pPr>
            <a:r>
              <a:rPr lang="ar-SA" sz="2400" dirty="0" smtClean="0"/>
              <a:t>  </a:t>
            </a:r>
            <a:endParaRPr lang="en-US" sz="2400" dirty="0" smtClean="0"/>
          </a:p>
        </p:txBody>
      </p:sp>
    </p:spTree>
  </p:cSld>
  <p:clrMapOvr>
    <a:masterClrMapping/>
  </p:clrMapOvr>
  <p:transition spd="slow">
    <p:fad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871538" y="685800"/>
            <a:ext cx="6519862" cy="641350"/>
          </a:xfrm>
        </p:spPr>
        <p:txBody>
          <a:bodyPr/>
          <a:lstStyle/>
          <a:p>
            <a:pPr algn="ctr"/>
            <a:r>
              <a:rPr lang="en-US" sz="3600" b="1">
                <a:solidFill>
                  <a:schemeClr val="tx1"/>
                </a:solidFill>
              </a:rPr>
              <a:t>Active Contraction</a:t>
            </a:r>
          </a:p>
        </p:txBody>
      </p:sp>
      <p:pic>
        <p:nvPicPr>
          <p:cNvPr id="74758" name="Picture 6" descr="C:\My Docs\steve\courses\Pictures\reflex2.jpg"/>
          <p:cNvPicPr>
            <a:picLocks noChangeAspect="1" noChangeArrowheads="1"/>
          </p:cNvPicPr>
          <p:nvPr/>
        </p:nvPicPr>
        <p:blipFill>
          <a:blip r:embed="rId3"/>
          <a:srcRect/>
          <a:stretch>
            <a:fillRect/>
          </a:stretch>
        </p:blipFill>
        <p:spPr bwMode="auto">
          <a:xfrm>
            <a:off x="762000" y="1828800"/>
            <a:ext cx="8305800" cy="4943475"/>
          </a:xfrm>
          <a:prstGeom prst="rect">
            <a:avLst/>
          </a:prstGeom>
          <a:noFill/>
        </p:spPr>
      </p:pic>
    </p:spTree>
    <p:extLst>
      <p:ext uri="{BB962C8B-B14F-4D97-AF65-F5344CB8AC3E}">
        <p14:creationId xmlns:p14="http://schemas.microsoft.com/office/powerpoint/2010/main" val="4222916662"/>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871538" y="381000"/>
            <a:ext cx="8162925" cy="1190625"/>
          </a:xfrm>
        </p:spPr>
        <p:txBody>
          <a:bodyPr/>
          <a:lstStyle/>
          <a:p>
            <a:pPr algn="ctr"/>
            <a:r>
              <a:rPr lang="en-US" sz="3600" b="1">
                <a:solidFill>
                  <a:schemeClr val="tx1"/>
                </a:solidFill>
              </a:rPr>
              <a:t>Active Contraction with Gamma Coactivation</a:t>
            </a:r>
          </a:p>
        </p:txBody>
      </p:sp>
      <p:pic>
        <p:nvPicPr>
          <p:cNvPr id="72712" name="Picture 8" descr="C:\My Docs\steve\courses\Pictures\reflex.jpg"/>
          <p:cNvPicPr>
            <a:picLocks noChangeAspect="1" noChangeArrowheads="1"/>
          </p:cNvPicPr>
          <p:nvPr/>
        </p:nvPicPr>
        <p:blipFill>
          <a:blip r:embed="rId3"/>
          <a:srcRect/>
          <a:stretch>
            <a:fillRect/>
          </a:stretch>
        </p:blipFill>
        <p:spPr bwMode="auto">
          <a:xfrm>
            <a:off x="685800" y="1970088"/>
            <a:ext cx="8382000" cy="4735512"/>
          </a:xfrm>
          <a:prstGeom prst="rect">
            <a:avLst/>
          </a:prstGeom>
          <a:noFill/>
        </p:spPr>
      </p:pic>
    </p:spTree>
    <p:extLst>
      <p:ext uri="{BB962C8B-B14F-4D97-AF65-F5344CB8AC3E}">
        <p14:creationId xmlns:p14="http://schemas.microsoft.com/office/powerpoint/2010/main" val="4045156675"/>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57200" y="533400"/>
            <a:ext cx="8162925" cy="762000"/>
          </a:xfrm>
        </p:spPr>
        <p:txBody>
          <a:bodyPr/>
          <a:lstStyle/>
          <a:p>
            <a:pPr algn="ctr"/>
            <a:r>
              <a:rPr lang="en-US" b="1">
                <a:solidFill>
                  <a:schemeClr val="tx1"/>
                </a:solidFill>
              </a:rPr>
              <a:t>Comparison</a:t>
            </a:r>
          </a:p>
        </p:txBody>
      </p:sp>
      <p:sp>
        <p:nvSpPr>
          <p:cNvPr id="32771" name="Rectangle 3"/>
          <p:cNvSpPr>
            <a:spLocks noGrp="1" noChangeArrowheads="1"/>
          </p:cNvSpPr>
          <p:nvPr>
            <p:ph type="body" sz="half" idx="1"/>
          </p:nvPr>
        </p:nvSpPr>
        <p:spPr>
          <a:xfrm>
            <a:off x="762000" y="1981200"/>
            <a:ext cx="3975100" cy="4191000"/>
          </a:xfrm>
        </p:spPr>
        <p:txBody>
          <a:bodyPr/>
          <a:lstStyle/>
          <a:p>
            <a:pPr>
              <a:lnSpc>
                <a:spcPct val="90000"/>
              </a:lnSpc>
            </a:pPr>
            <a:r>
              <a:rPr lang="en-US" sz="3200" b="1">
                <a:latin typeface="Times New Roman" pitchFamily="18" charset="0"/>
              </a:rPr>
              <a:t>Muscle Spindle</a:t>
            </a:r>
          </a:p>
          <a:p>
            <a:pPr>
              <a:lnSpc>
                <a:spcPct val="90000"/>
              </a:lnSpc>
              <a:buFont typeface="Wingdings" pitchFamily="2" charset="2"/>
              <a:buNone/>
            </a:pPr>
            <a:r>
              <a:rPr lang="en-US" sz="2000" b="1">
                <a:latin typeface="Times New Roman" pitchFamily="18" charset="0"/>
              </a:rPr>
              <a:t>Located Within the Muscle Belly (Intrafusal)</a:t>
            </a:r>
          </a:p>
          <a:p>
            <a:pPr>
              <a:lnSpc>
                <a:spcPct val="90000"/>
              </a:lnSpc>
              <a:buFont typeface="Wingdings" pitchFamily="2" charset="2"/>
              <a:buNone/>
            </a:pPr>
            <a:r>
              <a:rPr lang="en-US" sz="2000" b="1">
                <a:latin typeface="Times New Roman" pitchFamily="18" charset="0"/>
              </a:rPr>
              <a:t>Sensory &amp; Motor Innervation</a:t>
            </a:r>
          </a:p>
          <a:p>
            <a:pPr>
              <a:lnSpc>
                <a:spcPct val="90000"/>
              </a:lnSpc>
              <a:buFont typeface="Wingdings" pitchFamily="2" charset="2"/>
              <a:buNone/>
            </a:pPr>
            <a:r>
              <a:rPr lang="en-US" sz="2000" b="1">
                <a:latin typeface="Times New Roman" pitchFamily="18" charset="0"/>
              </a:rPr>
              <a:t>Nuclear Bag Fibers</a:t>
            </a:r>
          </a:p>
          <a:p>
            <a:pPr>
              <a:lnSpc>
                <a:spcPct val="90000"/>
              </a:lnSpc>
              <a:buFont typeface="Wingdings" pitchFamily="2" charset="2"/>
              <a:buNone/>
            </a:pPr>
            <a:r>
              <a:rPr lang="en-US" sz="2000" b="1">
                <a:latin typeface="Times New Roman" pitchFamily="18" charset="0"/>
              </a:rPr>
              <a:t>	Primary afferent only (fast stretch - dynamic)</a:t>
            </a:r>
          </a:p>
          <a:p>
            <a:pPr>
              <a:lnSpc>
                <a:spcPct val="90000"/>
              </a:lnSpc>
              <a:buFont typeface="Wingdings" pitchFamily="2" charset="2"/>
              <a:buNone/>
            </a:pPr>
            <a:r>
              <a:rPr lang="en-US" sz="2000" b="1">
                <a:latin typeface="Times New Roman" pitchFamily="18" charset="0"/>
              </a:rPr>
              <a:t>Chain Fibers</a:t>
            </a:r>
          </a:p>
          <a:p>
            <a:pPr>
              <a:lnSpc>
                <a:spcPct val="90000"/>
              </a:lnSpc>
              <a:buFont typeface="Wingdings" pitchFamily="2" charset="2"/>
              <a:buNone/>
            </a:pPr>
            <a:r>
              <a:rPr lang="en-US" sz="2000" b="1">
                <a:latin typeface="Times New Roman" pitchFamily="18" charset="0"/>
              </a:rPr>
              <a:t>	Primary &amp; Secondary afferents (slow stretch - static)</a:t>
            </a:r>
          </a:p>
          <a:p>
            <a:pPr>
              <a:lnSpc>
                <a:spcPct val="90000"/>
              </a:lnSpc>
              <a:buFont typeface="Wingdings" pitchFamily="2" charset="2"/>
              <a:buNone/>
            </a:pPr>
            <a:r>
              <a:rPr lang="en-US" sz="2000" b="1">
                <a:latin typeface="Times New Roman" pitchFamily="18" charset="0"/>
              </a:rPr>
              <a:t>Length &amp; its Rate of Change</a:t>
            </a:r>
          </a:p>
          <a:p>
            <a:pPr>
              <a:lnSpc>
                <a:spcPct val="90000"/>
              </a:lnSpc>
              <a:buFont typeface="Wingdings" pitchFamily="2" charset="2"/>
              <a:buNone/>
            </a:pPr>
            <a:r>
              <a:rPr lang="en-US" sz="2000" b="1">
                <a:latin typeface="Times New Roman" pitchFamily="18" charset="0"/>
              </a:rPr>
              <a:t>Involuntary Muscular Contraction</a:t>
            </a:r>
          </a:p>
        </p:txBody>
      </p:sp>
      <p:sp>
        <p:nvSpPr>
          <p:cNvPr id="32772" name="Rectangle 4"/>
          <p:cNvSpPr>
            <a:spLocks noGrp="1" noChangeArrowheads="1"/>
          </p:cNvSpPr>
          <p:nvPr>
            <p:ph type="body" sz="half" idx="2"/>
          </p:nvPr>
        </p:nvSpPr>
        <p:spPr>
          <a:xfrm>
            <a:off x="4724400" y="1981200"/>
            <a:ext cx="4419600" cy="4267200"/>
          </a:xfrm>
        </p:spPr>
        <p:txBody>
          <a:bodyPr/>
          <a:lstStyle/>
          <a:p>
            <a:r>
              <a:rPr lang="en-US" sz="3200" b="1">
                <a:latin typeface="Times New Roman" pitchFamily="18" charset="0"/>
              </a:rPr>
              <a:t>Golgi Tendon Organ</a:t>
            </a:r>
          </a:p>
          <a:p>
            <a:pPr>
              <a:buFont typeface="Wingdings" pitchFamily="2" charset="2"/>
              <a:buNone/>
            </a:pPr>
            <a:r>
              <a:rPr lang="en-US" sz="1800" b="1">
                <a:latin typeface="Times New Roman" pitchFamily="18" charset="0"/>
              </a:rPr>
              <a:t>Located Within the Muscle Tendon (Extrafusal)</a:t>
            </a:r>
          </a:p>
          <a:p>
            <a:pPr>
              <a:buFont typeface="Wingdings" pitchFamily="2" charset="2"/>
              <a:buNone/>
            </a:pPr>
            <a:r>
              <a:rPr lang="en-US" sz="1800" b="1">
                <a:latin typeface="Times New Roman" pitchFamily="18" charset="0"/>
              </a:rPr>
              <a:t>Sensory Innervation Only</a:t>
            </a:r>
          </a:p>
          <a:p>
            <a:pPr>
              <a:buFont typeface="Wingdings" pitchFamily="2" charset="2"/>
              <a:buNone/>
            </a:pPr>
            <a:r>
              <a:rPr lang="en-US" sz="1800" b="1">
                <a:latin typeface="Times New Roman" pitchFamily="18" charset="0"/>
              </a:rPr>
              <a:t>Tension &amp; its Rate of Change</a:t>
            </a:r>
          </a:p>
          <a:p>
            <a:pPr>
              <a:buFont typeface="Wingdings" pitchFamily="2" charset="2"/>
              <a:buNone/>
            </a:pPr>
            <a:r>
              <a:rPr lang="en-US" sz="1800" b="1">
                <a:latin typeface="Times New Roman" pitchFamily="18" charset="0"/>
              </a:rPr>
              <a:t>Dynamic Response</a:t>
            </a:r>
          </a:p>
          <a:p>
            <a:pPr>
              <a:buFont typeface="Wingdings" pitchFamily="2" charset="2"/>
              <a:buNone/>
            </a:pPr>
            <a:r>
              <a:rPr lang="en-US" sz="1800" b="1">
                <a:latin typeface="Times New Roman" pitchFamily="18" charset="0"/>
              </a:rPr>
              <a:t>Static Response</a:t>
            </a:r>
          </a:p>
          <a:p>
            <a:pPr>
              <a:buFont typeface="Wingdings" pitchFamily="2" charset="2"/>
              <a:buNone/>
            </a:pPr>
            <a:r>
              <a:rPr lang="en-US" sz="1800" b="1">
                <a:latin typeface="Times New Roman" pitchFamily="18" charset="0"/>
              </a:rPr>
              <a:t>Involuntary Muscular Relaxation</a:t>
            </a:r>
          </a:p>
          <a:p>
            <a:pPr>
              <a:buFont typeface="Wingdings" pitchFamily="2" charset="2"/>
              <a:buNone/>
            </a:pPr>
            <a:endParaRPr lang="en-US" sz="1800" b="1">
              <a:latin typeface="Times New Roman" pitchFamily="18" charset="0"/>
            </a:endParaRPr>
          </a:p>
        </p:txBody>
      </p:sp>
    </p:spTree>
    <p:extLst>
      <p:ext uri="{BB962C8B-B14F-4D97-AF65-F5344CB8AC3E}">
        <p14:creationId xmlns:p14="http://schemas.microsoft.com/office/powerpoint/2010/main" val="3972448162"/>
      </p:ext>
    </p:extLst>
  </p:cSld>
  <p:clrMapOvr>
    <a:masterClrMapping/>
  </p:clrMapOvr>
  <p:transition spd="slow">
    <p:fade/>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1026"/>
          <p:cNvSpPr>
            <a:spLocks noGrp="1" noChangeArrowheads="1"/>
          </p:cNvSpPr>
          <p:nvPr>
            <p:ph type="title"/>
          </p:nvPr>
        </p:nvSpPr>
        <p:spPr>
          <a:xfrm>
            <a:off x="600075" y="333375"/>
            <a:ext cx="8162925" cy="1190625"/>
          </a:xfrm>
        </p:spPr>
        <p:txBody>
          <a:bodyPr/>
          <a:lstStyle/>
          <a:p>
            <a:pPr algn="ctr"/>
            <a:r>
              <a:rPr lang="en-US" sz="3600" b="1">
                <a:solidFill>
                  <a:schemeClr val="tx1"/>
                </a:solidFill>
              </a:rPr>
              <a:t>Nociceptive Reflex Pathways</a:t>
            </a:r>
            <a:br>
              <a:rPr lang="en-US" sz="3600" b="1">
                <a:solidFill>
                  <a:schemeClr val="tx1"/>
                </a:solidFill>
              </a:rPr>
            </a:br>
            <a:r>
              <a:rPr lang="en-US" sz="3600" b="1">
                <a:solidFill>
                  <a:schemeClr val="tx1"/>
                </a:solidFill>
              </a:rPr>
              <a:t>(Flexor withdrawal reflex)</a:t>
            </a:r>
          </a:p>
        </p:txBody>
      </p:sp>
      <p:pic>
        <p:nvPicPr>
          <p:cNvPr id="82952" name="Picture 1032" descr="C:\My Docs\steve\courses\Pictures\reflex6.jpg"/>
          <p:cNvPicPr>
            <a:picLocks noChangeAspect="1" noChangeArrowheads="1"/>
          </p:cNvPicPr>
          <p:nvPr/>
        </p:nvPicPr>
        <p:blipFill>
          <a:blip r:embed="rId3"/>
          <a:srcRect/>
          <a:stretch>
            <a:fillRect/>
          </a:stretch>
        </p:blipFill>
        <p:spPr bwMode="auto">
          <a:xfrm>
            <a:off x="685800" y="2170113"/>
            <a:ext cx="8382000" cy="4306887"/>
          </a:xfrm>
          <a:prstGeom prst="rect">
            <a:avLst/>
          </a:prstGeom>
          <a:noFill/>
        </p:spPr>
      </p:pic>
    </p:spTree>
    <p:extLst>
      <p:ext uri="{BB962C8B-B14F-4D97-AF65-F5344CB8AC3E}">
        <p14:creationId xmlns:p14="http://schemas.microsoft.com/office/powerpoint/2010/main" val="2657859215"/>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317500" y="173038"/>
            <a:ext cx="8637588" cy="1311275"/>
          </a:xfrm>
        </p:spPr>
        <p:txBody>
          <a:bodyPr/>
          <a:lstStyle/>
          <a:p>
            <a:pPr algn="ctr"/>
            <a:r>
              <a:rPr lang="en-US" sz="4000" b="1">
                <a:solidFill>
                  <a:schemeClr val="tx1"/>
                </a:solidFill>
              </a:rPr>
              <a:t>Somato-Visceral &amp; Viscero-Somatic Reflexes</a:t>
            </a:r>
          </a:p>
        </p:txBody>
      </p:sp>
      <p:sp>
        <p:nvSpPr>
          <p:cNvPr id="35843" name="Rectangle 3"/>
          <p:cNvSpPr>
            <a:spLocks noGrp="1" noChangeArrowheads="1"/>
          </p:cNvSpPr>
          <p:nvPr>
            <p:ph type="body" sz="half" idx="1"/>
          </p:nvPr>
        </p:nvSpPr>
        <p:spPr>
          <a:xfrm>
            <a:off x="912813" y="2438400"/>
            <a:ext cx="3975100" cy="3352800"/>
          </a:xfrm>
        </p:spPr>
        <p:txBody>
          <a:bodyPr/>
          <a:lstStyle/>
          <a:p>
            <a:r>
              <a:rPr lang="en-US" sz="2400" b="1">
                <a:latin typeface="Times New Roman" pitchFamily="18" charset="0"/>
              </a:rPr>
              <a:t>Somato-Visceral influences via the nervous (central, peripheral, and autonomic) systems</a:t>
            </a:r>
          </a:p>
          <a:p>
            <a:r>
              <a:rPr lang="en-US" sz="2400" b="1">
                <a:latin typeface="Times New Roman" pitchFamily="18" charset="0"/>
              </a:rPr>
              <a:t>Viscero-Somatic influences via the nervous (central, peripheral, and autonomic) systems</a:t>
            </a:r>
          </a:p>
        </p:txBody>
      </p:sp>
      <p:pic>
        <p:nvPicPr>
          <p:cNvPr id="35847" name="Picture 7" descr="C:\My Docs\steve\courses\Pictures\autonomic.jpg"/>
          <p:cNvPicPr>
            <a:picLocks noChangeAspect="1" noChangeArrowheads="1"/>
          </p:cNvPicPr>
          <p:nvPr/>
        </p:nvPicPr>
        <p:blipFill>
          <a:blip r:embed="rId3"/>
          <a:srcRect/>
          <a:stretch>
            <a:fillRect/>
          </a:stretch>
        </p:blipFill>
        <p:spPr bwMode="auto">
          <a:xfrm>
            <a:off x="5249863" y="1905000"/>
            <a:ext cx="3284537" cy="4953000"/>
          </a:xfrm>
          <a:prstGeom prst="rect">
            <a:avLst/>
          </a:prstGeom>
          <a:noFill/>
        </p:spPr>
      </p:pic>
    </p:spTree>
    <p:extLst>
      <p:ext uri="{BB962C8B-B14F-4D97-AF65-F5344CB8AC3E}">
        <p14:creationId xmlns:p14="http://schemas.microsoft.com/office/powerpoint/2010/main" val="2805447689"/>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57200" y="685800"/>
            <a:ext cx="8162925" cy="641350"/>
          </a:xfrm>
        </p:spPr>
        <p:txBody>
          <a:bodyPr/>
          <a:lstStyle/>
          <a:p>
            <a:pPr algn="ctr"/>
            <a:r>
              <a:rPr lang="en-US" sz="3600" b="1">
                <a:solidFill>
                  <a:schemeClr val="tx1"/>
                </a:solidFill>
              </a:rPr>
              <a:t>Viscero-Visceral Reflexes</a:t>
            </a:r>
          </a:p>
        </p:txBody>
      </p:sp>
      <p:sp>
        <p:nvSpPr>
          <p:cNvPr id="36867" name="Rectangle 3"/>
          <p:cNvSpPr>
            <a:spLocks noGrp="1" noChangeArrowheads="1"/>
          </p:cNvSpPr>
          <p:nvPr>
            <p:ph type="body" idx="1"/>
          </p:nvPr>
        </p:nvSpPr>
        <p:spPr>
          <a:xfrm>
            <a:off x="990600" y="2209800"/>
            <a:ext cx="7315200" cy="2743200"/>
          </a:xfrm>
        </p:spPr>
        <p:txBody>
          <a:bodyPr/>
          <a:lstStyle/>
          <a:p>
            <a:r>
              <a:rPr lang="en-US" b="1">
                <a:latin typeface="Times New Roman" pitchFamily="18" charset="0"/>
              </a:rPr>
              <a:t>Found in all of the body’s systems and may be local (influencing the structure which generated the impulses) or systemic (influencing other structures in response to a given stimuli)</a:t>
            </a:r>
          </a:p>
        </p:txBody>
      </p:sp>
    </p:spTree>
    <p:extLst>
      <p:ext uri="{BB962C8B-B14F-4D97-AF65-F5344CB8AC3E}">
        <p14:creationId xmlns:p14="http://schemas.microsoft.com/office/powerpoint/2010/main" val="753731342"/>
      </p:ext>
    </p:extLst>
  </p:cSld>
  <p:clrMapOvr>
    <a:masterClrMapping/>
  </p:clrMapOvr>
  <p:transition spd="slow">
    <p:fade/>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506413" y="762000"/>
            <a:ext cx="8637587" cy="579438"/>
          </a:xfrm>
        </p:spPr>
        <p:txBody>
          <a:bodyPr/>
          <a:lstStyle/>
          <a:p>
            <a:pPr algn="ctr"/>
            <a:r>
              <a:rPr lang="en-US" sz="3200" b="1">
                <a:solidFill>
                  <a:schemeClr val="tx1"/>
                </a:solidFill>
              </a:rPr>
              <a:t>Psycho-Somato-Visceral Reflexes</a:t>
            </a:r>
          </a:p>
        </p:txBody>
      </p:sp>
      <p:sp>
        <p:nvSpPr>
          <p:cNvPr id="37891" name="Rectangle 3"/>
          <p:cNvSpPr>
            <a:spLocks noGrp="1" noChangeArrowheads="1"/>
          </p:cNvSpPr>
          <p:nvPr>
            <p:ph type="body" idx="1"/>
          </p:nvPr>
        </p:nvSpPr>
        <p:spPr/>
        <p:txBody>
          <a:bodyPr/>
          <a:lstStyle/>
          <a:p>
            <a:endParaRPr lang="en-US" b="1">
              <a:latin typeface="Times New Roman" pitchFamily="18" charset="0"/>
            </a:endParaRPr>
          </a:p>
          <a:p>
            <a:r>
              <a:rPr lang="en-US" b="1">
                <a:latin typeface="Times New Roman" pitchFamily="18" charset="0"/>
              </a:rPr>
              <a:t>The mind influences the body and vice versa via complex interconnections and interactions</a:t>
            </a:r>
          </a:p>
        </p:txBody>
      </p:sp>
    </p:spTree>
    <p:extLst>
      <p:ext uri="{BB962C8B-B14F-4D97-AF65-F5344CB8AC3E}">
        <p14:creationId xmlns:p14="http://schemas.microsoft.com/office/powerpoint/2010/main" val="3236845588"/>
      </p:ext>
    </p:extLst>
  </p:cSld>
  <p:clrMapOvr>
    <a:masterClrMapping/>
  </p:clrMapOvr>
  <p:transition spd="slow">
    <p:fade/>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2209800" y="762000"/>
            <a:ext cx="4572000" cy="579438"/>
          </a:xfrm>
        </p:spPr>
        <p:txBody>
          <a:bodyPr/>
          <a:lstStyle/>
          <a:p>
            <a:pPr algn="ctr"/>
            <a:r>
              <a:rPr lang="en-US" sz="3200" b="1">
                <a:solidFill>
                  <a:schemeClr val="tx1"/>
                </a:solidFill>
              </a:rPr>
              <a:t>Facilitation</a:t>
            </a:r>
          </a:p>
        </p:txBody>
      </p:sp>
      <p:sp>
        <p:nvSpPr>
          <p:cNvPr id="94211" name="Rectangle 3"/>
          <p:cNvSpPr>
            <a:spLocks noGrp="1" noChangeArrowheads="1"/>
          </p:cNvSpPr>
          <p:nvPr>
            <p:ph type="body" idx="1"/>
          </p:nvPr>
        </p:nvSpPr>
        <p:spPr>
          <a:xfrm>
            <a:off x="912813" y="1905000"/>
            <a:ext cx="7697787" cy="4038600"/>
          </a:xfrm>
        </p:spPr>
        <p:txBody>
          <a:bodyPr/>
          <a:lstStyle/>
          <a:p>
            <a:pPr>
              <a:buFont typeface="Wingdings" pitchFamily="2" charset="2"/>
              <a:buNone/>
            </a:pPr>
            <a:r>
              <a:rPr lang="en-US" sz="2800" b="1">
                <a:latin typeface="Arial" charset="0"/>
                <a:cs typeface="Times New Roman" pitchFamily="18" charset="0"/>
              </a:rPr>
              <a:t>	An important concept with regard to the previous reflexes is “facilitation.”  This will be discussed in greater detail in additional lectures but for our purposes now we shall consider that excessive afferent input at a given segmental level may result in a lowered threshold at that segment and thereby produce an abnormal effector response.</a:t>
            </a:r>
            <a:endParaRPr lang="en-US" sz="2800" b="1">
              <a:latin typeface="Times New Roman" pitchFamily="18" charset="0"/>
              <a:cs typeface="Times New Roman" pitchFamily="18" charset="0"/>
            </a:endParaRPr>
          </a:p>
          <a:p>
            <a:endParaRPr lang="en-US" sz="2800" b="1">
              <a:latin typeface="Times New Roman" pitchFamily="18" charset="0"/>
            </a:endParaRPr>
          </a:p>
        </p:txBody>
      </p:sp>
      <p:pic>
        <p:nvPicPr>
          <p:cNvPr id="94212" name="Picture 4" descr="C:\Documents and Settings\ssanet\My Documents\steve\courses\Pictures\gait2.jpg"/>
          <p:cNvPicPr>
            <a:picLocks noChangeAspect="1" noChangeArrowheads="1"/>
          </p:cNvPicPr>
          <p:nvPr/>
        </p:nvPicPr>
        <p:blipFill>
          <a:blip r:embed="rId3"/>
          <a:srcRect/>
          <a:stretch>
            <a:fillRect/>
          </a:stretch>
        </p:blipFill>
        <p:spPr bwMode="auto">
          <a:xfrm>
            <a:off x="1676400" y="152400"/>
            <a:ext cx="492125" cy="1463675"/>
          </a:xfrm>
          <a:prstGeom prst="rect">
            <a:avLst/>
          </a:prstGeom>
          <a:noFill/>
        </p:spPr>
      </p:pic>
      <p:pic>
        <p:nvPicPr>
          <p:cNvPr id="94213" name="Picture 5" descr="C:\Documents and Settings\ssanet\My Documents\steve\courses\Pictures\gait4.jpg"/>
          <p:cNvPicPr>
            <a:picLocks noChangeAspect="1" noChangeArrowheads="1"/>
          </p:cNvPicPr>
          <p:nvPr/>
        </p:nvPicPr>
        <p:blipFill>
          <a:blip r:embed="rId4"/>
          <a:srcRect/>
          <a:stretch>
            <a:fillRect/>
          </a:stretch>
        </p:blipFill>
        <p:spPr bwMode="auto">
          <a:xfrm>
            <a:off x="7753350" y="5394325"/>
            <a:ext cx="1314450" cy="1463675"/>
          </a:xfrm>
          <a:prstGeom prst="rect">
            <a:avLst/>
          </a:prstGeom>
          <a:noFill/>
        </p:spPr>
      </p:pic>
      <p:pic>
        <p:nvPicPr>
          <p:cNvPr id="94214" name="Picture 6" descr="C:\Documents and Settings\ssanet\My Documents\steve\courses\Pictures\gait.jpg"/>
          <p:cNvPicPr>
            <a:picLocks noChangeAspect="1" noChangeArrowheads="1"/>
          </p:cNvPicPr>
          <p:nvPr/>
        </p:nvPicPr>
        <p:blipFill>
          <a:blip r:embed="rId5"/>
          <a:srcRect/>
          <a:stretch>
            <a:fillRect/>
          </a:stretch>
        </p:blipFill>
        <p:spPr bwMode="auto">
          <a:xfrm>
            <a:off x="6400800" y="152400"/>
            <a:ext cx="492125" cy="1463675"/>
          </a:xfrm>
          <a:prstGeom prst="rect">
            <a:avLst/>
          </a:prstGeom>
          <a:noFill/>
        </p:spPr>
      </p:pic>
    </p:spTree>
    <p:extLst>
      <p:ext uri="{BB962C8B-B14F-4D97-AF65-F5344CB8AC3E}">
        <p14:creationId xmlns:p14="http://schemas.microsoft.com/office/powerpoint/2010/main" val="1854368123"/>
      </p:ext>
    </p:extLst>
  </p:cSld>
  <p:clrMapOvr>
    <a:masterClrMapping/>
  </p:clrMapOvr>
  <p:transition spd="slow">
    <p:fade/>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871538" y="433388"/>
            <a:ext cx="8162925" cy="1190625"/>
          </a:xfrm>
        </p:spPr>
        <p:txBody>
          <a:bodyPr/>
          <a:lstStyle/>
          <a:p>
            <a:pPr algn="ctr"/>
            <a:r>
              <a:rPr lang="en-US" sz="3600" b="1">
                <a:solidFill>
                  <a:schemeClr val="tx1"/>
                </a:solidFill>
              </a:rPr>
              <a:t>Osteopathic Manipulative Treatment</a:t>
            </a:r>
          </a:p>
        </p:txBody>
      </p:sp>
      <p:sp>
        <p:nvSpPr>
          <p:cNvPr id="39939" name="Rectangle 3"/>
          <p:cNvSpPr>
            <a:spLocks noGrp="1" noChangeArrowheads="1"/>
          </p:cNvSpPr>
          <p:nvPr>
            <p:ph type="body" idx="1"/>
          </p:nvPr>
        </p:nvSpPr>
        <p:spPr/>
        <p:txBody>
          <a:bodyPr/>
          <a:lstStyle/>
          <a:p>
            <a:r>
              <a:rPr lang="en-US" sz="2800" b="1">
                <a:latin typeface="Times New Roman" pitchFamily="18" charset="0"/>
              </a:rPr>
              <a:t>OMT is a means by which the various reflexes may be utilized from both a diagnostic and treatment perspective.  The principles on which Osteopathic Medicine are based predict and explain these phenomena.  The more we know and understand about anatomy and physiology, the easier it will be to comprehend the mechanisms of action and see the potential that OMT has for our patient’s health.</a:t>
            </a:r>
          </a:p>
        </p:txBody>
      </p:sp>
    </p:spTree>
    <p:extLst>
      <p:ext uri="{BB962C8B-B14F-4D97-AF65-F5344CB8AC3E}">
        <p14:creationId xmlns:p14="http://schemas.microsoft.com/office/powerpoint/2010/main" val="3765601232"/>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42852"/>
            <a:ext cx="8686800" cy="838200"/>
          </a:xfrm>
        </p:spPr>
        <p:txBody>
          <a:bodyPr>
            <a:normAutofit fontScale="90000"/>
          </a:bodyPr>
          <a:lstStyle/>
          <a:p>
            <a:pPr algn="ctr" rtl="1"/>
            <a:r>
              <a:rPr lang="ar-SA" b="1" dirty="0" smtClean="0">
                <a:cs typeface="B Nazanin" pitchFamily="2" charset="-78"/>
              </a:rPr>
              <a:t>پرده</a:t>
            </a:r>
            <a:r>
              <a:rPr lang="ar-SA" b="1" dirty="0" smtClean="0"/>
              <a:t>‌</a:t>
            </a:r>
            <a:r>
              <a:rPr lang="ar-SA" b="1" dirty="0" smtClean="0">
                <a:cs typeface="B Nazanin" pitchFamily="2" charset="-78"/>
              </a:rPr>
              <a:t>های نخاع</a:t>
            </a:r>
            <a:r>
              <a:rPr lang="en-US" sz="4400" b="1" dirty="0" smtClean="0"/>
              <a:t>     </a:t>
            </a:r>
            <a:r>
              <a:rPr lang="ar-SA" sz="2400" b="1" dirty="0" smtClean="0"/>
              <a:t>(</a:t>
            </a:r>
            <a:r>
              <a:rPr lang="en-US" sz="2400" b="1" dirty="0" err="1" smtClean="0"/>
              <a:t>Meninges</a:t>
            </a:r>
            <a:r>
              <a:rPr lang="ar-SA" sz="2400" b="1" dirty="0" smtClean="0"/>
              <a:t>)</a:t>
            </a:r>
            <a:r>
              <a:rPr lang="ar-SA" sz="4400" b="1" dirty="0" smtClean="0"/>
              <a:t> </a:t>
            </a:r>
            <a:r>
              <a:rPr lang="en-US" sz="4400" b="1" dirty="0" smtClean="0"/>
              <a:t/>
            </a:r>
            <a:br>
              <a:rPr lang="en-US" sz="4400" b="1" dirty="0" smtClean="0"/>
            </a:br>
            <a:endParaRPr lang="en-US" dirty="0"/>
          </a:p>
        </p:txBody>
      </p:sp>
      <p:pic>
        <p:nvPicPr>
          <p:cNvPr id="5" name="Picture 7" descr="Meninges Posterior Veiw"/>
          <p:cNvPicPr>
            <a:picLocks noChangeAspect="1" noChangeArrowheads="1"/>
          </p:cNvPicPr>
          <p:nvPr/>
        </p:nvPicPr>
        <p:blipFill>
          <a:blip r:embed="rId2" cstate="print"/>
          <a:srcRect/>
          <a:stretch>
            <a:fillRect/>
          </a:stretch>
        </p:blipFill>
        <p:spPr bwMode="auto">
          <a:xfrm>
            <a:off x="4433652" y="1268760"/>
            <a:ext cx="4710348" cy="4933956"/>
          </a:xfrm>
          <a:prstGeom prst="roundRect">
            <a:avLst>
              <a:gd name="adj" fmla="val 8594"/>
            </a:avLst>
          </a:prstGeom>
          <a:solidFill>
            <a:srgbClr val="FFFFFF">
              <a:shade val="85000"/>
            </a:srgbClr>
          </a:solidFill>
          <a:ln>
            <a:noFill/>
          </a:ln>
          <a:effectLst/>
        </p:spPr>
      </p:pic>
      <p:pic>
        <p:nvPicPr>
          <p:cNvPr id="4" name="Picture 6" descr="Meninges Superior View"/>
          <p:cNvPicPr>
            <a:picLocks noGrp="1" noChangeAspect="1" noChangeArrowheads="1"/>
          </p:cNvPicPr>
          <p:nvPr>
            <p:ph idx="1"/>
          </p:nvPr>
        </p:nvPicPr>
        <p:blipFill>
          <a:blip r:embed="rId3" cstate="print"/>
          <a:srcRect/>
          <a:stretch>
            <a:fillRect/>
          </a:stretch>
        </p:blipFill>
        <p:spPr bwMode="auto">
          <a:xfrm>
            <a:off x="107504" y="1268760"/>
            <a:ext cx="4176464" cy="4933956"/>
          </a:xfrm>
          <a:prstGeom prst="rect">
            <a:avLst/>
          </a:prstGeom>
          <a:noFill/>
          <a:ln w="9525">
            <a:solidFill>
              <a:schemeClr val="tx1"/>
            </a:solidFill>
            <a:prstDash val="sysDot"/>
            <a:miter lim="800000"/>
            <a:headEnd/>
            <a:tailEnd/>
          </a:ln>
        </p:spPr>
      </p:pic>
    </p:spTree>
  </p:cSld>
  <p:clrMapOvr>
    <a:masterClrMapping/>
  </p:clrMapOvr>
  <p:transition spd="slow">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628</TotalTime>
  <Words>3362</Words>
  <Application>Microsoft Office PowerPoint</Application>
  <PresentationFormat>On-screen Show (4:3)</PresentationFormat>
  <Paragraphs>448</Paragraphs>
  <Slides>88</Slides>
  <Notes>52</Notes>
  <HiddenSlides>0</HiddenSlides>
  <MMClips>0</MMClips>
  <ScaleCrop>false</ScaleCrop>
  <HeadingPairs>
    <vt:vector size="4" baseType="variant">
      <vt:variant>
        <vt:lpstr>Theme</vt:lpstr>
      </vt:variant>
      <vt:variant>
        <vt:i4>1</vt:i4>
      </vt:variant>
      <vt:variant>
        <vt:lpstr>Slide Titles</vt:lpstr>
      </vt:variant>
      <vt:variant>
        <vt:i4>88</vt:i4>
      </vt:variant>
    </vt:vector>
  </HeadingPairs>
  <TitlesOfParts>
    <vt:vector size="89" baseType="lpstr">
      <vt:lpstr>Trek</vt:lpstr>
      <vt:lpstr>PowerPoint Presentation</vt:lpstr>
      <vt:lpstr>نخاع و اعصاب نخاعی The Spinal Cord and Spinal Nerves</vt:lpstr>
      <vt:lpstr>نخاع (Spinal Cord )</vt:lpstr>
      <vt:lpstr>ساختمان نخاع (Structure of spinal cord )  </vt:lpstr>
      <vt:lpstr>قطعه های نخاعی</vt:lpstr>
      <vt:lpstr> قسمت های تشکیل دهنده  نخاع  (sectional organization of spinal cord ) </vt:lpstr>
      <vt:lpstr>PowerPoint Presentation</vt:lpstr>
      <vt:lpstr>پرده‌های نخاع     (Meninges)  </vt:lpstr>
      <vt:lpstr>پرده‌های نخاع     (Meninges)  </vt:lpstr>
      <vt:lpstr>مايع مغزی نخاعی (CSF) </vt:lpstr>
      <vt:lpstr>راه های طناب نخاعی</vt:lpstr>
      <vt:lpstr>راه های طناب نخاعی</vt:lpstr>
      <vt:lpstr>راه های طناب نخاعی</vt:lpstr>
      <vt:lpstr>راه های طناب نخاعی</vt:lpstr>
      <vt:lpstr>راه های طناب نخاعی</vt:lpstr>
      <vt:lpstr>رفلکس های نخاعی</vt:lpstr>
      <vt:lpstr>رفلکس های نخاعی</vt:lpstr>
      <vt:lpstr>رفلکس های نخاعی</vt:lpstr>
      <vt:lpstr>عصب و بافت های همبند آن  (Peripheral nerve and its connective tissues) </vt:lpstr>
      <vt:lpstr>درماتوم ها  (  Dermatimes ) </vt:lpstr>
      <vt:lpstr>اعصاب نخاعی (Spinal nerves )</vt:lpstr>
      <vt:lpstr>هدف كلي:</vt:lpstr>
      <vt:lpstr>اهداف ویژه...</vt:lpstr>
      <vt:lpstr>Absolute &amp; relative refractory period</vt:lpstr>
      <vt:lpstr> دوره هاي تحريك ناپذيري: </vt:lpstr>
      <vt:lpstr>مفهوم اختلاف الكترو شيميايي چيست؟</vt:lpstr>
      <vt:lpstr>تفاوت پتانسيل استراحتي و پتانسيل تعادلي چيست؟</vt:lpstr>
      <vt:lpstr>????????????</vt:lpstr>
      <vt:lpstr>كانالهاي حساس به محرك پتانسيل گيرنده را بوجود مي اورند</vt:lpstr>
      <vt:lpstr>مفهوم تاخير سيناپسي چيست...؟</vt:lpstr>
      <vt:lpstr>????????????</vt:lpstr>
      <vt:lpstr>پتانسيلهاي پس سيناپسي مهاري و تحريكي...؟</vt:lpstr>
      <vt:lpstr>Excitatory Postsynaptic Potentials  (EPSPs)</vt:lpstr>
      <vt:lpstr>علت EPSP...؟</vt:lpstr>
      <vt:lpstr>Inhibitory Postsynaptic Potentials (IPSPs)</vt:lpstr>
      <vt:lpstr>علت (IPSPs) ...؟</vt:lpstr>
      <vt:lpstr>In put – out put</vt:lpstr>
      <vt:lpstr>In put – out put</vt:lpstr>
      <vt:lpstr>PowerPoint Presentation</vt:lpstr>
      <vt:lpstr>PowerPoint Presentation</vt:lpstr>
      <vt:lpstr>PowerPoint Presentation</vt:lpstr>
      <vt:lpstr>تعداد ترمینالهای پیش سیناپسی ...؟</vt:lpstr>
      <vt:lpstr>PowerPoint Presentation</vt:lpstr>
      <vt:lpstr>PowerPoint Presentation</vt:lpstr>
      <vt:lpstr>PowerPoint Presentation</vt:lpstr>
      <vt:lpstr>هدایت یک جهتی در سیناپسهای شیمیایی...؟</vt:lpstr>
      <vt:lpstr>Presynapetic Inhibition…?</vt:lpstr>
      <vt:lpstr>Inhibition</vt:lpstr>
      <vt:lpstr>Inhibition </vt:lpstr>
      <vt:lpstr>Presynaptic Inhibition and Facilitation</vt:lpstr>
      <vt:lpstr>Summation…?</vt:lpstr>
      <vt:lpstr>انواع جمع پذيري...؟</vt:lpstr>
      <vt:lpstr>انواع جمع پذيري...؟</vt:lpstr>
      <vt:lpstr>PowerPoint Presentation</vt:lpstr>
      <vt:lpstr>اگر اينده نبود اميد نيز وجود نداشت.                  هنري فورد</vt:lpstr>
      <vt:lpstr>مهار تحريك پذيري تثبيت كننده ها و بيحس كننده هاي موضعي</vt:lpstr>
      <vt:lpstr>Membrane Stabilizing Factors…?</vt:lpstr>
      <vt:lpstr>Other factor: Local Anesthesia</vt:lpstr>
      <vt:lpstr>بيهوشي چيست و بيهوش كننده ها چگونه عمل مي كنند؟</vt:lpstr>
      <vt:lpstr>عامل اطمينان چيست...؟</vt:lpstr>
      <vt:lpstr>علت پيدايش فاز Depolarization پتانسيل عمل چيست؟</vt:lpstr>
      <vt:lpstr>ازاد شدن Ach از پايانه سيناپسي به دنبال رسيدن پتانسيل عمل ، دراثر .......... مي باشد.</vt:lpstr>
      <vt:lpstr>افزايش كداميك از موارد زير سرعت انتشار از غشاء را كاهش مي دهد؟</vt:lpstr>
      <vt:lpstr>عشق یعنی...؟</vt:lpstr>
      <vt:lpstr>تقسيم بندي نورونها...؟</vt:lpstr>
      <vt:lpstr>ارلانگر و گاسر...؟</vt:lpstr>
      <vt:lpstr>پس چگونه تشخيص داده مي شوند؟ </vt:lpstr>
      <vt:lpstr>ايا تقسيم بنديهاي ديگري هم وجود دارد؟ </vt:lpstr>
      <vt:lpstr>هر كجا هستم باشم  اسمان مال من است </vt:lpstr>
      <vt:lpstr>پايدار و اميدوار باشيد  تا جلسه بعد حق يارتان  علي نگهدارتان</vt:lpstr>
      <vt:lpstr>Introduction to Neurophysiology of Reflexes</vt:lpstr>
      <vt:lpstr>The Roles of Reflexes</vt:lpstr>
      <vt:lpstr>Summary of Reflex types</vt:lpstr>
      <vt:lpstr>Key Elements Involved with  Skeletal Muscle Reflexes</vt:lpstr>
      <vt:lpstr>Spinal Reflex Pathways</vt:lpstr>
      <vt:lpstr>Muscle Spindle Details</vt:lpstr>
      <vt:lpstr>The Stretch Reflex</vt:lpstr>
      <vt:lpstr>Spinal Reflex Pathways</vt:lpstr>
      <vt:lpstr>Golgi Tendon Organ Details</vt:lpstr>
      <vt:lpstr>Active Contraction</vt:lpstr>
      <vt:lpstr>Active Contraction with Gamma Coactivation</vt:lpstr>
      <vt:lpstr>Comparison</vt:lpstr>
      <vt:lpstr>Nociceptive Reflex Pathways (Flexor withdrawal reflex)</vt:lpstr>
      <vt:lpstr>Somato-Visceral &amp; Viscero-Somatic Reflexes</vt:lpstr>
      <vt:lpstr>Viscero-Visceral Reflexes</vt:lpstr>
      <vt:lpstr>Psycho-Somato-Visceral Reflexes</vt:lpstr>
      <vt:lpstr>Facilitation</vt:lpstr>
      <vt:lpstr>Osteopathic Manipulative Treatment</vt:lpstr>
    </vt:vector>
  </TitlesOfParts>
  <Company>rpn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mr</dc:creator>
  <cp:lastModifiedBy>MRT Pack 25 DVDs</cp:lastModifiedBy>
  <cp:revision>124</cp:revision>
  <dcterms:created xsi:type="dcterms:W3CDTF">2007-12-16T08:00:17Z</dcterms:created>
  <dcterms:modified xsi:type="dcterms:W3CDTF">2019-04-09T08:08:02Z</dcterms:modified>
</cp:coreProperties>
</file>