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90"/>
  </p:notesMasterIdLst>
  <p:sldIdLst>
    <p:sldId id="273" r:id="rId2"/>
    <p:sldId id="256" r:id="rId3"/>
    <p:sldId id="259" r:id="rId4"/>
    <p:sldId id="260" r:id="rId5"/>
    <p:sldId id="276" r:id="rId6"/>
    <p:sldId id="261" r:id="rId7"/>
    <p:sldId id="272" r:id="rId8"/>
    <p:sldId id="262" r:id="rId9"/>
    <p:sldId id="282" r:id="rId10"/>
    <p:sldId id="263" r:id="rId11"/>
    <p:sldId id="277" r:id="rId12"/>
    <p:sldId id="278" r:id="rId13"/>
    <p:sldId id="279" r:id="rId14"/>
    <p:sldId id="280" r:id="rId15"/>
    <p:sldId id="281" r:id="rId16"/>
    <p:sldId id="283" r:id="rId17"/>
    <p:sldId id="284" r:id="rId18"/>
    <p:sldId id="285" r:id="rId19"/>
    <p:sldId id="264" r:id="rId20"/>
    <p:sldId id="265" r:id="rId21"/>
    <p:sldId id="274"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298" r:id="rId84"/>
    <p:sldId id="299" r:id="rId85"/>
    <p:sldId id="300" r:id="rId86"/>
    <p:sldId id="301" r:id="rId87"/>
    <p:sldId id="302" r:id="rId88"/>
    <p:sldId id="303" r:id="rId8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94660"/>
  </p:normalViewPr>
  <p:slideViewPr>
    <p:cSldViewPr>
      <p:cViewPr varScale="1">
        <p:scale>
          <a:sx n="69" d="100"/>
          <a:sy n="69" d="100"/>
        </p:scale>
        <p:origin x="-14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453258BE-0BCC-4EA7-BCFA-8769D9D3EC0E}" type="datetimeFigureOut">
              <a:rPr lang="en-US" smtClean="0"/>
              <a:t>4/9/2019</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2D8612D2-93C5-4AB3-A946-E6133CECD759}" type="slidenum">
              <a:rPr lang="en-US" smtClean="0"/>
              <a:t>‹#›</a:t>
            </a:fld>
            <a:endParaRPr lang="en-US"/>
          </a:p>
        </p:txBody>
      </p:sp>
    </p:spTree>
    <p:extLst>
      <p:ext uri="{BB962C8B-B14F-4D97-AF65-F5344CB8AC3E}">
        <p14:creationId xmlns:p14="http://schemas.microsoft.com/office/powerpoint/2010/main" val="146150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4A569-B51D-4F72-9CF8-9B349665147D}" type="slidenum">
              <a:rPr lang="en-US"/>
              <a:pPr/>
              <a:t>22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71D77-9D87-405D-A600-7C4EC367A5DB}" type="slidenum">
              <a:rPr lang="en-US"/>
              <a:pPr/>
              <a:t>32</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73CC2-6402-4B94-B729-6327FD64F13C}" type="slidenum">
              <a:rPr lang="en-US"/>
              <a:pPr/>
              <a:t>33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18F87-0FBF-46C0-B565-B81EFF546F67}" type="slidenum">
              <a:rPr lang="en-US"/>
              <a:pPr/>
              <a:t>34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8CD61-355B-4AF9-BA2C-4C75530F64C3}" type="slidenum">
              <a:rPr lang="en-US"/>
              <a:pPr/>
              <a:t>35</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BE8B-1141-4F07-9897-10668E4DCA34}" type="slidenum">
              <a:rPr lang="en-US"/>
              <a:pPr/>
              <a:t>36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10AF3-833B-4CB6-97B0-A4C081C5CD8E}" type="slidenum">
              <a:rPr lang="en-US"/>
              <a:pPr/>
              <a:t>39</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3C5C8-04DD-42C5-ACEF-F4464B101C12}" type="slidenum">
              <a:rPr lang="en-US"/>
              <a:pPr/>
              <a:t>44</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Docking</a:t>
            </a:r>
            <a:r>
              <a:rPr lang="fa-IR"/>
              <a:t> لنگر انداختن</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2A43C-2CEF-448F-8FFB-9F5757FF14F5}" type="slidenum">
              <a:rPr lang="en-US"/>
              <a:pPr/>
              <a:t>51</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54C64-2A49-4C2F-95D9-A29052F69B96}" type="slidenum">
              <a:rPr lang="en-US"/>
              <a:pPr/>
              <a:t>52</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4AEA6-93F4-4D89-AC5B-E05FBD8BFAFF}" type="slidenum">
              <a:rPr lang="en-US"/>
              <a:pPr/>
              <a:t>53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FCE4B-B484-4BB6-92A3-6E045A22A301}" type="slidenum">
              <a:rPr lang="en-US"/>
              <a:pPr/>
              <a:t>24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237BE-0D1F-43CA-B7B8-4E7E4E98CF59}" type="slidenum">
              <a:rPr lang="en-US"/>
              <a:pPr/>
              <a:t>55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7A593-2A97-4E75-931D-7F479E5871E0}" type="slidenum">
              <a:rPr lang="en-US"/>
              <a:pPr/>
              <a:t>56</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6210B-C1E8-401C-9631-B18E9CC02D09}" type="slidenum">
              <a:rPr lang="en-US"/>
              <a:pPr/>
              <a:t>57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9E6DB-6EBF-41E5-B04F-BB2DDEE35404}" type="slidenum">
              <a:rPr lang="en-US"/>
              <a:pPr/>
              <a:t>58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65EA4-FAD4-4D28-9E03-94A148FFFEDF}" type="slidenum">
              <a:rPr lang="en-US"/>
              <a:pPr/>
              <a:t>59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BFC1E-EC1D-43A7-BF12-015AC5BB2FB6}" type="slidenum">
              <a:rPr lang="en-US"/>
              <a:pPr/>
              <a:t>60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3D671-F507-4561-B5BD-87DC2B1B02C2}" type="slidenum">
              <a:rPr lang="en-US"/>
              <a:pPr/>
              <a:t>61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82C0C-4845-4783-AB42-48D035DD2EEE}" type="slidenum">
              <a:rPr lang="en-US"/>
              <a:pPr/>
              <a:t>62</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DD356-D6A9-42C2-9540-D08419EDDD42}" type="slidenum">
              <a:rPr lang="en-US"/>
              <a:pPr/>
              <a:t>63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37B56-2E46-42C8-8340-9511661663CD}" type="slidenum">
              <a:rPr lang="en-US"/>
              <a:pPr/>
              <a:t>65</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25F88-1A56-42B7-9BB4-6E7528AAE512}" type="slidenum">
              <a:rPr lang="en-US"/>
              <a:pPr/>
              <a:t>25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B3820-43D5-41CA-8B4B-9DD95FB07C24}" type="slidenum">
              <a:rPr lang="en-US"/>
              <a:pPr/>
              <a:t>66</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ACF6A-45E2-4026-B854-808F962246FC}" type="slidenum">
              <a:rPr lang="en-US"/>
              <a:pPr/>
              <a:t>67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33CC4-60D6-4AE8-A504-F646D5919C4B}" type="slidenum">
              <a:rPr lang="en-US"/>
              <a:pPr/>
              <a:t>68</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FD185-13F4-47FE-B0C0-E069E07530AF}" type="slidenum">
              <a:rPr lang="en-US"/>
              <a:pPr/>
              <a:t>69</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4446C-E073-496C-9F32-08142C7AA4A3}" type="slidenum">
              <a:rPr lang="en-US"/>
              <a:pPr/>
              <a:t>70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A0212-DF0F-4C77-BAD2-6F66EDA013E8}" type="slidenum">
              <a:rPr lang="en-US"/>
              <a:pPr/>
              <a:t>71</a:t>
            </a:fld>
            <a:endParaRPr lang="en-US"/>
          </a:p>
        </p:txBody>
      </p:sp>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E9D48-9956-49BD-A6AA-F94CDDBA3C1E}" type="slidenum">
              <a:rPr lang="en-US"/>
              <a:pPr/>
              <a:t>72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Reflexes are a way that our bodies maintain internal as well as external communication, integration, and homeostasis.  This  is done by utilizing our physical senses (Smell, Taste, Sight, Hearing, and Touch), our internal proprioceptors, and by making use of positive and negative feedback systems.</a:t>
            </a:r>
          </a:p>
          <a:p>
            <a:endParaRPr lang="en-US" dirty="0"/>
          </a:p>
          <a:p>
            <a:r>
              <a:rPr lang="en-US" dirty="0"/>
              <a:t>Fortunately, these are generally well-developed with little effort on our part.  Our body’s are complex in that all these factors must coordinate efficiently and accurately for us to function in our internal and external environments.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C32DA-A441-4431-B0A1-65C84AA72C36}" type="slidenum">
              <a:rPr lang="en-US"/>
              <a:pPr/>
              <a:t>73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These are the common reflex types that have been evaluated, studied, and written about in medical literature.  Briefly, an example of a somato-somatic reflex is a stretch reflex, a somato-visceral reflex would be cervical –thoracic strain leading to a headache, a viscero-somatic reflex would be cardiovascular ischemia (angina or myocardial infarction) leading to chest, jaw, shoulder and arm pain, a viscero-visceral reflex would be a ruptured appendix causing change in intestinal peristalsis, and a psycho-somato-visceral type reflex would be a stressful situation causing muscular tightness and diarrhea.  Certainly these are but a few examples, but you generally should get the idea of the relationships, similarities, and differences.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99912-BC7F-4DD2-B8DC-4C5BD3D54E8F}" type="slidenum">
              <a:rPr lang="en-US"/>
              <a:pPr/>
              <a:t>74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This slide shows the major components involved with skeletal muscle reflexes.  There are the Anterior motor neurons (alpha and gamma) both working together to help control voluntary and involuntary muscle contractions and tone.  There are also other neural elements which are responsible for modulating neural messages.  These are the interneurons of which the Renshaw inhibitory cells are a part.  They keep messages coming in (afferent) and messages going out (efferent) balanced so that excessive information is not transmitted.  Also, the golgi tendon organ is an important proprioceptor which will be discussed in greater detail shortly.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DFDC1-824E-415A-AE4D-2CDA6D2E26A5}" type="slidenum">
              <a:rPr lang="en-US"/>
              <a:pPr/>
              <a:t>75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b="1"/>
              <a:t>Stretch Reflex</a:t>
            </a:r>
            <a:r>
              <a:rPr lang="en-US"/>
              <a:t>:  The muscle spindle (Ia, II) afferent fibers mediate the stretch response.  In this diagram, a rapid activation elicits muscle activation and nearby synergistic contraction.  At the same time, ipsilateral inhibition of flexors is mediated via interneurons.</a:t>
            </a:r>
          </a:p>
          <a:p>
            <a:endParaRPr lang="en-US"/>
          </a:p>
          <a:p>
            <a:r>
              <a:rPr lang="en-US" b="1"/>
              <a:t>Afferent Inhibition</a:t>
            </a:r>
            <a:r>
              <a:rPr lang="en-US"/>
              <a:t>:  Muscle spindle afferents may also activate circuits that modulate the action of afferent fibers via presynaptic afferent inhibition.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2EA45-58FA-42D0-8449-CA7163DD261A}" type="slidenum">
              <a:rPr lang="en-US"/>
              <a:pPr/>
              <a:t>26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5B7F2-D6EA-4B5E-AEF4-5D82628AF44E}" type="slidenum">
              <a:rPr lang="en-US"/>
              <a:pPr/>
              <a:t>76</a:t>
            </a:fld>
            <a:endParaRPr lang="en-US"/>
          </a:p>
        </p:txBody>
      </p:sp>
      <p:sp>
        <p:nvSpPr>
          <p:cNvPr id="81922" name="Rectangle 1026"/>
          <p:cNvSpPr>
            <a:spLocks noGrp="1" noRot="1" noChangeAspect="1" noChangeArrowheads="1" noTextEdit="1"/>
          </p:cNvSpPr>
          <p:nvPr>
            <p:ph type="sldImg"/>
          </p:nvPr>
        </p:nvSpPr>
        <p:spPr>
          <a:ln/>
        </p:spPr>
      </p:sp>
      <p:sp>
        <p:nvSpPr>
          <p:cNvPr id="81923" name="Rectangle 1027"/>
          <p:cNvSpPr>
            <a:spLocks noGrp="1" noChangeArrowheads="1"/>
          </p:cNvSpPr>
          <p:nvPr>
            <p:ph type="body" idx="1"/>
          </p:nvPr>
        </p:nvSpPr>
        <p:spPr/>
        <p:txBody>
          <a:bodyPr/>
          <a:lstStyle/>
          <a:p>
            <a:r>
              <a:rPr lang="en-US"/>
              <a:t>The muscle spindle is an important proprioceptor that has much importance and relevance when muscle tone imbalance, muscle spasm, and tenderpoints are being considered.  As you can see it is an intrafusal fiber and is actually a specialized type of skeletal muscle.  It has both sensory and motor innervation which makes it very important in regulating muscle length and tone.</a:t>
            </a:r>
          </a:p>
          <a:p>
            <a:endParaRPr lang="en-US"/>
          </a:p>
          <a:p>
            <a:r>
              <a:rPr lang="en-US"/>
              <a:t>It has two primary components.</a:t>
            </a:r>
          </a:p>
          <a:p>
            <a:endParaRPr lang="en-US"/>
          </a:p>
          <a:p>
            <a:r>
              <a:rPr lang="en-US" b="1"/>
              <a:t>Nuclear Bag Fibers</a:t>
            </a:r>
            <a:r>
              <a:rPr lang="en-US"/>
              <a:t>:  which are responsible for monitoring fast stretching skeletal muscle motion (dynamic, rate of change)</a:t>
            </a:r>
          </a:p>
          <a:p>
            <a:endParaRPr lang="en-US"/>
          </a:p>
          <a:p>
            <a:r>
              <a:rPr lang="en-US" b="1"/>
              <a:t>Nuclear Chain Fibers</a:t>
            </a:r>
            <a:r>
              <a:rPr lang="en-US"/>
              <a:t>:  which are responsible for monitoring slow and static skeletal muscle motion (static, length of muscle).</a:t>
            </a:r>
          </a:p>
          <a:p>
            <a:endParaRPr lang="en-US"/>
          </a:p>
          <a:p>
            <a:r>
              <a:rPr lang="en-US"/>
              <a:t>Basically, the muscle spindle keeps track of the rate of change in the length of skeletal muscle and when it is overly activated (overly stimulated) it will result in involuntary muscular contraction which may lead to muscle spasm and/or tenderpoints.</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7A0F1-2A84-48FD-B110-288A58D52FF2}" type="slidenum">
              <a:rPr lang="en-US"/>
              <a:pPr/>
              <a:t>77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a:t>Stretch Reflex</a:t>
            </a:r>
            <a:r>
              <a:rPr lang="en-US"/>
              <a:t>:  The muscle spindle (Ia, II) afferent fibers mediate the stretch response.  In this diagram, a rapid activation elicites muscle activation and nearby synergistic contraction.  At the same time, ipsilateral inhibition of flexors is mediated via interneurons.</a:t>
            </a:r>
          </a:p>
          <a:p>
            <a:endParaRPr lang="en-US"/>
          </a:p>
          <a:p>
            <a:r>
              <a:rPr lang="en-US"/>
              <a:t>In this scenario the stretch is too weak to activate the Golgi tendon organs.</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3FB55-14A2-40CF-875E-754A1E866102}" type="slidenum">
              <a:rPr lang="en-US"/>
              <a:pPr/>
              <a:t>78</a:t>
            </a:fld>
            <a:endParaRPr lang="en-US"/>
          </a:p>
        </p:txBody>
      </p:sp>
      <p:sp>
        <p:nvSpPr>
          <p:cNvPr id="86018" name="Rectangle 1026"/>
          <p:cNvSpPr>
            <a:spLocks noGrp="1" noRot="1" noChangeAspect="1" noChangeArrowheads="1" noTextEdit="1"/>
          </p:cNvSpPr>
          <p:nvPr>
            <p:ph type="sldImg"/>
          </p:nvPr>
        </p:nvSpPr>
        <p:spPr>
          <a:ln/>
        </p:spPr>
      </p:sp>
      <p:sp>
        <p:nvSpPr>
          <p:cNvPr id="86019" name="Rectangle 1027"/>
          <p:cNvSpPr>
            <a:spLocks noGrp="1" noChangeArrowheads="1"/>
          </p:cNvSpPr>
          <p:nvPr>
            <p:ph type="body" idx="1"/>
          </p:nvPr>
        </p:nvSpPr>
        <p:spPr/>
        <p:txBody>
          <a:bodyPr/>
          <a:lstStyle/>
          <a:p>
            <a:r>
              <a:rPr lang="en-US" b="1"/>
              <a:t>Golgi Tendon Organ Reflex:</a:t>
            </a:r>
            <a:r>
              <a:rPr lang="en-US"/>
              <a:t>  Strong contraction or tension in a muscle excites the Ib afferent fibers.  Activation synapses with interneurons which in turn inhibit the muscle of the originating fibers.</a:t>
            </a:r>
          </a:p>
          <a:p>
            <a:endParaRPr lang="en-US"/>
          </a:p>
          <a:p>
            <a:r>
              <a:rPr lang="en-US" b="1"/>
              <a:t>Recurrent Inhibition</a:t>
            </a:r>
            <a:r>
              <a:rPr lang="en-US"/>
              <a:t>:  Collateral motor neurons may also excite inhibitory neurons (in this case, Renshaw cells) which in turn inhibit motor neurons of the same or synergistic muscles.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AEACB-4AE0-4075-8DD6-54E4827658CB}" type="slidenum">
              <a:rPr lang="en-US"/>
              <a:pPr/>
              <a:t>79</a:t>
            </a:fld>
            <a:endParaRPr lang="en-US"/>
          </a:p>
        </p:txBody>
      </p:sp>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p:txBody>
          <a:bodyPr/>
          <a:lstStyle/>
          <a:p>
            <a:r>
              <a:rPr lang="en-US"/>
              <a:t>The golgi tendon organ is also an important proprioceptor that has much importance and relevance when muscle tone imbalance, muscle spasm, and tenderpoints are being considered. The golgi tendon organ is an extrafusally located structure.  It has sensory innervation only and its job is basically to keep track of the tone of the skeletal muscle that it is located in.  It has both dynamic and static responses.  The dynamic response manifests when a sudden increase in muscle tension occurs.  The response is a decrease in muscle tone via an involuntary muscular relaxation response.  The static response manifests when there is a sustained or gradual increase in muscle tension.  The response is a decrease in muscle tone.</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A4408-877D-4399-B874-C9981FE78670}" type="slidenum">
              <a:rPr lang="en-US"/>
              <a:pPr/>
              <a:t>80</a:t>
            </a:fld>
            <a:endParaRPr lang="en-US"/>
          </a:p>
        </p:txBody>
      </p:sp>
      <p:sp>
        <p:nvSpPr>
          <p:cNvPr id="75778"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p:txBody>
          <a:bodyPr/>
          <a:lstStyle/>
          <a:p>
            <a:r>
              <a:rPr lang="en-US"/>
              <a:t>In this situation alpha motor neurons from the brain cause only extrafusal muscle fibers to contract while intrafusal fibers relax.  The muscle spindles are </a:t>
            </a:r>
            <a:r>
              <a:rPr lang="en-US" b="1"/>
              <a:t>not</a:t>
            </a:r>
            <a:r>
              <a:rPr lang="en-US"/>
              <a:t> activated but the Golgi tendon organ </a:t>
            </a:r>
            <a:r>
              <a:rPr lang="en-US" b="1"/>
              <a:t>is</a:t>
            </a:r>
            <a:r>
              <a:rPr lang="en-US"/>
              <a:t> activated.</a:t>
            </a:r>
          </a:p>
          <a:p>
            <a:endParaRPr lang="en-US"/>
          </a:p>
          <a:p>
            <a:r>
              <a:rPr lang="en-US"/>
              <a:t>The tension is low and does not adjust to increased resistance.  The Golgi tendon organ activated, therefore causing relaxation.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09459-2217-409A-9C9D-1B2B25858C76}" type="slidenum">
              <a:rPr lang="en-US"/>
              <a:pPr/>
              <a:t>81</a:t>
            </a:fld>
            <a:endParaRPr lang="en-US"/>
          </a:p>
        </p:txBody>
      </p:sp>
      <p:sp>
        <p:nvSpPr>
          <p:cNvPr id="73730" name="Rectangle 1026"/>
          <p:cNvSpPr>
            <a:spLocks noGrp="1" noRot="1" noChangeAspect="1" noChangeArrowheads="1" noTextEdit="1"/>
          </p:cNvSpPr>
          <p:nvPr>
            <p:ph type="sldImg"/>
          </p:nvPr>
        </p:nvSpPr>
        <p:spPr>
          <a:ln/>
        </p:spPr>
      </p:sp>
      <p:sp>
        <p:nvSpPr>
          <p:cNvPr id="73731" name="Rectangle 1027"/>
          <p:cNvSpPr>
            <a:spLocks noGrp="1" noChangeArrowheads="1"/>
          </p:cNvSpPr>
          <p:nvPr>
            <p:ph type="body" idx="1"/>
          </p:nvPr>
        </p:nvSpPr>
        <p:spPr/>
        <p:txBody>
          <a:bodyPr/>
          <a:lstStyle/>
          <a:p>
            <a:r>
              <a:rPr lang="en-US"/>
              <a:t>Intafusal as well as extrafusal fibers contract.  The muscle spindles are activated and thus reinforce contraction stimulus via Ia fibers.  The Golgi tendon organ is activated, allowing relaxation if the load is too great.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22174-179C-4998-B71C-A400DB5102D3}" type="slidenum">
              <a:rPr lang="en-US"/>
              <a:pPr/>
              <a:t>82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Here is a comparison noting the characteristics of the muscle spindle and golgi tendon organ proprioceptors.  These proprioceptors are important in that they will be utilized in many of the Osteopathic manual techniques that we use.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F8BD1-638E-411B-8E14-A707864BC01E}" type="slidenum">
              <a:rPr lang="en-US"/>
              <a:pPr/>
              <a:t>83</a:t>
            </a:fld>
            <a:endParaRPr lang="en-US"/>
          </a:p>
        </p:txBody>
      </p:sp>
      <p:sp>
        <p:nvSpPr>
          <p:cNvPr id="83970" name="Rectangle 1026"/>
          <p:cNvSpPr>
            <a:spLocks noGrp="1" noRot="1" noChangeAspect="1" noChangeArrowheads="1" noTextEdit="1"/>
          </p:cNvSpPr>
          <p:nvPr>
            <p:ph type="sldImg"/>
          </p:nvPr>
        </p:nvSpPr>
        <p:spPr>
          <a:ln/>
        </p:spPr>
      </p:sp>
      <p:sp>
        <p:nvSpPr>
          <p:cNvPr id="83971" name="Rectangle 1027"/>
          <p:cNvSpPr>
            <a:spLocks noGrp="1" noChangeArrowheads="1"/>
          </p:cNvSpPr>
          <p:nvPr>
            <p:ph type="body" idx="1"/>
          </p:nvPr>
        </p:nvSpPr>
        <p:spPr/>
        <p:txBody>
          <a:bodyPr/>
          <a:lstStyle/>
          <a:p>
            <a:r>
              <a:rPr lang="en-US"/>
              <a:t>This diagram illustrates more examples of somato-somatic reflexes.  These commonly occur whenever a strong painful stimuli is encountered.  When this happens it is called a pain, nociceptive, withdrawal, or flexor reflex.  There also is a reciprocal inhibition reflex which occurs when agonist and antagonist muscles interact, I.e., whenever the right bicep contracts, the right tricep will involuntarily relax.  An example of the crossed extensor reflex is when the right bicep contracts the left tricep will contract.  These reflexes are once again important in Osteopathic manual techniques.</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2626D-9E8C-4BE3-9920-031EC1E890B1}" type="slidenum">
              <a:rPr lang="en-US"/>
              <a:pPr/>
              <a:t>84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Somato-visceral and viscero-somatic reflexes are important in that they may significantly aide diagnosis and treatment of problems beyond the musculoskeletal system.  This picture was taken from NETTERS Anatomy, and illustrates the nervous system relationship between the soma (skeletal muscles) and viscera (organs).  The concept is that by appropriately manipulating the soma and/or viscera with somatic dysfunction that positive effects will be realized.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50284-9161-4662-94A0-EA7B8B36C30F}" type="slidenum">
              <a:rPr lang="en-US"/>
              <a:pPr/>
              <a:t>85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These reflexes are important in that they tend to propagate if left undiagnosed and/or untreated.  Future quanta will deal more in depth with visceral reflexes and will be expanded upon at that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70B01-551A-480B-8A82-8EC1B506EA89}" type="slidenum">
              <a:rPr lang="en-US"/>
              <a:pPr/>
              <a:t>27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9CD75-7E9F-49FF-B0B7-E628E91E25EF}" type="slidenum">
              <a:rPr lang="en-US"/>
              <a:pPr/>
              <a:t>86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The relationship and concept of the mind-body is very important and is most likely a  strong component in any individual case.  These relationships will be further explored in future quanta.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897EA-85FD-4196-B5C1-F3398726666D}" type="slidenum">
              <a:rPr lang="en-US"/>
              <a:pPr/>
              <a:t>87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F1F4F-50FD-4DD8-A4C7-719FD9724C9D}" type="slidenum">
              <a:rPr lang="en-US"/>
              <a:pPr/>
              <a:t>88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59F23-B3BA-4323-9D1B-670EEC581C1E}" type="slidenum">
              <a:rPr lang="en-US"/>
              <a:pPr/>
              <a:t>28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924FE-00C0-4C96-8440-E95AF73824F8}" type="slidenum">
              <a:rPr lang="en-US"/>
              <a:pPr/>
              <a:t>29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90C40-F463-4492-9772-46D54B64BD78}" type="slidenum">
              <a:rPr lang="en-US"/>
              <a:pPr/>
              <a:t>30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C3211-FF9B-471D-89B3-8567F8FCFA60}" type="slidenum">
              <a:rPr lang="en-US"/>
              <a:pPr/>
              <a:t>31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0296BE05-7702-488C-9CE0-DB08BC57CA90}"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D4BCCC-FE7F-4E76-9A8F-94DCB4EACA9D}"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AE077F-9DDF-4115-86D2-90E6D3360CB9}"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43488" y="1905000"/>
            <a:ext cx="3979862" cy="4191000"/>
          </a:xfrm>
        </p:spPr>
        <p:txBody>
          <a:bodyPr/>
          <a:lstStyle/>
          <a:p>
            <a:endParaRPr lang="en-US"/>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F35EBD1E-89A4-4ACA-947B-8B5EFAFA00C6}" type="slidenum">
              <a:rPr lang="en-US"/>
              <a:pPr/>
              <a:t>‹#›</a:t>
            </a:fld>
            <a:endParaRPr lang="en-US"/>
          </a:p>
        </p:txBody>
      </p:sp>
    </p:spTree>
    <p:extLst>
      <p:ext uri="{BB962C8B-B14F-4D97-AF65-F5344CB8AC3E}">
        <p14:creationId xmlns:p14="http://schemas.microsoft.com/office/powerpoint/2010/main" val="387730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6BD34447-177F-41DB-AE6E-95EDA8357152}"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265E6EF5-59FC-47A5-AA2C-8F93CAD74D54}"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34DA9FE-B4D1-45CE-A040-29ADD2DC934F}"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BAE5B9AF-24B8-4C9A-B7AB-A5EF3C622AD7}"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A47656-099F-4468-81B0-5C457F0CF730}"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103CFF-892E-45A0-8FE7-2337908C0400}"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B1FB579-D133-4110-B92C-9025D3C561FC}" type="slidenum">
              <a:rPr lang="en-US" smtClean="0"/>
              <a:pPr>
                <a:defRPr/>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0662D736-EB12-46AE-9426-EFC8F84044BB}"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62C61F4-43F8-4A1F-84F7-5B50856614F2}"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aneshnameh.roshd.ir/mavara/mavara-index.php?page=%D8%A8%D8%A7%D9%81%D8%AA+%D9%87%D9%85%D8%A8%D9%86%D8%A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daneshnameh.roshd.ir/mavara/mavara-index.php?page=%D8%A8%D8%A7%D9%81%D8%AA+%D8%A7%D8%B3%D8%AA%D8%AE%D9%88%D8%A7%D9%86%DB%8C" TargetMode="External"/><Relationship Id="rId2" Type="http://schemas.openxmlformats.org/officeDocument/2006/relationships/hyperlink" Target="http://daneshnameh.roshd.ir/mavara/mavara-index.php?page=%D8%A8%D8%A7%D9%81%D8%AA+%D9%87%D9%85%D8%A8%D9%86%D8%AF" TargetMode="External"/><Relationship Id="rId1" Type="http://schemas.openxmlformats.org/officeDocument/2006/relationships/slideLayout" Target="../slideLayouts/slideLayout2.xml"/><Relationship Id="rId4" Type="http://schemas.openxmlformats.org/officeDocument/2006/relationships/hyperlink" Target="http://daneshnameh.roshd.ir/mavara/mavara-index.php?page=%DA%A9%D9%84%D8%A7%DA%98%D9%86"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85728"/>
            <a:ext cx="8686800" cy="838200"/>
          </a:xfrm>
        </p:spPr>
        <p:txBody>
          <a:bodyPr/>
          <a:lstStyle/>
          <a:p>
            <a:pPr algn="ctr" rtl="1" eaLnBrk="1" hangingPunct="1">
              <a:defRPr/>
            </a:pPr>
            <a:r>
              <a:rPr lang="ar-SA" sz="3600" b="1" dirty="0" smtClean="0">
                <a:cs typeface="B Nazanin" pitchFamily="2" charset="-78"/>
              </a:rPr>
              <a:t>مايع مغزی نخاعی</a:t>
            </a:r>
            <a:r>
              <a:rPr lang="en-US" sz="3600" b="1" dirty="0" smtClean="0">
                <a:cs typeface="B Nazanin" pitchFamily="2" charset="-78"/>
              </a:rPr>
              <a:t> </a:t>
            </a:r>
            <a:r>
              <a:rPr lang="en-US" sz="2400" b="1" dirty="0" smtClean="0">
                <a:cs typeface="B Nazanin" pitchFamily="2" charset="-78"/>
              </a:rPr>
              <a:t>(CSF)</a:t>
            </a:r>
            <a:r>
              <a:rPr lang="en-US" dirty="0" smtClean="0">
                <a:cs typeface="B Nazanin" pitchFamily="2" charset="-78"/>
              </a:rPr>
              <a:t> </a:t>
            </a:r>
          </a:p>
        </p:txBody>
      </p:sp>
      <p:sp>
        <p:nvSpPr>
          <p:cNvPr id="11267" name="Rectangle 3"/>
          <p:cNvSpPr>
            <a:spLocks noGrp="1" noChangeArrowheads="1"/>
          </p:cNvSpPr>
          <p:nvPr>
            <p:ph idx="1"/>
          </p:nvPr>
        </p:nvSpPr>
        <p:spPr>
          <a:xfrm>
            <a:off x="214283" y="1125538"/>
            <a:ext cx="8572560" cy="4970462"/>
          </a:xfrm>
        </p:spPr>
        <p:txBody>
          <a:bodyPr>
            <a:normAutofit/>
          </a:bodyPr>
          <a:lstStyle/>
          <a:p>
            <a:pPr algn="r" rtl="1" eaLnBrk="1" hangingPunct="1">
              <a:buFont typeface="Courier New" pitchFamily="49" charset="0"/>
              <a:buChar char="o"/>
            </a:pPr>
            <a:r>
              <a:rPr lang="fa-IR" sz="1800" dirty="0" smtClean="0"/>
              <a:t> </a:t>
            </a:r>
            <a:r>
              <a:rPr lang="ar-SA" sz="1800" dirty="0" smtClean="0"/>
              <a:t>سيستم عصبی مرکزی در درون مايعی به نام مايع مغزی نخاعی قرار گرفته که اين مايع هم به عنوان يک ضربه گير ، سيستم عصبی مرکزی را در مقابل ضربات مکانيکی حفظ می‌نمايد و هم برای فعاليتهای متابوليکی آن ضروری است. </a:t>
            </a:r>
            <a:endParaRPr lang="fa-IR" sz="1800" dirty="0" smtClean="0"/>
          </a:p>
          <a:p>
            <a:pPr algn="r" rtl="1" eaLnBrk="1" hangingPunct="1">
              <a:buNone/>
            </a:pPr>
            <a:endParaRPr lang="en-US" sz="1800" dirty="0" smtClean="0"/>
          </a:p>
          <a:p>
            <a:pPr algn="r" rtl="1" eaLnBrk="1" hangingPunct="1">
              <a:buFont typeface="Courier New" pitchFamily="49" charset="0"/>
              <a:buChar char="o"/>
            </a:pPr>
            <a:r>
              <a:rPr lang="ar-SA" sz="1800" dirty="0" smtClean="0"/>
              <a:t>خواص مایع مغزی نخاعی</a:t>
            </a:r>
            <a:endParaRPr lang="fa-IR" sz="1800" i="1" dirty="0" smtClean="0"/>
          </a:p>
          <a:p>
            <a:pPr algn="r" rtl="1" eaLnBrk="1" hangingPunct="1">
              <a:buFontTx/>
              <a:buNone/>
            </a:pPr>
            <a:endParaRPr lang="fa-IR" sz="1800" dirty="0" smtClean="0"/>
          </a:p>
        </p:txBody>
      </p:sp>
      <p:pic>
        <p:nvPicPr>
          <p:cNvPr id="11268" name="Picture 7" descr="ventricles"/>
          <p:cNvPicPr>
            <a:picLocks noChangeAspect="1" noChangeArrowheads="1"/>
          </p:cNvPicPr>
          <p:nvPr/>
        </p:nvPicPr>
        <p:blipFill>
          <a:blip r:embed="rId2" cstate="print"/>
          <a:srcRect/>
          <a:stretch>
            <a:fillRect/>
          </a:stretch>
        </p:blipFill>
        <p:spPr bwMode="auto">
          <a:xfrm>
            <a:off x="71438" y="2862262"/>
            <a:ext cx="5072066" cy="3371987"/>
          </a:xfrm>
          <a:prstGeom prst="roundRect">
            <a:avLst>
              <a:gd name="adj" fmla="val 8594"/>
            </a:avLst>
          </a:prstGeom>
          <a:solidFill>
            <a:srgbClr val="FFFFFF">
              <a:shade val="85000"/>
            </a:srgbClr>
          </a:solidFill>
          <a:ln w="3175">
            <a:noFill/>
          </a:ln>
          <a:effectLst/>
        </p:spPr>
      </p:pic>
      <p:pic>
        <p:nvPicPr>
          <p:cNvPr id="11269" name="Picture 8" descr="060a62f76874308a17de50972c781b41"/>
          <p:cNvPicPr>
            <a:picLocks noChangeAspect="1" noChangeArrowheads="1"/>
          </p:cNvPicPr>
          <p:nvPr/>
        </p:nvPicPr>
        <p:blipFill>
          <a:blip r:embed="rId3" cstate="print"/>
          <a:srcRect/>
          <a:stretch>
            <a:fillRect/>
          </a:stretch>
        </p:blipFill>
        <p:spPr bwMode="auto">
          <a:xfrm>
            <a:off x="5146677" y="2852738"/>
            <a:ext cx="3640165" cy="3435995"/>
          </a:xfrm>
          <a:prstGeom prst="roundRect">
            <a:avLst>
              <a:gd name="adj" fmla="val 8594"/>
            </a:avLst>
          </a:prstGeom>
          <a:solidFill>
            <a:srgbClr val="FFFFFF">
              <a:shade val="85000"/>
            </a:srgbClr>
          </a:solidFill>
          <a:ln>
            <a:noFill/>
          </a:ln>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a:bodyPr>
          <a:lstStyle/>
          <a:p>
            <a:pPr algn="ctr"/>
            <a:r>
              <a:rPr lang="fa-IR" sz="4000" b="1" dirty="0" smtClean="0">
                <a:cs typeface="B Nazanin" pitchFamily="2" charset="-78"/>
              </a:rPr>
              <a:t>راه های طناب نخاعی</a:t>
            </a:r>
            <a:endParaRPr lang="en-US" sz="4000" b="1" dirty="0">
              <a:cs typeface="B Nazanin" pitchFamily="2" charset="-78"/>
            </a:endParaRPr>
          </a:p>
        </p:txBody>
      </p:sp>
      <p:sp>
        <p:nvSpPr>
          <p:cNvPr id="3" name="Content Placeholder 2"/>
          <p:cNvSpPr>
            <a:spLocks noGrp="1"/>
          </p:cNvSpPr>
          <p:nvPr>
            <p:ph idx="1"/>
          </p:nvPr>
        </p:nvSpPr>
        <p:spPr>
          <a:xfrm>
            <a:off x="304800" y="1285860"/>
            <a:ext cx="8686800" cy="5000660"/>
          </a:xfrm>
        </p:spPr>
        <p:txBody>
          <a:bodyPr>
            <a:normAutofit/>
          </a:bodyPr>
          <a:lstStyle/>
          <a:p>
            <a:pPr algn="r" rtl="1">
              <a:buFont typeface="Courier New" pitchFamily="49" charset="0"/>
              <a:buChar char="o"/>
            </a:pPr>
            <a:r>
              <a:rPr lang="fa-IR" sz="2800" dirty="0" smtClean="0"/>
              <a:t>راه های پایین رو که به طناب نخاعی ختم می شوند.</a:t>
            </a:r>
          </a:p>
          <a:p>
            <a:pPr algn="r" rtl="1">
              <a:buFont typeface="Arial" pitchFamily="34" charset="0"/>
              <a:buChar char="•"/>
            </a:pPr>
            <a:r>
              <a:rPr lang="fa-IR" sz="2800" dirty="0" smtClean="0"/>
              <a:t>راه های قشری نخاعی          </a:t>
            </a:r>
            <a:r>
              <a:rPr lang="en-US" sz="2800" dirty="0" smtClean="0"/>
              <a:t>(</a:t>
            </a:r>
            <a:r>
              <a:rPr lang="en-US" sz="2800" dirty="0" err="1" smtClean="0"/>
              <a:t>Corticospinal</a:t>
            </a:r>
            <a:r>
              <a:rPr lang="en-US" sz="2800" dirty="0" smtClean="0"/>
              <a:t> tracts)</a:t>
            </a:r>
          </a:p>
          <a:p>
            <a:pPr algn="r" rtl="1">
              <a:buFont typeface="Arial" pitchFamily="34" charset="0"/>
              <a:buChar char="•"/>
            </a:pPr>
            <a:r>
              <a:rPr lang="fa-IR" sz="2800" dirty="0" smtClean="0"/>
              <a:t>راه قرمزی نخاعی                    </a:t>
            </a:r>
            <a:r>
              <a:rPr lang="en-US" sz="2800" dirty="0" smtClean="0"/>
              <a:t>(</a:t>
            </a:r>
            <a:r>
              <a:rPr lang="en-US" sz="2800" dirty="0" err="1" smtClean="0"/>
              <a:t>Rubrospinal</a:t>
            </a:r>
            <a:r>
              <a:rPr lang="en-US" sz="2800" dirty="0" smtClean="0"/>
              <a:t> tract)</a:t>
            </a:r>
          </a:p>
          <a:p>
            <a:pPr algn="r" rtl="1">
              <a:buFont typeface="Arial" pitchFamily="34" charset="0"/>
              <a:buChar char="•"/>
            </a:pPr>
            <a:r>
              <a:rPr lang="fa-IR" sz="2800" dirty="0" smtClean="0"/>
              <a:t>راه بامی نخاعی                         </a:t>
            </a:r>
            <a:r>
              <a:rPr lang="en-US" sz="2800" dirty="0" smtClean="0"/>
              <a:t>(</a:t>
            </a:r>
            <a:r>
              <a:rPr lang="en-US" sz="2800" dirty="0" err="1" smtClean="0"/>
              <a:t>Tctospinal</a:t>
            </a:r>
            <a:r>
              <a:rPr lang="en-US" sz="2800" dirty="0" smtClean="0"/>
              <a:t> tract)</a:t>
            </a:r>
          </a:p>
          <a:p>
            <a:pPr algn="r" rtl="1">
              <a:buFont typeface="Arial" pitchFamily="34" charset="0"/>
              <a:buChar char="•"/>
            </a:pPr>
            <a:r>
              <a:rPr lang="fa-IR" sz="2800" dirty="0" smtClean="0"/>
              <a:t>راه های دهلیزی نخاعی      </a:t>
            </a:r>
            <a:r>
              <a:rPr lang="en-US" sz="2800" dirty="0" smtClean="0"/>
              <a:t>(</a:t>
            </a:r>
            <a:r>
              <a:rPr lang="en-US" sz="2800" dirty="0" err="1" smtClean="0"/>
              <a:t>Vestibulospinal</a:t>
            </a:r>
            <a:r>
              <a:rPr lang="en-US" sz="2800" dirty="0" smtClean="0"/>
              <a:t> tracts)</a:t>
            </a:r>
          </a:p>
          <a:p>
            <a:pPr algn="r" rtl="1">
              <a:buFont typeface="Arial" pitchFamily="34" charset="0"/>
              <a:buChar char="•"/>
            </a:pPr>
            <a:r>
              <a:rPr lang="fa-IR" sz="2800" dirty="0" smtClean="0"/>
              <a:t>راه زیتونی نخاعی                     </a:t>
            </a:r>
            <a:r>
              <a:rPr lang="en-US" sz="2800" dirty="0" smtClean="0"/>
              <a:t>(</a:t>
            </a:r>
            <a:r>
              <a:rPr lang="en-US" sz="2800" dirty="0" err="1" smtClean="0"/>
              <a:t>Olivospinal</a:t>
            </a:r>
            <a:r>
              <a:rPr lang="en-US" sz="2800" dirty="0" smtClean="0"/>
              <a:t> tract)</a:t>
            </a:r>
          </a:p>
          <a:p>
            <a:pPr algn="r" rtl="1">
              <a:buFont typeface="Arial" pitchFamily="34" charset="0"/>
              <a:buChar char="•"/>
            </a:pPr>
            <a:r>
              <a:rPr lang="fa-IR" sz="2800" dirty="0" smtClean="0"/>
              <a:t>راه های مشبکی نخاعی      </a:t>
            </a:r>
            <a:r>
              <a:rPr lang="en-US" sz="2800" dirty="0" smtClean="0"/>
              <a:t>(</a:t>
            </a:r>
            <a:r>
              <a:rPr lang="en-US" sz="2800" dirty="0" err="1" smtClean="0"/>
              <a:t>Reticulospinal</a:t>
            </a:r>
            <a:r>
              <a:rPr lang="en-US" sz="2800" dirty="0" smtClean="0"/>
              <a:t> tracts)</a:t>
            </a:r>
          </a:p>
          <a:p>
            <a:pPr algn="r" rtl="1">
              <a:buFont typeface="Arial" pitchFamily="34" charset="0"/>
              <a:buChar char="•"/>
            </a:pPr>
            <a:r>
              <a:rPr lang="fa-IR" sz="2800" dirty="0" smtClean="0"/>
              <a:t>رشته های عصبی خود مختار پایین رو</a:t>
            </a:r>
            <a:endParaRPr lang="en-US" sz="28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686800" cy="838200"/>
          </a:xfrm>
        </p:spPr>
        <p:txBody>
          <a:bodyPr>
            <a:normAutofit/>
          </a:bodyPr>
          <a:lstStyle/>
          <a:p>
            <a:pPr algn="ctr"/>
            <a:r>
              <a:rPr lang="fa-IR" sz="4000" b="1" dirty="0" smtClean="0">
                <a:cs typeface="B Nazanin" pitchFamily="2" charset="-78"/>
              </a:rPr>
              <a:t>راه های طناب نخاعی</a:t>
            </a:r>
            <a:endParaRPr lang="en-US" sz="4000" b="1" dirty="0">
              <a:cs typeface="B Nazanin" pitchFamily="2" charset="-78"/>
            </a:endParaRPr>
          </a:p>
        </p:txBody>
      </p:sp>
      <p:sp>
        <p:nvSpPr>
          <p:cNvPr id="3" name="Content Placeholder 2"/>
          <p:cNvSpPr>
            <a:spLocks noGrp="1"/>
          </p:cNvSpPr>
          <p:nvPr>
            <p:ph idx="1"/>
          </p:nvPr>
        </p:nvSpPr>
        <p:spPr>
          <a:xfrm>
            <a:off x="304800" y="1357298"/>
            <a:ext cx="8686800" cy="4929222"/>
          </a:xfrm>
        </p:spPr>
        <p:txBody>
          <a:bodyPr numCol="1">
            <a:normAutofit lnSpcReduction="10000"/>
          </a:bodyPr>
          <a:lstStyle/>
          <a:p>
            <a:pPr algn="r" rtl="1">
              <a:buFont typeface="Courier New" pitchFamily="49" charset="0"/>
              <a:buChar char="o"/>
            </a:pPr>
            <a:r>
              <a:rPr lang="fa-IR" sz="2800" dirty="0" smtClean="0"/>
              <a:t>راه های بالارو     </a:t>
            </a:r>
            <a:r>
              <a:rPr lang="en-US" sz="2800" dirty="0" smtClean="0"/>
              <a:t>(Ascending tracts)                           </a:t>
            </a:r>
          </a:p>
          <a:p>
            <a:pPr algn="r" rtl="1">
              <a:buFont typeface="Courier New" pitchFamily="49" charset="0"/>
              <a:buChar char="o"/>
            </a:pPr>
            <a:r>
              <a:rPr lang="fa-IR" sz="2800" dirty="0" smtClean="0"/>
              <a:t>مسیرهای بالارو که طناب نخاعی رابا قشر مغز مرتبط می سازند:</a:t>
            </a:r>
          </a:p>
          <a:p>
            <a:pPr algn="r" rtl="1">
              <a:buFont typeface="Arial" pitchFamily="34" charset="0"/>
              <a:buChar char="•"/>
            </a:pPr>
            <a:r>
              <a:rPr lang="fa-IR" sz="2800" dirty="0" smtClean="0"/>
              <a:t>مسیر ستون پشتی- لمنیسکوس میانی </a:t>
            </a:r>
          </a:p>
          <a:p>
            <a:pPr algn="r" rtl="1">
              <a:buNone/>
            </a:pPr>
            <a:r>
              <a:rPr lang="fa-IR" sz="2800" dirty="0" smtClean="0"/>
              <a:t>   </a:t>
            </a:r>
            <a:r>
              <a:rPr lang="en-US" sz="2800" dirty="0" smtClean="0"/>
              <a:t> (The posterior Column – Medial </a:t>
            </a:r>
            <a:r>
              <a:rPr lang="en-US" sz="2800" dirty="0" err="1" smtClean="0"/>
              <a:t>lemniscus</a:t>
            </a:r>
            <a:r>
              <a:rPr lang="en-US" sz="2800" dirty="0" smtClean="0"/>
              <a:t> pathway)</a:t>
            </a:r>
          </a:p>
          <a:p>
            <a:pPr algn="r" rtl="1">
              <a:buFont typeface="Arial" pitchFamily="34" charset="0"/>
              <a:buChar char="•"/>
            </a:pPr>
            <a:r>
              <a:rPr lang="fa-IR" sz="2800" dirty="0" smtClean="0"/>
              <a:t>مسیر های نخاعی تالاموسی</a:t>
            </a:r>
          </a:p>
          <a:p>
            <a:pPr algn="r" rtl="1">
              <a:buNone/>
            </a:pPr>
            <a:r>
              <a:rPr lang="fa-IR" sz="2800" dirty="0" smtClean="0"/>
              <a:t>                                      </a:t>
            </a:r>
            <a:r>
              <a:rPr lang="en-US" sz="2800" dirty="0" smtClean="0"/>
              <a:t>(</a:t>
            </a:r>
            <a:r>
              <a:rPr lang="en-US" sz="2800" dirty="0" err="1" smtClean="0"/>
              <a:t>Spinothalamic</a:t>
            </a:r>
            <a:r>
              <a:rPr lang="en-US" sz="2800" dirty="0" smtClean="0"/>
              <a:t> pathways)</a:t>
            </a:r>
            <a:r>
              <a:rPr lang="fa-IR" sz="2800" dirty="0" smtClean="0"/>
              <a:t>      </a:t>
            </a:r>
          </a:p>
          <a:p>
            <a:pPr algn="r" rtl="1">
              <a:buFont typeface="Arial" pitchFamily="34" charset="0"/>
              <a:buChar char="•"/>
            </a:pPr>
            <a:endParaRPr lang="en-US" sz="2800" dirty="0" smtClean="0"/>
          </a:p>
          <a:p>
            <a:pPr algn="r" rtl="1">
              <a:buNone/>
            </a:pPr>
            <a:r>
              <a:rPr lang="en-US" sz="2800" dirty="0" smtClean="0"/>
              <a:t>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a:bodyPr>
          <a:lstStyle/>
          <a:p>
            <a:pPr algn="ctr"/>
            <a:r>
              <a:rPr lang="fa-IR" sz="4000" b="1" dirty="0" smtClean="0">
                <a:cs typeface="B Nazanin" pitchFamily="2" charset="-78"/>
              </a:rPr>
              <a:t>راه های طناب نخاعی</a:t>
            </a:r>
            <a:endParaRPr lang="en-US" sz="4000" b="1" dirty="0">
              <a:cs typeface="B Nazanin" pitchFamily="2" charset="-78"/>
            </a:endParaRPr>
          </a:p>
        </p:txBody>
      </p:sp>
      <p:sp>
        <p:nvSpPr>
          <p:cNvPr id="3" name="Content Placeholder 2"/>
          <p:cNvSpPr>
            <a:spLocks noGrp="1"/>
          </p:cNvSpPr>
          <p:nvPr>
            <p:ph idx="1"/>
          </p:nvPr>
        </p:nvSpPr>
        <p:spPr>
          <a:xfrm>
            <a:off x="304800" y="1285860"/>
            <a:ext cx="8686800" cy="4929222"/>
          </a:xfrm>
        </p:spPr>
        <p:txBody>
          <a:bodyPr>
            <a:normAutofit/>
          </a:bodyPr>
          <a:lstStyle/>
          <a:p>
            <a:pPr algn="r" rtl="1">
              <a:buFont typeface="Courier New" pitchFamily="49" charset="0"/>
              <a:buChar char="o"/>
            </a:pPr>
            <a:r>
              <a:rPr lang="fa-IR" sz="2800" dirty="0" smtClean="0"/>
              <a:t>مسیر های بالارو که به ساقه مغز ختم می شوند.</a:t>
            </a:r>
          </a:p>
          <a:p>
            <a:pPr algn="r" rtl="1">
              <a:buFont typeface="Arial" pitchFamily="34" charset="0"/>
              <a:buChar char="•"/>
            </a:pPr>
            <a:r>
              <a:rPr lang="fa-IR" sz="2800" dirty="0" smtClean="0"/>
              <a:t>راه های نخاعی مشبکی         </a:t>
            </a:r>
            <a:r>
              <a:rPr lang="en-US" sz="2800" dirty="0" smtClean="0"/>
              <a:t>(</a:t>
            </a:r>
            <a:r>
              <a:rPr lang="en-US" sz="2800" dirty="0" err="1" smtClean="0"/>
              <a:t>Spinoreticular</a:t>
            </a:r>
            <a:r>
              <a:rPr lang="en-US" sz="2800" dirty="0" smtClean="0"/>
              <a:t> tracts)</a:t>
            </a:r>
            <a:endParaRPr lang="fa-IR" sz="2800" dirty="0" smtClean="0"/>
          </a:p>
          <a:p>
            <a:pPr algn="r" rtl="1">
              <a:buFont typeface="Arial" pitchFamily="34" charset="0"/>
              <a:buChar char="•"/>
            </a:pPr>
            <a:r>
              <a:rPr lang="fa-IR" sz="2800" dirty="0" smtClean="0"/>
              <a:t>راه نخاعی-زیتونی                  </a:t>
            </a:r>
            <a:r>
              <a:rPr lang="en-US" sz="2800" dirty="0" smtClean="0"/>
              <a:t>(</a:t>
            </a:r>
            <a:r>
              <a:rPr lang="en-US" sz="2800" dirty="0" err="1" smtClean="0"/>
              <a:t>Spino</a:t>
            </a:r>
            <a:r>
              <a:rPr lang="en-US" sz="2800" dirty="0" smtClean="0"/>
              <a:t> – </a:t>
            </a:r>
            <a:r>
              <a:rPr lang="en-US" sz="2800" dirty="0" err="1" smtClean="0"/>
              <a:t>olivary</a:t>
            </a:r>
            <a:r>
              <a:rPr lang="en-US" sz="2800" dirty="0" smtClean="0"/>
              <a:t> tract)</a:t>
            </a:r>
            <a:endParaRPr lang="fa-IR" sz="2800" dirty="0" smtClean="0"/>
          </a:p>
          <a:p>
            <a:pPr algn="r" rtl="1">
              <a:buFont typeface="Arial" pitchFamily="34" charset="0"/>
              <a:buChar char="•"/>
            </a:pPr>
            <a:r>
              <a:rPr lang="fa-IR" sz="2800" dirty="0" smtClean="0"/>
              <a:t>راه های نخاعی مزانسفالی</a:t>
            </a:r>
            <a:endParaRPr lang="en-US" sz="2800" dirty="0" smtClean="0"/>
          </a:p>
          <a:p>
            <a:pPr algn="r" rtl="1">
              <a:buNone/>
            </a:pPr>
            <a:r>
              <a:rPr lang="en-US" sz="2800" dirty="0" smtClean="0"/>
              <a:t>   </a:t>
            </a:r>
            <a:r>
              <a:rPr lang="fa-IR" sz="2800" dirty="0" smtClean="0"/>
              <a:t>                                </a:t>
            </a:r>
            <a:r>
              <a:rPr lang="en-US" sz="2800" dirty="0" smtClean="0"/>
              <a:t>(</a:t>
            </a:r>
            <a:r>
              <a:rPr lang="en-US" sz="2800" dirty="0" err="1" smtClean="0"/>
              <a:t>Spinomesencephalic</a:t>
            </a:r>
            <a:r>
              <a:rPr lang="en-US" sz="2800" dirty="0" smtClean="0"/>
              <a:t> tracts)</a:t>
            </a:r>
            <a:r>
              <a:rPr lang="fa-IR" sz="2800" dirty="0" smtClean="0"/>
              <a:t>     </a:t>
            </a:r>
            <a:endParaRPr lang="en-US" sz="2800" dirty="0" smtClean="0"/>
          </a:p>
          <a:p>
            <a:pPr algn="r" rtl="1">
              <a:buNone/>
            </a:pPr>
            <a:endParaRPr lang="fa-IR" sz="2800" dirty="0"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686800" cy="838200"/>
          </a:xfrm>
        </p:spPr>
        <p:txBody>
          <a:bodyPr>
            <a:normAutofit/>
          </a:bodyPr>
          <a:lstStyle/>
          <a:p>
            <a:pPr algn="ctr"/>
            <a:r>
              <a:rPr lang="fa-IR" sz="4000" b="1" dirty="0" smtClean="0">
                <a:cs typeface="B Nazanin" pitchFamily="2" charset="-78"/>
              </a:rPr>
              <a:t>راه های طناب نخاعی</a:t>
            </a:r>
            <a:endParaRPr lang="en-US" sz="4000" b="1" dirty="0">
              <a:cs typeface="B Nazanin" pitchFamily="2" charset="-78"/>
            </a:endParaRPr>
          </a:p>
        </p:txBody>
      </p:sp>
      <p:sp>
        <p:nvSpPr>
          <p:cNvPr id="3" name="Content Placeholder 2"/>
          <p:cNvSpPr>
            <a:spLocks noGrp="1"/>
          </p:cNvSpPr>
          <p:nvPr>
            <p:ph idx="1"/>
          </p:nvPr>
        </p:nvSpPr>
        <p:spPr>
          <a:xfrm>
            <a:off x="304800" y="1285860"/>
            <a:ext cx="8686800" cy="5072098"/>
          </a:xfrm>
        </p:spPr>
        <p:txBody>
          <a:bodyPr>
            <a:normAutofit/>
          </a:bodyPr>
          <a:lstStyle/>
          <a:p>
            <a:pPr algn="r" rtl="1">
              <a:buFont typeface="Courier New" pitchFamily="49" charset="0"/>
              <a:buChar char="o"/>
            </a:pPr>
            <a:r>
              <a:rPr lang="fa-IR" sz="2800" dirty="0" smtClean="0"/>
              <a:t>مسیرهای نخاعی مخچه ای</a:t>
            </a:r>
            <a:r>
              <a:rPr lang="en-US" sz="2800" dirty="0" smtClean="0"/>
              <a:t>(</a:t>
            </a:r>
            <a:r>
              <a:rPr lang="en-US" sz="2800" dirty="0" err="1" smtClean="0"/>
              <a:t>Spinocerebellar</a:t>
            </a:r>
            <a:r>
              <a:rPr lang="en-US" sz="2800" dirty="0" smtClean="0"/>
              <a:t> Pathways)</a:t>
            </a:r>
            <a:endParaRPr lang="fa-IR" sz="2800" dirty="0" smtClean="0"/>
          </a:p>
          <a:p>
            <a:pPr algn="r" rtl="1">
              <a:buFont typeface="Arial" pitchFamily="34" charset="0"/>
              <a:buChar char="•"/>
            </a:pPr>
            <a:r>
              <a:rPr lang="fa-IR" sz="2800" dirty="0" smtClean="0"/>
              <a:t>راه نخاعی مخچه ای پشتی </a:t>
            </a:r>
          </a:p>
          <a:p>
            <a:pPr algn="r" rtl="1">
              <a:buFont typeface="Arial" pitchFamily="34" charset="0"/>
              <a:buChar char="•"/>
            </a:pPr>
            <a:r>
              <a:rPr lang="fa-IR" sz="2800" dirty="0" smtClean="0"/>
              <a:t>راه نخاعی مخچه ای شکمی </a:t>
            </a:r>
          </a:p>
          <a:p>
            <a:pPr algn="r" rtl="1">
              <a:buFont typeface="Arial" pitchFamily="34" charset="0"/>
              <a:buChar char="•"/>
            </a:pPr>
            <a:r>
              <a:rPr lang="fa-IR" sz="2800" dirty="0" smtClean="0"/>
              <a:t>راه کونه آتوسی – مخچه ای </a:t>
            </a:r>
          </a:p>
          <a:p>
            <a:pPr algn="r" rtl="1">
              <a:buFont typeface="Arial" pitchFamily="34" charset="0"/>
              <a:buChar char="•"/>
            </a:pPr>
            <a:r>
              <a:rPr lang="fa-IR" sz="2800" dirty="0" smtClean="0"/>
              <a:t>مسیر نخاعی مخچه ای بالایی یا نوکی </a:t>
            </a:r>
          </a:p>
          <a:p>
            <a:pPr algn="r" rtl="1">
              <a:buFont typeface="Arial" pitchFamily="34" charset="0"/>
              <a:buChar char="•"/>
            </a:pPr>
            <a:r>
              <a:rPr lang="fa-IR" sz="2800" dirty="0" smtClean="0"/>
              <a:t>مسیر گردنی مخچه ای</a:t>
            </a:r>
          </a:p>
          <a:p>
            <a:pPr algn="r" rtl="1">
              <a:buFont typeface="Arial" pitchFamily="34" charset="0"/>
              <a:buChar char="•"/>
            </a:pPr>
            <a:endParaRPr lang="en-US" sz="28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686800" cy="838200"/>
          </a:xfrm>
        </p:spPr>
        <p:txBody>
          <a:bodyPr>
            <a:normAutofit/>
          </a:bodyPr>
          <a:lstStyle/>
          <a:p>
            <a:pPr algn="ctr"/>
            <a:r>
              <a:rPr lang="fa-IR" sz="4000" b="1" dirty="0" smtClean="0">
                <a:cs typeface="B Nazanin" pitchFamily="2" charset="-78"/>
              </a:rPr>
              <a:t>راه های طناب نخاعی</a:t>
            </a:r>
            <a:endParaRPr lang="en-US" sz="4000" b="1" dirty="0">
              <a:cs typeface="B Nazanin" pitchFamily="2" charset="-78"/>
            </a:endParaRPr>
          </a:p>
        </p:txBody>
      </p:sp>
      <p:sp>
        <p:nvSpPr>
          <p:cNvPr id="3" name="Content Placeholder 2"/>
          <p:cNvSpPr>
            <a:spLocks noGrp="1"/>
          </p:cNvSpPr>
          <p:nvPr>
            <p:ph idx="1"/>
          </p:nvPr>
        </p:nvSpPr>
        <p:spPr>
          <a:xfrm>
            <a:off x="304800" y="1357298"/>
            <a:ext cx="8686800" cy="5072098"/>
          </a:xfrm>
        </p:spPr>
        <p:txBody>
          <a:bodyPr>
            <a:normAutofit/>
          </a:bodyPr>
          <a:lstStyle/>
          <a:p>
            <a:pPr algn="r" rtl="1">
              <a:buFont typeface="Courier New" pitchFamily="49" charset="0"/>
              <a:buChar char="o"/>
            </a:pPr>
            <a:r>
              <a:rPr lang="fa-IR" sz="2800" dirty="0" smtClean="0"/>
              <a:t>راه های پروپریواسپینال</a:t>
            </a:r>
            <a:r>
              <a:rPr lang="en-US" sz="2800" dirty="0" smtClean="0"/>
              <a:t>(</a:t>
            </a:r>
            <a:r>
              <a:rPr lang="en-US" sz="2800" dirty="0" err="1" smtClean="0"/>
              <a:t>Propriospinal</a:t>
            </a:r>
            <a:r>
              <a:rPr lang="en-US" sz="2800" dirty="0" smtClean="0"/>
              <a:t> tracts)            </a:t>
            </a:r>
            <a:endParaRPr lang="fa-IR" sz="2800" dirty="0" smtClean="0"/>
          </a:p>
          <a:p>
            <a:pPr algn="r" rtl="1">
              <a:buFont typeface="Arial" pitchFamily="34" charset="0"/>
              <a:buChar char="•"/>
            </a:pPr>
            <a:endParaRPr lang="fa-IR" sz="2800" dirty="0" smtClean="0"/>
          </a:p>
          <a:p>
            <a:pPr algn="r" rtl="1">
              <a:buFont typeface="Arial" pitchFamily="34" charset="0"/>
              <a:buChar char="•"/>
            </a:pPr>
            <a:r>
              <a:rPr lang="fa-IR" sz="2800" dirty="0" smtClean="0"/>
              <a:t>این رشته های عصبی که هم بالارو و هم پایین رو هستند، راه های بین قطعه ای یا پروپریواسپینال را تشکیل می دهند.</a:t>
            </a:r>
            <a:endParaRPr lang="en-US" sz="28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a:bodyPr>
          <a:lstStyle/>
          <a:p>
            <a:pPr algn="ctr"/>
            <a:r>
              <a:rPr lang="fa-IR" sz="4000" b="1" dirty="0" smtClean="0">
                <a:cs typeface="B Nazanin" pitchFamily="2" charset="-78"/>
              </a:rPr>
              <a:t>رفلکس های نخاعی</a:t>
            </a:r>
            <a:endParaRPr lang="en-US" sz="4000" b="1" dirty="0" smtClean="0">
              <a:cs typeface="B Nazanin" pitchFamily="2" charset="-78"/>
            </a:endParaRPr>
          </a:p>
        </p:txBody>
      </p:sp>
      <p:sp>
        <p:nvSpPr>
          <p:cNvPr id="3" name="Content Placeholder 2"/>
          <p:cNvSpPr>
            <a:spLocks noGrp="1"/>
          </p:cNvSpPr>
          <p:nvPr>
            <p:ph idx="1"/>
          </p:nvPr>
        </p:nvSpPr>
        <p:spPr>
          <a:xfrm>
            <a:off x="304800" y="1285860"/>
            <a:ext cx="8686800" cy="5000660"/>
          </a:xfrm>
        </p:spPr>
        <p:txBody>
          <a:bodyPr>
            <a:normAutofit/>
          </a:bodyPr>
          <a:lstStyle/>
          <a:p>
            <a:pPr algn="r" rtl="1">
              <a:buFont typeface="Arial" pitchFamily="34" charset="0"/>
              <a:buChar char="•"/>
            </a:pPr>
            <a:r>
              <a:rPr lang="fa-IR" sz="2800" dirty="0" smtClean="0"/>
              <a:t>رفلکس کششی</a:t>
            </a:r>
          </a:p>
          <a:p>
            <a:pPr algn="r" rtl="1">
              <a:buFont typeface="Arial" pitchFamily="34" charset="0"/>
              <a:buChar char="•"/>
            </a:pPr>
            <a:r>
              <a:rPr lang="fa-IR" sz="2800" dirty="0" smtClean="0"/>
              <a:t>رفلکس وتری گلژی </a:t>
            </a:r>
          </a:p>
          <a:p>
            <a:pPr algn="r" rtl="1">
              <a:buFont typeface="Arial" pitchFamily="34" charset="0"/>
              <a:buChar char="•"/>
            </a:pPr>
            <a:r>
              <a:rPr lang="fa-IR" sz="2800" dirty="0" smtClean="0"/>
              <a:t>رفلکس خم کننده</a:t>
            </a:r>
          </a:p>
          <a:p>
            <a:pPr algn="r" rtl="1">
              <a:buFont typeface="Arial" pitchFamily="34" charset="0"/>
              <a:buChar char="•"/>
            </a:pPr>
            <a:r>
              <a:rPr lang="fa-IR" sz="2800" dirty="0" smtClean="0"/>
              <a:t>رفلکس راست کننده متقاطع</a:t>
            </a:r>
            <a:endParaRPr lang="en-US" sz="2800"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a:bodyPr>
          <a:lstStyle/>
          <a:p>
            <a:pPr algn="ctr"/>
            <a:r>
              <a:rPr lang="fa-IR" sz="4000" b="1" dirty="0" smtClean="0">
                <a:cs typeface="B Nazanin" pitchFamily="2" charset="-78"/>
              </a:rPr>
              <a:t>رفلکس های نخاعی</a:t>
            </a:r>
            <a:endParaRPr lang="en-US" sz="4000" b="1" dirty="0" smtClean="0">
              <a:cs typeface="B Nazanin" pitchFamily="2" charset="-78"/>
            </a:endParaRPr>
          </a:p>
        </p:txBody>
      </p:sp>
      <p:sp>
        <p:nvSpPr>
          <p:cNvPr id="3" name="Content Placeholder 2"/>
          <p:cNvSpPr>
            <a:spLocks noGrp="1"/>
          </p:cNvSpPr>
          <p:nvPr>
            <p:ph idx="1"/>
          </p:nvPr>
        </p:nvSpPr>
        <p:spPr>
          <a:xfrm>
            <a:off x="304800" y="1285860"/>
            <a:ext cx="8686800" cy="5072098"/>
          </a:xfrm>
        </p:spPr>
        <p:txBody>
          <a:bodyPr>
            <a:normAutofit/>
          </a:bodyPr>
          <a:lstStyle/>
          <a:p>
            <a:pPr algn="r" rtl="1">
              <a:buFont typeface="Courier New" pitchFamily="49" charset="0"/>
              <a:buChar char="o"/>
            </a:pPr>
            <a:r>
              <a:rPr lang="fa-IR" sz="2800" dirty="0" smtClean="0"/>
              <a:t>رفلکس های وضعی و حرکتی نخاع</a:t>
            </a:r>
          </a:p>
          <a:p>
            <a:pPr algn="r" rtl="1">
              <a:buFont typeface="Arial" pitchFamily="34" charset="0"/>
              <a:buChar char="•"/>
            </a:pPr>
            <a:r>
              <a:rPr lang="fa-IR" sz="2700" dirty="0" smtClean="0"/>
              <a:t>واکنش نگاهدارنده مثبت</a:t>
            </a:r>
          </a:p>
          <a:p>
            <a:pPr algn="r" rtl="1">
              <a:buFont typeface="Arial" pitchFamily="34" charset="0"/>
              <a:buChar char="•"/>
            </a:pPr>
            <a:r>
              <a:rPr lang="fa-IR" sz="2700" dirty="0" smtClean="0"/>
              <a:t>رفلکس های به پا خاستن نخاعی </a:t>
            </a:r>
          </a:p>
          <a:p>
            <a:pPr algn="r" rtl="1">
              <a:buFont typeface="Arial" pitchFamily="34" charset="0"/>
              <a:buChar char="•"/>
            </a:pPr>
            <a:r>
              <a:rPr lang="fa-IR" sz="2700" dirty="0" smtClean="0"/>
              <a:t>رفلکس چهار نعل </a:t>
            </a:r>
          </a:p>
          <a:p>
            <a:pPr algn="r" rtl="1">
              <a:buFont typeface="Arial" pitchFamily="34" charset="0"/>
              <a:buChar char="•"/>
            </a:pPr>
            <a:r>
              <a:rPr lang="fa-IR" sz="2700" dirty="0" smtClean="0"/>
              <a:t>رفلکس خاراندن</a:t>
            </a:r>
            <a:endParaRPr lang="en-US" sz="2700" dirty="0" smtClean="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a:bodyPr>
          <a:lstStyle/>
          <a:p>
            <a:pPr algn="ctr"/>
            <a:r>
              <a:rPr lang="fa-IR" sz="4000" b="1" dirty="0" smtClean="0">
                <a:cs typeface="B Nazanin" pitchFamily="2" charset="-78"/>
              </a:rPr>
              <a:t>رفلکس های نخاعی</a:t>
            </a:r>
            <a:endParaRPr lang="en-US" sz="4000" b="1" dirty="0" smtClean="0">
              <a:cs typeface="B Nazanin" pitchFamily="2" charset="-78"/>
            </a:endParaRPr>
          </a:p>
        </p:txBody>
      </p:sp>
      <p:sp>
        <p:nvSpPr>
          <p:cNvPr id="3" name="Content Placeholder 2"/>
          <p:cNvSpPr>
            <a:spLocks noGrp="1"/>
          </p:cNvSpPr>
          <p:nvPr>
            <p:ph idx="1"/>
          </p:nvPr>
        </p:nvSpPr>
        <p:spPr>
          <a:xfrm>
            <a:off x="304800" y="1285860"/>
            <a:ext cx="8686800" cy="5143536"/>
          </a:xfrm>
        </p:spPr>
        <p:txBody>
          <a:bodyPr/>
          <a:lstStyle/>
          <a:p>
            <a:pPr algn="r" rtl="1">
              <a:buFont typeface="Courier New" pitchFamily="49" charset="0"/>
              <a:buChar char="o"/>
            </a:pPr>
            <a:r>
              <a:rPr lang="fa-IR" sz="2400" dirty="0" smtClean="0"/>
              <a:t>رفلکس های خود مختار در نخاع</a:t>
            </a:r>
          </a:p>
          <a:p>
            <a:pPr algn="r" rtl="1">
              <a:buFont typeface="Arial" pitchFamily="34" charset="0"/>
              <a:buChar char="•"/>
            </a:pPr>
            <a:r>
              <a:rPr lang="fa-IR" sz="2400" dirty="0" smtClean="0"/>
              <a:t>تغییرات تنوس رگی ناشی از تغییرات گرمای موضعی پوست</a:t>
            </a:r>
          </a:p>
          <a:p>
            <a:pPr algn="r" rtl="1">
              <a:buFont typeface="Arial" pitchFamily="34" charset="0"/>
              <a:buChar char="•"/>
            </a:pPr>
            <a:r>
              <a:rPr lang="fa-IR" sz="2400" dirty="0" smtClean="0"/>
              <a:t>تعریق ناشی از گرمای موضعی روی سطح بدن</a:t>
            </a:r>
          </a:p>
          <a:p>
            <a:pPr algn="r" rtl="1">
              <a:buFont typeface="Arial" pitchFamily="34" charset="0"/>
              <a:buChar char="•"/>
            </a:pPr>
            <a:r>
              <a:rPr lang="fa-IR" sz="2400" dirty="0" smtClean="0"/>
              <a:t>رفلکس های روده ای – روده ای که بعضی از اعمال حرکتی روده را کنترل می کنند.</a:t>
            </a:r>
          </a:p>
          <a:p>
            <a:pPr algn="r" rtl="1">
              <a:buFont typeface="Arial" pitchFamily="34" charset="0"/>
              <a:buChar char="•"/>
            </a:pPr>
            <a:r>
              <a:rPr lang="fa-IR" sz="2400" dirty="0" smtClean="0"/>
              <a:t>رفلکس های صفاقی – روده ای که حرکات گوارشی را در پاسخ به تحریک صفاق مهار می کنند.</a:t>
            </a:r>
          </a:p>
          <a:p>
            <a:pPr algn="r" rtl="1">
              <a:buFont typeface="Arial" pitchFamily="34" charset="0"/>
              <a:buChar char="•"/>
            </a:pPr>
            <a:r>
              <a:rPr lang="fa-IR" sz="2400" dirty="0" smtClean="0"/>
              <a:t>رفلکس های تخلیه کننده برای خالی کردن مثانه پر و کولون</a:t>
            </a:r>
          </a:p>
          <a:p>
            <a:pPr algn="r" rtl="1">
              <a:buFont typeface="Arial" pitchFamily="34" charset="0"/>
              <a:buChar char="•"/>
            </a:pPr>
            <a:r>
              <a:rPr lang="fa-IR" sz="2400" dirty="0" smtClean="0"/>
              <a:t>رفلکس دسته جمعی</a:t>
            </a:r>
          </a:p>
          <a:p>
            <a:pPr algn="r" rtl="1">
              <a:buNone/>
            </a:pPr>
            <a:endParaRPr lang="en-US"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14290"/>
            <a:ext cx="8686800" cy="838200"/>
          </a:xfrm>
        </p:spPr>
        <p:txBody>
          <a:bodyPr>
            <a:normAutofit fontScale="90000"/>
          </a:bodyPr>
          <a:lstStyle/>
          <a:p>
            <a:pPr algn="ctr" rtl="1" eaLnBrk="1" hangingPunct="1">
              <a:defRPr/>
            </a:pPr>
            <a:r>
              <a:rPr lang="fa-IR" b="1" dirty="0" smtClean="0">
                <a:cs typeface="B Nazanin" pitchFamily="2" charset="-78"/>
              </a:rPr>
              <a:t>عصب و بافت های همبند آن</a:t>
            </a:r>
            <a:r>
              <a:rPr lang="fa-IR" sz="2800" b="1" dirty="0" smtClean="0"/>
              <a:t/>
            </a:r>
            <a:br>
              <a:rPr lang="fa-IR" sz="2800" b="1" dirty="0" smtClean="0"/>
            </a:br>
            <a:r>
              <a:rPr lang="fa-IR" sz="2800" b="1" dirty="0" smtClean="0"/>
              <a:t> </a:t>
            </a:r>
            <a:r>
              <a:rPr lang="en-US" sz="1800" b="1" dirty="0" smtClean="0"/>
              <a:t>(Peripheral nerve and its connective tissues)</a:t>
            </a:r>
            <a:r>
              <a:rPr lang="en-US" sz="4000" dirty="0" smtClean="0"/>
              <a:t> </a:t>
            </a:r>
          </a:p>
        </p:txBody>
      </p:sp>
      <p:sp>
        <p:nvSpPr>
          <p:cNvPr id="12291" name="Rectangle 3"/>
          <p:cNvSpPr>
            <a:spLocks noGrp="1" noChangeArrowheads="1"/>
          </p:cNvSpPr>
          <p:nvPr>
            <p:ph idx="1"/>
          </p:nvPr>
        </p:nvSpPr>
        <p:spPr>
          <a:xfrm>
            <a:off x="0" y="1600200"/>
            <a:ext cx="8686800" cy="4924425"/>
          </a:xfrm>
        </p:spPr>
        <p:txBody>
          <a:bodyPr>
            <a:normAutofit/>
          </a:bodyPr>
          <a:lstStyle/>
          <a:p>
            <a:pPr marL="609600" indent="-609600" algn="r" rtl="1" eaLnBrk="1" hangingPunct="1"/>
            <a:r>
              <a:rPr lang="fa-IR" sz="1600" b="1" dirty="0" smtClean="0"/>
              <a:t>اپی نوريوم</a:t>
            </a:r>
          </a:p>
          <a:p>
            <a:pPr marL="609600" indent="-609600" algn="r" rtl="1" eaLnBrk="1" hangingPunct="1">
              <a:buFontTx/>
              <a:buNone/>
            </a:pPr>
            <a:r>
              <a:rPr lang="fa-IR" sz="1600" b="1" dirty="0" smtClean="0"/>
              <a:t> ( </a:t>
            </a:r>
            <a:r>
              <a:rPr lang="en-US" sz="1600" b="1" dirty="0" err="1" smtClean="0"/>
              <a:t>Epineurium</a:t>
            </a:r>
            <a:r>
              <a:rPr lang="fa-IR" sz="1600" b="1" dirty="0" smtClean="0"/>
              <a:t>   )  </a:t>
            </a:r>
          </a:p>
          <a:p>
            <a:pPr marL="609600" indent="-609600" algn="r" rtl="1" eaLnBrk="1" hangingPunct="1">
              <a:buFontTx/>
              <a:buNone/>
            </a:pPr>
            <a:endParaRPr lang="fa-IR" sz="1600" b="1" dirty="0" smtClean="0"/>
          </a:p>
          <a:p>
            <a:pPr marL="609600" indent="-609600" algn="r" rtl="1" eaLnBrk="1" hangingPunct="1"/>
            <a:r>
              <a:rPr lang="fa-IR" sz="1600" b="1" dirty="0" smtClean="0"/>
              <a:t>پری نوريوم</a:t>
            </a:r>
          </a:p>
          <a:p>
            <a:pPr marL="609600" indent="-609600" algn="r" rtl="1" eaLnBrk="1" hangingPunct="1">
              <a:buFontTx/>
              <a:buNone/>
            </a:pPr>
            <a:r>
              <a:rPr lang="fa-IR" sz="1600" b="1" dirty="0" smtClean="0"/>
              <a:t> ( </a:t>
            </a:r>
            <a:r>
              <a:rPr lang="en-US" sz="1600" b="1" dirty="0" err="1" smtClean="0"/>
              <a:t>Perineurium</a:t>
            </a:r>
            <a:r>
              <a:rPr lang="fa-IR" sz="1600" b="1" dirty="0" smtClean="0"/>
              <a:t> )</a:t>
            </a:r>
          </a:p>
          <a:p>
            <a:pPr marL="609600" indent="-609600" algn="r" rtl="1" eaLnBrk="1" hangingPunct="1">
              <a:buFontTx/>
              <a:buNone/>
            </a:pPr>
            <a:endParaRPr lang="fa-IR" sz="1600" b="1" dirty="0" smtClean="0"/>
          </a:p>
          <a:p>
            <a:pPr marL="609600" indent="-609600" algn="r" rtl="1" eaLnBrk="1" hangingPunct="1"/>
            <a:r>
              <a:rPr lang="fa-IR" sz="1600" b="1" dirty="0" smtClean="0"/>
              <a:t>اندونوريوم  </a:t>
            </a:r>
          </a:p>
          <a:p>
            <a:pPr marL="609600" indent="-609600" algn="r" rtl="1" eaLnBrk="1" hangingPunct="1">
              <a:buFontTx/>
              <a:buNone/>
            </a:pPr>
            <a:r>
              <a:rPr lang="fa-IR" sz="1600" b="1" dirty="0" smtClean="0"/>
              <a:t>( </a:t>
            </a:r>
            <a:r>
              <a:rPr lang="en-US" sz="1600" b="1" dirty="0" err="1" smtClean="0"/>
              <a:t>Endoneurium</a:t>
            </a:r>
            <a:r>
              <a:rPr lang="fa-IR" sz="1600" b="1" dirty="0" smtClean="0"/>
              <a:t> )</a:t>
            </a:r>
            <a:endParaRPr lang="en-US" sz="1600" b="1" dirty="0" smtClean="0"/>
          </a:p>
        </p:txBody>
      </p:sp>
      <p:pic>
        <p:nvPicPr>
          <p:cNvPr id="12292" name="Picture 4" descr="Peripheral Nerve And Connective tissue Wrappings"/>
          <p:cNvPicPr>
            <a:picLocks noChangeAspect="1" noChangeArrowheads="1"/>
          </p:cNvPicPr>
          <p:nvPr/>
        </p:nvPicPr>
        <p:blipFill>
          <a:blip r:embed="rId2" cstate="print"/>
          <a:srcRect/>
          <a:stretch>
            <a:fillRect/>
          </a:stretch>
        </p:blipFill>
        <p:spPr bwMode="auto">
          <a:xfrm>
            <a:off x="0" y="1920875"/>
            <a:ext cx="6732588" cy="4597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pinal cord"/>
          <p:cNvPicPr>
            <a:picLocks noChangeAspect="1" noChangeArrowheads="1"/>
          </p:cNvPicPr>
          <p:nvPr/>
        </p:nvPicPr>
        <p:blipFill>
          <a:blip r:embed="rId2" cstate="print">
            <a:lum bright="-12000"/>
          </a:blip>
          <a:srcRect/>
          <a:stretch>
            <a:fillRect/>
          </a:stretch>
        </p:blipFill>
        <p:spPr bwMode="auto">
          <a:xfrm>
            <a:off x="714348" y="2643182"/>
            <a:ext cx="5923264"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0" name="Rectangle 2"/>
          <p:cNvSpPr>
            <a:spLocks noGrp="1" noChangeArrowheads="1"/>
          </p:cNvSpPr>
          <p:nvPr>
            <p:ph type="ctrTitle"/>
          </p:nvPr>
        </p:nvSpPr>
        <p:spPr>
          <a:xfrm>
            <a:off x="214282" y="214290"/>
            <a:ext cx="8820150" cy="1470025"/>
          </a:xfrm>
        </p:spPr>
        <p:txBody>
          <a:bodyPr>
            <a:normAutofit fontScale="90000"/>
          </a:bodyPr>
          <a:lstStyle/>
          <a:p>
            <a:pPr algn="ctr" rtl="1" eaLnBrk="1" hangingPunct="1">
              <a:defRPr/>
            </a:pPr>
            <a:r>
              <a:rPr lang="fa-IR" sz="4800" b="1" dirty="0" smtClean="0">
                <a:cs typeface="B Nazanin" pitchFamily="2" charset="-78"/>
              </a:rPr>
              <a:t>نخاع و اعصاب نخاعی</a:t>
            </a:r>
            <a:r>
              <a:rPr lang="en-US" sz="4800" b="1" dirty="0" smtClean="0"/>
              <a:t/>
            </a:r>
            <a:br>
              <a:rPr lang="en-US" sz="4800" b="1" dirty="0" smtClean="0"/>
            </a:br>
            <a:r>
              <a:rPr lang="en-US" sz="4400" b="1" dirty="0" smtClean="0"/>
              <a:t>The Spinal Cord and Spinal Nerves</a:t>
            </a:r>
          </a:p>
        </p:txBody>
      </p:sp>
      <p:sp>
        <p:nvSpPr>
          <p:cNvPr id="5" name="Subtitle 4"/>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14290"/>
            <a:ext cx="8686800" cy="838200"/>
          </a:xfrm>
        </p:spPr>
        <p:txBody>
          <a:bodyPr/>
          <a:lstStyle/>
          <a:p>
            <a:pPr algn="ctr" rtl="1" eaLnBrk="1" hangingPunct="1">
              <a:defRPr/>
            </a:pPr>
            <a:r>
              <a:rPr lang="fa-IR" b="1" dirty="0" smtClean="0">
                <a:cs typeface="B Nazanin" pitchFamily="2" charset="-78"/>
              </a:rPr>
              <a:t>درماتوم ها</a:t>
            </a:r>
            <a:r>
              <a:rPr lang="fa-IR" b="1" dirty="0" smtClean="0"/>
              <a:t>  </a:t>
            </a:r>
            <a:r>
              <a:rPr lang="fa-IR" sz="2400" b="1" dirty="0" smtClean="0"/>
              <a:t>(  </a:t>
            </a:r>
            <a:r>
              <a:rPr lang="en-US" sz="2400" b="1" dirty="0" err="1" smtClean="0"/>
              <a:t>Dermatimes</a:t>
            </a:r>
            <a:r>
              <a:rPr lang="fa-IR" sz="2400" b="1" dirty="0" smtClean="0"/>
              <a:t> )</a:t>
            </a:r>
            <a:r>
              <a:rPr lang="en-US" dirty="0" smtClean="0"/>
              <a:t> </a:t>
            </a:r>
          </a:p>
        </p:txBody>
      </p:sp>
      <p:sp>
        <p:nvSpPr>
          <p:cNvPr id="13315" name="Rectangle 3"/>
          <p:cNvSpPr>
            <a:spLocks noGrp="1" noChangeArrowheads="1"/>
          </p:cNvSpPr>
          <p:nvPr>
            <p:ph idx="1"/>
          </p:nvPr>
        </p:nvSpPr>
        <p:spPr/>
        <p:txBody>
          <a:bodyPr>
            <a:normAutofit/>
          </a:bodyPr>
          <a:lstStyle/>
          <a:p>
            <a:pPr algn="r" rtl="1" eaLnBrk="1" hangingPunct="1">
              <a:buFontTx/>
              <a:buNone/>
            </a:pPr>
            <a:r>
              <a:rPr lang="fa-IR" sz="1600" b="1" dirty="0" smtClean="0"/>
              <a:t>بخش مشخصی از پوست که از یک </a:t>
            </a:r>
          </a:p>
          <a:p>
            <a:pPr algn="r" rtl="1" eaLnBrk="1" hangingPunct="1">
              <a:buFontTx/>
              <a:buNone/>
            </a:pPr>
            <a:r>
              <a:rPr lang="fa-IR" sz="1600" b="1" dirty="0" smtClean="0"/>
              <a:t>قطعه نخاعی عصب می گیرد. </a:t>
            </a:r>
          </a:p>
          <a:p>
            <a:pPr algn="r" rtl="1" eaLnBrk="1" hangingPunct="1">
              <a:buFontTx/>
              <a:buNone/>
            </a:pPr>
            <a:r>
              <a:rPr lang="fa-IR" sz="1600" b="1" dirty="0" smtClean="0"/>
              <a:t>از روی شناخت درماتوم ها می توان </a:t>
            </a:r>
          </a:p>
          <a:p>
            <a:pPr algn="r" rtl="1" eaLnBrk="1" hangingPunct="1">
              <a:buFontTx/>
              <a:buNone/>
            </a:pPr>
            <a:r>
              <a:rPr lang="fa-IR" sz="1600" b="1" dirty="0" smtClean="0"/>
              <a:t>جایگاه آسیبهای نخاعی را معلوم کرد.</a:t>
            </a:r>
            <a:endParaRPr lang="en-US" sz="1600" b="1" dirty="0" smtClean="0"/>
          </a:p>
        </p:txBody>
      </p:sp>
      <p:pic>
        <p:nvPicPr>
          <p:cNvPr id="13317" name="Picture 5" descr="dermatom"/>
          <p:cNvPicPr>
            <a:picLocks noChangeAspect="1" noChangeArrowheads="1"/>
          </p:cNvPicPr>
          <p:nvPr/>
        </p:nvPicPr>
        <p:blipFill>
          <a:blip r:embed="rId2" cstate="print"/>
          <a:srcRect/>
          <a:stretch>
            <a:fillRect/>
          </a:stretch>
        </p:blipFill>
        <p:spPr bwMode="auto">
          <a:xfrm>
            <a:off x="6072198" y="2928934"/>
            <a:ext cx="2305050" cy="3789362"/>
          </a:xfrm>
          <a:prstGeom prst="rect">
            <a:avLst/>
          </a:prstGeom>
          <a:noFill/>
          <a:ln w="9525">
            <a:noFill/>
            <a:miter lim="800000"/>
            <a:headEnd/>
            <a:tailEnd/>
          </a:ln>
        </p:spPr>
      </p:pic>
      <p:pic>
        <p:nvPicPr>
          <p:cNvPr id="1026" name="Picture 2" descr="C:\Documents and Settings\maysam\Desktop\Picture11.jpg"/>
          <p:cNvPicPr>
            <a:picLocks noChangeAspect="1" noChangeArrowheads="1"/>
          </p:cNvPicPr>
          <p:nvPr/>
        </p:nvPicPr>
        <p:blipFill>
          <a:blip r:embed="rId3" cstate="print"/>
          <a:srcRect l="48275"/>
          <a:stretch>
            <a:fillRect/>
          </a:stretch>
        </p:blipFill>
        <p:spPr bwMode="auto">
          <a:xfrm>
            <a:off x="642910" y="1214422"/>
            <a:ext cx="2928958" cy="5456237"/>
          </a:xfrm>
          <a:prstGeom prst="rect">
            <a:avLst/>
          </a:prstGeom>
          <a:noFill/>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0"/>
            <a:ext cx="8229600" cy="1143000"/>
          </a:xfrm>
        </p:spPr>
        <p:txBody>
          <a:bodyPr/>
          <a:lstStyle/>
          <a:p>
            <a:pPr algn="ctr" rtl="1" eaLnBrk="1" hangingPunct="1">
              <a:defRPr/>
            </a:pPr>
            <a:r>
              <a:rPr lang="fa-IR" sz="4800" b="1" dirty="0" smtClean="0">
                <a:cs typeface="B Nazanin" pitchFamily="2" charset="-78"/>
              </a:rPr>
              <a:t>اعصاب نخاعی</a:t>
            </a:r>
            <a:r>
              <a:rPr lang="fa-IR" sz="4800" b="1" dirty="0" smtClean="0"/>
              <a:t> </a:t>
            </a:r>
            <a:r>
              <a:rPr lang="fa-IR" sz="2800" b="1" dirty="0" smtClean="0"/>
              <a:t>(</a:t>
            </a:r>
            <a:r>
              <a:rPr lang="en-US" sz="2800" b="1" dirty="0" smtClean="0"/>
              <a:t>Spinal nerves</a:t>
            </a:r>
            <a:r>
              <a:rPr lang="fa-IR" sz="2800" b="1" dirty="0" smtClean="0"/>
              <a:t> )</a:t>
            </a:r>
            <a:endParaRPr lang="en-US" sz="2800" b="1" dirty="0" smtClean="0"/>
          </a:p>
        </p:txBody>
      </p:sp>
      <p:sp>
        <p:nvSpPr>
          <p:cNvPr id="14339" name="Rectangle 3"/>
          <p:cNvSpPr>
            <a:spLocks noGrp="1" noChangeArrowheads="1"/>
          </p:cNvSpPr>
          <p:nvPr>
            <p:ph idx="1"/>
          </p:nvPr>
        </p:nvSpPr>
        <p:spPr>
          <a:xfrm>
            <a:off x="457200" y="1268413"/>
            <a:ext cx="8229600" cy="4827587"/>
          </a:xfrm>
        </p:spPr>
        <p:txBody>
          <a:bodyPr/>
          <a:lstStyle/>
          <a:p>
            <a:pPr algn="r" rtl="1" eaLnBrk="1" hangingPunct="1">
              <a:buFontTx/>
              <a:buNone/>
            </a:pPr>
            <a:r>
              <a:rPr lang="fa-IR" sz="1400" b="1" i="1" dirty="0" smtClean="0"/>
              <a:t>زوج عصب بترتیب 8 زوج گردنی، 12 زوج سینه ای، 5 زوج کمری، 5 زوج خاجی و 1 زوج دنبالچه ای </a:t>
            </a:r>
            <a:endParaRPr lang="fa-IR" sz="1400" b="1" dirty="0" smtClean="0"/>
          </a:p>
          <a:p>
            <a:pPr algn="r" rtl="1" eaLnBrk="1" hangingPunct="1">
              <a:buFontTx/>
              <a:buNone/>
            </a:pPr>
            <a:endParaRPr lang="fa-IR" sz="1800" b="1" dirty="0" smtClean="0">
              <a:cs typeface="B Nazanin" pitchFamily="2" charset="-78"/>
            </a:endParaRPr>
          </a:p>
          <a:p>
            <a:pPr algn="r" rtl="1" eaLnBrk="1" hangingPunct="1">
              <a:buFontTx/>
              <a:buNone/>
            </a:pPr>
            <a:endParaRPr lang="en-US" sz="1800" dirty="0" smtClean="0"/>
          </a:p>
        </p:txBody>
      </p:sp>
      <p:pic>
        <p:nvPicPr>
          <p:cNvPr id="14340" name="Picture 4" descr="FG14_03"/>
          <p:cNvPicPr>
            <a:picLocks noChangeAspect="1" noChangeArrowheads="1"/>
          </p:cNvPicPr>
          <p:nvPr/>
        </p:nvPicPr>
        <p:blipFill>
          <a:blip r:embed="rId2" cstate="print"/>
          <a:srcRect/>
          <a:stretch>
            <a:fillRect/>
          </a:stretch>
        </p:blipFill>
        <p:spPr bwMode="auto">
          <a:xfrm>
            <a:off x="0" y="1785926"/>
            <a:ext cx="9144000" cy="501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2239962"/>
          </a:xfrm>
        </p:spPr>
        <p:txBody>
          <a:bodyPr/>
          <a:lstStyle/>
          <a:p>
            <a:pPr algn="ctr"/>
            <a:r>
              <a:rPr lang="fa-IR" sz="9600" dirty="0">
                <a:solidFill>
                  <a:srgbClr val="FF0000"/>
                </a:solidFill>
              </a:rPr>
              <a:t>هدف كلي:</a:t>
            </a:r>
            <a:endParaRPr lang="en-US" sz="9600" dirty="0">
              <a:solidFill>
                <a:srgbClr val="FF0000"/>
              </a:solidFill>
            </a:endParaRPr>
          </a:p>
        </p:txBody>
      </p:sp>
      <p:sp>
        <p:nvSpPr>
          <p:cNvPr id="93187" name="Rectangle 3"/>
          <p:cNvSpPr>
            <a:spLocks noGrp="1" noChangeArrowheads="1"/>
          </p:cNvSpPr>
          <p:nvPr>
            <p:ph type="body" idx="1"/>
          </p:nvPr>
        </p:nvSpPr>
        <p:spPr>
          <a:xfrm>
            <a:off x="457200" y="3048000"/>
            <a:ext cx="8229600" cy="3078163"/>
          </a:xfrm>
        </p:spPr>
        <p:txBody>
          <a:bodyPr/>
          <a:lstStyle/>
          <a:p>
            <a:pPr algn="r"/>
            <a:r>
              <a:rPr lang="fa-IR" sz="4400" dirty="0"/>
              <a:t>اشنايي بيشتر با بافتهاي تحريك پذيرو   مفهوم تحريك پذيري...</a:t>
            </a:r>
            <a:endParaRPr lang="en-US" sz="4400" dirty="0"/>
          </a:p>
        </p:txBody>
      </p:sp>
    </p:spTree>
    <p:extLst>
      <p:ext uri="{BB962C8B-B14F-4D97-AF65-F5344CB8AC3E}">
        <p14:creationId xmlns:p14="http://schemas.microsoft.com/office/powerpoint/2010/main" val="2013604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additive="base">
                                        <p:cTn id="12"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fa-IR"/>
              <a:t>اهداف ویژه...</a:t>
            </a:r>
            <a:endParaRPr lang="en-US"/>
          </a:p>
        </p:txBody>
      </p:sp>
      <p:sp>
        <p:nvSpPr>
          <p:cNvPr id="156675" name="Rectangle 3"/>
          <p:cNvSpPr>
            <a:spLocks noGrp="1" noChangeArrowheads="1"/>
          </p:cNvSpPr>
          <p:nvPr>
            <p:ph type="body" idx="1"/>
          </p:nvPr>
        </p:nvSpPr>
        <p:spPr/>
        <p:txBody>
          <a:bodyPr>
            <a:normAutofit lnSpcReduction="10000"/>
          </a:bodyPr>
          <a:lstStyle/>
          <a:p>
            <a:pPr marL="0" indent="0" algn="r">
              <a:lnSpc>
                <a:spcPct val="90000"/>
              </a:lnSpc>
              <a:buNone/>
            </a:pPr>
            <a:r>
              <a:rPr lang="fa-IR" dirty="0" smtClean="0"/>
              <a:t>- پتانسیهای </a:t>
            </a:r>
            <a:r>
              <a:rPr lang="fa-IR" dirty="0"/>
              <a:t>پس سیناپسی تحریکی و مهاری را تعریف و </a:t>
            </a:r>
            <a:r>
              <a:rPr lang="fa-IR" dirty="0" smtClean="0"/>
              <a:t>اهمیت </a:t>
            </a:r>
            <a:r>
              <a:rPr lang="fa-IR" dirty="0"/>
              <a:t>آنرا </a:t>
            </a:r>
            <a:r>
              <a:rPr lang="fa-IR" dirty="0" smtClean="0"/>
              <a:t>بدانیم.</a:t>
            </a:r>
            <a:endParaRPr lang="fa-IR" dirty="0"/>
          </a:p>
          <a:p>
            <a:pPr marL="0" indent="0" algn="r">
              <a:lnSpc>
                <a:spcPct val="90000"/>
              </a:lnSpc>
              <a:buNone/>
            </a:pPr>
            <a:r>
              <a:rPr lang="fa-IR" dirty="0" smtClean="0"/>
              <a:t>- مفهوم </a:t>
            </a:r>
            <a:r>
              <a:rPr lang="fa-IR" dirty="0"/>
              <a:t>و اهمیت همگرایی و واگرایی نورونی را </a:t>
            </a:r>
            <a:r>
              <a:rPr lang="fa-IR" dirty="0" smtClean="0"/>
              <a:t> بدانیم.</a:t>
            </a:r>
            <a:endParaRPr lang="fa-IR" dirty="0"/>
          </a:p>
          <a:p>
            <a:pPr marL="0" indent="0" algn="r">
              <a:lnSpc>
                <a:spcPct val="90000"/>
              </a:lnSpc>
              <a:buNone/>
            </a:pPr>
            <a:r>
              <a:rPr lang="fa-IR" dirty="0" smtClean="0"/>
              <a:t>- </a:t>
            </a:r>
            <a:r>
              <a:rPr lang="fa-IR" dirty="0"/>
              <a:t>اهمیت مهار و تسهیل پیش سیناپسی را توضیح </a:t>
            </a:r>
            <a:r>
              <a:rPr lang="fa-IR" dirty="0" smtClean="0"/>
              <a:t>دهیم.</a:t>
            </a:r>
            <a:endParaRPr lang="fa-IR" dirty="0"/>
          </a:p>
          <a:p>
            <a:pPr marL="0" indent="0" algn="r">
              <a:lnSpc>
                <a:spcPct val="90000"/>
              </a:lnSpc>
              <a:buNone/>
            </a:pPr>
            <a:r>
              <a:rPr lang="fa-IR" dirty="0" smtClean="0"/>
              <a:t>- </a:t>
            </a:r>
            <a:r>
              <a:rPr lang="fa-IR" dirty="0"/>
              <a:t>اهمیت مهار تحریک پذیری را </a:t>
            </a:r>
            <a:r>
              <a:rPr lang="fa-IR" dirty="0" smtClean="0"/>
              <a:t> بدانیم.</a:t>
            </a:r>
            <a:endParaRPr lang="fa-IR" dirty="0"/>
          </a:p>
          <a:p>
            <a:pPr marL="0" indent="0" algn="r">
              <a:lnSpc>
                <a:spcPct val="90000"/>
              </a:lnSpc>
              <a:buNone/>
            </a:pPr>
            <a:r>
              <a:rPr lang="fa-IR" dirty="0" smtClean="0"/>
              <a:t>-  با </a:t>
            </a:r>
            <a:r>
              <a:rPr lang="fa-IR" dirty="0"/>
              <a:t>انواع تثبیت کننده ها و بیحس کننده های موضعی آشنا </a:t>
            </a:r>
            <a:r>
              <a:rPr lang="fa-IR" dirty="0" smtClean="0"/>
              <a:t>شویم.</a:t>
            </a:r>
            <a:endParaRPr lang="fa-IR" dirty="0"/>
          </a:p>
          <a:p>
            <a:pPr marL="0" indent="0" algn="r">
              <a:lnSpc>
                <a:spcPct val="90000"/>
              </a:lnSpc>
              <a:buNone/>
            </a:pPr>
            <a:r>
              <a:rPr lang="fa-IR" dirty="0" smtClean="0"/>
              <a:t>- تقسیم </a:t>
            </a:r>
            <a:r>
              <a:rPr lang="fa-IR" dirty="0"/>
              <a:t>بندی نورونها را شرح </a:t>
            </a:r>
            <a:r>
              <a:rPr lang="fa-IR" dirty="0" smtClean="0"/>
              <a:t>دهیم.</a:t>
            </a:r>
            <a:endParaRPr lang="en-US" dirty="0"/>
          </a:p>
        </p:txBody>
      </p:sp>
    </p:spTree>
    <p:extLst>
      <p:ext uri="{BB962C8B-B14F-4D97-AF65-F5344CB8AC3E}">
        <p14:creationId xmlns:p14="http://schemas.microsoft.com/office/powerpoint/2010/main" val="136136469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4000">
                <a:solidFill>
                  <a:srgbClr val="FF0000"/>
                </a:solidFill>
              </a:rPr>
              <a:t>Absolute &amp; relative refractory period</a:t>
            </a:r>
          </a:p>
        </p:txBody>
      </p:sp>
      <p:pic>
        <p:nvPicPr>
          <p:cNvPr id="8195" name="Picture 3"/>
          <p:cNvPicPr>
            <a:picLocks noChangeAspect="1" noChangeArrowheads="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990600" y="1676400"/>
            <a:ext cx="7239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35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 to="" calcmode="lin" valueType="num">
                                      <p:cBhvr>
                                        <p:cTn id="14" dur="1" fill="hold"/>
                                        <p:tgtEl>
                                          <p:spTgt spid="8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r"/>
            <a:r>
              <a:rPr lang="fa-IR" sz="5400"/>
              <a:t>	دوره هاي تحريك ناپذيري:</a:t>
            </a:r>
            <a:r>
              <a:rPr lang="fa-IR" sz="4000"/>
              <a:t>	</a:t>
            </a:r>
            <a:endParaRPr lang="en-US" sz="4000"/>
          </a:p>
        </p:txBody>
      </p:sp>
      <p:sp>
        <p:nvSpPr>
          <p:cNvPr id="10243" name="Rectangle 3"/>
          <p:cNvSpPr>
            <a:spLocks noGrp="1" noChangeArrowheads="1"/>
          </p:cNvSpPr>
          <p:nvPr>
            <p:ph type="body" idx="1"/>
          </p:nvPr>
        </p:nvSpPr>
        <p:spPr/>
        <p:txBody>
          <a:bodyPr/>
          <a:lstStyle/>
          <a:p>
            <a:pPr algn="r" rtl="1"/>
            <a:r>
              <a:rPr lang="fa-IR"/>
              <a:t>مطلق: غير فعال شدن كانالهاي سديمي يا كلسيمي.</a:t>
            </a:r>
          </a:p>
          <a:p>
            <a:pPr algn="r" rtl="1"/>
            <a:r>
              <a:rPr lang="fa-IR"/>
              <a:t>دوره ان متفاوت است ( </a:t>
            </a:r>
            <a:r>
              <a:rPr lang="fa-IR" sz="2000"/>
              <a:t>نورونهاي قطور ميلين دار 2500/1 ثانيه</a:t>
            </a:r>
            <a:r>
              <a:rPr lang="fa-IR" sz="3600"/>
              <a:t>)</a:t>
            </a:r>
          </a:p>
          <a:p>
            <a:pPr algn="r" rtl="1"/>
            <a:endParaRPr lang="fa-IR" sz="3600"/>
          </a:p>
          <a:p>
            <a:pPr algn="r" rtl="1"/>
            <a:endParaRPr lang="fa-IR" sz="3600"/>
          </a:p>
          <a:p>
            <a:pPr algn="r" rtl="1"/>
            <a:r>
              <a:rPr lang="fa-IR" sz="3600"/>
              <a:t>نسبي: </a:t>
            </a:r>
            <a:r>
              <a:rPr lang="fa-IR" sz="2800"/>
              <a:t>1- فعال شدن بعضي از</a:t>
            </a:r>
            <a:r>
              <a:rPr lang="fa-IR" sz="3600"/>
              <a:t> </a:t>
            </a:r>
            <a:r>
              <a:rPr lang="fa-IR" sz="2800"/>
              <a:t>كانالهاي سديمي</a:t>
            </a:r>
          </a:p>
          <a:p>
            <a:pPr algn="r" rtl="1"/>
            <a:r>
              <a:rPr lang="fa-IR" sz="2800"/>
              <a:t>          2- باز شدن كانالهاي پتاسيمي</a:t>
            </a:r>
            <a:endParaRPr lang="en-US" sz="2800"/>
          </a:p>
        </p:txBody>
      </p:sp>
    </p:spTree>
    <p:extLst>
      <p:ext uri="{BB962C8B-B14F-4D97-AF65-F5344CB8AC3E}">
        <p14:creationId xmlns:p14="http://schemas.microsoft.com/office/powerpoint/2010/main" val="192025905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4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1000">
                                          <p:stCondLst>
                                            <p:cond delay="0"/>
                                          </p:stCondLst>
                                        </p:cTn>
                                        <p:tgtEl>
                                          <p:spTgt spid="102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1" end="1"/>
                                            </p:txEl>
                                          </p:spTgt>
                                        </p:tgtEl>
                                        <p:attrNameLst>
                                          <p:attrName>style.visibility</p:attrName>
                                        </p:attrNameLst>
                                      </p:cBhvr>
                                      <p:to>
                                        <p:strVal val="visible"/>
                                      </p:to>
                                    </p:set>
                                    <p:animEffect transition="in" filter="fade">
                                      <p:cBhvr>
                                        <p:cTn id="16" dur="1000">
                                          <p:stCondLst>
                                            <p:cond delay="0"/>
                                          </p:stCondLst>
                                        </p:cTn>
                                        <p:tgtEl>
                                          <p:spTgt spid="102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stCondLst>
                                            <p:cond delay="0"/>
                                          </p:stCondLst>
                                        </p:cTn>
                                        <p:tgtEl>
                                          <p:spTgt spid="1024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43">
                                            <p:txEl>
                                              <p:pRg st="5" end="5"/>
                                            </p:txEl>
                                          </p:spTgt>
                                        </p:tgtEl>
                                        <p:attrNameLst>
                                          <p:attrName>style.visibility</p:attrName>
                                        </p:attrNameLst>
                                      </p:cBhvr>
                                      <p:to>
                                        <p:strVal val="visible"/>
                                      </p:to>
                                    </p:set>
                                    <p:animEffect transition="in" filter="fade">
                                      <p:cBhvr>
                                        <p:cTn id="26" dur="1000">
                                          <p:stCondLst>
                                            <p:cond delay="0"/>
                                          </p:stCondLst>
                                        </p:cTn>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a-IR"/>
              <a:t>مفهوم اختلاف الكترو شيميايي چيست؟</a:t>
            </a:r>
            <a:endParaRPr lang="en-US"/>
          </a:p>
        </p:txBody>
      </p:sp>
      <p:pic>
        <p:nvPicPr>
          <p:cNvPr id="12291" name="Picture 3" descr="424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956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dissolve">
                                      <p:cBhvr>
                                        <p:cTn id="14"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fa-IR" sz="4000"/>
              <a:t>تفاوت پتانسيل استراحتي و پتانسيل تعادلي چيست؟</a:t>
            </a:r>
            <a:endParaRPr lang="en-US" sz="4000"/>
          </a:p>
        </p:txBody>
      </p:sp>
      <p:sp>
        <p:nvSpPr>
          <p:cNvPr id="14339" name="Rectangle 3"/>
          <p:cNvSpPr>
            <a:spLocks noGrp="1" noChangeArrowheads="1"/>
          </p:cNvSpPr>
          <p:nvPr>
            <p:ph type="body" idx="1"/>
          </p:nvPr>
        </p:nvSpPr>
        <p:spPr/>
        <p:txBody>
          <a:bodyPr>
            <a:normAutofit lnSpcReduction="10000"/>
          </a:bodyPr>
          <a:lstStyle/>
          <a:p>
            <a:pPr algn="r" rtl="1">
              <a:lnSpc>
                <a:spcPct val="80000"/>
              </a:lnSpc>
            </a:pPr>
            <a:r>
              <a:rPr lang="fa-IR" sz="2400"/>
              <a:t>پتانسيل استراحتي كدام سلول بيشتر است؟</a:t>
            </a:r>
          </a:p>
          <a:p>
            <a:pPr algn="r" rtl="1">
              <a:lnSpc>
                <a:spcPct val="80000"/>
              </a:lnSpc>
            </a:pPr>
            <a:r>
              <a:rPr lang="fa-IR" sz="2400"/>
              <a:t>تعادل دونان چه مي گويد؟</a:t>
            </a:r>
          </a:p>
          <a:p>
            <a:pPr algn="r" rtl="1">
              <a:lnSpc>
                <a:spcPct val="80000"/>
              </a:lnSpc>
            </a:pPr>
            <a:r>
              <a:rPr lang="fa-IR" sz="2400"/>
              <a:t>پتانسيل تعادلي با كدام معادله محاسبه مي شود؟</a:t>
            </a:r>
          </a:p>
          <a:p>
            <a:pPr algn="r" rtl="1">
              <a:lnSpc>
                <a:spcPct val="80000"/>
              </a:lnSpc>
            </a:pPr>
            <a:r>
              <a:rPr lang="fa-IR" sz="2400"/>
              <a:t>چرا پتانسيل تعادلي يون سديم 61+ ميلي ولت است؟</a:t>
            </a:r>
          </a:p>
          <a:p>
            <a:pPr algn="r" rtl="1">
              <a:lnSpc>
                <a:spcPct val="80000"/>
              </a:lnSpc>
            </a:pPr>
            <a:r>
              <a:rPr lang="fa-IR" sz="2400"/>
              <a:t>مفهوم ميدان ثابت گلدمن چيست؟</a:t>
            </a:r>
          </a:p>
          <a:p>
            <a:pPr algn="r" rtl="1">
              <a:lnSpc>
                <a:spcPct val="80000"/>
              </a:lnSpc>
            </a:pPr>
            <a:r>
              <a:rPr lang="fa-IR" sz="2400"/>
              <a:t>كدام يون نقش بيشتري در پيدايش پتانسيل استراحتي دارد؟ چرا؟</a:t>
            </a:r>
          </a:p>
          <a:p>
            <a:pPr algn="r" rtl="1">
              <a:lnSpc>
                <a:spcPct val="80000"/>
              </a:lnSpc>
            </a:pPr>
            <a:r>
              <a:rPr lang="fa-IR" sz="2400"/>
              <a:t>مفهوم فاز </a:t>
            </a:r>
            <a:r>
              <a:rPr lang="en-US" sz="2400">
                <a:solidFill>
                  <a:srgbClr val="FF0000"/>
                </a:solidFill>
              </a:rPr>
              <a:t>Depolarization</a:t>
            </a:r>
            <a:r>
              <a:rPr lang="fa-IR" sz="2400">
                <a:solidFill>
                  <a:srgbClr val="FF0000"/>
                </a:solidFill>
              </a:rPr>
              <a:t> و </a:t>
            </a:r>
            <a:r>
              <a:rPr lang="en-US" sz="2400">
                <a:solidFill>
                  <a:srgbClr val="FF0000"/>
                </a:solidFill>
              </a:rPr>
              <a:t>Re…</a:t>
            </a:r>
            <a:r>
              <a:rPr lang="fa-IR" sz="2400"/>
              <a:t> چيست؟</a:t>
            </a:r>
          </a:p>
          <a:p>
            <a:pPr algn="r" rtl="1">
              <a:lnSpc>
                <a:spcPct val="80000"/>
              </a:lnSpc>
            </a:pPr>
            <a:r>
              <a:rPr lang="fa-IR" sz="2400"/>
              <a:t>مفهوم مرحله </a:t>
            </a:r>
            <a:r>
              <a:rPr lang="en-US" sz="2400">
                <a:solidFill>
                  <a:srgbClr val="0000FF"/>
                </a:solidFill>
              </a:rPr>
              <a:t>isopotential</a:t>
            </a:r>
            <a:r>
              <a:rPr lang="fa-IR" sz="2400">
                <a:solidFill>
                  <a:srgbClr val="0000FF"/>
                </a:solidFill>
              </a:rPr>
              <a:t> و </a:t>
            </a:r>
            <a:r>
              <a:rPr lang="en-US" sz="2400">
                <a:solidFill>
                  <a:srgbClr val="0000FF"/>
                </a:solidFill>
              </a:rPr>
              <a:t>overshoot</a:t>
            </a:r>
            <a:r>
              <a:rPr lang="fa-IR" sz="2400"/>
              <a:t> چيست؟</a:t>
            </a:r>
          </a:p>
          <a:p>
            <a:pPr algn="r" rtl="1">
              <a:lnSpc>
                <a:spcPct val="80000"/>
              </a:lnSpc>
            </a:pPr>
            <a:r>
              <a:rPr lang="fa-IR" sz="2400"/>
              <a:t>براي مطالعه كانالهاي دريچه دار سديمي و پتاسيمي از چه مواد و روشهايي استفاده مي شود؟</a:t>
            </a:r>
          </a:p>
          <a:p>
            <a:pPr algn="r" rtl="1">
              <a:lnSpc>
                <a:spcPct val="80000"/>
              </a:lnSpc>
            </a:pPr>
            <a:r>
              <a:rPr lang="fa-IR" sz="2400"/>
              <a:t>چرا نورونهاي سيستم عصبي به محركهاي با فركانس بالا جواب مي دهند؟</a:t>
            </a:r>
          </a:p>
          <a:p>
            <a:pPr algn="r" rtl="1">
              <a:lnSpc>
                <a:spcPct val="80000"/>
              </a:lnSpc>
            </a:pPr>
            <a:r>
              <a:rPr lang="fa-IR" sz="2400"/>
              <a:t>چرا عضله قلبي دچار فاز كزازي نمي شود؟</a:t>
            </a:r>
            <a:endParaRPr lang="en-US" sz="2400"/>
          </a:p>
        </p:txBody>
      </p:sp>
    </p:spTree>
    <p:extLst>
      <p:ext uri="{BB962C8B-B14F-4D97-AF65-F5344CB8AC3E}">
        <p14:creationId xmlns:p14="http://schemas.microsoft.com/office/powerpoint/2010/main" val="1130165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to="" calcmode="lin" valueType="num">
                                      <p:cBhvr>
                                        <p:cTn id="14" dur="1" fill="hold"/>
                                        <p:tgtEl>
                                          <p:spTgt spid="14339">
                                            <p:txEl>
                                              <p:pRg st="0" end="0"/>
                                            </p:txEl>
                                          </p:spTgt>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to="" calcmode="lin" valueType="num">
                                      <p:cBhvr>
                                        <p:cTn id="19" dur="1" fill="hold"/>
                                        <p:tgtEl>
                                          <p:spTgt spid="14339">
                                            <p:txEl>
                                              <p:pRg st="1" end="1"/>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 to="" calcmode="lin" valueType="num">
                                      <p:cBhvr>
                                        <p:cTn id="24" dur="1" fill="hold"/>
                                        <p:tgtEl>
                                          <p:spTgt spid="14339">
                                            <p:txEl>
                                              <p:pRg st="2" end="2"/>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to="" calcmode="lin" valueType="num">
                                      <p:cBhvr>
                                        <p:cTn id="29" dur="1" fill="hold"/>
                                        <p:tgtEl>
                                          <p:spTgt spid="14339">
                                            <p:txEl>
                                              <p:pRg st="3" end="3"/>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339">
                                            <p:txEl>
                                              <p:pRg st="4" end="4"/>
                                            </p:txEl>
                                          </p:spTgt>
                                        </p:tgtEl>
                                        <p:attrNameLst>
                                          <p:attrName>style.visibility</p:attrName>
                                        </p:attrNameLst>
                                      </p:cBhvr>
                                      <p:to>
                                        <p:strVal val="visible"/>
                                      </p:to>
                                    </p:set>
                                    <p:anim to="" calcmode="lin" valueType="num">
                                      <p:cBhvr>
                                        <p:cTn id="34" dur="1" fill="hold"/>
                                        <p:tgtEl>
                                          <p:spTgt spid="14339">
                                            <p:txEl>
                                              <p:pRg st="4" end="4"/>
                                            </p:txEl>
                                          </p:spTgt>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anim to="" calcmode="lin" valueType="num">
                                      <p:cBhvr>
                                        <p:cTn id="39" dur="1" fill="hold"/>
                                        <p:tgtEl>
                                          <p:spTgt spid="14339">
                                            <p:txEl>
                                              <p:pRg st="5" end="5"/>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4339">
                                            <p:txEl>
                                              <p:pRg st="6" end="6"/>
                                            </p:txEl>
                                          </p:spTgt>
                                        </p:tgtEl>
                                        <p:attrNameLst>
                                          <p:attrName>style.visibility</p:attrName>
                                        </p:attrNameLst>
                                      </p:cBhvr>
                                      <p:to>
                                        <p:strVal val="visible"/>
                                      </p:to>
                                    </p:set>
                                    <p:anim to="" calcmode="lin" valueType="num">
                                      <p:cBhvr>
                                        <p:cTn id="44" dur="1" fill="hold"/>
                                        <p:tgtEl>
                                          <p:spTgt spid="14339">
                                            <p:txEl>
                                              <p:pRg st="6" end="6"/>
                                            </p:txEl>
                                          </p:spTgt>
                                        </p:tgtEl>
                                        <p:attrNameLst>
                                          <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to="" calcmode="lin" valueType="num">
                                      <p:cBhvr>
                                        <p:cTn id="49" dur="1" fill="hold"/>
                                        <p:tgtEl>
                                          <p:spTgt spid="14339">
                                            <p:txEl>
                                              <p:pRg st="7" end="7"/>
                                            </p:txEl>
                                          </p:spTgt>
                                        </p:tgtEl>
                                        <p:attrNameLst>
                                          <p:attrName/>
                                        </p:attrNameLst>
                                      </p:cBhvr>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4339">
                                            <p:txEl>
                                              <p:pRg st="8" end="8"/>
                                            </p:txEl>
                                          </p:spTgt>
                                        </p:tgtEl>
                                        <p:attrNameLst>
                                          <p:attrName>style.visibility</p:attrName>
                                        </p:attrNameLst>
                                      </p:cBhvr>
                                      <p:to>
                                        <p:strVal val="visible"/>
                                      </p:to>
                                    </p:set>
                                    <p:anim to="" calcmode="lin" valueType="num">
                                      <p:cBhvr>
                                        <p:cTn id="54" dur="1" fill="hold"/>
                                        <p:tgtEl>
                                          <p:spTgt spid="14339">
                                            <p:txEl>
                                              <p:pRg st="8" end="8"/>
                                            </p:txEl>
                                          </p:spTgt>
                                        </p:tgtEl>
                                        <p:attrNameLst>
                                          <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4339">
                                            <p:txEl>
                                              <p:pRg st="9" end="9"/>
                                            </p:txEl>
                                          </p:spTgt>
                                        </p:tgtEl>
                                        <p:attrNameLst>
                                          <p:attrName>style.visibility</p:attrName>
                                        </p:attrNameLst>
                                      </p:cBhvr>
                                      <p:to>
                                        <p:strVal val="visible"/>
                                      </p:to>
                                    </p:set>
                                    <p:anim to="" calcmode="lin" valueType="num">
                                      <p:cBhvr>
                                        <p:cTn id="59" dur="1" fill="hold"/>
                                        <p:tgtEl>
                                          <p:spTgt spid="14339">
                                            <p:txEl>
                                              <p:pRg st="9" end="9"/>
                                            </p:txEl>
                                          </p:spTgt>
                                        </p:tgtEl>
                                        <p:attrNameLst>
                                          <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4339">
                                            <p:txEl>
                                              <p:pRg st="10" end="10"/>
                                            </p:txEl>
                                          </p:spTgt>
                                        </p:tgtEl>
                                        <p:attrNameLst>
                                          <p:attrName>style.visibility</p:attrName>
                                        </p:attrNameLst>
                                      </p:cBhvr>
                                      <p:to>
                                        <p:strVal val="visible"/>
                                      </p:to>
                                    </p:set>
                                    <p:anim to="" calcmode="lin" valueType="num">
                                      <p:cBhvr>
                                        <p:cTn id="64" dur="1" fill="hold"/>
                                        <p:tgtEl>
                                          <p:spTgt spid="1433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solidFill>
                  <a:srgbClr val="FF0000"/>
                </a:solidFill>
              </a:rPr>
              <a:t>????????????</a:t>
            </a:r>
          </a:p>
        </p:txBody>
      </p:sp>
      <p:sp>
        <p:nvSpPr>
          <p:cNvPr id="16387" name="Rectangle 3"/>
          <p:cNvSpPr>
            <a:spLocks noGrp="1" noChangeArrowheads="1"/>
          </p:cNvSpPr>
          <p:nvPr>
            <p:ph type="body" idx="1"/>
          </p:nvPr>
        </p:nvSpPr>
        <p:spPr/>
        <p:txBody>
          <a:bodyPr/>
          <a:lstStyle/>
          <a:p>
            <a:pPr algn="r" rtl="1"/>
            <a:r>
              <a:rPr lang="fa-IR" sz="6000">
                <a:solidFill>
                  <a:srgbClr val="FF0000"/>
                </a:solidFill>
                <a:cs typeface="Arabic Style" pitchFamily="2" charset="-78"/>
              </a:rPr>
              <a:t>سرعت و دامنه</a:t>
            </a:r>
            <a:r>
              <a:rPr lang="fa-IR" sz="6000"/>
              <a:t> پتانسيل عمل تحت تاثير چه فاكتورهايي قرار مي گيرد.</a:t>
            </a:r>
            <a:endParaRPr lang="en-US" sz="6000"/>
          </a:p>
        </p:txBody>
      </p:sp>
    </p:spTree>
    <p:extLst>
      <p:ext uri="{BB962C8B-B14F-4D97-AF65-F5344CB8AC3E}">
        <p14:creationId xmlns:p14="http://schemas.microsoft.com/office/powerpoint/2010/main" val="141661688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ppt_w</p:attrName>
                                        </p:attrNameLst>
                                      </p:cBhvr>
                                      <p:tavLst>
                                        <p:tav tm="0">
                                          <p:val>
                                            <p:strVal val="#ppt_w*2.5"/>
                                          </p:val>
                                        </p:tav>
                                        <p:tav tm="100000">
                                          <p:val>
                                            <p:strVal val="#ppt_w"/>
                                          </p:val>
                                        </p:tav>
                                      </p:tavLst>
                                    </p:anim>
                                    <p:anim calcmode="lin" valueType="num">
                                      <p:cBhvr>
                                        <p:cTn id="8" dur="2000" fill="hold"/>
                                        <p:tgtEl>
                                          <p:spTgt spid="16386"/>
                                        </p:tgtEl>
                                        <p:attrNameLst>
                                          <p:attrName>ppt_h</p:attrName>
                                        </p:attrNameLst>
                                      </p:cBhvr>
                                      <p:tavLst>
                                        <p:tav tm="0">
                                          <p:val>
                                            <p:strVal val="#ppt_h"/>
                                          </p:val>
                                        </p:tav>
                                        <p:tav tm="100000">
                                          <p:val>
                                            <p:strVal val="#ppt_h"/>
                                          </p:val>
                                        </p:tav>
                                      </p:tavLst>
                                    </p:anim>
                                    <p:anim calcmode="lin" valueType="num">
                                      <p:cBhvr>
                                        <p:cTn id="9" dur="2000" fill="hold"/>
                                        <p:tgtEl>
                                          <p:spTgt spid="1638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38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3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wipe(left)">
                                      <p:cBhvr>
                                        <p:cTn id="16"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a:r>
              <a:rPr lang="fa-IR" sz="4000"/>
              <a:t>كانالهاي </a:t>
            </a:r>
            <a:r>
              <a:rPr lang="fa-IR" sz="4000">
                <a:solidFill>
                  <a:srgbClr val="FF0000"/>
                </a:solidFill>
              </a:rPr>
              <a:t>حساس به محرك</a:t>
            </a:r>
            <a:r>
              <a:rPr lang="fa-IR" sz="4000"/>
              <a:t> پتانسيل گيرنده را بوجود مي اورند</a:t>
            </a:r>
            <a:endParaRPr lang="en-US" sz="4000"/>
          </a:p>
        </p:txBody>
      </p:sp>
      <p:sp>
        <p:nvSpPr>
          <p:cNvPr id="20483" name="Rectangle 3"/>
          <p:cNvSpPr>
            <a:spLocks noGrp="1" noChangeArrowheads="1"/>
          </p:cNvSpPr>
          <p:nvPr>
            <p:ph type="body" idx="1"/>
          </p:nvPr>
        </p:nvSpPr>
        <p:spPr/>
        <p:txBody>
          <a:bodyPr/>
          <a:lstStyle/>
          <a:p>
            <a:pPr algn="r" rtl="1"/>
            <a:r>
              <a:rPr lang="fa-IR"/>
              <a:t>پتانسيل گيرنده در محل </a:t>
            </a:r>
            <a:r>
              <a:rPr lang="fa-IR">
                <a:solidFill>
                  <a:srgbClr val="009900"/>
                </a:solidFill>
              </a:rPr>
              <a:t>قطعه ابتدايي</a:t>
            </a:r>
            <a:r>
              <a:rPr lang="fa-IR"/>
              <a:t> (  در نورونهاي حركتي نخاع  ) </a:t>
            </a:r>
          </a:p>
          <a:p>
            <a:pPr algn="r" rtl="1"/>
            <a:r>
              <a:rPr lang="fa-IR"/>
              <a:t>يا </a:t>
            </a:r>
            <a:r>
              <a:rPr lang="fa-IR">
                <a:solidFill>
                  <a:srgbClr val="009900"/>
                </a:solidFill>
              </a:rPr>
              <a:t>اولين گره رانويه</a:t>
            </a:r>
            <a:r>
              <a:rPr lang="fa-IR"/>
              <a:t> (  در نورونهاي حسي پوست  ) </a:t>
            </a:r>
            <a:r>
              <a:rPr lang="fa-IR">
                <a:solidFill>
                  <a:srgbClr val="FF00FF"/>
                </a:solidFill>
              </a:rPr>
              <a:t>پتانسيل عمل</a:t>
            </a:r>
            <a:r>
              <a:rPr lang="fa-IR"/>
              <a:t> را بوجود مي اورند.</a:t>
            </a:r>
          </a:p>
          <a:p>
            <a:pPr algn="r" rtl="1"/>
            <a:endParaRPr lang="fa-IR"/>
          </a:p>
          <a:p>
            <a:pPr algn="r" rtl="1"/>
            <a:r>
              <a:rPr lang="fa-IR"/>
              <a:t>براي اشنايي بیشتر به کتاب فیزیولوژی گایتون مراجعه کنید.</a:t>
            </a:r>
            <a:endParaRPr lang="en-US"/>
          </a:p>
        </p:txBody>
      </p:sp>
    </p:spTree>
    <p:extLst>
      <p:ext uri="{BB962C8B-B14F-4D97-AF65-F5344CB8AC3E}">
        <p14:creationId xmlns:p14="http://schemas.microsoft.com/office/powerpoint/2010/main" val="988283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 calcmode="lin" valueType="num">
                                      <p:cBhvr additive="base">
                                        <p:cTn id="14"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3">
                                            <p:txEl>
                                              <p:pRg st="1" end="1"/>
                                            </p:txEl>
                                          </p:spTgt>
                                        </p:tgtEl>
                                        <p:attrNameLst>
                                          <p:attrName>style.visibility</p:attrName>
                                        </p:attrNameLst>
                                      </p:cBhvr>
                                      <p:to>
                                        <p:strVal val="visible"/>
                                      </p:to>
                                    </p:set>
                                    <p:anim calcmode="lin" valueType="num">
                                      <p:cBhvr additive="base">
                                        <p:cTn id="20"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 calcmode="lin" valueType="num">
                                      <p:cBhvr additive="base">
                                        <p:cTn id="26"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spinal_anatomy_16"/>
          <p:cNvPicPr>
            <a:picLocks noChangeAspect="1" noChangeArrowheads="1"/>
          </p:cNvPicPr>
          <p:nvPr/>
        </p:nvPicPr>
        <p:blipFill>
          <a:blip r:embed="rId2" cstate="print"/>
          <a:srcRect/>
          <a:stretch>
            <a:fillRect/>
          </a:stretch>
        </p:blipFill>
        <p:spPr bwMode="auto">
          <a:xfrm>
            <a:off x="0" y="1000108"/>
            <a:ext cx="3643313" cy="5400675"/>
          </a:xfrm>
          <a:prstGeom prst="roundRect">
            <a:avLst>
              <a:gd name="adj" fmla="val 8594"/>
            </a:avLst>
          </a:prstGeom>
          <a:solidFill>
            <a:srgbClr val="FFFFFF">
              <a:shade val="85000"/>
            </a:srgbClr>
          </a:solidFill>
          <a:ln>
            <a:noFill/>
          </a:ln>
          <a:effectLst/>
        </p:spPr>
      </p:pic>
      <p:sp>
        <p:nvSpPr>
          <p:cNvPr id="5122" name="Rectangle 2"/>
          <p:cNvSpPr>
            <a:spLocks noGrp="1" noChangeArrowheads="1"/>
          </p:cNvSpPr>
          <p:nvPr>
            <p:ph type="title"/>
          </p:nvPr>
        </p:nvSpPr>
        <p:spPr>
          <a:xfrm>
            <a:off x="304800" y="285728"/>
            <a:ext cx="8686800" cy="838200"/>
          </a:xfrm>
        </p:spPr>
        <p:txBody>
          <a:bodyPr/>
          <a:lstStyle/>
          <a:p>
            <a:pPr algn="ctr" rtl="1" eaLnBrk="1" hangingPunct="1">
              <a:defRPr/>
            </a:pPr>
            <a:r>
              <a:rPr lang="ar-SA" b="1" dirty="0" smtClean="0">
                <a:cs typeface="B Nazanin" pitchFamily="2" charset="-78"/>
              </a:rPr>
              <a:t>نخاع</a:t>
            </a:r>
            <a:r>
              <a:rPr lang="en-US" dirty="0" smtClean="0"/>
              <a:t> </a:t>
            </a:r>
            <a:r>
              <a:rPr lang="fa-IR" sz="2400" b="1" dirty="0" smtClean="0"/>
              <a:t>(</a:t>
            </a:r>
            <a:r>
              <a:rPr lang="en-US" sz="2400" b="1" dirty="0" smtClean="0"/>
              <a:t>Spinal Cord </a:t>
            </a:r>
            <a:r>
              <a:rPr lang="fa-IR" sz="2400" b="1" dirty="0" smtClean="0"/>
              <a:t>)</a:t>
            </a:r>
            <a:endParaRPr lang="en-US" sz="2400" b="1" dirty="0" smtClean="0"/>
          </a:p>
        </p:txBody>
      </p:sp>
      <p:sp>
        <p:nvSpPr>
          <p:cNvPr id="5123" name="Rectangle 3"/>
          <p:cNvSpPr>
            <a:spLocks noGrp="1" noChangeArrowheads="1"/>
          </p:cNvSpPr>
          <p:nvPr>
            <p:ph idx="1"/>
          </p:nvPr>
        </p:nvSpPr>
        <p:spPr>
          <a:xfrm>
            <a:off x="285720" y="1143000"/>
            <a:ext cx="8858280" cy="5500688"/>
          </a:xfrm>
        </p:spPr>
        <p:txBody>
          <a:bodyPr>
            <a:normAutofit/>
          </a:bodyPr>
          <a:lstStyle/>
          <a:p>
            <a:pPr algn="r" rtl="1" eaLnBrk="1" hangingPunct="1">
              <a:lnSpc>
                <a:spcPct val="80000"/>
              </a:lnSpc>
              <a:buFontTx/>
              <a:buNone/>
            </a:pPr>
            <a:endParaRPr lang="fa-IR" sz="2000" dirty="0" smtClean="0"/>
          </a:p>
          <a:p>
            <a:pPr algn="r" rtl="1" eaLnBrk="1" hangingPunct="1">
              <a:lnSpc>
                <a:spcPct val="80000"/>
              </a:lnSpc>
            </a:pPr>
            <a:r>
              <a:rPr lang="ar-SA" sz="2000" dirty="0" smtClean="0"/>
              <a:t>نخاع یا مغز تیره ، به بخشی از دستگاه عصبی</a:t>
            </a:r>
            <a:endParaRPr lang="fa-IR" sz="2000" dirty="0" smtClean="0"/>
          </a:p>
          <a:p>
            <a:pPr algn="r" rtl="1" eaLnBrk="1" hangingPunct="1">
              <a:lnSpc>
                <a:spcPct val="80000"/>
              </a:lnSpc>
              <a:buFontTx/>
              <a:buNone/>
            </a:pPr>
            <a:r>
              <a:rPr lang="en-US" sz="2000" dirty="0" smtClean="0"/>
              <a:t>   </a:t>
            </a:r>
            <a:r>
              <a:rPr lang="ar-SA" sz="2000" dirty="0" smtClean="0"/>
              <a:t> مرکزی گفته می‌شود که در درون </a:t>
            </a:r>
            <a:r>
              <a:rPr lang="ar-SA" sz="2000" dirty="0" smtClean="0">
                <a:hlinkClick r:id="rId3" tooltip="بافت همبند"/>
              </a:rPr>
              <a:t>م</a:t>
            </a:r>
            <a:r>
              <a:rPr lang="fa-IR" sz="2000" dirty="0" smtClean="0">
                <a:hlinkClick r:id="rId3" tooltip="بافت همبند"/>
              </a:rPr>
              <a:t>ج</a:t>
            </a:r>
            <a:r>
              <a:rPr lang="ar-SA" sz="2000" dirty="0" smtClean="0">
                <a:hlinkClick r:id="rId3" tooltip="بافت همبند"/>
              </a:rPr>
              <a:t>رای ستون </a:t>
            </a:r>
            <a:endParaRPr lang="fa-IR" sz="2000" dirty="0" smtClean="0">
              <a:hlinkClick r:id="rId3" tooltip="بافت همبند"/>
            </a:endParaRPr>
          </a:p>
          <a:p>
            <a:pPr algn="r" rtl="1" eaLnBrk="1" hangingPunct="1">
              <a:lnSpc>
                <a:spcPct val="80000"/>
              </a:lnSpc>
              <a:buFontTx/>
              <a:buNone/>
            </a:pPr>
            <a:r>
              <a:rPr lang="en-US" sz="2000" dirty="0" smtClean="0">
                <a:hlinkClick r:id="rId3" tooltip="بافت همبند"/>
              </a:rPr>
              <a:t>     </a:t>
            </a:r>
            <a:r>
              <a:rPr lang="ar-SA" sz="2000" dirty="0" smtClean="0">
                <a:hlinkClick r:id="rId3" tooltip="بافت همبند"/>
              </a:rPr>
              <a:t>مهره‌ها</a:t>
            </a:r>
            <a:r>
              <a:rPr lang="en-US" sz="2000" dirty="0" smtClean="0">
                <a:solidFill>
                  <a:srgbClr val="FF0000"/>
                </a:solidFill>
              </a:rPr>
              <a:t> </a:t>
            </a:r>
            <a:r>
              <a:rPr lang="ar-SA" sz="2000" dirty="0" smtClean="0"/>
              <a:t>قرار دارد. </a:t>
            </a:r>
            <a:endParaRPr lang="fa-IR" sz="2000" dirty="0" smtClean="0"/>
          </a:p>
          <a:p>
            <a:pPr algn="r" rtl="1" eaLnBrk="1" hangingPunct="1">
              <a:lnSpc>
                <a:spcPct val="80000"/>
              </a:lnSpc>
              <a:buFontTx/>
              <a:buNone/>
            </a:pPr>
            <a:endParaRPr lang="fa-IR" sz="2000" dirty="0" smtClean="0"/>
          </a:p>
          <a:p>
            <a:pPr algn="r" rtl="1" eaLnBrk="1" hangingPunct="1">
              <a:lnSpc>
                <a:spcPct val="80000"/>
              </a:lnSpc>
            </a:pPr>
            <a:r>
              <a:rPr lang="ar-SA" sz="2000" dirty="0" smtClean="0"/>
              <a:t>بخش بالای آن در مجاورت اولین مهره گردن </a:t>
            </a:r>
            <a:endParaRPr lang="fa-IR" sz="2000" dirty="0" smtClean="0"/>
          </a:p>
          <a:p>
            <a:pPr algn="r" rtl="1" eaLnBrk="1" hangingPunct="1">
              <a:lnSpc>
                <a:spcPct val="80000"/>
              </a:lnSpc>
              <a:buFontTx/>
              <a:buNone/>
            </a:pPr>
            <a:r>
              <a:rPr lang="en-US" sz="2000" dirty="0" smtClean="0"/>
              <a:t>     </a:t>
            </a:r>
            <a:r>
              <a:rPr lang="ar-SA" sz="2000" dirty="0" smtClean="0"/>
              <a:t>و انتهای آن در سطح دومین مهره کمری است.</a:t>
            </a:r>
            <a:endParaRPr lang="fa-IR" sz="2000" dirty="0" smtClean="0"/>
          </a:p>
          <a:p>
            <a:pPr algn="r" rtl="1" eaLnBrk="1" hangingPunct="1">
              <a:lnSpc>
                <a:spcPct val="80000"/>
              </a:lnSpc>
              <a:buFontTx/>
              <a:buNone/>
            </a:pPr>
            <a:endParaRPr lang="fa-IR" sz="2000" dirty="0" smtClean="0"/>
          </a:p>
          <a:p>
            <a:pPr algn="r" rtl="1" eaLnBrk="1" hangingPunct="1">
              <a:lnSpc>
                <a:spcPct val="80000"/>
              </a:lnSpc>
            </a:pPr>
            <a:r>
              <a:rPr lang="ar-SA" sz="2000" dirty="0" smtClean="0"/>
              <a:t>رنگ آن از بیرون سفید و قطر آن در حدود </a:t>
            </a:r>
            <a:r>
              <a:rPr lang="en-US" sz="2000" dirty="0" smtClean="0"/>
              <a:t>cm</a:t>
            </a:r>
            <a:r>
              <a:rPr lang="fa-IR" sz="2000" dirty="0" smtClean="0"/>
              <a:t>1</a:t>
            </a:r>
            <a:r>
              <a:rPr lang="ar-SA" sz="2000" dirty="0" smtClean="0"/>
              <a:t>است </a:t>
            </a:r>
            <a:r>
              <a:rPr lang="fa-IR" sz="2000" dirty="0" smtClean="0"/>
              <a:t>.</a:t>
            </a:r>
          </a:p>
          <a:p>
            <a:pPr algn="r" rtl="1" eaLnBrk="1" hangingPunct="1">
              <a:lnSpc>
                <a:spcPct val="80000"/>
              </a:lnSpc>
            </a:pPr>
            <a:endParaRPr lang="en-US" sz="2000" dirty="0" smtClean="0"/>
          </a:p>
          <a:p>
            <a:pPr algn="r" rtl="1" eaLnBrk="1" hangingPunct="1">
              <a:lnSpc>
                <a:spcPct val="80000"/>
              </a:lnSpc>
            </a:pPr>
            <a:r>
              <a:rPr lang="ar-SA" sz="2000" dirty="0" smtClean="0"/>
              <a:t>طول آن در مرد و زن به ترتیب</a:t>
            </a:r>
            <a:r>
              <a:rPr lang="en-US" sz="2000" dirty="0" smtClean="0"/>
              <a:t> </a:t>
            </a:r>
            <a:r>
              <a:rPr lang="ar-SA" sz="2000" dirty="0" smtClean="0"/>
              <a:t> </a:t>
            </a:r>
            <a:r>
              <a:rPr lang="en-US" sz="2000" dirty="0" smtClean="0"/>
              <a:t>cm</a:t>
            </a:r>
            <a:r>
              <a:rPr lang="ar-SA" sz="2000" dirty="0" smtClean="0"/>
              <a:t>45 و </a:t>
            </a:r>
            <a:r>
              <a:rPr lang="en-US" sz="2000" dirty="0" smtClean="0"/>
              <a:t>cm </a:t>
            </a:r>
            <a:r>
              <a:rPr lang="ar-SA" sz="2000" dirty="0" smtClean="0"/>
              <a:t>42 است.</a:t>
            </a:r>
            <a:endParaRPr lang="fa-IR" sz="2000" dirty="0" smtClean="0"/>
          </a:p>
          <a:p>
            <a:pPr algn="r" rtl="1" eaLnBrk="1" hangingPunct="1">
              <a:lnSpc>
                <a:spcPct val="80000"/>
              </a:lnSpc>
            </a:pPr>
            <a:endParaRPr lang="en-US" sz="2000" dirty="0" smtClean="0"/>
          </a:p>
          <a:p>
            <a:pPr algn="r" rtl="1" eaLnBrk="1" hangingPunct="1">
              <a:lnSpc>
                <a:spcPct val="80000"/>
              </a:lnSpc>
            </a:pPr>
            <a:r>
              <a:rPr lang="fa-IR" sz="2000" dirty="0" smtClean="0"/>
              <a:t>در دو ناحیه برجستگی گردنی و کمری(</a:t>
            </a:r>
            <a:r>
              <a:rPr lang="fa-IR" sz="1800" dirty="0" smtClean="0"/>
              <a:t>عصب دهی اندامها</a:t>
            </a:r>
            <a:r>
              <a:rPr lang="fa-IR" sz="2000" dirty="0" smtClean="0"/>
              <a:t>)</a:t>
            </a:r>
            <a:endParaRPr lang="en-US" sz="2000" dirty="0" smtClean="0"/>
          </a:p>
          <a:p>
            <a:pPr algn="r" rtl="1">
              <a:lnSpc>
                <a:spcPct val="80000"/>
              </a:lnSpc>
              <a:buNone/>
            </a:pPr>
            <a:r>
              <a:rPr lang="fa-IR" sz="2000" dirty="0" smtClean="0"/>
              <a:t> </a:t>
            </a:r>
            <a:r>
              <a:rPr lang="en-US" sz="2000" dirty="0" smtClean="0"/>
              <a:t>    </a:t>
            </a:r>
            <a:r>
              <a:rPr lang="fa-IR" sz="2000" dirty="0" smtClean="0"/>
              <a:t>قطر بیشتری دارد.</a:t>
            </a:r>
          </a:p>
          <a:p>
            <a:pPr algn="r" rtl="1" eaLnBrk="1" hangingPunct="1">
              <a:lnSpc>
                <a:spcPct val="80000"/>
              </a:lnSpc>
              <a:buFontTx/>
              <a:buNone/>
            </a:pPr>
            <a:r>
              <a:rPr lang="en-US" sz="2000" dirty="0" smtClean="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a:t>مفهوم </a:t>
            </a:r>
            <a:r>
              <a:rPr lang="fa-IR">
                <a:solidFill>
                  <a:srgbClr val="FF0000"/>
                </a:solidFill>
              </a:rPr>
              <a:t>تاخير سيناپسي</a:t>
            </a:r>
            <a:r>
              <a:rPr lang="fa-IR"/>
              <a:t> چيست...؟</a:t>
            </a:r>
            <a:endParaRPr lang="en-US"/>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600200"/>
            <a:ext cx="4319587"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925" y="1524000"/>
            <a:ext cx="390683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06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to="" calcmode="lin" valueType="num">
                                      <p:cBhvr>
                                        <p:cTn id="13" dur="1" fill="hold"/>
                                        <p:tgtEl>
                                          <p:spTgt spid="22532"/>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530"/>
                                        </p:tgtEl>
                                        <p:attrNameLst>
                                          <p:attrName>style.visibility</p:attrName>
                                        </p:attrNameLst>
                                      </p:cBhvr>
                                      <p:to>
                                        <p:strVal val="visible"/>
                                      </p:to>
                                    </p:set>
                                    <p:anim calcmode="lin" valueType="num">
                                      <p:cBhvr additive="base">
                                        <p:cTn id="18" dur="500" fill="hold"/>
                                        <p:tgtEl>
                                          <p:spTgt spid="22530"/>
                                        </p:tgtEl>
                                        <p:attrNameLst>
                                          <p:attrName>ppt_x</p:attrName>
                                        </p:attrNameLst>
                                      </p:cBhvr>
                                      <p:tavLst>
                                        <p:tav tm="0">
                                          <p:val>
                                            <p:strVal val="#ppt_x"/>
                                          </p:val>
                                        </p:tav>
                                        <p:tav tm="100000">
                                          <p:val>
                                            <p:strVal val="#ppt_x"/>
                                          </p:val>
                                        </p:tav>
                                      </p:tavLst>
                                    </p:anim>
                                    <p:anim calcmode="lin" valueType="num">
                                      <p:cBhvr additive="base">
                                        <p:cTn id="19"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22531"/>
                                        </p:tgtEl>
                                        <p:attrNameLst>
                                          <p:attrName>style.visibility</p:attrName>
                                        </p:attrNameLst>
                                      </p:cBhvr>
                                      <p:to>
                                        <p:strVal val="visible"/>
                                      </p:to>
                                    </p:set>
                                    <p:animEffect transition="in" filter="diamond(in)">
                                      <p:cBhvr>
                                        <p:cTn id="24" dur="2000"/>
                                        <p:tgtEl>
                                          <p:spTgt spid="225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2532"/>
                                        </p:tgtEl>
                                        <p:attrNameLst>
                                          <p:attrName>style.visibility</p:attrName>
                                        </p:attrNameLst>
                                      </p:cBhvr>
                                      <p:to>
                                        <p:strVal val="visible"/>
                                      </p:to>
                                    </p:set>
                                    <p:anim calcmode="lin" valueType="num">
                                      <p:cBhvr>
                                        <p:cTn id="29" dur="500" fill="hold"/>
                                        <p:tgtEl>
                                          <p:spTgt spid="22532"/>
                                        </p:tgtEl>
                                        <p:attrNameLst>
                                          <p:attrName>ppt_w</p:attrName>
                                        </p:attrNameLst>
                                      </p:cBhvr>
                                      <p:tavLst>
                                        <p:tav tm="0">
                                          <p:val>
                                            <p:fltVal val="0"/>
                                          </p:val>
                                        </p:tav>
                                        <p:tav tm="100000">
                                          <p:val>
                                            <p:strVal val="#ppt_w"/>
                                          </p:val>
                                        </p:tav>
                                      </p:tavLst>
                                    </p:anim>
                                    <p:anim calcmode="lin" valueType="num">
                                      <p:cBhvr>
                                        <p:cTn id="30" dur="500" fill="hold"/>
                                        <p:tgtEl>
                                          <p:spTgt spid="22532"/>
                                        </p:tgtEl>
                                        <p:attrNameLst>
                                          <p:attrName>ppt_h</p:attrName>
                                        </p:attrNameLst>
                                      </p:cBhvr>
                                      <p:tavLst>
                                        <p:tav tm="0">
                                          <p:val>
                                            <p:fltVal val="0"/>
                                          </p:val>
                                        </p:tav>
                                        <p:tav tm="100000">
                                          <p:val>
                                            <p:strVal val="#ppt_h"/>
                                          </p:val>
                                        </p:tav>
                                      </p:tavLst>
                                    </p:anim>
                                    <p:animEffect transition="in" filter="fade">
                                      <p:cBhvr>
                                        <p:cTn id="31"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solidFill>
                  <a:srgbClr val="FF0000"/>
                </a:solidFill>
              </a:rPr>
              <a:t>????????????</a:t>
            </a:r>
          </a:p>
        </p:txBody>
      </p:sp>
      <p:sp>
        <p:nvSpPr>
          <p:cNvPr id="74755" name="Rectangle 3"/>
          <p:cNvSpPr>
            <a:spLocks noGrp="1" noChangeArrowheads="1"/>
          </p:cNvSpPr>
          <p:nvPr>
            <p:ph type="body" idx="1"/>
          </p:nvPr>
        </p:nvSpPr>
        <p:spPr/>
        <p:txBody>
          <a:bodyPr/>
          <a:lstStyle/>
          <a:p>
            <a:r>
              <a:rPr lang="fa-IR" sz="6000">
                <a:solidFill>
                  <a:srgbClr val="FF0000"/>
                </a:solidFill>
                <a:cs typeface="Arabic Style" pitchFamily="2" charset="-78"/>
              </a:rPr>
              <a:t>سرعت و دامنه</a:t>
            </a:r>
            <a:r>
              <a:rPr lang="fa-IR" sz="6000"/>
              <a:t> پتانسيل عمل تحت تاثير چه فاكتورهايي قرار مي گيرد.</a:t>
            </a:r>
            <a:endParaRPr lang="en-US" sz="6000"/>
          </a:p>
        </p:txBody>
      </p:sp>
    </p:spTree>
    <p:extLst>
      <p:ext uri="{BB962C8B-B14F-4D97-AF65-F5344CB8AC3E}">
        <p14:creationId xmlns:p14="http://schemas.microsoft.com/office/powerpoint/2010/main" val="155560965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2000" fill="hold"/>
                                        <p:tgtEl>
                                          <p:spTgt spid="74754"/>
                                        </p:tgtEl>
                                        <p:attrNameLst>
                                          <p:attrName>ppt_w</p:attrName>
                                        </p:attrNameLst>
                                      </p:cBhvr>
                                      <p:tavLst>
                                        <p:tav tm="0">
                                          <p:val>
                                            <p:strVal val="#ppt_w*2.5"/>
                                          </p:val>
                                        </p:tav>
                                        <p:tav tm="100000">
                                          <p:val>
                                            <p:strVal val="#ppt_w"/>
                                          </p:val>
                                        </p:tav>
                                      </p:tavLst>
                                    </p:anim>
                                    <p:anim calcmode="lin" valueType="num">
                                      <p:cBhvr>
                                        <p:cTn id="8" dur="2000" fill="hold"/>
                                        <p:tgtEl>
                                          <p:spTgt spid="74754"/>
                                        </p:tgtEl>
                                        <p:attrNameLst>
                                          <p:attrName>ppt_h</p:attrName>
                                        </p:attrNameLst>
                                      </p:cBhvr>
                                      <p:tavLst>
                                        <p:tav tm="0">
                                          <p:val>
                                            <p:strVal val="#ppt_h"/>
                                          </p:val>
                                        </p:tav>
                                        <p:tav tm="100000">
                                          <p:val>
                                            <p:strVal val="#ppt_h"/>
                                          </p:val>
                                        </p:tav>
                                      </p:tavLst>
                                    </p:anim>
                                    <p:anim calcmode="lin" valueType="num">
                                      <p:cBhvr>
                                        <p:cTn id="9" dur="2000" fill="hold"/>
                                        <p:tgtEl>
                                          <p:spTgt spid="747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47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47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4755">
                                            <p:txEl>
                                              <p:pRg st="0" end="0"/>
                                            </p:txEl>
                                          </p:spTgt>
                                        </p:tgtEl>
                                        <p:attrNameLst>
                                          <p:attrName>style.visibility</p:attrName>
                                        </p:attrNameLst>
                                      </p:cBhvr>
                                      <p:to>
                                        <p:strVal val="visible"/>
                                      </p:to>
                                    </p:set>
                                    <p:animEffect transition="in" filter="wipe(left)">
                                      <p:cBhvr>
                                        <p:cTn id="16"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fa-IR" sz="4000"/>
              <a:t>پتانسيلهاي </a:t>
            </a:r>
            <a:r>
              <a:rPr lang="fa-IR" sz="4000">
                <a:solidFill>
                  <a:srgbClr val="FF0066"/>
                </a:solidFill>
              </a:rPr>
              <a:t>پس سيناپسي</a:t>
            </a:r>
            <a:r>
              <a:rPr lang="fa-IR" sz="4000"/>
              <a:t> مهاري و تحريكي...؟</a:t>
            </a:r>
            <a:endParaRPr lang="en-US" sz="4000"/>
          </a:p>
        </p:txBody>
      </p:sp>
      <p:sp>
        <p:nvSpPr>
          <p:cNvPr id="76803" name="Rectangle 3"/>
          <p:cNvSpPr>
            <a:spLocks noGrp="1" noChangeArrowheads="1"/>
          </p:cNvSpPr>
          <p:nvPr>
            <p:ph type="body" idx="1"/>
          </p:nvPr>
        </p:nvSpPr>
        <p:spPr/>
        <p:txBody>
          <a:bodyPr/>
          <a:lstStyle/>
          <a:p>
            <a:pPr algn="r" rtl="1"/>
            <a:r>
              <a:rPr lang="fa-IR"/>
              <a:t>يك </a:t>
            </a:r>
            <a:r>
              <a:rPr lang="fa-IR">
                <a:solidFill>
                  <a:srgbClr val="FF00FF"/>
                </a:solidFill>
              </a:rPr>
              <a:t>تحريك منفرد</a:t>
            </a:r>
            <a:r>
              <a:rPr lang="fa-IR"/>
              <a:t> در يك نورون </a:t>
            </a:r>
            <a:r>
              <a:rPr lang="fa-IR" sz="4800"/>
              <a:t>يك پتانسيل عمل قابل انتشار ايجاد </a:t>
            </a:r>
            <a:r>
              <a:rPr lang="fa-IR" sz="4800">
                <a:solidFill>
                  <a:srgbClr val="0000FF"/>
                </a:solidFill>
              </a:rPr>
              <a:t>نمي كند</a:t>
            </a:r>
            <a:r>
              <a:rPr lang="fa-IR"/>
              <a:t> ، بلكه موجب بروز يك </a:t>
            </a:r>
            <a:r>
              <a:rPr lang="en-US">
                <a:solidFill>
                  <a:srgbClr val="FF0066"/>
                </a:solidFill>
              </a:rPr>
              <a:t>De</a:t>
            </a:r>
            <a:r>
              <a:rPr lang="fa-IR"/>
              <a:t> نسبي زودگذر و يا </a:t>
            </a:r>
            <a:r>
              <a:rPr lang="en-US">
                <a:solidFill>
                  <a:srgbClr val="FF0066"/>
                </a:solidFill>
              </a:rPr>
              <a:t>Hyperpolarization</a:t>
            </a:r>
            <a:r>
              <a:rPr lang="fa-IR"/>
              <a:t> زودگذر شود.  </a:t>
            </a:r>
            <a:endParaRPr lang="en-US"/>
          </a:p>
        </p:txBody>
      </p:sp>
    </p:spTree>
    <p:extLst>
      <p:ext uri="{BB962C8B-B14F-4D97-AF65-F5344CB8AC3E}">
        <p14:creationId xmlns:p14="http://schemas.microsoft.com/office/powerpoint/2010/main" val="2734143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 calcmode="lin" valueType="num">
                                      <p:cBhvr>
                                        <p:cTn id="12"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680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6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r" rtl="1"/>
            <a:r>
              <a:rPr lang="en-US" sz="4000"/>
              <a:t>Excitatory Postsynaptic Potentials</a:t>
            </a:r>
            <a:br>
              <a:rPr lang="en-US" sz="4000"/>
            </a:br>
            <a:r>
              <a:rPr lang="en-US" sz="4000"/>
              <a:t> </a:t>
            </a:r>
            <a:r>
              <a:rPr lang="en-US" sz="4000">
                <a:solidFill>
                  <a:srgbClr val="FF0066"/>
                </a:solidFill>
              </a:rPr>
              <a:t>(EPSP</a:t>
            </a:r>
            <a:r>
              <a:rPr lang="en-US" sz="4000" baseline="-25000">
                <a:solidFill>
                  <a:srgbClr val="FF0066"/>
                </a:solidFill>
              </a:rPr>
              <a:t>s</a:t>
            </a:r>
            <a:r>
              <a:rPr lang="en-US" sz="4000">
                <a:solidFill>
                  <a:srgbClr val="FF0066"/>
                </a:solidFill>
              </a:rPr>
              <a:t>)</a:t>
            </a:r>
          </a:p>
        </p:txBody>
      </p:sp>
      <p:sp>
        <p:nvSpPr>
          <p:cNvPr id="97283" name="Rectangle 3"/>
          <p:cNvSpPr>
            <a:spLocks noGrp="1" noChangeArrowheads="1"/>
          </p:cNvSpPr>
          <p:nvPr>
            <p:ph type="body" idx="1"/>
          </p:nvPr>
        </p:nvSpPr>
        <p:spPr/>
        <p:txBody>
          <a:bodyPr/>
          <a:lstStyle/>
          <a:p>
            <a:pPr algn="r" rtl="1"/>
            <a:r>
              <a:rPr lang="fa-IR"/>
              <a:t>ناشي از </a:t>
            </a:r>
            <a:r>
              <a:rPr lang="en-US"/>
              <a:t>De</a:t>
            </a:r>
            <a:r>
              <a:rPr lang="fa-IR"/>
              <a:t> غشا پس سيناپسي بالافاصله در زير تكمه سيناپسي فعال است و چون ضعيف است نمي تواند تمام غشا را دي پولاريزه كند ، بلكه فقط يك </a:t>
            </a:r>
            <a:r>
              <a:rPr lang="en-US">
                <a:solidFill>
                  <a:srgbClr val="FF0066"/>
                </a:solidFill>
              </a:rPr>
              <a:t>EPSP</a:t>
            </a:r>
            <a:r>
              <a:rPr lang="fa-IR">
                <a:solidFill>
                  <a:srgbClr val="FF0066"/>
                </a:solidFill>
              </a:rPr>
              <a:t> توليد مي كند.</a:t>
            </a:r>
            <a:endParaRPr lang="en-US">
              <a:solidFill>
                <a:srgbClr val="FF0066"/>
              </a:solidFill>
            </a:endParaRPr>
          </a:p>
        </p:txBody>
      </p:sp>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62400"/>
            <a:ext cx="5943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859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diamond(in)">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wheel(4)">
                                      <p:cBhvr>
                                        <p:cTn id="12" dur="2000"/>
                                        <p:tgtEl>
                                          <p:spTgt spid="97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97284"/>
                                        </p:tgtEl>
                                        <p:attrNameLst>
                                          <p:attrName>style.visibility</p:attrName>
                                        </p:attrNameLst>
                                      </p:cBhvr>
                                      <p:to>
                                        <p:strVal val="visible"/>
                                      </p:to>
                                    </p:set>
                                    <p:anim calcmode="lin" valueType="num">
                                      <p:cBhvr>
                                        <p:cTn id="17" dur="500" fill="hold"/>
                                        <p:tgtEl>
                                          <p:spTgt spid="97284"/>
                                        </p:tgtEl>
                                        <p:attrNameLst>
                                          <p:attrName>ppt_w</p:attrName>
                                        </p:attrNameLst>
                                      </p:cBhvr>
                                      <p:tavLst>
                                        <p:tav tm="0">
                                          <p:val>
                                            <p:fltVal val="0"/>
                                          </p:val>
                                        </p:tav>
                                        <p:tav tm="100000">
                                          <p:val>
                                            <p:strVal val="#ppt_w"/>
                                          </p:val>
                                        </p:tav>
                                      </p:tavLst>
                                    </p:anim>
                                    <p:anim calcmode="lin" valueType="num">
                                      <p:cBhvr>
                                        <p:cTn id="18" dur="500" fill="hold"/>
                                        <p:tgtEl>
                                          <p:spTgt spid="97284"/>
                                        </p:tgtEl>
                                        <p:attrNameLst>
                                          <p:attrName>ppt_h</p:attrName>
                                        </p:attrNameLst>
                                      </p:cBhvr>
                                      <p:tavLst>
                                        <p:tav tm="0">
                                          <p:val>
                                            <p:fltVal val="0"/>
                                          </p:val>
                                        </p:tav>
                                        <p:tav tm="100000">
                                          <p:val>
                                            <p:strVal val="#ppt_h"/>
                                          </p:val>
                                        </p:tav>
                                      </p:tavLst>
                                    </p:anim>
                                    <p:animEffect transition="in" filter="fade">
                                      <p:cBhvr>
                                        <p:cTn id="19"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r" rtl="1"/>
            <a:r>
              <a:rPr lang="fa-IR"/>
              <a:t>علت </a:t>
            </a:r>
            <a:r>
              <a:rPr lang="en-US">
                <a:solidFill>
                  <a:srgbClr val="FF0066"/>
                </a:solidFill>
              </a:rPr>
              <a:t>EPSP</a:t>
            </a:r>
            <a:r>
              <a:rPr lang="fa-IR">
                <a:solidFill>
                  <a:srgbClr val="FF0066"/>
                </a:solidFill>
              </a:rPr>
              <a:t>...؟</a:t>
            </a:r>
            <a:endParaRPr lang="en-US">
              <a:solidFill>
                <a:srgbClr val="FF0066"/>
              </a:solidFill>
            </a:endParaRPr>
          </a:p>
        </p:txBody>
      </p:sp>
      <p:sp>
        <p:nvSpPr>
          <p:cNvPr id="99331" name="Rectangle 3"/>
          <p:cNvSpPr>
            <a:spLocks noGrp="1" noChangeArrowheads="1"/>
          </p:cNvSpPr>
          <p:nvPr>
            <p:ph type="body" idx="1"/>
          </p:nvPr>
        </p:nvSpPr>
        <p:spPr>
          <a:xfrm>
            <a:off x="457200" y="2667000"/>
            <a:ext cx="8229600" cy="3459163"/>
          </a:xfrm>
        </p:spPr>
        <p:txBody>
          <a:bodyPr/>
          <a:lstStyle/>
          <a:p>
            <a:pPr algn="r" rtl="1"/>
            <a:r>
              <a:rPr lang="fa-IR" sz="5400"/>
              <a:t>باز شدن كانالهاي </a:t>
            </a:r>
            <a:r>
              <a:rPr lang="fa-IR" sz="5400">
                <a:solidFill>
                  <a:srgbClr val="0000FF"/>
                </a:solidFill>
              </a:rPr>
              <a:t>سديمي</a:t>
            </a:r>
            <a:endParaRPr lang="en-US" sz="5400">
              <a:solidFill>
                <a:srgbClr val="0000FF"/>
              </a:solidFill>
            </a:endParaRPr>
          </a:p>
        </p:txBody>
      </p:sp>
    </p:spTree>
    <p:extLst>
      <p:ext uri="{BB962C8B-B14F-4D97-AF65-F5344CB8AC3E}">
        <p14:creationId xmlns:p14="http://schemas.microsoft.com/office/powerpoint/2010/main" val="15159099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5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 calcmode="lin" valueType="num">
                                      <p:cBhvr additive="base">
                                        <p:cTn id="12"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4000"/>
              <a:t>Inhibitory Postsynaptic Potentials</a:t>
            </a:r>
            <a:br>
              <a:rPr lang="en-US" sz="4000"/>
            </a:br>
            <a:r>
              <a:rPr lang="en-US" sz="4000"/>
              <a:t>(IPSP</a:t>
            </a:r>
            <a:r>
              <a:rPr lang="en-US" sz="4000" baseline="-25000"/>
              <a:t>s</a:t>
            </a:r>
            <a:r>
              <a:rPr lang="en-US" sz="4000"/>
              <a:t>)</a:t>
            </a:r>
          </a:p>
        </p:txBody>
      </p:sp>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01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
                                          </p:val>
                                        </p:tav>
                                        <p:tav tm="100000">
                                          <p:val>
                                            <p:strVal val="#ppt_w"/>
                                          </p:val>
                                        </p:tav>
                                      </p:tavLst>
                                    </p:anim>
                                    <p:anim calcmode="lin" valueType="num">
                                      <p:cBhvr>
                                        <p:cTn id="8" dur="500" fill="hold"/>
                                        <p:tgtEl>
                                          <p:spTgt spid="78850"/>
                                        </p:tgtEl>
                                        <p:attrNameLst>
                                          <p:attrName>ppt_h</p:attrName>
                                        </p:attrNameLst>
                                      </p:cBhvr>
                                      <p:tavLst>
                                        <p:tav tm="0">
                                          <p:val>
                                            <p:fltVal val="0"/>
                                          </p:val>
                                        </p:tav>
                                        <p:tav tm="100000">
                                          <p:val>
                                            <p:strVal val="#ppt_h"/>
                                          </p:val>
                                        </p:tav>
                                      </p:tavLst>
                                    </p:anim>
                                    <p:animEffect transition="in" filter="fade">
                                      <p:cBhvr>
                                        <p:cTn id="9" dur="500"/>
                                        <p:tgtEl>
                                          <p:spTgt spid="788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78851"/>
                                        </p:tgtEl>
                                        <p:attrNameLst>
                                          <p:attrName>style.visibility</p:attrName>
                                        </p:attrNameLst>
                                      </p:cBhvr>
                                      <p:to>
                                        <p:strVal val="visible"/>
                                      </p:to>
                                    </p:set>
                                    <p:animEffect transition="in" filter="dissolve">
                                      <p:cBhvr>
                                        <p:cTn id="14"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fa-IR">
                <a:solidFill>
                  <a:srgbClr val="FF0066"/>
                </a:solidFill>
              </a:rPr>
              <a:t>علت</a:t>
            </a:r>
            <a:r>
              <a:rPr lang="fa-IR"/>
              <a:t> </a:t>
            </a:r>
            <a:r>
              <a:rPr lang="en-US"/>
              <a:t>(IPSP</a:t>
            </a:r>
            <a:r>
              <a:rPr lang="en-US" baseline="-25000"/>
              <a:t>s</a:t>
            </a:r>
            <a:r>
              <a:rPr lang="en-US"/>
              <a:t>)</a:t>
            </a:r>
            <a:r>
              <a:rPr lang="fa-IR"/>
              <a:t> ...؟</a:t>
            </a:r>
            <a:endParaRPr lang="en-US"/>
          </a:p>
        </p:txBody>
      </p:sp>
      <p:sp>
        <p:nvSpPr>
          <p:cNvPr id="80899" name="Rectangle 3"/>
          <p:cNvSpPr>
            <a:spLocks noGrp="1" noChangeArrowheads="1"/>
          </p:cNvSpPr>
          <p:nvPr>
            <p:ph type="body" idx="1"/>
          </p:nvPr>
        </p:nvSpPr>
        <p:spPr/>
        <p:txBody>
          <a:bodyPr/>
          <a:lstStyle/>
          <a:p>
            <a:pPr algn="r" rtl="1"/>
            <a:r>
              <a:rPr lang="fa-IR" sz="4000"/>
              <a:t>تحريك ممكن است موجب عبور يونهايي از غشا نورون پس سيناپسي شود كه بجاي يك جواب </a:t>
            </a:r>
            <a:r>
              <a:rPr lang="en-US" sz="4000">
                <a:solidFill>
                  <a:srgbClr val="00CC00"/>
                </a:solidFill>
              </a:rPr>
              <a:t>De</a:t>
            </a:r>
            <a:r>
              <a:rPr lang="fa-IR" sz="4000">
                <a:solidFill>
                  <a:srgbClr val="00CC00"/>
                </a:solidFill>
              </a:rPr>
              <a:t> </a:t>
            </a:r>
            <a:r>
              <a:rPr lang="fa-IR" sz="4000"/>
              <a:t>يك جواب زودگذر </a:t>
            </a:r>
            <a:r>
              <a:rPr lang="en-US" sz="4000">
                <a:solidFill>
                  <a:srgbClr val="0000FF"/>
                </a:solidFill>
              </a:rPr>
              <a:t>Hyper</a:t>
            </a:r>
            <a:r>
              <a:rPr lang="fa-IR" sz="4000"/>
              <a:t> ايجاد كند.</a:t>
            </a:r>
          </a:p>
          <a:p>
            <a:pPr algn="r" rtl="1"/>
            <a:endParaRPr lang="fa-IR" sz="4000"/>
          </a:p>
          <a:p>
            <a:r>
              <a:rPr lang="fa-IR"/>
              <a:t>الف- افزايش ورود يون </a:t>
            </a:r>
            <a:r>
              <a:rPr lang="fa-IR">
                <a:solidFill>
                  <a:srgbClr val="FF0066"/>
                </a:solidFill>
              </a:rPr>
              <a:t>كلر</a:t>
            </a:r>
          </a:p>
          <a:p>
            <a:r>
              <a:rPr lang="fa-IR"/>
              <a:t>ب- افزايش خروج </a:t>
            </a:r>
            <a:r>
              <a:rPr lang="fa-IR">
                <a:solidFill>
                  <a:srgbClr val="FF0066"/>
                </a:solidFill>
              </a:rPr>
              <a:t>پتاسيم</a:t>
            </a:r>
            <a:endParaRPr lang="en-US">
              <a:solidFill>
                <a:srgbClr val="FF0066"/>
              </a:solidFill>
            </a:endParaRPr>
          </a:p>
        </p:txBody>
      </p:sp>
    </p:spTree>
    <p:extLst>
      <p:ext uri="{BB962C8B-B14F-4D97-AF65-F5344CB8AC3E}">
        <p14:creationId xmlns:p14="http://schemas.microsoft.com/office/powerpoint/2010/main" val="2120917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animEffect transition="in" filter="fade">
                                      <p:cBhvr>
                                        <p:cTn id="9" dur="500"/>
                                        <p:tgtEl>
                                          <p:spTgt spid="80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0899">
                                            <p:txEl>
                                              <p:pRg st="0" end="0"/>
                                            </p:txEl>
                                          </p:spTgt>
                                        </p:tgtEl>
                                        <p:attrNameLst>
                                          <p:attrName>style.visibility</p:attrName>
                                        </p:attrNameLst>
                                      </p:cBhvr>
                                      <p:to>
                                        <p:strVal val="visible"/>
                                      </p:to>
                                    </p:set>
                                    <p:anim calcmode="lin" valueType="num">
                                      <p:cBhvr additive="base">
                                        <p:cTn id="14"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0899">
                                            <p:txEl>
                                              <p:pRg st="2" end="2"/>
                                            </p:txEl>
                                          </p:spTgt>
                                        </p:tgtEl>
                                        <p:attrNameLst>
                                          <p:attrName>style.visibility</p:attrName>
                                        </p:attrNameLst>
                                      </p:cBhvr>
                                      <p:to>
                                        <p:strVal val="visible"/>
                                      </p:to>
                                    </p:set>
                                    <p:anim calcmode="lin" valueType="num">
                                      <p:cBhvr additive="base">
                                        <p:cTn id="20"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0899">
                                            <p:txEl>
                                              <p:pRg st="3" end="3"/>
                                            </p:txEl>
                                          </p:spTgt>
                                        </p:tgtEl>
                                        <p:attrNameLst>
                                          <p:attrName>style.visibility</p:attrName>
                                        </p:attrNameLst>
                                      </p:cBhvr>
                                      <p:to>
                                        <p:strVal val="visible"/>
                                      </p:to>
                                    </p:set>
                                    <p:anim calcmode="lin" valueType="num">
                                      <p:cBhvr additive="base">
                                        <p:cTn id="26"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2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362075"/>
            <a:ext cx="549592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Grp="1" noChangeArrowheads="1"/>
          </p:cNvSpPr>
          <p:nvPr>
            <p:ph type="title" idx="4294967295"/>
          </p:nvPr>
        </p:nvSpPr>
        <p:spPr>
          <a:xfrm>
            <a:off x="468313" y="0"/>
            <a:ext cx="8229600" cy="1384300"/>
          </a:xfrm>
        </p:spPr>
        <p:txBody>
          <a:bodyPr/>
          <a:lstStyle/>
          <a:p>
            <a:r>
              <a:rPr lang="en-US" b="1" i="1" u="sng">
                <a:solidFill>
                  <a:schemeClr val="accent2"/>
                </a:solidFill>
              </a:rPr>
              <a:t>In put – out put</a:t>
            </a:r>
          </a:p>
        </p:txBody>
      </p:sp>
    </p:spTree>
    <p:extLst>
      <p:ext uri="{BB962C8B-B14F-4D97-AF65-F5344CB8AC3E}">
        <p14:creationId xmlns:p14="http://schemas.microsoft.com/office/powerpoint/2010/main" val="3193262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to="" calcmode="lin" valueType="num">
                                      <p:cBhvr>
                                        <p:cTn id="7" dur="1" fill="hold"/>
                                        <p:tgtEl>
                                          <p:spTgt spid="7680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 to="" calcmode="lin" valueType="num">
                                      <p:cBhvr>
                                        <p:cTn id="12" dur="1" fill="hold"/>
                                        <p:tgtEl>
                                          <p:spTgt spid="768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85925"/>
            <a:ext cx="62198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Grp="1" noChangeArrowheads="1"/>
          </p:cNvSpPr>
          <p:nvPr>
            <p:ph type="title" idx="4294967295"/>
          </p:nvPr>
        </p:nvSpPr>
        <p:spPr>
          <a:xfrm>
            <a:off x="468313" y="0"/>
            <a:ext cx="8229600" cy="1384300"/>
          </a:xfrm>
        </p:spPr>
        <p:txBody>
          <a:bodyPr/>
          <a:lstStyle/>
          <a:p>
            <a:r>
              <a:rPr lang="en-US" b="1" i="1" u="sng">
                <a:solidFill>
                  <a:schemeClr val="accent2"/>
                </a:solidFill>
              </a:rPr>
              <a:t>In put – out put</a:t>
            </a:r>
          </a:p>
        </p:txBody>
      </p:sp>
    </p:spTree>
    <p:extLst>
      <p:ext uri="{BB962C8B-B14F-4D97-AF65-F5344CB8AC3E}">
        <p14:creationId xmlns:p14="http://schemas.microsoft.com/office/powerpoint/2010/main" val="1725255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to="" calcmode="lin" valueType="num">
                                      <p:cBhvr>
                                        <p:cTn id="7" dur="1" fill="hold"/>
                                        <p:tgtEl>
                                          <p:spTgt spid="7782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7826"/>
                                        </p:tgtEl>
                                        <p:attrNameLst>
                                          <p:attrName>style.visibility</p:attrName>
                                        </p:attrNameLst>
                                      </p:cBhvr>
                                      <p:to>
                                        <p:strVal val="visible"/>
                                      </p:to>
                                    </p:set>
                                    <p:anim to="" calcmode="lin" valueType="num">
                                      <p:cBhvr>
                                        <p:cTn id="12" dur="1" fill="hold"/>
                                        <p:tgtEl>
                                          <p:spTgt spid="778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0450"/>
            <a:ext cx="8915400"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69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box(in)">
                                      <p:cBhvr>
                                        <p:cTn id="7" dur="5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ransverse section of spinak cord"/>
          <p:cNvPicPr>
            <a:picLocks noChangeAspect="1" noChangeArrowheads="1"/>
          </p:cNvPicPr>
          <p:nvPr/>
        </p:nvPicPr>
        <p:blipFill>
          <a:blip r:embed="rId2" cstate="print"/>
          <a:srcRect/>
          <a:stretch>
            <a:fillRect/>
          </a:stretch>
        </p:blipFill>
        <p:spPr bwMode="auto">
          <a:xfrm>
            <a:off x="285720" y="1773238"/>
            <a:ext cx="5080000" cy="4319587"/>
          </a:xfrm>
          <a:prstGeom prst="roundRect">
            <a:avLst>
              <a:gd name="adj" fmla="val 8594"/>
            </a:avLst>
          </a:prstGeom>
          <a:solidFill>
            <a:srgbClr val="FFFFFF">
              <a:shade val="85000"/>
            </a:srgbClr>
          </a:solidFill>
          <a:ln>
            <a:noFill/>
          </a:ln>
          <a:effectLst/>
        </p:spPr>
      </p:pic>
      <p:sp>
        <p:nvSpPr>
          <p:cNvPr id="6146" name="Rectangle 2"/>
          <p:cNvSpPr>
            <a:spLocks noGrp="1" noChangeArrowheads="1"/>
          </p:cNvSpPr>
          <p:nvPr>
            <p:ph type="title"/>
          </p:nvPr>
        </p:nvSpPr>
        <p:spPr>
          <a:xfrm>
            <a:off x="304800" y="285728"/>
            <a:ext cx="8686800" cy="838200"/>
          </a:xfrm>
        </p:spPr>
        <p:txBody>
          <a:bodyPr/>
          <a:lstStyle/>
          <a:p>
            <a:pPr algn="ctr" rtl="1" eaLnBrk="1" hangingPunct="1">
              <a:defRPr/>
            </a:pPr>
            <a:r>
              <a:rPr lang="ar-SA" b="1" dirty="0" smtClean="0">
                <a:cs typeface="B Nazanin" pitchFamily="2" charset="-78"/>
              </a:rPr>
              <a:t>ساختمان نخاع</a:t>
            </a:r>
            <a:r>
              <a:rPr lang="ar-SA" b="1" dirty="0" smtClean="0"/>
              <a:t> (</a:t>
            </a:r>
            <a:r>
              <a:rPr lang="en-US" sz="2400" b="1" dirty="0" smtClean="0"/>
              <a:t>Structure of spinal cord</a:t>
            </a:r>
            <a:r>
              <a:rPr lang="en-US" b="1" dirty="0" smtClean="0"/>
              <a:t> </a:t>
            </a:r>
            <a:r>
              <a:rPr lang="fa-IR" b="1" dirty="0" smtClean="0"/>
              <a:t>)</a:t>
            </a:r>
            <a:r>
              <a:rPr lang="en-US" dirty="0" smtClean="0"/>
              <a:t>  </a:t>
            </a:r>
          </a:p>
        </p:txBody>
      </p:sp>
      <p:sp>
        <p:nvSpPr>
          <p:cNvPr id="6147" name="Rectangle 3"/>
          <p:cNvSpPr>
            <a:spLocks noGrp="1" noChangeArrowheads="1"/>
          </p:cNvSpPr>
          <p:nvPr>
            <p:ph idx="1"/>
          </p:nvPr>
        </p:nvSpPr>
        <p:spPr/>
        <p:txBody>
          <a:bodyPr>
            <a:normAutofit/>
          </a:bodyPr>
          <a:lstStyle/>
          <a:p>
            <a:pPr marL="609600" indent="-609600" algn="r" rtl="1" eaLnBrk="1" hangingPunct="1">
              <a:buFontTx/>
              <a:buAutoNum type="arabicPeriod"/>
            </a:pPr>
            <a:r>
              <a:rPr lang="ar-SA" sz="2400" dirty="0" smtClean="0"/>
              <a:t>اعصاب نخاعی</a:t>
            </a:r>
            <a:r>
              <a:rPr lang="en-US" sz="2400" dirty="0" smtClean="0"/>
              <a:t> </a:t>
            </a:r>
            <a:endParaRPr lang="en-US" sz="2400" i="1" dirty="0" smtClean="0"/>
          </a:p>
          <a:p>
            <a:pPr marL="609600" indent="-609600" algn="r" rtl="1" eaLnBrk="1" hangingPunct="1">
              <a:buFontTx/>
              <a:buAutoNum type="arabicPeriod"/>
            </a:pPr>
            <a:r>
              <a:rPr lang="ar-SA" sz="2400" i="1" dirty="0" smtClean="0"/>
              <a:t>گانگلیونها </a:t>
            </a:r>
            <a:endParaRPr lang="en-US" sz="2400" i="1" dirty="0" smtClean="0"/>
          </a:p>
          <a:p>
            <a:pPr marL="609600" indent="-609600" algn="r" rtl="1" eaLnBrk="1" hangingPunct="1">
              <a:buFontTx/>
              <a:buAutoNum type="arabicPeriod"/>
            </a:pPr>
            <a:r>
              <a:rPr lang="ar-SA" sz="2400" dirty="0" smtClean="0"/>
              <a:t>مخروط نخاعی</a:t>
            </a:r>
          </a:p>
          <a:p>
            <a:pPr marL="609600" indent="-609600" algn="r" rtl="1" eaLnBrk="1" hangingPunct="1">
              <a:buFontTx/>
              <a:buAutoNum type="arabicPeriod"/>
            </a:pPr>
            <a:r>
              <a:rPr lang="ar-SA" sz="2400" dirty="0" smtClean="0"/>
              <a:t>ماده سفيد و خاکستری</a:t>
            </a:r>
            <a:r>
              <a:rPr lang="en-US" sz="2400" dirty="0" smtClean="0"/>
              <a:t> </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5580063" y="5805488"/>
            <a:ext cx="3563937" cy="1066800"/>
          </a:xfrm>
          <a:prstGeom prst="rect">
            <a:avLst/>
          </a:prstGeom>
          <a:noFill/>
          <a:ln w="9525">
            <a:noFill/>
            <a:miter lim="800000"/>
            <a:headEnd/>
            <a:tailEnd/>
          </a:ln>
          <a:effectLst/>
        </p:spPr>
        <p:txBody>
          <a:bodyPr>
            <a:spAutoFit/>
          </a:bodyPr>
          <a:lstStyle/>
          <a:p>
            <a:pPr algn="ctr">
              <a:spcBef>
                <a:spcPct val="50000"/>
              </a:spcBef>
              <a:defRPr/>
            </a:pPr>
            <a:r>
              <a:rPr lang="en-US" sz="3200" b="1" i="1" u="sng">
                <a:solidFill>
                  <a:srgbClr val="660033"/>
                </a:solidFill>
                <a:effectLst>
                  <a:outerShdw blurRad="38100" dist="38100" dir="2700000" algn="tl">
                    <a:srgbClr val="C0C0C0"/>
                  </a:outerShdw>
                </a:effectLst>
                <a:latin typeface="Arial" charset="0"/>
                <a:cs typeface="Arial" charset="0"/>
              </a:rPr>
              <a:t>Postsynaptic location</a:t>
            </a:r>
          </a:p>
        </p:txBody>
      </p:sp>
      <p:sp>
        <p:nvSpPr>
          <p:cNvPr id="102404" name="Text Box 4"/>
          <p:cNvSpPr txBox="1">
            <a:spLocks noChangeArrowheads="1"/>
          </p:cNvSpPr>
          <p:nvPr/>
        </p:nvSpPr>
        <p:spPr bwMode="auto">
          <a:xfrm>
            <a:off x="304800" y="3886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solidFill>
                  <a:srgbClr val="FF0000"/>
                </a:solidFill>
                <a:latin typeface="Verdana" pitchFamily="34" charset="0"/>
              </a:rPr>
              <a:t>000/</a:t>
            </a:r>
            <a:r>
              <a:rPr lang="en-US">
                <a:solidFill>
                  <a:srgbClr val="FF0000"/>
                </a:solidFill>
                <a:latin typeface="Verdana" pitchFamily="34" charset="0"/>
              </a:rPr>
              <a:t>2    </a:t>
            </a:r>
            <a:r>
              <a:rPr lang="fa-IR">
                <a:solidFill>
                  <a:srgbClr val="FF0000"/>
                </a:solidFill>
                <a:latin typeface="Verdana" pitchFamily="34" charset="0"/>
              </a:rPr>
              <a:t> 000/10</a:t>
            </a:r>
            <a:endParaRPr lang="en-US">
              <a:solidFill>
                <a:srgbClr val="FF0000"/>
              </a:solidFill>
              <a:latin typeface="Verdana" pitchFamily="34" charset="0"/>
            </a:endParaRPr>
          </a:p>
        </p:txBody>
      </p:sp>
      <p:sp>
        <p:nvSpPr>
          <p:cNvPr id="102405" name="Text Box 5"/>
          <p:cNvSpPr txBox="1">
            <a:spLocks noChangeArrowheads="1"/>
          </p:cNvSpPr>
          <p:nvPr/>
        </p:nvSpPr>
        <p:spPr bwMode="auto">
          <a:xfrm>
            <a:off x="990600" y="43434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atin typeface="Verdana" pitchFamily="34" charset="0"/>
              </a:rPr>
              <a:t>E &amp; I  		</a:t>
            </a:r>
          </a:p>
        </p:txBody>
      </p:sp>
    </p:spTree>
    <p:extLst>
      <p:ext uri="{BB962C8B-B14F-4D97-AF65-F5344CB8AC3E}">
        <p14:creationId xmlns:p14="http://schemas.microsoft.com/office/powerpoint/2010/main" val="3625749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1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56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5148263" y="981075"/>
            <a:ext cx="39957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200" b="1" i="1" u="sng">
                <a:solidFill>
                  <a:srgbClr val="000066"/>
                </a:solidFill>
              </a:rPr>
              <a:t>Chemical synapse</a:t>
            </a:r>
          </a:p>
        </p:txBody>
      </p:sp>
      <p:sp>
        <p:nvSpPr>
          <p:cNvPr id="103428" name="Text Box 4"/>
          <p:cNvSpPr txBox="1">
            <a:spLocks noChangeArrowheads="1"/>
          </p:cNvSpPr>
          <p:nvPr/>
        </p:nvSpPr>
        <p:spPr bwMode="auto">
          <a:xfrm>
            <a:off x="1524000" y="2362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solidFill>
                  <a:srgbClr val="FF0000"/>
                </a:solidFill>
                <a:latin typeface="Verdana" pitchFamily="34" charset="0"/>
              </a:rPr>
              <a:t>ترمینالهای پیش سیناپسی</a:t>
            </a:r>
            <a:endParaRPr lang="en-US">
              <a:solidFill>
                <a:srgbClr val="FF0000"/>
              </a:solidFill>
              <a:latin typeface="Verdana" pitchFamily="34" charset="0"/>
            </a:endParaRPr>
          </a:p>
        </p:txBody>
      </p:sp>
      <p:sp>
        <p:nvSpPr>
          <p:cNvPr id="103429" name="Line 5"/>
          <p:cNvSpPr>
            <a:spLocks noChangeShapeType="1"/>
          </p:cNvSpPr>
          <p:nvPr/>
        </p:nvSpPr>
        <p:spPr bwMode="auto">
          <a:xfrm>
            <a:off x="4114800" y="3505200"/>
            <a:ext cx="0" cy="457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0" name="Text Box 6"/>
          <p:cNvSpPr txBox="1">
            <a:spLocks noChangeArrowheads="1"/>
          </p:cNvSpPr>
          <p:nvPr/>
        </p:nvSpPr>
        <p:spPr bwMode="auto">
          <a:xfrm>
            <a:off x="3962400" y="3200400"/>
            <a:ext cx="45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a:latin typeface="Verdana" pitchFamily="34" charset="0"/>
              </a:rPr>
              <a:t>ATP</a:t>
            </a:r>
          </a:p>
        </p:txBody>
      </p:sp>
    </p:spTree>
    <p:extLst>
      <p:ext uri="{BB962C8B-B14F-4D97-AF65-F5344CB8AC3E}">
        <p14:creationId xmlns:p14="http://schemas.microsoft.com/office/powerpoint/2010/main" val="12064641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9155"/>
                                        </p:tgtEl>
                                        <p:attrNameLst>
                                          <p:attrName>style.visibility</p:attrName>
                                        </p:attrNameLst>
                                      </p:cBhvr>
                                      <p:to>
                                        <p:strVal val="visible"/>
                                      </p:to>
                                    </p:set>
                                    <p:anim calcmode="discrete" valueType="clr">
                                      <p:cBhvr override="childStyle">
                                        <p:cTn id="7" dur="8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5"/>
                                        </p:tgtEl>
                                        <p:attrNameLst>
                                          <p:attrName>fillcolor</p:attrName>
                                        </p:attrNameLst>
                                      </p:cBhvr>
                                      <p:tavLst>
                                        <p:tav tm="0">
                                          <p:val>
                                            <p:clrVal>
                                              <a:schemeClr val="accent2"/>
                                            </p:clrVal>
                                          </p:val>
                                        </p:tav>
                                        <p:tav tm="50000">
                                          <p:val>
                                            <p:clrVal>
                                              <a:schemeClr val="hlink"/>
                                            </p:clrVal>
                                          </p:val>
                                        </p:tav>
                                      </p:tavLst>
                                    </p:anim>
                                    <p:set>
                                      <p:cBhvr>
                                        <p:cTn id="9" dur="80"/>
                                        <p:tgtEl>
                                          <p:spTgt spid="491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r" rtl="1"/>
            <a:r>
              <a:rPr lang="fa-IR"/>
              <a:t>تعداد ترمینالهای پیش سیناپسی ...؟</a:t>
            </a:r>
            <a:endParaRPr lang="en-US"/>
          </a:p>
        </p:txBody>
      </p:sp>
      <p:sp>
        <p:nvSpPr>
          <p:cNvPr id="104451" name="Rectangle 3"/>
          <p:cNvSpPr>
            <a:spLocks noGrp="1" noChangeArrowheads="1"/>
          </p:cNvSpPr>
          <p:nvPr>
            <p:ph type="body" idx="1"/>
          </p:nvPr>
        </p:nvSpPr>
        <p:spPr>
          <a:ln>
            <a:solidFill>
              <a:srgbClr val="0000FF"/>
            </a:solidFill>
            <a:miter lim="800000"/>
            <a:headEnd/>
            <a:tailEnd/>
          </a:ln>
        </p:spPr>
        <p:txBody>
          <a:bodyPr/>
          <a:lstStyle/>
          <a:p>
            <a:r>
              <a:rPr lang="en-US">
                <a:solidFill>
                  <a:srgbClr val="FF0000"/>
                </a:solidFill>
              </a:rPr>
              <a:t>1- Excitatory</a:t>
            </a:r>
          </a:p>
          <a:p>
            <a:endParaRPr lang="en-US">
              <a:solidFill>
                <a:srgbClr val="FF0000"/>
              </a:solidFill>
            </a:endParaRPr>
          </a:p>
          <a:p>
            <a:endParaRPr lang="en-US">
              <a:solidFill>
                <a:srgbClr val="FF0000"/>
              </a:solidFill>
            </a:endParaRPr>
          </a:p>
          <a:p>
            <a:endParaRPr lang="en-US">
              <a:solidFill>
                <a:srgbClr val="FF0000"/>
              </a:solidFill>
            </a:endParaRPr>
          </a:p>
          <a:p>
            <a:endParaRPr lang="en-US">
              <a:solidFill>
                <a:srgbClr val="FF0000"/>
              </a:solidFill>
            </a:endParaRPr>
          </a:p>
          <a:p>
            <a:endParaRPr lang="en-US">
              <a:solidFill>
                <a:srgbClr val="FF0000"/>
              </a:solidFill>
            </a:endParaRPr>
          </a:p>
          <a:p>
            <a:r>
              <a:rPr lang="en-US">
                <a:solidFill>
                  <a:srgbClr val="FF0000"/>
                </a:solidFill>
              </a:rPr>
              <a:t>2-</a:t>
            </a:r>
            <a:r>
              <a:rPr lang="en-US">
                <a:solidFill>
                  <a:srgbClr val="0000FF"/>
                </a:solidFill>
              </a:rPr>
              <a:t>Inhubitory </a:t>
            </a:r>
            <a:r>
              <a:rPr lang="en-US">
                <a:solidFill>
                  <a:srgbClr val="FF0000"/>
                </a:solidFill>
              </a:rPr>
              <a:t> </a:t>
            </a:r>
          </a:p>
        </p:txBody>
      </p:sp>
    </p:spTree>
    <p:extLst>
      <p:ext uri="{BB962C8B-B14F-4D97-AF65-F5344CB8AC3E}">
        <p14:creationId xmlns:p14="http://schemas.microsoft.com/office/powerpoint/2010/main" val="297387632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7993062"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0" y="0"/>
            <a:ext cx="6985000" cy="579438"/>
          </a:xfrm>
          <a:prstGeom prst="rect">
            <a:avLst/>
          </a:prstGeom>
          <a:noFill/>
          <a:ln w="9525">
            <a:noFill/>
            <a:miter lim="800000"/>
            <a:headEnd/>
            <a:tailEnd/>
          </a:ln>
          <a:effectLst/>
        </p:spPr>
        <p:txBody>
          <a:bodyPr>
            <a:spAutoFit/>
          </a:bodyPr>
          <a:lstStyle/>
          <a:p>
            <a:pPr>
              <a:spcBef>
                <a:spcPct val="50000"/>
              </a:spcBef>
              <a:defRPr/>
            </a:pPr>
            <a:r>
              <a:rPr lang="en-US" sz="3200" b="1" i="1" u="sng">
                <a:solidFill>
                  <a:srgbClr val="000066"/>
                </a:solidFill>
                <a:effectLst>
                  <a:outerShdw blurRad="38100" dist="38100" dir="2700000" algn="tl">
                    <a:srgbClr val="C0C0C0"/>
                  </a:outerShdw>
                </a:effectLst>
                <a:latin typeface="Arial" charset="0"/>
                <a:cs typeface="Arial" charset="0"/>
              </a:rPr>
              <a:t>Events at the synapse</a:t>
            </a:r>
          </a:p>
        </p:txBody>
      </p:sp>
      <p:sp>
        <p:nvSpPr>
          <p:cNvPr id="152580" name="Text Box 4"/>
          <p:cNvSpPr txBox="1">
            <a:spLocks noChangeArrowheads="1"/>
          </p:cNvSpPr>
          <p:nvPr/>
        </p:nvSpPr>
        <p:spPr bwMode="auto">
          <a:xfrm>
            <a:off x="6553200" y="533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solidFill>
                  <a:srgbClr val="FF0000"/>
                </a:solidFill>
                <a:latin typeface="Verdana" pitchFamily="34" charset="0"/>
              </a:rPr>
              <a:t>سرنوشت استیل کولین</a:t>
            </a:r>
            <a:endParaRPr lang="en-US">
              <a:solidFill>
                <a:srgbClr val="FF0000"/>
              </a:solidFill>
              <a:latin typeface="Verdana" pitchFamily="34" charset="0"/>
            </a:endParaRPr>
          </a:p>
        </p:txBody>
      </p:sp>
      <p:sp>
        <p:nvSpPr>
          <p:cNvPr id="152581" name="Text Box 5"/>
          <p:cNvSpPr txBox="1">
            <a:spLocks noChangeArrowheads="1"/>
          </p:cNvSpPr>
          <p:nvPr/>
        </p:nvSpPr>
        <p:spPr bwMode="auto">
          <a:xfrm>
            <a:off x="3429000" y="3657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solidFill>
                  <a:srgbClr val="FF0000"/>
                </a:solidFill>
                <a:latin typeface="Verdana" pitchFamily="34" charset="0"/>
              </a:rPr>
              <a:t>2000-10/000 </a:t>
            </a:r>
            <a:endParaRPr lang="en-US">
              <a:solidFill>
                <a:srgbClr val="FF0000"/>
              </a:solidFill>
              <a:latin typeface="Verdana" pitchFamily="34" charset="0"/>
            </a:endParaRPr>
          </a:p>
        </p:txBody>
      </p:sp>
    </p:spTree>
    <p:extLst>
      <p:ext uri="{BB962C8B-B14F-4D97-AF65-F5344CB8AC3E}">
        <p14:creationId xmlns:p14="http://schemas.microsoft.com/office/powerpoint/2010/main" val="2078491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10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0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0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9275"/>
            <a:ext cx="74168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0" y="0"/>
            <a:ext cx="8893175" cy="519113"/>
          </a:xfrm>
          <a:prstGeom prst="rect">
            <a:avLst/>
          </a:prstGeom>
          <a:noFill/>
          <a:ln w="9525">
            <a:noFill/>
            <a:miter lim="800000"/>
            <a:headEnd/>
            <a:tailEnd/>
          </a:ln>
          <a:effectLst/>
        </p:spPr>
        <p:txBody>
          <a:bodyPr>
            <a:spAutoFit/>
          </a:bodyPr>
          <a:lstStyle/>
          <a:p>
            <a:pPr>
              <a:spcBef>
                <a:spcPct val="50000"/>
              </a:spcBef>
              <a:defRPr/>
            </a:pPr>
            <a:r>
              <a:rPr lang="en-US" sz="2800" b="1" i="1" u="sng">
                <a:solidFill>
                  <a:srgbClr val="000066"/>
                </a:solidFill>
                <a:effectLst>
                  <a:outerShdw blurRad="38100" dist="38100" dir="2700000" algn="tl">
                    <a:srgbClr val="C0C0C0"/>
                  </a:outerShdw>
                </a:effectLst>
                <a:latin typeface="Arial" charset="0"/>
                <a:cs typeface="Arial" charset="0"/>
              </a:rPr>
              <a:t>Synthesis &amp; recycling of acetylcholine at synapse</a:t>
            </a:r>
          </a:p>
        </p:txBody>
      </p:sp>
      <p:sp>
        <p:nvSpPr>
          <p:cNvPr id="154628" name="Text Box 4"/>
          <p:cNvSpPr txBox="1">
            <a:spLocks noChangeArrowheads="1"/>
          </p:cNvSpPr>
          <p:nvPr/>
        </p:nvSpPr>
        <p:spPr bwMode="auto">
          <a:xfrm>
            <a:off x="6781800" y="685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solidFill>
                  <a:srgbClr val="FF0000"/>
                </a:solidFill>
                <a:latin typeface="Verdana" pitchFamily="34" charset="0"/>
              </a:rPr>
              <a:t>عمل ماده میانجی...</a:t>
            </a:r>
            <a:endParaRPr lang="en-US">
              <a:solidFill>
                <a:srgbClr val="FF0000"/>
              </a:solidFill>
              <a:latin typeface="Verdana" pitchFamily="34" charset="0"/>
            </a:endParaRPr>
          </a:p>
        </p:txBody>
      </p:sp>
      <p:sp>
        <p:nvSpPr>
          <p:cNvPr id="154629" name="Line 5"/>
          <p:cNvSpPr>
            <a:spLocks noChangeShapeType="1"/>
          </p:cNvSpPr>
          <p:nvPr/>
        </p:nvSpPr>
        <p:spPr bwMode="auto">
          <a:xfrm>
            <a:off x="3200400" y="685800"/>
            <a:ext cx="0" cy="990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6"/>
          <p:cNvSpPr>
            <a:spLocks noChangeShapeType="1"/>
          </p:cNvSpPr>
          <p:nvPr/>
        </p:nvSpPr>
        <p:spPr bwMode="auto">
          <a:xfrm>
            <a:off x="990600" y="3886200"/>
            <a:ext cx="685800" cy="76200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Line 7"/>
          <p:cNvSpPr>
            <a:spLocks noChangeShapeType="1"/>
          </p:cNvSpPr>
          <p:nvPr/>
        </p:nvSpPr>
        <p:spPr bwMode="auto">
          <a:xfrm flipV="1">
            <a:off x="609600" y="5029200"/>
            <a:ext cx="1981200" cy="914400"/>
          </a:xfrm>
          <a:prstGeom prst="line">
            <a:avLst/>
          </a:prstGeom>
          <a:noFill/>
          <a:ln w="57150" cmpd="thickThin">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2" name="Line 8"/>
          <p:cNvSpPr>
            <a:spLocks noChangeShapeType="1"/>
          </p:cNvSpPr>
          <p:nvPr/>
        </p:nvSpPr>
        <p:spPr bwMode="auto">
          <a:xfrm flipV="1">
            <a:off x="4038600" y="4343400"/>
            <a:ext cx="0" cy="11430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3" name="Line 9"/>
          <p:cNvSpPr>
            <a:spLocks noChangeShapeType="1"/>
          </p:cNvSpPr>
          <p:nvPr/>
        </p:nvSpPr>
        <p:spPr bwMode="auto">
          <a:xfrm>
            <a:off x="6096000" y="4572000"/>
            <a:ext cx="152400" cy="68580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4" name="Line 10"/>
          <p:cNvSpPr>
            <a:spLocks noChangeShapeType="1"/>
          </p:cNvSpPr>
          <p:nvPr/>
        </p:nvSpPr>
        <p:spPr bwMode="auto">
          <a:xfrm>
            <a:off x="5867400" y="4953000"/>
            <a:ext cx="304800" cy="838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5" name="Line 11"/>
          <p:cNvSpPr>
            <a:spLocks noChangeShapeType="1"/>
          </p:cNvSpPr>
          <p:nvPr/>
        </p:nvSpPr>
        <p:spPr bwMode="auto">
          <a:xfrm>
            <a:off x="5257800" y="3657600"/>
            <a:ext cx="685800" cy="68580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70966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1" presetClass="entr" presetSubtype="0" fill="hold" grpId="0" nodeType="clickEffect">
                                  <p:stCondLst>
                                    <p:cond delay="0"/>
                                  </p:stCondLst>
                                  <p:childTnLst>
                                    <p:set>
                                      <p:cBhvr>
                                        <p:cTn id="11" dur="1000">
                                          <p:stCondLst>
                                            <p:cond delay="0"/>
                                          </p:stCondLst>
                                        </p:cTn>
                                        <p:tgtEl>
                                          <p:spTgt spid="15462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1" presetClass="entr" presetSubtype="0" fill="hold" grpId="0" nodeType="clickEffect">
                                  <p:stCondLst>
                                    <p:cond delay="0"/>
                                  </p:stCondLst>
                                  <p:childTnLst>
                                    <p:set>
                                      <p:cBhvr>
                                        <p:cTn id="15" dur="1000">
                                          <p:stCondLst>
                                            <p:cond delay="0"/>
                                          </p:stCondLst>
                                        </p:cTn>
                                        <p:tgtEl>
                                          <p:spTgt spid="15463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4631"/>
                                        </p:tgtEl>
                                        <p:attrNameLst>
                                          <p:attrName>style.visibility</p:attrName>
                                        </p:attrNameLst>
                                      </p:cBhvr>
                                      <p:to>
                                        <p:strVal val="visible"/>
                                      </p:to>
                                    </p:set>
                                    <p:anim calcmode="lin" valueType="num">
                                      <p:cBhvr additive="base">
                                        <p:cTn id="20" dur="500" fill="hold"/>
                                        <p:tgtEl>
                                          <p:spTgt spid="154631"/>
                                        </p:tgtEl>
                                        <p:attrNameLst>
                                          <p:attrName>ppt_x</p:attrName>
                                        </p:attrNameLst>
                                      </p:cBhvr>
                                      <p:tavLst>
                                        <p:tav tm="0">
                                          <p:val>
                                            <p:strVal val="#ppt_x"/>
                                          </p:val>
                                        </p:tav>
                                        <p:tav tm="100000">
                                          <p:val>
                                            <p:strVal val="#ppt_x"/>
                                          </p:val>
                                        </p:tav>
                                      </p:tavLst>
                                    </p:anim>
                                    <p:anim calcmode="lin" valueType="num">
                                      <p:cBhvr additive="base">
                                        <p:cTn id="21" dur="500" fill="hold"/>
                                        <p:tgtEl>
                                          <p:spTgt spid="15463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4632"/>
                                        </p:tgtEl>
                                        <p:attrNameLst>
                                          <p:attrName>style.visibility</p:attrName>
                                        </p:attrNameLst>
                                      </p:cBhvr>
                                      <p:to>
                                        <p:strVal val="visible"/>
                                      </p:to>
                                    </p:set>
                                    <p:anim calcmode="lin" valueType="num">
                                      <p:cBhvr additive="base">
                                        <p:cTn id="26" dur="500" fill="hold"/>
                                        <p:tgtEl>
                                          <p:spTgt spid="154632"/>
                                        </p:tgtEl>
                                        <p:attrNameLst>
                                          <p:attrName>ppt_x</p:attrName>
                                        </p:attrNameLst>
                                      </p:cBhvr>
                                      <p:tavLst>
                                        <p:tav tm="0">
                                          <p:val>
                                            <p:strVal val="#ppt_x"/>
                                          </p:val>
                                        </p:tav>
                                        <p:tav tm="100000">
                                          <p:val>
                                            <p:strVal val="#ppt_x"/>
                                          </p:val>
                                        </p:tav>
                                      </p:tavLst>
                                    </p:anim>
                                    <p:anim calcmode="lin" valueType="num">
                                      <p:cBhvr additive="base">
                                        <p:cTn id="27" dur="500" fill="hold"/>
                                        <p:tgtEl>
                                          <p:spTgt spid="15463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1" presetClass="entr" presetSubtype="0" fill="hold" grpId="0" nodeType="clickEffect">
                                  <p:stCondLst>
                                    <p:cond delay="0"/>
                                  </p:stCondLst>
                                  <p:childTnLst>
                                    <p:set>
                                      <p:cBhvr>
                                        <p:cTn id="31" dur="1000">
                                          <p:stCondLst>
                                            <p:cond delay="0"/>
                                          </p:stCondLst>
                                        </p:cTn>
                                        <p:tgtEl>
                                          <p:spTgt spid="15463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4633"/>
                                        </p:tgtEl>
                                        <p:attrNameLst>
                                          <p:attrName>style.visibility</p:attrName>
                                        </p:attrNameLst>
                                      </p:cBhvr>
                                      <p:to>
                                        <p:strVal val="visible"/>
                                      </p:to>
                                    </p:set>
                                    <p:anim calcmode="lin" valueType="num">
                                      <p:cBhvr additive="base">
                                        <p:cTn id="36" dur="500" fill="hold"/>
                                        <p:tgtEl>
                                          <p:spTgt spid="154633"/>
                                        </p:tgtEl>
                                        <p:attrNameLst>
                                          <p:attrName>ppt_x</p:attrName>
                                        </p:attrNameLst>
                                      </p:cBhvr>
                                      <p:tavLst>
                                        <p:tav tm="0">
                                          <p:val>
                                            <p:strVal val="#ppt_x"/>
                                          </p:val>
                                        </p:tav>
                                        <p:tav tm="100000">
                                          <p:val>
                                            <p:strVal val="#ppt_x"/>
                                          </p:val>
                                        </p:tav>
                                      </p:tavLst>
                                    </p:anim>
                                    <p:anim calcmode="lin" valueType="num">
                                      <p:cBhvr additive="base">
                                        <p:cTn id="37" dur="500" fill="hold"/>
                                        <p:tgtEl>
                                          <p:spTgt spid="15463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4634"/>
                                        </p:tgtEl>
                                        <p:attrNameLst>
                                          <p:attrName>style.visibility</p:attrName>
                                        </p:attrNameLst>
                                      </p:cBhvr>
                                      <p:to>
                                        <p:strVal val="visible"/>
                                      </p:to>
                                    </p:set>
                                    <p:anim calcmode="lin" valueType="num">
                                      <p:cBhvr additive="base">
                                        <p:cTn id="42" dur="500" fill="hold"/>
                                        <p:tgtEl>
                                          <p:spTgt spid="154634"/>
                                        </p:tgtEl>
                                        <p:attrNameLst>
                                          <p:attrName>ppt_x</p:attrName>
                                        </p:attrNameLst>
                                      </p:cBhvr>
                                      <p:tavLst>
                                        <p:tav tm="0">
                                          <p:val>
                                            <p:strVal val="#ppt_x"/>
                                          </p:val>
                                        </p:tav>
                                        <p:tav tm="100000">
                                          <p:val>
                                            <p:strVal val="#ppt_x"/>
                                          </p:val>
                                        </p:tav>
                                      </p:tavLst>
                                    </p:anim>
                                    <p:anim calcmode="lin" valueType="num">
                                      <p:cBhvr additive="base">
                                        <p:cTn id="43" dur="500" fill="hold"/>
                                        <p:tgtEl>
                                          <p:spTgt spid="154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animBg="1"/>
      <p:bldP spid="154630" grpId="0" animBg="1"/>
      <p:bldP spid="154631" grpId="0" animBg="1"/>
      <p:bldP spid="154632" grpId="0" animBg="1"/>
      <p:bldP spid="154633" grpId="0" animBg="1"/>
      <p:bldP spid="154634" grpId="0" animBg="1"/>
      <p:bldP spid="1546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 Box 3"/>
          <p:cNvSpPr txBox="1">
            <a:spLocks noChangeArrowheads="1"/>
          </p:cNvSpPr>
          <p:nvPr/>
        </p:nvSpPr>
        <p:spPr bwMode="auto">
          <a:xfrm>
            <a:off x="6781800" y="381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solidFill>
                  <a:srgbClr val="FF0000"/>
                </a:solidFill>
                <a:latin typeface="Verdana" pitchFamily="34" charset="0"/>
              </a:rPr>
              <a:t>سرنوشت ماده میانجی </a:t>
            </a:r>
            <a:endParaRPr lang="en-US">
              <a:solidFill>
                <a:srgbClr val="FF0000"/>
              </a:solidFill>
              <a:latin typeface="Verdana" pitchFamily="34" charset="0"/>
            </a:endParaRPr>
          </a:p>
        </p:txBody>
      </p:sp>
      <p:sp>
        <p:nvSpPr>
          <p:cNvPr id="153604" name="Text Box 4"/>
          <p:cNvSpPr txBox="1">
            <a:spLocks noChangeArrowheads="1"/>
          </p:cNvSpPr>
          <p:nvPr/>
        </p:nvSpPr>
        <p:spPr bwMode="auto">
          <a:xfrm>
            <a:off x="457200" y="457200"/>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latin typeface="Verdana" pitchFamily="34" charset="0"/>
              </a:rPr>
              <a:t>چند نوع ماده میانجی وجود دارد؟</a:t>
            </a:r>
            <a:endParaRPr lang="en-US">
              <a:latin typeface="Verdana" pitchFamily="34" charset="0"/>
            </a:endParaRPr>
          </a:p>
        </p:txBody>
      </p:sp>
    </p:spTree>
    <p:extLst>
      <p:ext uri="{BB962C8B-B14F-4D97-AF65-F5344CB8AC3E}">
        <p14:creationId xmlns:p14="http://schemas.microsoft.com/office/powerpoint/2010/main" val="40333803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r" rtl="1"/>
            <a:r>
              <a:rPr lang="fa-IR"/>
              <a:t>هدایت </a:t>
            </a:r>
            <a:r>
              <a:rPr lang="fa-IR" sz="5400">
                <a:solidFill>
                  <a:srgbClr val="FF0000"/>
                </a:solidFill>
              </a:rPr>
              <a:t>یک جهتی</a:t>
            </a:r>
            <a:r>
              <a:rPr lang="fa-IR"/>
              <a:t> در سیناپسهای شیمیایی...؟</a:t>
            </a:r>
            <a:endParaRPr lang="en-US"/>
          </a:p>
        </p:txBody>
      </p:sp>
      <p:sp>
        <p:nvSpPr>
          <p:cNvPr id="105475" name="Rectangle 3"/>
          <p:cNvSpPr>
            <a:spLocks noGrp="1" noChangeArrowheads="1"/>
          </p:cNvSpPr>
          <p:nvPr>
            <p:ph type="body" idx="1"/>
          </p:nvPr>
        </p:nvSpPr>
        <p:spPr/>
        <p:txBody>
          <a:bodyPr/>
          <a:lstStyle/>
          <a:p>
            <a:pPr algn="r" rtl="1"/>
            <a:r>
              <a:rPr lang="fa-IR" sz="7000">
                <a:cs typeface="Arabic Transparent" pitchFamily="2" charset="0"/>
              </a:rPr>
              <a:t>سیناپسهای شیمیایی یک صفت </a:t>
            </a:r>
            <a:r>
              <a:rPr lang="fa-IR" sz="7000">
                <a:solidFill>
                  <a:srgbClr val="FF0000"/>
                </a:solidFill>
                <a:cs typeface="B Elham" pitchFamily="2" charset="-78"/>
              </a:rPr>
              <a:t>فوق العاده</a:t>
            </a:r>
            <a:r>
              <a:rPr lang="fa-IR" sz="7000">
                <a:cs typeface="Arabic Transparent" pitchFamily="2" charset="0"/>
              </a:rPr>
              <a:t> مهم دارند...؟</a:t>
            </a:r>
            <a:endParaRPr lang="en-US" sz="7000">
              <a:cs typeface="Arabic Transparent" pitchFamily="2" charset="0"/>
            </a:endParaRPr>
          </a:p>
        </p:txBody>
      </p:sp>
    </p:spTree>
    <p:extLst>
      <p:ext uri="{BB962C8B-B14F-4D97-AF65-F5344CB8AC3E}">
        <p14:creationId xmlns:p14="http://schemas.microsoft.com/office/powerpoint/2010/main" val="1796228011"/>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ln>
            <a:solidFill>
              <a:srgbClr val="0000FF"/>
            </a:solidFill>
            <a:miter lim="800000"/>
            <a:headEnd/>
            <a:tailEnd/>
          </a:ln>
        </p:spPr>
        <p:txBody>
          <a:bodyPr/>
          <a:lstStyle/>
          <a:p>
            <a:r>
              <a:rPr lang="en-US" sz="5400">
                <a:solidFill>
                  <a:srgbClr val="0000FF"/>
                </a:solidFill>
              </a:rPr>
              <a:t>Presynapetic Inhibition…?</a:t>
            </a:r>
          </a:p>
        </p:txBody>
      </p:sp>
      <p:sp>
        <p:nvSpPr>
          <p:cNvPr id="106499" name="Rectangle 3"/>
          <p:cNvSpPr>
            <a:spLocks noGrp="1" noChangeArrowheads="1"/>
          </p:cNvSpPr>
          <p:nvPr>
            <p:ph type="body" idx="1"/>
          </p:nvPr>
        </p:nvSpPr>
        <p:spPr>
          <a:ln>
            <a:solidFill>
              <a:srgbClr val="FF0000"/>
            </a:solidFill>
            <a:miter lim="800000"/>
            <a:headEnd/>
            <a:tailEnd/>
          </a:ln>
        </p:spPr>
        <p:txBody>
          <a:bodyPr/>
          <a:lstStyle/>
          <a:p>
            <a:pPr algn="r" rtl="1"/>
            <a:r>
              <a:rPr lang="fa-IR"/>
              <a:t>1- ناشی از ازاد شدن یک </a:t>
            </a:r>
            <a:r>
              <a:rPr lang="fa-IR" sz="4200">
                <a:solidFill>
                  <a:srgbClr val="FF0000"/>
                </a:solidFill>
              </a:rPr>
              <a:t>ماده مهاری</a:t>
            </a:r>
            <a:r>
              <a:rPr lang="fa-IR"/>
              <a:t> روی سطح خارجی فیبرهای عصبی است.</a:t>
            </a:r>
          </a:p>
          <a:p>
            <a:pPr algn="r" rtl="1"/>
            <a:r>
              <a:rPr lang="fa-IR"/>
              <a:t>2- </a:t>
            </a:r>
            <a:r>
              <a:rPr lang="en-US"/>
              <a:t>GABG</a:t>
            </a:r>
            <a:r>
              <a:rPr lang="fa-IR"/>
              <a:t> - </a:t>
            </a:r>
            <a:r>
              <a:rPr lang="en-US"/>
              <a:t>Cl</a:t>
            </a:r>
          </a:p>
        </p:txBody>
      </p:sp>
    </p:spTree>
    <p:extLst>
      <p:ext uri="{BB962C8B-B14F-4D97-AF65-F5344CB8AC3E}">
        <p14:creationId xmlns:p14="http://schemas.microsoft.com/office/powerpoint/2010/main" val="1284696192"/>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2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16113"/>
            <a:ext cx="76295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idx="4294967295"/>
          </p:nvPr>
        </p:nvSpPr>
        <p:spPr/>
        <p:txBody>
          <a:bodyPr/>
          <a:lstStyle/>
          <a:p>
            <a:r>
              <a:rPr lang="en-US" b="1" i="1" u="sng">
                <a:solidFill>
                  <a:schemeClr val="hlink"/>
                </a:solidFill>
              </a:rPr>
              <a:t>Inhibition</a:t>
            </a:r>
          </a:p>
        </p:txBody>
      </p:sp>
    </p:spTree>
    <p:extLst>
      <p:ext uri="{BB962C8B-B14F-4D97-AF65-F5344CB8AC3E}">
        <p14:creationId xmlns:p14="http://schemas.microsoft.com/office/powerpoint/2010/main" val="21102876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2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938338"/>
            <a:ext cx="72199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Grp="1" noChangeArrowheads="1"/>
          </p:cNvSpPr>
          <p:nvPr>
            <p:ph type="title" idx="4294967295"/>
          </p:nvPr>
        </p:nvSpPr>
        <p:spPr/>
        <p:txBody>
          <a:bodyPr/>
          <a:lstStyle/>
          <a:p>
            <a:r>
              <a:rPr lang="en-US">
                <a:solidFill>
                  <a:schemeClr val="accent2"/>
                </a:solidFill>
              </a:rPr>
              <a:t>Inhibition </a:t>
            </a:r>
          </a:p>
        </p:txBody>
      </p:sp>
    </p:spTree>
    <p:extLst>
      <p:ext uri="{BB962C8B-B14F-4D97-AF65-F5344CB8AC3E}">
        <p14:creationId xmlns:p14="http://schemas.microsoft.com/office/powerpoint/2010/main" val="1831418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 to="" calcmode="lin" valueType="num">
                                      <p:cBhvr>
                                        <p:cTn id="7" dur="1" fill="hold"/>
                                        <p:tgtEl>
                                          <p:spTgt spid="7885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8850"/>
                                        </p:tgtEl>
                                        <p:attrNameLst>
                                          <p:attrName>style.visibility</p:attrName>
                                        </p:attrNameLst>
                                      </p:cBhvr>
                                      <p:to>
                                        <p:strVal val="visible"/>
                                      </p:to>
                                    </p:set>
                                    <p:anim to="" calcmode="lin" valueType="num">
                                      <p:cBhvr>
                                        <p:cTn id="12" dur="1" fill="hold"/>
                                        <p:tgtEl>
                                          <p:spTgt spid="788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28"/>
            <a:ext cx="8610600" cy="882650"/>
          </a:xfrm>
        </p:spPr>
        <p:txBody>
          <a:bodyPr>
            <a:normAutofit/>
          </a:bodyPr>
          <a:lstStyle/>
          <a:p>
            <a:pPr algn="ctr">
              <a:defRPr/>
            </a:pPr>
            <a:r>
              <a:rPr lang="fa-IR" sz="4400" b="1" dirty="0" smtClean="0">
                <a:cs typeface="B Nazanin" pitchFamily="2" charset="-78"/>
              </a:rPr>
              <a:t>قطعه های نخاعی</a:t>
            </a:r>
            <a:endParaRPr lang="fa-IR" sz="4400" b="1" dirty="0">
              <a:cs typeface="B Nazanin" pitchFamily="2" charset="-78"/>
            </a:endParaRPr>
          </a:p>
        </p:txBody>
      </p:sp>
      <p:sp>
        <p:nvSpPr>
          <p:cNvPr id="7171" name="Text Placeholder 2"/>
          <p:cNvSpPr>
            <a:spLocks noGrp="1"/>
          </p:cNvSpPr>
          <p:nvPr>
            <p:ph type="body" idx="1"/>
          </p:nvPr>
        </p:nvSpPr>
        <p:spPr>
          <a:xfrm>
            <a:off x="281444" y="1503354"/>
            <a:ext cx="4290556" cy="639762"/>
          </a:xfrm>
        </p:spPr>
        <p:txBody>
          <a:bodyPr>
            <a:normAutofit/>
          </a:bodyPr>
          <a:lstStyle/>
          <a:p>
            <a:pPr algn="ctr"/>
            <a:r>
              <a:rPr lang="fa-IR" sz="2400" dirty="0" smtClean="0"/>
              <a:t>سطوح مهره ای(تقریبی)</a:t>
            </a:r>
          </a:p>
        </p:txBody>
      </p:sp>
      <p:graphicFrame>
        <p:nvGraphicFramePr>
          <p:cNvPr id="11" name="Content Placeholder 10"/>
          <p:cNvGraphicFramePr>
            <a:graphicFrameLocks noGrp="1"/>
          </p:cNvGraphicFramePr>
          <p:nvPr>
            <p:ph sz="quarter" idx="2"/>
          </p:nvPr>
        </p:nvGraphicFramePr>
        <p:xfrm>
          <a:off x="5000628" y="2786056"/>
          <a:ext cx="3325808" cy="2714646"/>
        </p:xfrm>
        <a:graphic>
          <a:graphicData uri="http://schemas.openxmlformats.org/drawingml/2006/table">
            <a:tbl>
              <a:tblPr rtl="1" firstRow="1" bandRow="1">
                <a:tableStyleId>{5C22544A-7EE6-4342-B048-85BDC9FD1C3A}</a:tableStyleId>
              </a:tblPr>
              <a:tblGrid>
                <a:gridCol w="1662904"/>
                <a:gridCol w="1662904"/>
              </a:tblGrid>
              <a:tr h="452441">
                <a:tc>
                  <a:txBody>
                    <a:bodyPr/>
                    <a:lstStyle/>
                    <a:p>
                      <a:pPr algn="ctr" rtl="1"/>
                      <a:r>
                        <a:rPr lang="fa-IR" dirty="0" smtClean="0"/>
                        <a:t>ناحیه</a:t>
                      </a:r>
                      <a:endParaRPr lang="fa-IR" dirty="0"/>
                    </a:p>
                  </a:txBody>
                  <a:tcPr/>
                </a:tc>
                <a:tc>
                  <a:txBody>
                    <a:bodyPr/>
                    <a:lstStyle/>
                    <a:p>
                      <a:pPr algn="ctr" rtl="1"/>
                      <a:r>
                        <a:rPr lang="fa-IR" dirty="0" smtClean="0"/>
                        <a:t>تعداد</a:t>
                      </a:r>
                      <a:endParaRPr lang="fa-IR" dirty="0"/>
                    </a:p>
                  </a:txBody>
                  <a:tcPr/>
                </a:tc>
              </a:tr>
              <a:tr h="452441">
                <a:tc>
                  <a:txBody>
                    <a:bodyPr/>
                    <a:lstStyle/>
                    <a:p>
                      <a:pPr algn="ctr" rtl="1"/>
                      <a:r>
                        <a:rPr lang="fa-IR" dirty="0" smtClean="0"/>
                        <a:t>گردن</a:t>
                      </a:r>
                      <a:endParaRPr lang="fa-IR" dirty="0"/>
                    </a:p>
                  </a:txBody>
                  <a:tcPr/>
                </a:tc>
                <a:tc>
                  <a:txBody>
                    <a:bodyPr/>
                    <a:lstStyle/>
                    <a:p>
                      <a:pPr algn="ctr" rtl="1"/>
                      <a:r>
                        <a:rPr lang="fa-IR" dirty="0" smtClean="0"/>
                        <a:t>8</a:t>
                      </a:r>
                      <a:endParaRPr lang="fa-IR" dirty="0"/>
                    </a:p>
                  </a:txBody>
                  <a:tcPr/>
                </a:tc>
              </a:tr>
              <a:tr h="452441">
                <a:tc>
                  <a:txBody>
                    <a:bodyPr/>
                    <a:lstStyle/>
                    <a:p>
                      <a:pPr algn="ctr" rtl="1"/>
                      <a:r>
                        <a:rPr lang="fa-IR" dirty="0" smtClean="0"/>
                        <a:t>سینه</a:t>
                      </a:r>
                      <a:endParaRPr lang="fa-IR" dirty="0"/>
                    </a:p>
                  </a:txBody>
                  <a:tcPr/>
                </a:tc>
                <a:tc>
                  <a:txBody>
                    <a:bodyPr/>
                    <a:lstStyle/>
                    <a:p>
                      <a:pPr algn="ctr" rtl="1"/>
                      <a:r>
                        <a:rPr lang="fa-IR" dirty="0" smtClean="0"/>
                        <a:t>12</a:t>
                      </a:r>
                      <a:endParaRPr lang="fa-IR" dirty="0"/>
                    </a:p>
                  </a:txBody>
                  <a:tcPr/>
                </a:tc>
              </a:tr>
              <a:tr h="452441">
                <a:tc>
                  <a:txBody>
                    <a:bodyPr/>
                    <a:lstStyle/>
                    <a:p>
                      <a:pPr algn="ctr" rtl="1"/>
                      <a:r>
                        <a:rPr lang="fa-IR" dirty="0" smtClean="0"/>
                        <a:t>کمر</a:t>
                      </a:r>
                      <a:endParaRPr lang="fa-IR" dirty="0"/>
                    </a:p>
                  </a:txBody>
                  <a:tcPr/>
                </a:tc>
                <a:tc>
                  <a:txBody>
                    <a:bodyPr/>
                    <a:lstStyle/>
                    <a:p>
                      <a:pPr algn="ctr" rtl="1"/>
                      <a:r>
                        <a:rPr lang="fa-IR" dirty="0" smtClean="0"/>
                        <a:t>5</a:t>
                      </a:r>
                      <a:endParaRPr lang="fa-IR" dirty="0"/>
                    </a:p>
                  </a:txBody>
                  <a:tcPr/>
                </a:tc>
              </a:tr>
              <a:tr h="452441">
                <a:tc>
                  <a:txBody>
                    <a:bodyPr/>
                    <a:lstStyle/>
                    <a:p>
                      <a:pPr algn="ctr" rtl="1"/>
                      <a:r>
                        <a:rPr lang="fa-IR" dirty="0" smtClean="0"/>
                        <a:t>خاجی</a:t>
                      </a:r>
                      <a:endParaRPr lang="fa-IR" dirty="0"/>
                    </a:p>
                  </a:txBody>
                  <a:tcPr/>
                </a:tc>
                <a:tc>
                  <a:txBody>
                    <a:bodyPr/>
                    <a:lstStyle/>
                    <a:p>
                      <a:pPr algn="ctr" rtl="1"/>
                      <a:r>
                        <a:rPr lang="fa-IR" dirty="0" smtClean="0"/>
                        <a:t>5</a:t>
                      </a:r>
                      <a:endParaRPr lang="fa-IR" dirty="0"/>
                    </a:p>
                  </a:txBody>
                  <a:tcPr/>
                </a:tc>
              </a:tr>
              <a:tr h="452441">
                <a:tc>
                  <a:txBody>
                    <a:bodyPr/>
                    <a:lstStyle/>
                    <a:p>
                      <a:pPr algn="ctr" rtl="1"/>
                      <a:r>
                        <a:rPr lang="fa-IR" dirty="0" smtClean="0"/>
                        <a:t>دنبالچه</a:t>
                      </a:r>
                      <a:endParaRPr lang="fa-IR" dirty="0"/>
                    </a:p>
                  </a:txBody>
                  <a:tcPr/>
                </a:tc>
                <a:tc>
                  <a:txBody>
                    <a:bodyPr/>
                    <a:lstStyle/>
                    <a:p>
                      <a:pPr algn="ctr" rtl="1"/>
                      <a:r>
                        <a:rPr lang="fa-IR" dirty="0" smtClean="0"/>
                        <a:t>1</a:t>
                      </a:r>
                      <a:endParaRPr lang="fa-IR" dirty="0"/>
                    </a:p>
                  </a:txBody>
                  <a:tcPr/>
                </a:tc>
              </a:tr>
            </a:tbl>
          </a:graphicData>
        </a:graphic>
      </p:graphicFrame>
      <p:sp>
        <p:nvSpPr>
          <p:cNvPr id="7172" name="Content Placeholder 5"/>
          <p:cNvSpPr>
            <a:spLocks noGrp="1"/>
          </p:cNvSpPr>
          <p:nvPr>
            <p:ph sz="quarter" idx="4"/>
          </p:nvPr>
        </p:nvSpPr>
        <p:spPr>
          <a:xfrm>
            <a:off x="4645025" y="1160478"/>
            <a:ext cx="4041775" cy="4554538"/>
          </a:xfrm>
        </p:spPr>
        <p:txBody>
          <a:bodyPr/>
          <a:lstStyle/>
          <a:p>
            <a:pPr algn="r">
              <a:buFontTx/>
              <a:buNone/>
            </a:pPr>
            <a:r>
              <a:rPr lang="fa-IR" dirty="0" smtClean="0"/>
              <a:t>نخاع به 31 قطعه تقسیم می شود، که هرکدام منشا یک زوج عصب نخاعی است.</a:t>
            </a:r>
          </a:p>
          <a:p>
            <a:pPr algn="r">
              <a:buFontTx/>
              <a:buNone/>
            </a:pPr>
            <a:endParaRPr lang="fa-IR" dirty="0" smtClean="0"/>
          </a:p>
          <a:p>
            <a:pPr algn="r">
              <a:buFontTx/>
              <a:buNone/>
            </a:pPr>
            <a:endParaRPr lang="fa-IR" dirty="0" smtClean="0"/>
          </a:p>
        </p:txBody>
      </p:sp>
      <p:graphicFrame>
        <p:nvGraphicFramePr>
          <p:cNvPr id="12" name="Content Placeholder 10"/>
          <p:cNvGraphicFramePr>
            <a:graphicFrameLocks/>
          </p:cNvGraphicFramePr>
          <p:nvPr/>
        </p:nvGraphicFramePr>
        <p:xfrm>
          <a:off x="857224" y="2571744"/>
          <a:ext cx="3325808" cy="3089926"/>
        </p:xfrm>
        <a:graphic>
          <a:graphicData uri="http://schemas.openxmlformats.org/drawingml/2006/table">
            <a:tbl>
              <a:tblPr rtl="1" firstRow="1" bandRow="1">
                <a:tableStyleId>{5C22544A-7EE6-4342-B048-85BDC9FD1C3A}</a:tableStyleId>
              </a:tblPr>
              <a:tblGrid>
                <a:gridCol w="1662904"/>
                <a:gridCol w="1662904"/>
              </a:tblGrid>
              <a:tr h="640081">
                <a:tc>
                  <a:txBody>
                    <a:bodyPr/>
                    <a:lstStyle/>
                    <a:p>
                      <a:pPr algn="ctr" rtl="1"/>
                      <a:r>
                        <a:rPr lang="fa-IR" dirty="0" smtClean="0"/>
                        <a:t>قطعه</a:t>
                      </a:r>
                      <a:r>
                        <a:rPr lang="fa-IR" baseline="0" dirty="0" smtClean="0"/>
                        <a:t> نخاعی</a:t>
                      </a:r>
                      <a:endParaRPr lang="fa-IR" dirty="0"/>
                    </a:p>
                  </a:txBody>
                  <a:tcPr/>
                </a:tc>
                <a:tc>
                  <a:txBody>
                    <a:bodyPr/>
                    <a:lstStyle/>
                    <a:p>
                      <a:pPr algn="ctr" rtl="1"/>
                      <a:r>
                        <a:rPr lang="fa-IR" dirty="0" smtClean="0"/>
                        <a:t>جسم</a:t>
                      </a:r>
                      <a:r>
                        <a:rPr lang="fa-IR" baseline="0" dirty="0" smtClean="0"/>
                        <a:t> مهره ای</a:t>
                      </a:r>
                      <a:endParaRPr lang="fa-IR" dirty="0"/>
                    </a:p>
                  </a:txBody>
                  <a:tcPr/>
                </a:tc>
              </a:tr>
              <a:tr h="452441">
                <a:tc>
                  <a:txBody>
                    <a:bodyPr/>
                    <a:lstStyle/>
                    <a:p>
                      <a:pPr algn="ctr" rtl="1"/>
                      <a:r>
                        <a:rPr lang="en-US" dirty="0" smtClean="0"/>
                        <a:t>C8</a:t>
                      </a:r>
                      <a:endParaRPr lang="fa-IR" dirty="0"/>
                    </a:p>
                  </a:txBody>
                  <a:tcPr/>
                </a:tc>
                <a:tc>
                  <a:txBody>
                    <a:bodyPr/>
                    <a:lstStyle/>
                    <a:p>
                      <a:pPr algn="ctr" rtl="1"/>
                      <a:r>
                        <a:rPr lang="en-US" dirty="0" smtClean="0"/>
                        <a:t>C7</a:t>
                      </a:r>
                      <a:endParaRPr lang="fa-IR" dirty="0"/>
                    </a:p>
                  </a:txBody>
                  <a:tcPr/>
                </a:tc>
              </a:tr>
              <a:tr h="452441">
                <a:tc>
                  <a:txBody>
                    <a:bodyPr/>
                    <a:lstStyle/>
                    <a:p>
                      <a:pPr algn="ctr" rtl="1"/>
                      <a:r>
                        <a:rPr lang="en-US" dirty="0" smtClean="0"/>
                        <a:t>T6</a:t>
                      </a:r>
                      <a:endParaRPr lang="fa-IR" dirty="0"/>
                    </a:p>
                  </a:txBody>
                  <a:tcPr/>
                </a:tc>
                <a:tc>
                  <a:txBody>
                    <a:bodyPr/>
                    <a:lstStyle/>
                    <a:p>
                      <a:pPr algn="ctr" rtl="1"/>
                      <a:r>
                        <a:rPr lang="en-US" dirty="0" smtClean="0"/>
                        <a:t>T4</a:t>
                      </a:r>
                      <a:endParaRPr lang="fa-IR" dirty="0"/>
                    </a:p>
                  </a:txBody>
                  <a:tcPr/>
                </a:tc>
              </a:tr>
              <a:tr h="452441">
                <a:tc>
                  <a:txBody>
                    <a:bodyPr/>
                    <a:lstStyle/>
                    <a:p>
                      <a:pPr algn="ctr" rtl="1"/>
                      <a:r>
                        <a:rPr lang="en-US" dirty="0" smtClean="0"/>
                        <a:t>T12</a:t>
                      </a:r>
                      <a:endParaRPr lang="fa-IR" dirty="0"/>
                    </a:p>
                  </a:txBody>
                  <a:tcPr/>
                </a:tc>
                <a:tc>
                  <a:txBody>
                    <a:bodyPr/>
                    <a:lstStyle/>
                    <a:p>
                      <a:pPr algn="ctr" rtl="1"/>
                      <a:r>
                        <a:rPr lang="en-US" dirty="0" smtClean="0"/>
                        <a:t>T9</a:t>
                      </a:r>
                      <a:endParaRPr lang="fa-IR" dirty="0"/>
                    </a:p>
                  </a:txBody>
                  <a:tcPr/>
                </a:tc>
              </a:tr>
              <a:tr h="452441">
                <a:tc>
                  <a:txBody>
                    <a:bodyPr/>
                    <a:lstStyle/>
                    <a:p>
                      <a:pPr algn="ctr" rtl="1"/>
                      <a:r>
                        <a:rPr lang="en-US" dirty="0" smtClean="0"/>
                        <a:t>L5</a:t>
                      </a:r>
                      <a:endParaRPr lang="fa-IR" dirty="0"/>
                    </a:p>
                  </a:txBody>
                  <a:tcPr/>
                </a:tc>
                <a:tc>
                  <a:txBody>
                    <a:bodyPr/>
                    <a:lstStyle/>
                    <a:p>
                      <a:pPr algn="ctr" rtl="1"/>
                      <a:r>
                        <a:rPr lang="en-US" dirty="0" smtClean="0"/>
                        <a:t>T12</a:t>
                      </a:r>
                      <a:endParaRPr lang="fa-IR" dirty="0"/>
                    </a:p>
                  </a:txBody>
                  <a:tcPr/>
                </a:tc>
              </a:tr>
              <a:tr h="640081">
                <a:tc>
                  <a:txBody>
                    <a:bodyPr/>
                    <a:lstStyle/>
                    <a:p>
                      <a:pPr algn="ctr" rtl="1"/>
                      <a:r>
                        <a:rPr lang="fa-IR" dirty="0" smtClean="0"/>
                        <a:t>ساکرال و کوکسی ژیال</a:t>
                      </a:r>
                      <a:endParaRPr lang="fa-IR" dirty="0"/>
                    </a:p>
                  </a:txBody>
                  <a:tcPr/>
                </a:tc>
                <a:tc>
                  <a:txBody>
                    <a:bodyPr/>
                    <a:lstStyle/>
                    <a:p>
                      <a:pPr algn="ctr" rtl="1"/>
                      <a:r>
                        <a:rPr lang="en-US" dirty="0" smtClean="0"/>
                        <a:t>L1</a:t>
                      </a:r>
                      <a:endParaRPr lang="fa-IR"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609600"/>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899" name="Rectangle 3"/>
          <p:cNvSpPr>
            <a:spLocks noChangeArrowheads="1"/>
          </p:cNvSpPr>
          <p:nvPr/>
        </p:nvSpPr>
        <p:spPr bwMode="auto">
          <a:xfrm>
            <a:off x="0" y="1066800"/>
            <a:ext cx="9144000" cy="762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0" name="Rectangle 4"/>
          <p:cNvSpPr>
            <a:spLocks noGrp="1" noChangeArrowheads="1"/>
          </p:cNvSpPr>
          <p:nvPr>
            <p:ph type="title" idx="4294967295"/>
          </p:nvPr>
        </p:nvSpPr>
        <p:spPr>
          <a:xfrm>
            <a:off x="468313" y="0"/>
            <a:ext cx="8229600" cy="1431925"/>
          </a:xfrm>
          <a:noFill/>
        </p:spPr>
        <p:txBody>
          <a:bodyPr anchor="t">
            <a:spAutoFit/>
          </a:bodyPr>
          <a:lstStyle/>
          <a:p>
            <a:r>
              <a:rPr lang="en-US">
                <a:solidFill>
                  <a:schemeClr val="hlink"/>
                </a:solidFill>
              </a:rPr>
              <a:t>Presynaptic Inhibition and Facilitation</a:t>
            </a:r>
          </a:p>
        </p:txBody>
      </p:sp>
      <p:sp>
        <p:nvSpPr>
          <p:cNvPr id="109573" name="Text Box 5"/>
          <p:cNvSpPr txBox="1">
            <a:spLocks noChangeArrowheads="1"/>
          </p:cNvSpPr>
          <p:nvPr/>
        </p:nvSpPr>
        <p:spPr bwMode="auto">
          <a:xfrm>
            <a:off x="7696200" y="647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sz="1200">
                <a:latin typeface="Times New Roman" pitchFamily="18" charset="0"/>
              </a:rPr>
              <a:t>Figure 12.24</a:t>
            </a:r>
          </a:p>
        </p:txBody>
      </p:sp>
      <p:pic>
        <p:nvPicPr>
          <p:cNvPr id="80902" name="Picture 6"/>
          <p:cNvPicPr>
            <a:picLocks noChangeAspect="1" noChangeArrowheads="1"/>
          </p:cNvPicPr>
          <p:nvPr/>
        </p:nvPicPr>
        <p:blipFill>
          <a:blip r:embed="rId2">
            <a:extLst>
              <a:ext uri="{28A0092B-C50C-407E-A947-70E740481C1C}">
                <a14:useLocalDpi xmlns:a14="http://schemas.microsoft.com/office/drawing/2010/main" val="0"/>
              </a:ext>
            </a:extLst>
          </a:blip>
          <a:srcRect b="3505"/>
          <a:stretch>
            <a:fillRect/>
          </a:stretch>
        </p:blipFill>
        <p:spPr bwMode="auto">
          <a:xfrm>
            <a:off x="684213" y="1557338"/>
            <a:ext cx="78486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222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fill="hold"/>
                                        <p:tgtEl>
                                          <p:spTgt spid="80899"/>
                                        </p:tgtEl>
                                        <p:attrNameLst>
                                          <p:attrName>ppt_w</p:attrName>
                                        </p:attrNameLst>
                                      </p:cBhvr>
                                      <p:tavLst>
                                        <p:tav tm="0">
                                          <p:val>
                                            <p:fltVal val="0"/>
                                          </p:val>
                                        </p:tav>
                                        <p:tav tm="100000">
                                          <p:val>
                                            <p:strVal val="#ppt_w"/>
                                          </p:val>
                                        </p:tav>
                                      </p:tavLst>
                                    </p:anim>
                                    <p:anim calcmode="lin" valueType="num">
                                      <p:cBhvr>
                                        <p:cTn id="8" dur="500" fill="hold"/>
                                        <p:tgtEl>
                                          <p:spTgt spid="8089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80900"/>
                                        </p:tgtEl>
                                        <p:attrNameLst>
                                          <p:attrName>style.visibility</p:attrName>
                                        </p:attrNameLst>
                                      </p:cBhvr>
                                      <p:to>
                                        <p:strVal val="visible"/>
                                      </p:to>
                                    </p:set>
                                    <p:anim to="" calcmode="lin" valueType="num">
                                      <p:cBhvr>
                                        <p:cTn id="13" dur="1" fill="hold"/>
                                        <p:tgtEl>
                                          <p:spTgt spid="80900"/>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80902"/>
                                        </p:tgtEl>
                                        <p:attrNameLst>
                                          <p:attrName>style.visibility</p:attrName>
                                        </p:attrNameLst>
                                      </p:cBhvr>
                                      <p:to>
                                        <p:strVal val="visible"/>
                                      </p:to>
                                    </p:set>
                                    <p:anim to="" calcmode="lin" valueType="num">
                                      <p:cBhvr>
                                        <p:cTn id="18" dur="1" fill="hold"/>
                                        <p:tgtEl>
                                          <p:spTgt spid="809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Su</a:t>
            </a:r>
            <a:r>
              <a:rPr lang="en-US">
                <a:solidFill>
                  <a:srgbClr val="FF0000"/>
                </a:solidFill>
              </a:rPr>
              <a:t>mm</a:t>
            </a:r>
            <a:r>
              <a:rPr lang="en-US"/>
              <a:t>ation…?</a:t>
            </a:r>
          </a:p>
        </p:txBody>
      </p:sp>
      <p:sp>
        <p:nvSpPr>
          <p:cNvPr id="110595" name="Rectangle 3"/>
          <p:cNvSpPr>
            <a:spLocks noGrp="1" noChangeArrowheads="1"/>
          </p:cNvSpPr>
          <p:nvPr>
            <p:ph type="body" idx="1"/>
          </p:nvPr>
        </p:nvSpPr>
        <p:spPr/>
        <p:txBody>
          <a:bodyPr/>
          <a:lstStyle/>
          <a:p>
            <a:pPr algn="r" rtl="1"/>
            <a:r>
              <a:rPr lang="fa-IR"/>
              <a:t>جمع پذيري و اهميت ان...؟</a:t>
            </a:r>
            <a:endParaRPr lang="en-US"/>
          </a:p>
        </p:txBody>
      </p:sp>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95600"/>
            <a:ext cx="698976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86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animEffect transition="in" filter="fade">
                                      <p:cBhvr>
                                        <p:cTn id="9" dur="5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 calcmode="lin" valueType="num">
                                      <p:cBhvr additive="base">
                                        <p:cTn id="14"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110596"/>
                                        </p:tgtEl>
                                        <p:attrNameLst>
                                          <p:attrName>style.visibility</p:attrName>
                                        </p:attrNameLst>
                                      </p:cBhvr>
                                      <p:to>
                                        <p:strVal val="visible"/>
                                      </p:to>
                                    </p:set>
                                    <p:animEffect transition="in" filter="wheel(4)">
                                      <p:cBhvr>
                                        <p:cTn id="20" dur="2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r" rtl="1"/>
            <a:r>
              <a:rPr lang="fa-IR"/>
              <a:t>انواع </a:t>
            </a:r>
            <a:r>
              <a:rPr lang="fa-IR">
                <a:solidFill>
                  <a:srgbClr val="FF0000"/>
                </a:solidFill>
              </a:rPr>
              <a:t>جمع </a:t>
            </a:r>
            <a:r>
              <a:rPr lang="fa-IR"/>
              <a:t>پذيري...؟</a:t>
            </a:r>
            <a:endParaRPr lang="en-US"/>
          </a:p>
        </p:txBody>
      </p:sp>
      <p:sp>
        <p:nvSpPr>
          <p:cNvPr id="112643" name="Rectangle 3"/>
          <p:cNvSpPr>
            <a:spLocks noGrp="1" noChangeArrowheads="1"/>
          </p:cNvSpPr>
          <p:nvPr>
            <p:ph type="body" idx="1"/>
          </p:nvPr>
        </p:nvSpPr>
        <p:spPr/>
        <p:txBody>
          <a:bodyPr/>
          <a:lstStyle/>
          <a:p>
            <a:r>
              <a:rPr lang="en-US"/>
              <a:t>Spatial. Summation-1</a:t>
            </a:r>
            <a:r>
              <a:rPr lang="fa-IR"/>
              <a:t> ( جمع پذيري فضايي )</a:t>
            </a:r>
            <a:endParaRPr lang="en-US"/>
          </a:p>
        </p:txBody>
      </p:sp>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2819400"/>
            <a:ext cx="597217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78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diamond(in)">
                                      <p:cBhvr>
                                        <p:cTn id="7" dur="2000"/>
                                        <p:tgtEl>
                                          <p:spTgt spid="112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anim calcmode="lin" valueType="num">
                                      <p:cBhvr additive="base">
                                        <p:cTn id="12"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2644"/>
                                        </p:tgtEl>
                                        <p:attrNameLst>
                                          <p:attrName>style.visibility</p:attrName>
                                        </p:attrNameLst>
                                      </p:cBhvr>
                                      <p:to>
                                        <p:strVal val="visible"/>
                                      </p:to>
                                    </p:set>
                                    <p:anim calcmode="lin" valueType="num">
                                      <p:cBhvr additive="base">
                                        <p:cTn id="18" dur="500" fill="hold"/>
                                        <p:tgtEl>
                                          <p:spTgt spid="112644"/>
                                        </p:tgtEl>
                                        <p:attrNameLst>
                                          <p:attrName>ppt_x</p:attrName>
                                        </p:attrNameLst>
                                      </p:cBhvr>
                                      <p:tavLst>
                                        <p:tav tm="0">
                                          <p:val>
                                            <p:strVal val="#ppt_x"/>
                                          </p:val>
                                        </p:tav>
                                        <p:tav tm="100000">
                                          <p:val>
                                            <p:strVal val="#ppt_x"/>
                                          </p:val>
                                        </p:tav>
                                      </p:tavLst>
                                    </p:anim>
                                    <p:anim calcmode="lin" valueType="num">
                                      <p:cBhvr additive="base">
                                        <p:cTn id="19" dur="500" fill="hold"/>
                                        <p:tgtEl>
                                          <p:spTgt spid="112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fa-IR">
                <a:solidFill>
                  <a:srgbClr val="FF0000"/>
                </a:solidFill>
              </a:rPr>
              <a:t>انواع</a:t>
            </a:r>
            <a:r>
              <a:rPr lang="fa-IR"/>
              <a:t> </a:t>
            </a:r>
            <a:r>
              <a:rPr lang="fa-IR">
                <a:solidFill>
                  <a:schemeClr val="tx1"/>
                </a:solidFill>
              </a:rPr>
              <a:t>جمع</a:t>
            </a:r>
            <a:r>
              <a:rPr lang="fa-IR">
                <a:solidFill>
                  <a:srgbClr val="FF0000"/>
                </a:solidFill>
              </a:rPr>
              <a:t> </a:t>
            </a:r>
            <a:r>
              <a:rPr lang="fa-IR">
                <a:solidFill>
                  <a:srgbClr val="0000FF"/>
                </a:solidFill>
              </a:rPr>
              <a:t>پذيري</a:t>
            </a:r>
            <a:r>
              <a:rPr lang="fa-IR"/>
              <a:t>...؟</a:t>
            </a:r>
            <a:endParaRPr lang="en-US"/>
          </a:p>
        </p:txBody>
      </p:sp>
      <p:sp>
        <p:nvSpPr>
          <p:cNvPr id="114691" name="Rectangle 3"/>
          <p:cNvSpPr>
            <a:spLocks noGrp="1" noChangeArrowheads="1"/>
          </p:cNvSpPr>
          <p:nvPr>
            <p:ph type="body" idx="1"/>
          </p:nvPr>
        </p:nvSpPr>
        <p:spPr/>
        <p:txBody>
          <a:bodyPr/>
          <a:lstStyle/>
          <a:p>
            <a:pPr algn="r" rtl="1"/>
            <a:r>
              <a:rPr lang="en-US"/>
              <a:t>Temporal Summation-2</a:t>
            </a:r>
            <a:r>
              <a:rPr lang="fa-IR"/>
              <a:t> (جمع</a:t>
            </a:r>
            <a:r>
              <a:rPr lang="fa-IR">
                <a:solidFill>
                  <a:srgbClr val="FF0000"/>
                </a:solidFill>
              </a:rPr>
              <a:t> </a:t>
            </a:r>
            <a:r>
              <a:rPr lang="fa-IR">
                <a:solidFill>
                  <a:srgbClr val="0000FF"/>
                </a:solidFill>
              </a:rPr>
              <a:t>پذيري</a:t>
            </a:r>
            <a:r>
              <a:rPr lang="en-US">
                <a:solidFill>
                  <a:srgbClr val="0000FF"/>
                </a:solidFill>
              </a:rPr>
              <a:t> </a:t>
            </a:r>
            <a:r>
              <a:rPr lang="fa-IR">
                <a:solidFill>
                  <a:srgbClr val="0000FF"/>
                </a:solidFill>
              </a:rPr>
              <a:t> زماني )</a:t>
            </a:r>
            <a:endParaRPr lang="en-US">
              <a:solidFill>
                <a:srgbClr val="0000FF"/>
              </a:solidFill>
            </a:endParaRPr>
          </a:p>
        </p:txBody>
      </p:sp>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8382000" cy="367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38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ppt_w</p:attrName>
                                        </p:attrNameLst>
                                      </p:cBhvr>
                                      <p:tavLst>
                                        <p:tav tm="0">
                                          <p:val>
                                            <p:fltVal val="0"/>
                                          </p:val>
                                        </p:tav>
                                        <p:tav tm="100000">
                                          <p:val>
                                            <p:strVal val="#ppt_w"/>
                                          </p:val>
                                        </p:tav>
                                      </p:tavLst>
                                    </p:anim>
                                    <p:anim calcmode="lin" valueType="num">
                                      <p:cBhvr>
                                        <p:cTn id="8" dur="500" fill="hold"/>
                                        <p:tgtEl>
                                          <p:spTgt spid="114690"/>
                                        </p:tgtEl>
                                        <p:attrNameLst>
                                          <p:attrName>ppt_h</p:attrName>
                                        </p:attrNameLst>
                                      </p:cBhvr>
                                      <p:tavLst>
                                        <p:tav tm="0">
                                          <p:val>
                                            <p:fltVal val="0"/>
                                          </p:val>
                                        </p:tav>
                                        <p:tav tm="100000">
                                          <p:val>
                                            <p:strVal val="#ppt_h"/>
                                          </p:val>
                                        </p:tav>
                                      </p:tavLst>
                                    </p:anim>
                                    <p:animEffect transition="in" filter="fade">
                                      <p:cBhvr>
                                        <p:cTn id="9" dur="500"/>
                                        <p:tgtEl>
                                          <p:spTgt spid="114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4691">
                                            <p:txEl>
                                              <p:pRg st="0" end="0"/>
                                            </p:txEl>
                                          </p:spTgt>
                                        </p:tgtEl>
                                        <p:attrNameLst>
                                          <p:attrName>style.visibility</p:attrName>
                                        </p:attrNameLst>
                                      </p:cBhvr>
                                      <p:to>
                                        <p:strVal val="visible"/>
                                      </p:to>
                                    </p:set>
                                    <p:anim calcmode="lin" valueType="num">
                                      <p:cBhvr additive="base">
                                        <p:cTn id="14"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14692"/>
                                        </p:tgtEl>
                                        <p:attrNameLst>
                                          <p:attrName>style.visibility</p:attrName>
                                        </p:attrNameLst>
                                      </p:cBhvr>
                                      <p:to>
                                        <p:strVal val="visible"/>
                                      </p:to>
                                    </p:set>
                                    <p:animEffect transition="in" filter="box(in)">
                                      <p:cBhvr>
                                        <p:cTn id="20"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1" name="Line 3"/>
          <p:cNvSpPr>
            <a:spLocks noChangeShapeType="1"/>
          </p:cNvSpPr>
          <p:nvPr/>
        </p:nvSpPr>
        <p:spPr bwMode="auto">
          <a:xfrm>
            <a:off x="0" y="333375"/>
            <a:ext cx="5435600" cy="0"/>
          </a:xfrm>
          <a:prstGeom prst="line">
            <a:avLst/>
          </a:prstGeom>
          <a:noFill/>
          <a:ln w="571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20500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08931"/>
                                        </p:tgtEl>
                                        <p:attrNameLst>
                                          <p:attrName>style.visibility</p:attrName>
                                        </p:attrNameLst>
                                      </p:cBhvr>
                                      <p:to>
                                        <p:strVal val="visible"/>
                                      </p:to>
                                    </p:set>
                                    <p:animEffect transition="in" filter="box(in)">
                                      <p:cBhvr>
                                        <p:cTn id="7" dur="1000"/>
                                        <p:tgtEl>
                                          <p:spTgt spid="50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fa-IR">
                <a:solidFill>
                  <a:srgbClr val="FF0066"/>
                </a:solidFill>
              </a:rPr>
              <a:t>اگر اينده نبود اميد نيز وجود نداشت.</a:t>
            </a:r>
            <a:r>
              <a:rPr lang="fa-IR"/>
              <a:t>                  </a:t>
            </a:r>
            <a:r>
              <a:rPr lang="fa-IR" sz="2400"/>
              <a:t>هنري فورد</a:t>
            </a:r>
            <a:endParaRPr lang="en-US" sz="2400"/>
          </a:p>
        </p:txBody>
      </p:sp>
      <p:pic>
        <p:nvPicPr>
          <p:cNvPr id="117763" name="Picture 3" descr="424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679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box(in)">
                                      <p:cBhvr>
                                        <p:cTn id="7" dur="500"/>
                                        <p:tgtEl>
                                          <p:spTgt spid="117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 to="" calcmode="lin" valueType="num">
                                      <p:cBhvr>
                                        <p:cTn id="12" dur="1" fill="hold"/>
                                        <p:tgtEl>
                                          <p:spTgt spid="1177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fa-IR" sz="4000">
                <a:solidFill>
                  <a:srgbClr val="FF0000"/>
                </a:solidFill>
              </a:rPr>
              <a:t>مهار تحريك پذيري</a:t>
            </a:r>
            <a:r>
              <a:rPr lang="fa-IR" sz="4000"/>
              <a:t/>
            </a:r>
            <a:br>
              <a:rPr lang="fa-IR" sz="4000"/>
            </a:br>
            <a:r>
              <a:rPr lang="fa-IR" sz="4000"/>
              <a:t>تثبيت كننده ها و بيحس كننده هاي موضعي</a:t>
            </a:r>
            <a:endParaRPr lang="en-US" sz="4000"/>
          </a:p>
        </p:txBody>
      </p:sp>
      <p:sp>
        <p:nvSpPr>
          <p:cNvPr id="119811" name="Rectangle 3"/>
          <p:cNvSpPr>
            <a:spLocks noGrp="1" noChangeArrowheads="1"/>
          </p:cNvSpPr>
          <p:nvPr>
            <p:ph type="body" idx="1"/>
          </p:nvPr>
        </p:nvSpPr>
        <p:spPr/>
        <p:txBody>
          <a:bodyPr/>
          <a:lstStyle/>
          <a:p>
            <a:r>
              <a:rPr lang="en-US">
                <a:solidFill>
                  <a:srgbClr val="0000FF"/>
                </a:solidFill>
              </a:rPr>
              <a:t>M</a:t>
            </a:r>
            <a:r>
              <a:rPr lang="en-US"/>
              <a:t>embrane </a:t>
            </a:r>
            <a:r>
              <a:rPr lang="en-US">
                <a:solidFill>
                  <a:srgbClr val="FF00FF"/>
                </a:solidFill>
              </a:rPr>
              <a:t>S</a:t>
            </a:r>
            <a:r>
              <a:rPr lang="en-US"/>
              <a:t>tabilizing </a:t>
            </a:r>
            <a:r>
              <a:rPr lang="en-US">
                <a:solidFill>
                  <a:srgbClr val="009900"/>
                </a:solidFill>
              </a:rPr>
              <a:t>F</a:t>
            </a:r>
            <a:r>
              <a:rPr lang="en-US"/>
              <a:t>actors</a:t>
            </a:r>
          </a:p>
          <a:p>
            <a:endParaRPr lang="fa-IR"/>
          </a:p>
          <a:p>
            <a:r>
              <a:rPr lang="fa-IR" sz="4800"/>
              <a:t>عواملي هستند كه تحريك پذيري غشا را </a:t>
            </a:r>
            <a:r>
              <a:rPr lang="fa-IR" sz="4800">
                <a:solidFill>
                  <a:srgbClr val="FF0000"/>
                </a:solidFill>
              </a:rPr>
              <a:t>كاهش</a:t>
            </a:r>
            <a:r>
              <a:rPr lang="fa-IR" sz="4800"/>
              <a:t> مي دهند.</a:t>
            </a:r>
            <a:endParaRPr lang="en-US" sz="4800"/>
          </a:p>
        </p:txBody>
      </p:sp>
    </p:spTree>
    <p:extLst>
      <p:ext uri="{BB962C8B-B14F-4D97-AF65-F5344CB8AC3E}">
        <p14:creationId xmlns:p14="http://schemas.microsoft.com/office/powerpoint/2010/main" val="924210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in)">
                                      <p:cBhvr>
                                        <p:cTn id="7" dur="500"/>
                                        <p:tgtEl>
                                          <p:spTgt spid="119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 to="" calcmode="lin" valueType="num">
                                      <p:cBhvr>
                                        <p:cTn id="12" dur="1" fill="hold"/>
                                        <p:tgtEl>
                                          <p:spTgt spid="11981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to="" calcmode="lin" valueType="num">
                                      <p:cBhvr>
                                        <p:cTn id="17" dur="1" fill="hold"/>
                                        <p:tgtEl>
                                          <p:spTgt spid="1198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000">
                <a:solidFill>
                  <a:srgbClr val="0000FF"/>
                </a:solidFill>
              </a:rPr>
              <a:t>M</a:t>
            </a:r>
            <a:r>
              <a:rPr lang="en-US" sz="4000"/>
              <a:t>embrane </a:t>
            </a:r>
            <a:r>
              <a:rPr lang="en-US" sz="4000">
                <a:solidFill>
                  <a:srgbClr val="FF00FF"/>
                </a:solidFill>
              </a:rPr>
              <a:t>S</a:t>
            </a:r>
            <a:r>
              <a:rPr lang="en-US" sz="4000"/>
              <a:t>tabilizing </a:t>
            </a:r>
            <a:r>
              <a:rPr lang="en-US" sz="4000">
                <a:solidFill>
                  <a:srgbClr val="009900"/>
                </a:solidFill>
              </a:rPr>
              <a:t>F</a:t>
            </a:r>
            <a:r>
              <a:rPr lang="en-US" sz="4000"/>
              <a:t>actors…?</a:t>
            </a:r>
          </a:p>
        </p:txBody>
      </p:sp>
      <p:sp>
        <p:nvSpPr>
          <p:cNvPr id="121859" name="Rectangle 3"/>
          <p:cNvSpPr>
            <a:spLocks noGrp="1" noChangeArrowheads="1"/>
          </p:cNvSpPr>
          <p:nvPr>
            <p:ph type="body" idx="1"/>
          </p:nvPr>
        </p:nvSpPr>
        <p:spPr/>
        <p:txBody>
          <a:bodyPr/>
          <a:lstStyle/>
          <a:p>
            <a:pPr algn="r" rtl="1">
              <a:buFontTx/>
              <a:buNone/>
            </a:pPr>
            <a:r>
              <a:rPr lang="fa-IR"/>
              <a:t>الف- افزايش غلظت </a:t>
            </a:r>
            <a:r>
              <a:rPr lang="fa-IR">
                <a:solidFill>
                  <a:srgbClr val="0000FF"/>
                </a:solidFill>
              </a:rPr>
              <a:t>كلسيم</a:t>
            </a:r>
            <a:r>
              <a:rPr lang="fa-IR"/>
              <a:t> خارج سلولي</a:t>
            </a:r>
          </a:p>
          <a:p>
            <a:pPr algn="r" rtl="1">
              <a:buFontTx/>
              <a:buNone/>
            </a:pPr>
            <a:r>
              <a:rPr lang="fa-IR"/>
              <a:t>ب- كاهش غلظت </a:t>
            </a:r>
            <a:r>
              <a:rPr lang="fa-IR">
                <a:solidFill>
                  <a:srgbClr val="FF00FF"/>
                </a:solidFill>
              </a:rPr>
              <a:t>پتاسيم</a:t>
            </a:r>
            <a:r>
              <a:rPr lang="fa-IR"/>
              <a:t> خارج سلولي</a:t>
            </a:r>
          </a:p>
          <a:p>
            <a:pPr algn="r" rtl="1">
              <a:buFontTx/>
              <a:buNone/>
            </a:pPr>
            <a:r>
              <a:rPr lang="fa-IR"/>
              <a:t>( </a:t>
            </a:r>
            <a:r>
              <a:rPr lang="fa-IR">
                <a:solidFill>
                  <a:srgbClr val="FF0000"/>
                </a:solidFill>
              </a:rPr>
              <a:t>فلج دوره اي فاميلي</a:t>
            </a:r>
            <a:r>
              <a:rPr lang="fa-IR"/>
              <a:t> ، بيماري ارثي است كه دران بدلاليلي غلظت پتاسيم خارج سلولي </a:t>
            </a:r>
            <a:r>
              <a:rPr lang="fa-IR">
                <a:solidFill>
                  <a:srgbClr val="FF0000"/>
                </a:solidFill>
              </a:rPr>
              <a:t>كاهش</a:t>
            </a:r>
            <a:r>
              <a:rPr lang="fa-IR"/>
              <a:t> مي يابد)</a:t>
            </a:r>
          </a:p>
          <a:p>
            <a:pPr algn="r" rtl="1">
              <a:buFontTx/>
              <a:buNone/>
            </a:pPr>
            <a:r>
              <a:rPr lang="fa-IR"/>
              <a:t>ج- كاهش </a:t>
            </a:r>
            <a:r>
              <a:rPr lang="fa-IR">
                <a:solidFill>
                  <a:srgbClr val="0000FF"/>
                </a:solidFill>
              </a:rPr>
              <a:t>غلظت سديم</a:t>
            </a:r>
            <a:r>
              <a:rPr lang="fa-IR"/>
              <a:t> خارج سلولي</a:t>
            </a:r>
          </a:p>
          <a:p>
            <a:pPr algn="r" rtl="1">
              <a:buFontTx/>
              <a:buNone/>
            </a:pPr>
            <a:endParaRPr lang="en-US"/>
          </a:p>
        </p:txBody>
      </p:sp>
    </p:spTree>
    <p:extLst>
      <p:ext uri="{BB962C8B-B14F-4D97-AF65-F5344CB8AC3E}">
        <p14:creationId xmlns:p14="http://schemas.microsoft.com/office/powerpoint/2010/main" val="2191517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500" fill="hold"/>
                                        <p:tgtEl>
                                          <p:spTgt spid="121858"/>
                                        </p:tgtEl>
                                        <p:attrNameLst>
                                          <p:attrName>ppt_w</p:attrName>
                                        </p:attrNameLst>
                                      </p:cBhvr>
                                      <p:tavLst>
                                        <p:tav tm="0">
                                          <p:val>
                                            <p:fltVal val="0"/>
                                          </p:val>
                                        </p:tav>
                                        <p:tav tm="100000">
                                          <p:val>
                                            <p:strVal val="#ppt_w"/>
                                          </p:val>
                                        </p:tav>
                                      </p:tavLst>
                                    </p:anim>
                                    <p:anim calcmode="lin" valueType="num">
                                      <p:cBhvr>
                                        <p:cTn id="8" dur="500" fill="hold"/>
                                        <p:tgtEl>
                                          <p:spTgt spid="121858"/>
                                        </p:tgtEl>
                                        <p:attrNameLst>
                                          <p:attrName>ppt_h</p:attrName>
                                        </p:attrNameLst>
                                      </p:cBhvr>
                                      <p:tavLst>
                                        <p:tav tm="0">
                                          <p:val>
                                            <p:fltVal val="0"/>
                                          </p:val>
                                        </p:tav>
                                        <p:tav tm="100000">
                                          <p:val>
                                            <p:strVal val="#ppt_h"/>
                                          </p:val>
                                        </p:tav>
                                      </p:tavLst>
                                    </p:anim>
                                    <p:animEffect transition="in" filter="fade">
                                      <p:cBhvr>
                                        <p:cTn id="9" dur="500"/>
                                        <p:tgtEl>
                                          <p:spTgt spid="1218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21859">
                                            <p:txEl>
                                              <p:pRg st="0" end="0"/>
                                            </p:txEl>
                                          </p:spTgt>
                                        </p:tgtEl>
                                        <p:attrNameLst>
                                          <p:attrName>style.visibility</p:attrName>
                                        </p:attrNameLst>
                                      </p:cBhvr>
                                      <p:to>
                                        <p:strVal val="visible"/>
                                      </p:to>
                                    </p:set>
                                    <p:anim to="" calcmode="lin" valueType="num">
                                      <p:cBhvr>
                                        <p:cTn id="14" dur="1" fill="hold"/>
                                        <p:tgtEl>
                                          <p:spTgt spid="121859">
                                            <p:txEl>
                                              <p:pRg st="0" end="0"/>
                                            </p:txEl>
                                          </p:spTgt>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1859">
                                            <p:txEl>
                                              <p:pRg st="1" end="1"/>
                                            </p:txEl>
                                          </p:spTgt>
                                        </p:tgtEl>
                                        <p:attrNameLst>
                                          <p:attrName>style.visibility</p:attrName>
                                        </p:attrNameLst>
                                      </p:cBhvr>
                                      <p:to>
                                        <p:strVal val="visible"/>
                                      </p:to>
                                    </p:set>
                                    <p:anim to="" calcmode="lin" valueType="num">
                                      <p:cBhvr>
                                        <p:cTn id="19" dur="1" fill="hold"/>
                                        <p:tgtEl>
                                          <p:spTgt spid="121859">
                                            <p:txEl>
                                              <p:pRg st="1" end="1"/>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1859">
                                            <p:txEl>
                                              <p:pRg st="2" end="2"/>
                                            </p:txEl>
                                          </p:spTgt>
                                        </p:tgtEl>
                                        <p:attrNameLst>
                                          <p:attrName>style.visibility</p:attrName>
                                        </p:attrNameLst>
                                      </p:cBhvr>
                                      <p:to>
                                        <p:strVal val="visible"/>
                                      </p:to>
                                    </p:set>
                                    <p:anim to="" calcmode="lin" valueType="num">
                                      <p:cBhvr>
                                        <p:cTn id="24" dur="1" fill="hold"/>
                                        <p:tgtEl>
                                          <p:spTgt spid="121859">
                                            <p:txEl>
                                              <p:pRg st="2" end="2"/>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21859">
                                            <p:txEl>
                                              <p:pRg st="3" end="3"/>
                                            </p:txEl>
                                          </p:spTgt>
                                        </p:tgtEl>
                                        <p:attrNameLst>
                                          <p:attrName>style.visibility</p:attrName>
                                        </p:attrNameLst>
                                      </p:cBhvr>
                                      <p:to>
                                        <p:strVal val="visible"/>
                                      </p:to>
                                    </p:set>
                                    <p:anim to="" calcmode="lin" valueType="num">
                                      <p:cBhvr>
                                        <p:cTn id="29" dur="1" fill="hold"/>
                                        <p:tgtEl>
                                          <p:spTgt spid="12185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Other factor: </a:t>
            </a:r>
            <a:r>
              <a:rPr lang="en-US">
                <a:solidFill>
                  <a:srgbClr val="FF00FF"/>
                </a:solidFill>
              </a:rPr>
              <a:t>Local Anesthesia</a:t>
            </a:r>
          </a:p>
        </p:txBody>
      </p:sp>
      <p:sp>
        <p:nvSpPr>
          <p:cNvPr id="123907" name="Rectangle 3"/>
          <p:cNvSpPr>
            <a:spLocks noGrp="1" noChangeArrowheads="1"/>
          </p:cNvSpPr>
          <p:nvPr>
            <p:ph type="body" idx="1"/>
          </p:nvPr>
        </p:nvSpPr>
        <p:spPr/>
        <p:txBody>
          <a:bodyPr/>
          <a:lstStyle/>
          <a:p>
            <a:pPr algn="r" rtl="1"/>
            <a:r>
              <a:rPr lang="fa-IR"/>
              <a:t>چند </a:t>
            </a:r>
            <a:r>
              <a:rPr lang="fa-IR">
                <a:solidFill>
                  <a:srgbClr val="FF0000"/>
                </a:solidFill>
              </a:rPr>
              <a:t>بيحس كننده موضعي</a:t>
            </a:r>
            <a:r>
              <a:rPr lang="fa-IR"/>
              <a:t> را مي شناسيد؟</a:t>
            </a:r>
          </a:p>
          <a:p>
            <a:pPr algn="r" rtl="1"/>
            <a:endParaRPr lang="fa-IR"/>
          </a:p>
          <a:p>
            <a:pPr algn="r" rtl="1"/>
            <a:r>
              <a:rPr lang="fa-IR"/>
              <a:t>در </a:t>
            </a:r>
            <a:r>
              <a:rPr lang="fa-IR">
                <a:solidFill>
                  <a:srgbClr val="00CC00"/>
                </a:solidFill>
              </a:rPr>
              <a:t>كجا</a:t>
            </a:r>
            <a:r>
              <a:rPr lang="fa-IR"/>
              <a:t> بيشتر كاربرد دارند؟</a:t>
            </a:r>
          </a:p>
          <a:p>
            <a:pPr algn="r" rtl="1"/>
            <a:endParaRPr lang="fa-IR"/>
          </a:p>
          <a:p>
            <a:pPr algn="r" rtl="1"/>
            <a:endParaRPr lang="fa-IR"/>
          </a:p>
          <a:p>
            <a:pPr algn="r" rtl="1"/>
            <a:endParaRPr lang="fa-IR"/>
          </a:p>
          <a:p>
            <a:pPr algn="r" rtl="1">
              <a:buFontTx/>
              <a:buNone/>
            </a:pPr>
            <a:r>
              <a:rPr lang="fa-IR">
                <a:solidFill>
                  <a:srgbClr val="0000FF"/>
                </a:solidFill>
              </a:rPr>
              <a:t>چگونه عمل مي كنند؟</a:t>
            </a:r>
            <a:endParaRPr lang="en-US">
              <a:solidFill>
                <a:srgbClr val="0000FF"/>
              </a:solidFill>
            </a:endParaRPr>
          </a:p>
        </p:txBody>
      </p:sp>
    </p:spTree>
    <p:extLst>
      <p:ext uri="{BB962C8B-B14F-4D97-AF65-F5344CB8AC3E}">
        <p14:creationId xmlns:p14="http://schemas.microsoft.com/office/powerpoint/2010/main" val="848584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 fill="hold"/>
                                        <p:tgtEl>
                                          <p:spTgt spid="123906"/>
                                        </p:tgtEl>
                                        <p:attrNameLst>
                                          <p:attrName>ppt_w</p:attrName>
                                        </p:attrNameLst>
                                      </p:cBhvr>
                                      <p:tavLst>
                                        <p:tav tm="0">
                                          <p:val>
                                            <p:fltVal val="0"/>
                                          </p:val>
                                        </p:tav>
                                        <p:tav tm="100000">
                                          <p:val>
                                            <p:strVal val="#ppt_w"/>
                                          </p:val>
                                        </p:tav>
                                      </p:tavLst>
                                    </p:anim>
                                    <p:anim calcmode="lin" valueType="num">
                                      <p:cBhvr>
                                        <p:cTn id="8" dur="500" fill="hold"/>
                                        <p:tgtEl>
                                          <p:spTgt spid="123906"/>
                                        </p:tgtEl>
                                        <p:attrNameLst>
                                          <p:attrName>ppt_h</p:attrName>
                                        </p:attrNameLst>
                                      </p:cBhvr>
                                      <p:tavLst>
                                        <p:tav tm="0">
                                          <p:val>
                                            <p:fltVal val="0"/>
                                          </p:val>
                                        </p:tav>
                                        <p:tav tm="100000">
                                          <p:val>
                                            <p:strVal val="#ppt_h"/>
                                          </p:val>
                                        </p:tav>
                                      </p:tavLst>
                                    </p:anim>
                                    <p:animEffect transition="in" filter="fade">
                                      <p:cBhvr>
                                        <p:cTn id="9" dur="500"/>
                                        <p:tgtEl>
                                          <p:spTgt spid="1239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23907">
                                            <p:txEl>
                                              <p:pRg st="0" end="0"/>
                                            </p:txEl>
                                          </p:spTgt>
                                        </p:tgtEl>
                                        <p:attrNameLst>
                                          <p:attrName>style.visibility</p:attrName>
                                        </p:attrNameLst>
                                      </p:cBhvr>
                                      <p:to>
                                        <p:strVal val="visible"/>
                                      </p:to>
                                    </p:set>
                                    <p:anim to="" calcmode="lin" valueType="num">
                                      <p:cBhvr>
                                        <p:cTn id="14" dur="1" fill="hold"/>
                                        <p:tgtEl>
                                          <p:spTgt spid="123907">
                                            <p:txEl>
                                              <p:pRg st="0" end="0"/>
                                            </p:txEl>
                                          </p:spTgt>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to="" calcmode="lin" valueType="num">
                                      <p:cBhvr>
                                        <p:cTn id="19" dur="1" fill="hold"/>
                                        <p:tgtEl>
                                          <p:spTgt spid="123907">
                                            <p:txEl>
                                              <p:pRg st="2" end="2"/>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23907">
                                            <p:txEl>
                                              <p:pRg st="6" end="6"/>
                                            </p:txEl>
                                          </p:spTgt>
                                        </p:tgtEl>
                                        <p:attrNameLst>
                                          <p:attrName>style.visibility</p:attrName>
                                        </p:attrNameLst>
                                      </p:cBhvr>
                                      <p:to>
                                        <p:strVal val="visible"/>
                                      </p:to>
                                    </p:set>
                                    <p:anim to="" calcmode="lin" valueType="num">
                                      <p:cBhvr>
                                        <p:cTn id="24" dur="1" fill="hold"/>
                                        <p:tgtEl>
                                          <p:spTgt spid="12390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fa-IR" sz="4000"/>
              <a:t>بيهوشي چيست و </a:t>
            </a:r>
            <a:r>
              <a:rPr lang="fa-IR" sz="4000">
                <a:solidFill>
                  <a:srgbClr val="FF00FF"/>
                </a:solidFill>
              </a:rPr>
              <a:t>بيهوش كننده ها</a:t>
            </a:r>
            <a:r>
              <a:rPr lang="fa-IR" sz="4000"/>
              <a:t> چگونه عمل مي كنند؟</a:t>
            </a:r>
            <a:endParaRPr lang="en-US" sz="4000"/>
          </a:p>
        </p:txBody>
      </p:sp>
      <p:pic>
        <p:nvPicPr>
          <p:cNvPr id="125955" name="Picture 3" descr="1195012_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869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p:cTn id="7" dur="500" fill="hold"/>
                                        <p:tgtEl>
                                          <p:spTgt spid="125954"/>
                                        </p:tgtEl>
                                        <p:attrNameLst>
                                          <p:attrName>ppt_w</p:attrName>
                                        </p:attrNameLst>
                                      </p:cBhvr>
                                      <p:tavLst>
                                        <p:tav tm="0">
                                          <p:val>
                                            <p:fltVal val="0"/>
                                          </p:val>
                                        </p:tav>
                                        <p:tav tm="100000">
                                          <p:val>
                                            <p:strVal val="#ppt_w"/>
                                          </p:val>
                                        </p:tav>
                                      </p:tavLst>
                                    </p:anim>
                                    <p:anim calcmode="lin" valueType="num">
                                      <p:cBhvr>
                                        <p:cTn id="8" dur="500" fill="hold"/>
                                        <p:tgtEl>
                                          <p:spTgt spid="125954"/>
                                        </p:tgtEl>
                                        <p:attrNameLst>
                                          <p:attrName>ppt_h</p:attrName>
                                        </p:attrNameLst>
                                      </p:cBhvr>
                                      <p:tavLst>
                                        <p:tav tm="0">
                                          <p:val>
                                            <p:fltVal val="0"/>
                                          </p:val>
                                        </p:tav>
                                        <p:tav tm="100000">
                                          <p:val>
                                            <p:strVal val="#ppt_h"/>
                                          </p:val>
                                        </p:tav>
                                      </p:tavLst>
                                    </p:anim>
                                    <p:animEffect transition="in" filter="fade">
                                      <p:cBhvr>
                                        <p:cTn id="9" dur="500"/>
                                        <p:tgtEl>
                                          <p:spTgt spid="1259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25955"/>
                                        </p:tgtEl>
                                        <p:attrNameLst>
                                          <p:attrName>style.visibility</p:attrName>
                                        </p:attrNameLst>
                                      </p:cBhvr>
                                      <p:to>
                                        <p:strVal val="visible"/>
                                      </p:to>
                                    </p:set>
                                    <p:anim to="" calcmode="lin" valueType="num">
                                      <p:cBhvr>
                                        <p:cTn id="14" dur="1" fill="hold"/>
                                        <p:tgtEl>
                                          <p:spTgt spid="1259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Transverse Section Spinal"/>
          <p:cNvPicPr>
            <a:picLocks noChangeAspect="1" noChangeArrowheads="1"/>
          </p:cNvPicPr>
          <p:nvPr/>
        </p:nvPicPr>
        <p:blipFill>
          <a:blip r:embed="rId2" cstate="print"/>
          <a:srcRect/>
          <a:stretch>
            <a:fillRect/>
          </a:stretch>
        </p:blipFill>
        <p:spPr bwMode="auto">
          <a:xfrm>
            <a:off x="57163" y="2000240"/>
            <a:ext cx="6443663" cy="48339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170" name="Rectangle 2"/>
          <p:cNvSpPr>
            <a:spLocks noGrp="1" noChangeArrowheads="1"/>
          </p:cNvSpPr>
          <p:nvPr>
            <p:ph type="title"/>
          </p:nvPr>
        </p:nvSpPr>
        <p:spPr>
          <a:xfrm>
            <a:off x="285720" y="214290"/>
            <a:ext cx="8686800" cy="838200"/>
          </a:xfrm>
        </p:spPr>
        <p:txBody>
          <a:bodyPr>
            <a:normAutofit fontScale="90000"/>
          </a:bodyPr>
          <a:lstStyle/>
          <a:p>
            <a:pPr algn="ctr" rtl="1" eaLnBrk="1" hangingPunct="1">
              <a:defRPr/>
            </a:pPr>
            <a:r>
              <a:rPr lang="fa-IR" sz="3200" b="1" dirty="0" smtClean="0"/>
              <a:t/>
            </a:r>
            <a:br>
              <a:rPr lang="fa-IR" sz="3200" b="1" dirty="0" smtClean="0"/>
            </a:br>
            <a:r>
              <a:rPr lang="fa-IR" sz="3200" b="1" dirty="0" smtClean="0">
                <a:cs typeface="B Nazanin" pitchFamily="2" charset="-78"/>
              </a:rPr>
              <a:t>قسمت های تشکیل دهنده </a:t>
            </a:r>
            <a:r>
              <a:rPr lang="ar-SA" sz="3200" b="1" dirty="0" smtClean="0">
                <a:cs typeface="B Nazanin" pitchFamily="2" charset="-78"/>
              </a:rPr>
              <a:t> نخاع</a:t>
            </a:r>
            <a:r>
              <a:rPr lang="fa-IR" sz="3200" b="1" dirty="0" smtClean="0"/>
              <a:t/>
            </a:r>
            <a:br>
              <a:rPr lang="fa-IR" sz="3200" b="1" dirty="0" smtClean="0"/>
            </a:br>
            <a:r>
              <a:rPr lang="en-US" sz="2400" b="1" dirty="0" smtClean="0"/>
              <a:t> </a:t>
            </a:r>
            <a:r>
              <a:rPr lang="en-US" sz="2000" b="1" dirty="0" smtClean="0"/>
              <a:t>(sectional organization of spinal cord )</a:t>
            </a:r>
            <a:r>
              <a:rPr lang="en-US" sz="2400" b="1" dirty="0" smtClean="0"/>
              <a:t/>
            </a:r>
            <a:br>
              <a:rPr lang="en-US" sz="2400" b="1" dirty="0" smtClean="0"/>
            </a:br>
            <a:endParaRPr lang="en-US" sz="2400" b="1" dirty="0" smtClean="0"/>
          </a:p>
        </p:txBody>
      </p:sp>
      <p:sp>
        <p:nvSpPr>
          <p:cNvPr id="8195" name="Rectangle 3"/>
          <p:cNvSpPr>
            <a:spLocks noGrp="1" noChangeArrowheads="1"/>
          </p:cNvSpPr>
          <p:nvPr>
            <p:ph idx="1"/>
          </p:nvPr>
        </p:nvSpPr>
        <p:spPr/>
        <p:txBody>
          <a:bodyPr/>
          <a:lstStyle/>
          <a:p>
            <a:pPr algn="r" rtl="1" eaLnBrk="1" hangingPunct="1">
              <a:buFontTx/>
              <a:buNone/>
            </a:pPr>
            <a:r>
              <a:rPr lang="ar-SA" sz="1800" dirty="0" smtClean="0"/>
              <a:t>الف)  ساختمان تشریحی ماده خاکستری نخاع</a:t>
            </a:r>
            <a:r>
              <a:rPr lang="en-US" sz="1800" dirty="0" smtClean="0"/>
              <a:t> </a:t>
            </a:r>
            <a:endParaRPr lang="fa-IR" sz="1800" dirty="0" smtClean="0"/>
          </a:p>
          <a:p>
            <a:pPr algn="r" rtl="1" eaLnBrk="1" hangingPunct="1">
              <a:buFontTx/>
              <a:buNone/>
            </a:pPr>
            <a:r>
              <a:rPr lang="ar-SA" sz="1800" i="1" dirty="0" smtClean="0"/>
              <a:t>شاخ پشتی ماده خاکستری</a:t>
            </a:r>
            <a:r>
              <a:rPr lang="en-US" sz="1800" i="1" dirty="0" smtClean="0"/>
              <a:t> </a:t>
            </a:r>
          </a:p>
          <a:p>
            <a:pPr algn="r" rtl="1" eaLnBrk="1" hangingPunct="1">
              <a:buFontTx/>
              <a:buNone/>
            </a:pPr>
            <a:r>
              <a:rPr lang="ar-SA" sz="1800" i="1" dirty="0" smtClean="0"/>
              <a:t>شاخ شکمی ماده خاکستری</a:t>
            </a:r>
            <a:r>
              <a:rPr lang="en-US" sz="1800" i="1" dirty="0" smtClean="0"/>
              <a:t> </a:t>
            </a:r>
          </a:p>
          <a:p>
            <a:pPr algn="r" rtl="1" eaLnBrk="1" hangingPunct="1">
              <a:buFontTx/>
              <a:buNone/>
            </a:pPr>
            <a:r>
              <a:rPr lang="ar-SA" sz="1800" i="1" dirty="0" smtClean="0"/>
              <a:t>شاخ جانبی</a:t>
            </a:r>
            <a:r>
              <a:rPr lang="en-US" sz="1800" i="1" dirty="0" smtClean="0"/>
              <a:t> </a:t>
            </a:r>
            <a:endParaRPr lang="fa-IR" sz="1800" i="1" dirty="0" smtClean="0"/>
          </a:p>
          <a:p>
            <a:pPr algn="r" rtl="1" eaLnBrk="1" hangingPunct="1">
              <a:buFontTx/>
              <a:buNone/>
            </a:pPr>
            <a:endParaRPr lang="en-US" sz="1800" i="1" dirty="0" smtClean="0"/>
          </a:p>
          <a:p>
            <a:pPr algn="r" rtl="1" eaLnBrk="1" hangingPunct="1">
              <a:buFontTx/>
              <a:buNone/>
            </a:pPr>
            <a:r>
              <a:rPr lang="ar-SA" sz="1800" dirty="0" smtClean="0"/>
              <a:t>ب)  ساختمان تشریحی</a:t>
            </a:r>
            <a:endParaRPr lang="fa-IR" sz="1800" dirty="0" smtClean="0"/>
          </a:p>
          <a:p>
            <a:pPr algn="r" rtl="1" eaLnBrk="1" hangingPunct="1">
              <a:buFontTx/>
              <a:buNone/>
            </a:pPr>
            <a:r>
              <a:rPr lang="ar-SA" sz="1800" dirty="0" smtClean="0"/>
              <a:t> ماده سفید نخاع</a:t>
            </a:r>
            <a:r>
              <a:rPr lang="en-US" sz="1800" dirty="0" smtClean="0"/>
              <a:t> </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fa-IR">
                <a:solidFill>
                  <a:srgbClr val="FF0000"/>
                </a:solidFill>
              </a:rPr>
              <a:t>عامل اطمينان چيست...؟</a:t>
            </a:r>
            <a:endParaRPr lang="en-US">
              <a:solidFill>
                <a:srgbClr val="FF0000"/>
              </a:solidFill>
            </a:endParaRPr>
          </a:p>
        </p:txBody>
      </p:sp>
      <p:sp>
        <p:nvSpPr>
          <p:cNvPr id="128003" name="Rectangle 3"/>
          <p:cNvSpPr>
            <a:spLocks noGrp="1" noChangeArrowheads="1"/>
          </p:cNvSpPr>
          <p:nvPr>
            <p:ph type="body" idx="1"/>
          </p:nvPr>
        </p:nvSpPr>
        <p:spPr/>
        <p:txBody>
          <a:bodyPr/>
          <a:lstStyle/>
          <a:p>
            <a:pPr algn="r" rtl="1"/>
            <a:r>
              <a:rPr lang="fa-IR"/>
              <a:t>نسبت </a:t>
            </a:r>
            <a:r>
              <a:rPr lang="en-US">
                <a:solidFill>
                  <a:srgbClr val="009900"/>
                </a:solidFill>
              </a:rPr>
              <a:t>AP</a:t>
            </a:r>
            <a:r>
              <a:rPr lang="fa-IR"/>
              <a:t> به </a:t>
            </a:r>
            <a:r>
              <a:rPr lang="en-US">
                <a:solidFill>
                  <a:srgbClr val="0000FF"/>
                </a:solidFill>
              </a:rPr>
              <a:t>ST</a:t>
            </a:r>
            <a:r>
              <a:rPr lang="fa-IR">
                <a:solidFill>
                  <a:srgbClr val="0000FF"/>
                </a:solidFill>
              </a:rPr>
              <a:t> </a:t>
            </a:r>
            <a:r>
              <a:rPr lang="fa-IR"/>
              <a:t>را عامل اطمينان مي گويند.</a:t>
            </a:r>
          </a:p>
          <a:p>
            <a:endParaRPr lang="fa-IR"/>
          </a:p>
          <a:p>
            <a:endParaRPr lang="fa-IR"/>
          </a:p>
          <a:p>
            <a:pPr algn="r" rtl="1"/>
            <a:r>
              <a:rPr lang="fa-IR" sz="4000"/>
              <a:t>هر گاه تحريك پذيري انقدر كم شود كه نسبت قدرت پتانسيل عمل به استانه تحريك </a:t>
            </a:r>
            <a:r>
              <a:rPr lang="fa-IR" sz="4000">
                <a:solidFill>
                  <a:srgbClr val="0000FF"/>
                </a:solidFill>
              </a:rPr>
              <a:t>از واحد كمتر شود</a:t>
            </a:r>
            <a:r>
              <a:rPr lang="fa-IR" sz="4000"/>
              <a:t> ايمپالس عصبي </a:t>
            </a:r>
            <a:r>
              <a:rPr lang="fa-IR" sz="4000">
                <a:solidFill>
                  <a:srgbClr val="FF0000"/>
                </a:solidFill>
              </a:rPr>
              <a:t>نمي تواند</a:t>
            </a:r>
            <a:r>
              <a:rPr lang="fa-IR" sz="4000"/>
              <a:t> از ناحيه </a:t>
            </a:r>
            <a:r>
              <a:rPr lang="fa-IR" sz="4000">
                <a:solidFill>
                  <a:srgbClr val="009900"/>
                </a:solidFill>
              </a:rPr>
              <a:t>بيحس شده</a:t>
            </a:r>
            <a:r>
              <a:rPr lang="fa-IR" sz="4000"/>
              <a:t> عبور كند.</a:t>
            </a:r>
            <a:endParaRPr lang="en-US" sz="4000"/>
          </a:p>
        </p:txBody>
      </p:sp>
    </p:spTree>
    <p:extLst>
      <p:ext uri="{BB962C8B-B14F-4D97-AF65-F5344CB8AC3E}">
        <p14:creationId xmlns:p14="http://schemas.microsoft.com/office/powerpoint/2010/main" val="642559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box(in)">
                                      <p:cBhvr>
                                        <p:cTn id="7" dur="500"/>
                                        <p:tgtEl>
                                          <p:spTgt spid="12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 to="" calcmode="lin" valueType="num">
                                      <p:cBhvr>
                                        <p:cTn id="12" dur="1" fill="hold"/>
                                        <p:tgtEl>
                                          <p:spTgt spid="12800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8003">
                                            <p:txEl>
                                              <p:pRg st="3" end="3"/>
                                            </p:txEl>
                                          </p:spTgt>
                                        </p:tgtEl>
                                        <p:attrNameLst>
                                          <p:attrName>style.visibility</p:attrName>
                                        </p:attrNameLst>
                                      </p:cBhvr>
                                      <p:to>
                                        <p:strVal val="visible"/>
                                      </p:to>
                                    </p:set>
                                    <p:anim to="" calcmode="lin" valueType="num">
                                      <p:cBhvr>
                                        <p:cTn id="17" dur="1" fill="hold"/>
                                        <p:tgtEl>
                                          <p:spTgt spid="1280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gn="r" rtl="1"/>
            <a:r>
              <a:rPr lang="fa-IR"/>
              <a:t>علت پيدايش فاز </a:t>
            </a:r>
            <a:r>
              <a:rPr lang="en-US">
                <a:solidFill>
                  <a:srgbClr val="FF0066"/>
                </a:solidFill>
              </a:rPr>
              <a:t>Depolarization</a:t>
            </a:r>
            <a:r>
              <a:rPr lang="fa-IR"/>
              <a:t> پتانسيل عمل چيست؟</a:t>
            </a:r>
            <a:endParaRPr lang="en-US"/>
          </a:p>
        </p:txBody>
      </p:sp>
      <p:sp>
        <p:nvSpPr>
          <p:cNvPr id="130051" name="Rectangle 3"/>
          <p:cNvSpPr>
            <a:spLocks noGrp="1" noChangeArrowheads="1"/>
          </p:cNvSpPr>
          <p:nvPr>
            <p:ph type="body" idx="1"/>
          </p:nvPr>
        </p:nvSpPr>
        <p:spPr>
          <a:xfrm>
            <a:off x="457200" y="2055813"/>
            <a:ext cx="8229600" cy="4070350"/>
          </a:xfrm>
        </p:spPr>
        <p:txBody>
          <a:bodyPr/>
          <a:lstStyle/>
          <a:p>
            <a:pPr algn="r" rtl="1"/>
            <a:r>
              <a:rPr lang="fa-IR" sz="4400"/>
              <a:t>الف- ديفوزيون ساده يونهاي سديم</a:t>
            </a:r>
          </a:p>
          <a:p>
            <a:pPr algn="r" rtl="1"/>
            <a:r>
              <a:rPr lang="fa-IR" sz="4400">
                <a:solidFill>
                  <a:srgbClr val="0000FF"/>
                </a:solidFill>
              </a:rPr>
              <a:t>ب- هم انتقالي سديم – كلر</a:t>
            </a:r>
          </a:p>
          <a:p>
            <a:pPr algn="r" rtl="1"/>
            <a:r>
              <a:rPr lang="fa-IR" sz="4400"/>
              <a:t>ج- افزايش يون كلسيم خارج سلولي</a:t>
            </a:r>
          </a:p>
          <a:p>
            <a:pPr algn="r" rtl="1"/>
            <a:r>
              <a:rPr lang="fa-IR" sz="4400">
                <a:solidFill>
                  <a:srgbClr val="FF0000"/>
                </a:solidFill>
              </a:rPr>
              <a:t>د- انتشار ساده يونهاي پتاسيم</a:t>
            </a:r>
            <a:endParaRPr lang="en-US" sz="4400">
              <a:solidFill>
                <a:srgbClr val="FF0000"/>
              </a:solidFill>
            </a:endParaRPr>
          </a:p>
        </p:txBody>
      </p:sp>
    </p:spTree>
    <p:extLst>
      <p:ext uri="{BB962C8B-B14F-4D97-AF65-F5344CB8AC3E}">
        <p14:creationId xmlns:p14="http://schemas.microsoft.com/office/powerpoint/2010/main" val="281513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amond(in)">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 calcmode="lin" valueType="num">
                                      <p:cBhvr>
                                        <p:cTn id="12" dur="500" fill="hold"/>
                                        <p:tgtEl>
                                          <p:spTgt spid="13005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5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300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30051">
                                            <p:txEl>
                                              <p:pRg st="1" end="1"/>
                                            </p:txEl>
                                          </p:spTgt>
                                        </p:tgtEl>
                                        <p:attrNameLst>
                                          <p:attrName>style.visibility</p:attrName>
                                        </p:attrNameLst>
                                      </p:cBhvr>
                                      <p:to>
                                        <p:strVal val="visible"/>
                                      </p:to>
                                    </p:set>
                                    <p:anim calcmode="lin" valueType="num">
                                      <p:cBhvr>
                                        <p:cTn id="19" dur="500" fill="hold"/>
                                        <p:tgtEl>
                                          <p:spTgt spid="1300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3005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3005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30051">
                                            <p:txEl>
                                              <p:pRg st="2" end="2"/>
                                            </p:txEl>
                                          </p:spTgt>
                                        </p:tgtEl>
                                        <p:attrNameLst>
                                          <p:attrName>style.visibility</p:attrName>
                                        </p:attrNameLst>
                                      </p:cBhvr>
                                      <p:to>
                                        <p:strVal val="visible"/>
                                      </p:to>
                                    </p:set>
                                    <p:anim calcmode="lin" valueType="num">
                                      <p:cBhvr>
                                        <p:cTn id="26" dur="500" fill="hold"/>
                                        <p:tgtEl>
                                          <p:spTgt spid="130051">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30051">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3005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30051">
                                            <p:txEl>
                                              <p:pRg st="3" end="3"/>
                                            </p:txEl>
                                          </p:spTgt>
                                        </p:tgtEl>
                                        <p:attrNameLst>
                                          <p:attrName>style.visibility</p:attrName>
                                        </p:attrNameLst>
                                      </p:cBhvr>
                                      <p:to>
                                        <p:strVal val="visible"/>
                                      </p:to>
                                    </p:set>
                                    <p:anim calcmode="lin" valueType="num">
                                      <p:cBhvr>
                                        <p:cTn id="33" dur="500" fill="hold"/>
                                        <p:tgtEl>
                                          <p:spTgt spid="13005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3005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r" rtl="1"/>
            <a:r>
              <a:rPr lang="fa-IR" sz="4000"/>
              <a:t>ازاد شدن </a:t>
            </a:r>
            <a:r>
              <a:rPr lang="en-US" sz="4000">
                <a:solidFill>
                  <a:srgbClr val="FF0000"/>
                </a:solidFill>
              </a:rPr>
              <a:t>Ach</a:t>
            </a:r>
            <a:r>
              <a:rPr lang="fa-IR" sz="4000"/>
              <a:t> از پايانه سيناپسي به دنبال رسيدن پتانسيل عمل ، دراثر </a:t>
            </a:r>
            <a:r>
              <a:rPr lang="fa-IR" sz="4000">
                <a:solidFill>
                  <a:srgbClr val="0000FF"/>
                </a:solidFill>
              </a:rPr>
              <a:t>..........</a:t>
            </a:r>
            <a:r>
              <a:rPr lang="fa-IR" sz="4000"/>
              <a:t> مي باشد.</a:t>
            </a:r>
            <a:endParaRPr lang="en-US" sz="4000"/>
          </a:p>
        </p:txBody>
      </p:sp>
      <p:sp>
        <p:nvSpPr>
          <p:cNvPr id="132099" name="Rectangle 3"/>
          <p:cNvSpPr>
            <a:spLocks noGrp="1" noChangeArrowheads="1"/>
          </p:cNvSpPr>
          <p:nvPr>
            <p:ph type="body" idx="1"/>
          </p:nvPr>
        </p:nvSpPr>
        <p:spPr>
          <a:xfrm>
            <a:off x="457200" y="2132013"/>
            <a:ext cx="8229600" cy="3994150"/>
          </a:xfrm>
        </p:spPr>
        <p:txBody>
          <a:bodyPr/>
          <a:lstStyle/>
          <a:p>
            <a:pPr algn="r" rtl="1"/>
            <a:r>
              <a:rPr lang="fa-IR" sz="4000"/>
              <a:t>الف- ورود يون كلر به پايانه</a:t>
            </a:r>
          </a:p>
          <a:p>
            <a:pPr algn="r" rtl="1"/>
            <a:r>
              <a:rPr lang="fa-IR" sz="4000">
                <a:solidFill>
                  <a:srgbClr val="FF00FF"/>
                </a:solidFill>
              </a:rPr>
              <a:t>ب- عملكرد انزيم استيل كولين استراز</a:t>
            </a:r>
          </a:p>
          <a:p>
            <a:pPr algn="r" rtl="1"/>
            <a:r>
              <a:rPr lang="fa-IR" sz="4000"/>
              <a:t>ج- ورود يون كلسيم به پايانه</a:t>
            </a:r>
          </a:p>
          <a:p>
            <a:pPr algn="r" rtl="1"/>
            <a:r>
              <a:rPr lang="fa-IR" sz="4000">
                <a:solidFill>
                  <a:srgbClr val="009900"/>
                </a:solidFill>
              </a:rPr>
              <a:t>د- افزايش فعاليت پمپ سديم - پتاسيم</a:t>
            </a:r>
            <a:endParaRPr lang="en-US" sz="4000">
              <a:solidFill>
                <a:srgbClr val="009900"/>
              </a:solidFill>
            </a:endParaRPr>
          </a:p>
        </p:txBody>
      </p:sp>
    </p:spTree>
    <p:extLst>
      <p:ext uri="{BB962C8B-B14F-4D97-AF65-F5344CB8AC3E}">
        <p14:creationId xmlns:p14="http://schemas.microsoft.com/office/powerpoint/2010/main" val="4244090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500" fill="hold"/>
                                        <p:tgtEl>
                                          <p:spTgt spid="132098"/>
                                        </p:tgtEl>
                                        <p:attrNameLst>
                                          <p:attrName>ppt_w</p:attrName>
                                        </p:attrNameLst>
                                      </p:cBhvr>
                                      <p:tavLst>
                                        <p:tav tm="0">
                                          <p:val>
                                            <p:fltVal val="0"/>
                                          </p:val>
                                        </p:tav>
                                        <p:tav tm="100000">
                                          <p:val>
                                            <p:strVal val="#ppt_w"/>
                                          </p:val>
                                        </p:tav>
                                      </p:tavLst>
                                    </p:anim>
                                    <p:anim calcmode="lin" valueType="num">
                                      <p:cBhvr>
                                        <p:cTn id="8" dur="500" fill="hold"/>
                                        <p:tgtEl>
                                          <p:spTgt spid="132098"/>
                                        </p:tgtEl>
                                        <p:attrNameLst>
                                          <p:attrName>ppt_h</p:attrName>
                                        </p:attrNameLst>
                                      </p:cBhvr>
                                      <p:tavLst>
                                        <p:tav tm="0">
                                          <p:val>
                                            <p:fltVal val="0"/>
                                          </p:val>
                                        </p:tav>
                                        <p:tav tm="100000">
                                          <p:val>
                                            <p:strVal val="#ppt_h"/>
                                          </p:val>
                                        </p:tav>
                                      </p:tavLst>
                                    </p:anim>
                                    <p:animEffect transition="in" filter="fade">
                                      <p:cBhvr>
                                        <p:cTn id="9" dur="5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32099">
                                            <p:txEl>
                                              <p:pRg st="0" end="0"/>
                                            </p:txEl>
                                          </p:spTgt>
                                        </p:tgtEl>
                                        <p:attrNameLst>
                                          <p:attrName>style.visibility</p:attrName>
                                        </p:attrNameLst>
                                      </p:cBhvr>
                                      <p:to>
                                        <p:strVal val="visible"/>
                                      </p:to>
                                    </p:set>
                                    <p:anim to="" calcmode="lin" valueType="num">
                                      <p:cBhvr>
                                        <p:cTn id="14" dur="1" fill="hold"/>
                                        <p:tgtEl>
                                          <p:spTgt spid="132099">
                                            <p:txEl>
                                              <p:pRg st="0" end="0"/>
                                            </p:txEl>
                                          </p:spTgt>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2099">
                                            <p:txEl>
                                              <p:pRg st="1" end="1"/>
                                            </p:txEl>
                                          </p:spTgt>
                                        </p:tgtEl>
                                        <p:attrNameLst>
                                          <p:attrName>style.visibility</p:attrName>
                                        </p:attrNameLst>
                                      </p:cBhvr>
                                      <p:to>
                                        <p:strVal val="visible"/>
                                      </p:to>
                                    </p:set>
                                    <p:anim to="" calcmode="lin" valueType="num">
                                      <p:cBhvr>
                                        <p:cTn id="19" dur="1" fill="hold"/>
                                        <p:tgtEl>
                                          <p:spTgt spid="132099">
                                            <p:txEl>
                                              <p:pRg st="1" end="1"/>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32099">
                                            <p:txEl>
                                              <p:pRg st="2" end="2"/>
                                            </p:txEl>
                                          </p:spTgt>
                                        </p:tgtEl>
                                        <p:attrNameLst>
                                          <p:attrName>style.visibility</p:attrName>
                                        </p:attrNameLst>
                                      </p:cBhvr>
                                      <p:to>
                                        <p:strVal val="visible"/>
                                      </p:to>
                                    </p:set>
                                    <p:anim to="" calcmode="lin" valueType="num">
                                      <p:cBhvr>
                                        <p:cTn id="24" dur="1" fill="hold"/>
                                        <p:tgtEl>
                                          <p:spTgt spid="132099">
                                            <p:txEl>
                                              <p:pRg st="2" end="2"/>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32099">
                                            <p:txEl>
                                              <p:pRg st="3" end="3"/>
                                            </p:txEl>
                                          </p:spTgt>
                                        </p:tgtEl>
                                        <p:attrNameLst>
                                          <p:attrName>style.visibility</p:attrName>
                                        </p:attrNameLst>
                                      </p:cBhvr>
                                      <p:to>
                                        <p:strVal val="visible"/>
                                      </p:to>
                                    </p:set>
                                    <p:anim to="" calcmode="lin" valueType="num">
                                      <p:cBhvr>
                                        <p:cTn id="29" dur="1" fill="hold"/>
                                        <p:tgtEl>
                                          <p:spTgt spid="1320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gn="r" rtl="1"/>
            <a:r>
              <a:rPr lang="fa-IR" sz="4000"/>
              <a:t>افزايش كداميك از موارد زير </a:t>
            </a:r>
            <a:r>
              <a:rPr lang="fa-IR" sz="4000">
                <a:solidFill>
                  <a:srgbClr val="0000FF"/>
                </a:solidFill>
              </a:rPr>
              <a:t>سرعت انتشار</a:t>
            </a:r>
            <a:r>
              <a:rPr lang="fa-IR" sz="4000"/>
              <a:t> از غشاء را </a:t>
            </a:r>
            <a:r>
              <a:rPr lang="fa-IR" sz="4000">
                <a:solidFill>
                  <a:srgbClr val="FF0000"/>
                </a:solidFill>
              </a:rPr>
              <a:t>كاهش</a:t>
            </a:r>
            <a:r>
              <a:rPr lang="fa-IR" sz="4000"/>
              <a:t> مي دهد؟</a:t>
            </a:r>
            <a:endParaRPr lang="en-US" sz="4000"/>
          </a:p>
        </p:txBody>
      </p:sp>
      <p:sp>
        <p:nvSpPr>
          <p:cNvPr id="134147" name="Rectangle 3"/>
          <p:cNvSpPr>
            <a:spLocks noGrp="1" noChangeArrowheads="1"/>
          </p:cNvSpPr>
          <p:nvPr>
            <p:ph type="body" idx="1"/>
          </p:nvPr>
        </p:nvSpPr>
        <p:spPr/>
        <p:txBody>
          <a:bodyPr/>
          <a:lstStyle/>
          <a:p>
            <a:pPr algn="r" rtl="1"/>
            <a:r>
              <a:rPr lang="fa-IR" sz="4800"/>
              <a:t>الف- اندازه مولكولي</a:t>
            </a:r>
          </a:p>
          <a:p>
            <a:pPr algn="r" rtl="1"/>
            <a:r>
              <a:rPr lang="fa-IR" sz="4800">
                <a:solidFill>
                  <a:srgbClr val="FF0000"/>
                </a:solidFill>
              </a:rPr>
              <a:t>ب- افزايش شيب غلظتي</a:t>
            </a:r>
          </a:p>
          <a:p>
            <a:pPr algn="r" rtl="1"/>
            <a:r>
              <a:rPr lang="fa-IR" sz="4800"/>
              <a:t>ج- افزايش حلاليت در غشا</a:t>
            </a:r>
          </a:p>
          <a:p>
            <a:pPr algn="r" rtl="1"/>
            <a:r>
              <a:rPr lang="fa-IR" sz="4800">
                <a:solidFill>
                  <a:srgbClr val="FF0066"/>
                </a:solidFill>
              </a:rPr>
              <a:t>د- افزايش دماي محيط</a:t>
            </a:r>
            <a:endParaRPr lang="en-US" sz="4800">
              <a:solidFill>
                <a:srgbClr val="FF0066"/>
              </a:solidFill>
            </a:endParaRPr>
          </a:p>
        </p:txBody>
      </p:sp>
    </p:spTree>
    <p:extLst>
      <p:ext uri="{BB962C8B-B14F-4D97-AF65-F5344CB8AC3E}">
        <p14:creationId xmlns:p14="http://schemas.microsoft.com/office/powerpoint/2010/main" val="40791588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circle(in)">
                                      <p:cBhvr>
                                        <p:cTn id="7" dur="2000"/>
                                        <p:tgtEl>
                                          <p:spTgt spid="13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 calcmode="lin" valueType="num">
                                      <p:cBhvr additive="base">
                                        <p:cTn id="12"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4147">
                                            <p:txEl>
                                              <p:pRg st="1" end="1"/>
                                            </p:txEl>
                                          </p:spTgt>
                                        </p:tgtEl>
                                        <p:attrNameLst>
                                          <p:attrName>style.visibility</p:attrName>
                                        </p:attrNameLst>
                                      </p:cBhvr>
                                      <p:to>
                                        <p:strVal val="visible"/>
                                      </p:to>
                                    </p:set>
                                    <p:anim calcmode="lin" valueType="num">
                                      <p:cBhvr additive="base">
                                        <p:cTn id="18"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4147">
                                            <p:txEl>
                                              <p:pRg st="2" end="2"/>
                                            </p:txEl>
                                          </p:spTgt>
                                        </p:tgtEl>
                                        <p:attrNameLst>
                                          <p:attrName>style.visibility</p:attrName>
                                        </p:attrNameLst>
                                      </p:cBhvr>
                                      <p:to>
                                        <p:strVal val="visible"/>
                                      </p:to>
                                    </p:set>
                                    <p:anim calcmode="lin" valueType="num">
                                      <p:cBhvr additive="base">
                                        <p:cTn id="24"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4147">
                                            <p:txEl>
                                              <p:pRg st="3" end="3"/>
                                            </p:txEl>
                                          </p:spTgt>
                                        </p:tgtEl>
                                        <p:attrNameLst>
                                          <p:attrName>style.visibility</p:attrName>
                                        </p:attrNameLst>
                                      </p:cBhvr>
                                      <p:to>
                                        <p:strVal val="visible"/>
                                      </p:to>
                                    </p:set>
                                    <p:anim calcmode="lin" valueType="num">
                                      <p:cBhvr additive="base">
                                        <p:cTn id="30"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4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fa-IR" sz="8000">
                <a:solidFill>
                  <a:srgbClr val="FF0000"/>
                </a:solidFill>
              </a:rPr>
              <a:t>عشق یعنی...؟</a:t>
            </a:r>
            <a:endParaRPr lang="en-US" sz="8000">
              <a:solidFill>
                <a:srgbClr val="FF0000"/>
              </a:solidFill>
            </a:endParaRPr>
          </a:p>
        </p:txBody>
      </p:sp>
      <p:sp>
        <p:nvSpPr>
          <p:cNvPr id="148483" name="Rectangle 3"/>
          <p:cNvSpPr>
            <a:spLocks noGrp="1" noChangeArrowheads="1"/>
          </p:cNvSpPr>
          <p:nvPr>
            <p:ph type="body" idx="1"/>
          </p:nvPr>
        </p:nvSpPr>
        <p:spPr/>
        <p:txBody>
          <a:bodyPr/>
          <a:lstStyle/>
          <a:p>
            <a:pPr algn="r" rtl="1">
              <a:lnSpc>
                <a:spcPct val="90000"/>
              </a:lnSpc>
            </a:pPr>
            <a:r>
              <a:rPr lang="fa-IR" sz="6000">
                <a:solidFill>
                  <a:srgbClr val="0066FF"/>
                </a:solidFill>
              </a:rPr>
              <a:t>عشق یعنی زیر لب ذکر دعا</a:t>
            </a:r>
          </a:p>
          <a:p>
            <a:pPr algn="r" rtl="1">
              <a:lnSpc>
                <a:spcPct val="90000"/>
              </a:lnSpc>
            </a:pPr>
            <a:r>
              <a:rPr lang="fa-IR" sz="4800">
                <a:solidFill>
                  <a:srgbClr val="FF0000"/>
                </a:solidFill>
              </a:rPr>
              <a:t>عشق یعنی سینه های پر شرر</a:t>
            </a:r>
          </a:p>
          <a:p>
            <a:pPr algn="r" rtl="1">
              <a:lnSpc>
                <a:spcPct val="90000"/>
              </a:lnSpc>
            </a:pPr>
            <a:endParaRPr lang="fa-IR" sz="4800">
              <a:solidFill>
                <a:srgbClr val="FF0000"/>
              </a:solidFill>
            </a:endParaRPr>
          </a:p>
          <a:p>
            <a:pPr algn="r" rtl="1">
              <a:lnSpc>
                <a:spcPct val="90000"/>
              </a:lnSpc>
            </a:pPr>
            <a:r>
              <a:rPr lang="fa-IR" sz="6000">
                <a:solidFill>
                  <a:srgbClr val="009900"/>
                </a:solidFill>
              </a:rPr>
              <a:t>لطف و مهر مادر و </a:t>
            </a:r>
          </a:p>
          <a:p>
            <a:pPr algn="r" rtl="1">
              <a:lnSpc>
                <a:spcPct val="90000"/>
              </a:lnSpc>
            </a:pPr>
            <a:r>
              <a:rPr lang="fa-IR" sz="5400">
                <a:solidFill>
                  <a:srgbClr val="0066FF"/>
                </a:solidFill>
              </a:rPr>
              <a:t>                            صبر پدر</a:t>
            </a:r>
            <a:endParaRPr lang="en-US" sz="5400">
              <a:solidFill>
                <a:srgbClr val="0066FF"/>
              </a:solidFill>
            </a:endParaRPr>
          </a:p>
        </p:txBody>
      </p:sp>
    </p:spTree>
    <p:extLst>
      <p:ext uri="{BB962C8B-B14F-4D97-AF65-F5344CB8AC3E}">
        <p14:creationId xmlns:p14="http://schemas.microsoft.com/office/powerpoint/2010/main" val="1712749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4848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48483">
                                            <p:txEl>
                                              <p:pRg st="0" end="0"/>
                                            </p:txEl>
                                          </p:spTgt>
                                        </p:tgtEl>
                                        <p:attrNameLst>
                                          <p:attrName>style.visibility</p:attrName>
                                        </p:attrNameLst>
                                      </p:cBhvr>
                                      <p:to>
                                        <p:strVal val="visible"/>
                                      </p:to>
                                    </p:set>
                                    <p:animEffect transition="in" filter="fade">
                                      <p:cBhvr>
                                        <p:cTn id="11" dur="1000"/>
                                        <p:tgtEl>
                                          <p:spTgt spid="148483">
                                            <p:txEl>
                                              <p:pRg st="0" end="0"/>
                                            </p:txEl>
                                          </p:spTgt>
                                        </p:tgtEl>
                                      </p:cBhvr>
                                    </p:animEffect>
                                    <p:anim calcmode="lin" valueType="num">
                                      <p:cBhvr>
                                        <p:cTn id="12" dur="10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4848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484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48483">
                                            <p:txEl>
                                              <p:pRg st="1" end="1"/>
                                            </p:txEl>
                                          </p:spTgt>
                                        </p:tgtEl>
                                        <p:attrNameLst>
                                          <p:attrName>style.visibility</p:attrName>
                                        </p:attrNameLst>
                                      </p:cBhvr>
                                      <p:to>
                                        <p:strVal val="visible"/>
                                      </p:to>
                                    </p:set>
                                    <p:animEffect transition="in" filter="fade">
                                      <p:cBhvr>
                                        <p:cTn id="19" dur="1000"/>
                                        <p:tgtEl>
                                          <p:spTgt spid="148483">
                                            <p:txEl>
                                              <p:pRg st="1" end="1"/>
                                            </p:txEl>
                                          </p:spTgt>
                                        </p:tgtEl>
                                      </p:cBhvr>
                                    </p:animEffect>
                                    <p:anim calcmode="lin" valueType="num">
                                      <p:cBhvr>
                                        <p:cTn id="20" dur="10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4848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4848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Effect transition="in" filter="fade">
                                      <p:cBhvr>
                                        <p:cTn id="27" dur="1000"/>
                                        <p:tgtEl>
                                          <p:spTgt spid="148483">
                                            <p:txEl>
                                              <p:pRg st="3" end="3"/>
                                            </p:txEl>
                                          </p:spTgt>
                                        </p:tgtEl>
                                      </p:cBhvr>
                                    </p:animEffect>
                                    <p:anim calcmode="lin" valueType="num">
                                      <p:cBhvr>
                                        <p:cTn id="28"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4848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4848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48483">
                                            <p:txEl>
                                              <p:pRg st="4" end="4"/>
                                            </p:txEl>
                                          </p:spTgt>
                                        </p:tgtEl>
                                        <p:attrNameLst>
                                          <p:attrName>style.visibility</p:attrName>
                                        </p:attrNameLst>
                                      </p:cBhvr>
                                      <p:to>
                                        <p:strVal val="visible"/>
                                      </p:to>
                                    </p:set>
                                    <p:animEffect transition="in" filter="fade">
                                      <p:cBhvr>
                                        <p:cTn id="35" dur="1000"/>
                                        <p:tgtEl>
                                          <p:spTgt spid="148483">
                                            <p:txEl>
                                              <p:pRg st="4" end="4"/>
                                            </p:txEl>
                                          </p:spTgt>
                                        </p:tgtEl>
                                      </p:cBhvr>
                                    </p:animEffect>
                                    <p:anim calcmode="lin" valueType="num">
                                      <p:cBhvr>
                                        <p:cTn id="36" dur="10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4848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4848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a-IR">
                <a:solidFill>
                  <a:srgbClr val="0000FF"/>
                </a:solidFill>
              </a:rPr>
              <a:t>تقسيم بندي نورونها...؟</a:t>
            </a:r>
            <a:endParaRPr lang="en-US">
              <a:solidFill>
                <a:srgbClr val="0000FF"/>
              </a:solidFill>
            </a:endParaRPr>
          </a:p>
        </p:txBody>
      </p:sp>
      <p:sp>
        <p:nvSpPr>
          <p:cNvPr id="136195" name="Rectangle 3"/>
          <p:cNvSpPr>
            <a:spLocks noGrp="1" noChangeArrowheads="1"/>
          </p:cNvSpPr>
          <p:nvPr>
            <p:ph type="body" idx="1"/>
          </p:nvPr>
        </p:nvSpPr>
        <p:spPr/>
        <p:txBody>
          <a:bodyPr/>
          <a:lstStyle/>
          <a:p>
            <a:r>
              <a:rPr lang="fa-IR"/>
              <a:t>براي تقسيم بندي نورونها مي توان با توجه به </a:t>
            </a:r>
            <a:r>
              <a:rPr lang="fa-IR">
                <a:solidFill>
                  <a:srgbClr val="FF0000"/>
                </a:solidFill>
              </a:rPr>
              <a:t>خصوصيات متفاوتشان</a:t>
            </a:r>
            <a:r>
              <a:rPr lang="fa-IR"/>
              <a:t> دسته بنديهاي متفاوتي در نظر گرفت كه ممكن است </a:t>
            </a:r>
            <a:r>
              <a:rPr lang="fa-IR">
                <a:solidFill>
                  <a:srgbClr val="009900"/>
                </a:solidFill>
              </a:rPr>
              <a:t>گيج كننده و گمراه كننده</a:t>
            </a:r>
            <a:r>
              <a:rPr lang="fa-IR"/>
              <a:t> باشد.</a:t>
            </a:r>
          </a:p>
          <a:p>
            <a:endParaRPr lang="fa-IR"/>
          </a:p>
          <a:p>
            <a:r>
              <a:rPr lang="fa-IR" sz="6600">
                <a:solidFill>
                  <a:srgbClr val="0000FF"/>
                </a:solidFill>
              </a:rPr>
              <a:t>پس چه بايد كرد؟</a:t>
            </a:r>
            <a:endParaRPr lang="en-US" sz="6600">
              <a:solidFill>
                <a:srgbClr val="0000FF"/>
              </a:solidFill>
            </a:endParaRPr>
          </a:p>
        </p:txBody>
      </p:sp>
    </p:spTree>
    <p:extLst>
      <p:ext uri="{BB962C8B-B14F-4D97-AF65-F5344CB8AC3E}">
        <p14:creationId xmlns:p14="http://schemas.microsoft.com/office/powerpoint/2010/main" val="3394490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box(in)">
                                      <p:cBhvr>
                                        <p:cTn id="7" dur="500"/>
                                        <p:tgtEl>
                                          <p:spTgt spid="136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 to="" calcmode="lin" valueType="num">
                                      <p:cBhvr>
                                        <p:cTn id="12" dur="1" fill="hold"/>
                                        <p:tgtEl>
                                          <p:spTgt spid="13619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 to="" calcmode="lin" valueType="num">
                                      <p:cBhvr>
                                        <p:cTn id="17" dur="1" fill="hold"/>
                                        <p:tgtEl>
                                          <p:spTgt spid="13619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fa-IR">
                <a:solidFill>
                  <a:srgbClr val="FF0000"/>
                </a:solidFill>
              </a:rPr>
              <a:t>ارلانگر</a:t>
            </a:r>
            <a:r>
              <a:rPr lang="fa-IR"/>
              <a:t> و </a:t>
            </a:r>
            <a:r>
              <a:rPr lang="fa-IR">
                <a:solidFill>
                  <a:srgbClr val="0000FF"/>
                </a:solidFill>
              </a:rPr>
              <a:t>گاسر</a:t>
            </a:r>
            <a:r>
              <a:rPr lang="fa-IR"/>
              <a:t>...؟</a:t>
            </a:r>
            <a:endParaRPr lang="en-US"/>
          </a:p>
        </p:txBody>
      </p:sp>
      <p:sp>
        <p:nvSpPr>
          <p:cNvPr id="138243" name="Rectangle 3"/>
          <p:cNvSpPr>
            <a:spLocks noGrp="1" noChangeArrowheads="1"/>
          </p:cNvSpPr>
          <p:nvPr>
            <p:ph type="body" idx="1"/>
          </p:nvPr>
        </p:nvSpPr>
        <p:spPr/>
        <p:txBody>
          <a:bodyPr/>
          <a:lstStyle/>
          <a:p>
            <a:pPr algn="r" rtl="1"/>
            <a:r>
              <a:rPr lang="fa-IR" sz="2800"/>
              <a:t>نورونهاي سيستم عصبي را با توجه به خصوصيات متفاوتشان به 3 دسته ( </a:t>
            </a:r>
            <a:r>
              <a:rPr lang="en-US" sz="2800">
                <a:solidFill>
                  <a:srgbClr val="66FF33"/>
                </a:solidFill>
              </a:rPr>
              <a:t>A,B,C</a:t>
            </a:r>
            <a:r>
              <a:rPr lang="fa-IR" sz="2800"/>
              <a:t> ) تقسيم كردند.</a:t>
            </a:r>
          </a:p>
          <a:p>
            <a:pPr algn="r" rtl="1"/>
            <a:r>
              <a:rPr lang="en-US" sz="2800"/>
              <a:t>A</a:t>
            </a:r>
            <a:r>
              <a:rPr lang="fa-IR" sz="2800"/>
              <a:t> و </a:t>
            </a:r>
            <a:r>
              <a:rPr lang="en-US" sz="2800"/>
              <a:t>B</a:t>
            </a:r>
            <a:r>
              <a:rPr lang="fa-IR" sz="2800"/>
              <a:t> ميلين دار بوده و </a:t>
            </a:r>
          </a:p>
          <a:p>
            <a:pPr algn="r" rtl="1"/>
            <a:r>
              <a:rPr lang="fa-IR" sz="2800">
                <a:solidFill>
                  <a:srgbClr val="FF0000"/>
                </a:solidFill>
              </a:rPr>
              <a:t>گروه </a:t>
            </a:r>
            <a:r>
              <a:rPr lang="en-US" sz="2800">
                <a:solidFill>
                  <a:srgbClr val="FF0000"/>
                </a:solidFill>
              </a:rPr>
              <a:t>A</a:t>
            </a:r>
            <a:r>
              <a:rPr lang="fa-IR" sz="2800">
                <a:solidFill>
                  <a:srgbClr val="FF0000"/>
                </a:solidFill>
              </a:rPr>
              <a:t> به چهار زير گروه</a:t>
            </a:r>
            <a:r>
              <a:rPr lang="fa-IR" sz="2800"/>
              <a:t> ( </a:t>
            </a:r>
            <a:r>
              <a:rPr lang="el-GR" sz="2800"/>
              <a:t>α</a:t>
            </a:r>
            <a:r>
              <a:rPr lang="fa-IR" sz="2800"/>
              <a:t> ، </a:t>
            </a:r>
            <a:r>
              <a:rPr lang="el-GR" sz="2800"/>
              <a:t>β</a:t>
            </a:r>
            <a:r>
              <a:rPr lang="fa-IR" sz="2800"/>
              <a:t> ،</a:t>
            </a:r>
            <a:r>
              <a:rPr lang="el-GR" sz="2800"/>
              <a:t>γ</a:t>
            </a:r>
            <a:r>
              <a:rPr lang="fa-IR" sz="2800"/>
              <a:t> و </a:t>
            </a:r>
            <a:r>
              <a:rPr lang="el-GR" sz="2800"/>
              <a:t>δ</a:t>
            </a:r>
            <a:r>
              <a:rPr lang="fa-IR" sz="2800"/>
              <a:t> ) تقسيم مي شوند.</a:t>
            </a:r>
          </a:p>
          <a:p>
            <a:pPr algn="r" rtl="1"/>
            <a:r>
              <a:rPr lang="fa-IR" sz="2800"/>
              <a:t>گروه </a:t>
            </a:r>
            <a:r>
              <a:rPr lang="en-US" sz="2800"/>
              <a:t>C</a:t>
            </a:r>
            <a:r>
              <a:rPr lang="fa-IR" sz="2800"/>
              <a:t> </a:t>
            </a:r>
            <a:r>
              <a:rPr lang="fa-IR" sz="2800">
                <a:solidFill>
                  <a:srgbClr val="FF0066"/>
                </a:solidFill>
                <a:ea typeface="Arial Unicode MS" pitchFamily="34" charset="-128"/>
              </a:rPr>
              <a:t>فاقد ميلين</a:t>
            </a:r>
            <a:r>
              <a:rPr lang="fa-IR" sz="2800"/>
              <a:t> بوده و اوران هاي درد در ان قرار دارند.</a:t>
            </a:r>
          </a:p>
          <a:p>
            <a:pPr algn="r" rtl="1"/>
            <a:r>
              <a:rPr lang="fa-IR" sz="2800">
                <a:latin typeface="Arial Unicode MS" pitchFamily="34" charset="-128"/>
                <a:ea typeface="Arial Unicode MS" pitchFamily="34" charset="-128"/>
              </a:rPr>
              <a:t>سريعترين</a:t>
            </a:r>
            <a:r>
              <a:rPr lang="fa-IR" sz="2800"/>
              <a:t> فيبرهاي عصبي....</a:t>
            </a:r>
          </a:p>
          <a:p>
            <a:pPr algn="r" rtl="1"/>
            <a:r>
              <a:rPr lang="fa-IR" sz="2800">
                <a:solidFill>
                  <a:srgbClr val="FF0066"/>
                </a:solidFill>
                <a:latin typeface="Antique Olive" pitchFamily="34" charset="0"/>
              </a:rPr>
              <a:t>كندترين</a:t>
            </a:r>
            <a:r>
              <a:rPr lang="fa-IR" sz="2800"/>
              <a:t> فيبرهاي عصبي....</a:t>
            </a:r>
          </a:p>
          <a:p>
            <a:pPr algn="r" rtl="1"/>
            <a:r>
              <a:rPr lang="fa-IR" sz="2800"/>
              <a:t>گروه </a:t>
            </a:r>
            <a:r>
              <a:rPr lang="en-US" sz="2800"/>
              <a:t>B</a:t>
            </a:r>
            <a:r>
              <a:rPr lang="fa-IR" sz="2800"/>
              <a:t> و </a:t>
            </a:r>
            <a:r>
              <a:rPr lang="el-GR" sz="2800"/>
              <a:t>δ</a:t>
            </a:r>
            <a:r>
              <a:rPr lang="fa-IR" sz="2800"/>
              <a:t> </a:t>
            </a:r>
            <a:r>
              <a:rPr lang="en-US" sz="2800"/>
              <a:t>A</a:t>
            </a:r>
            <a:r>
              <a:rPr lang="fa-IR" sz="2800"/>
              <a:t> از نظر قطر تفاوتي ندارند ، </a:t>
            </a:r>
            <a:r>
              <a:rPr lang="fa-IR" sz="2800">
                <a:solidFill>
                  <a:srgbClr val="0000FF"/>
                </a:solidFill>
              </a:rPr>
              <a:t>پس چگونه تشخيص داده مي شوند؟</a:t>
            </a:r>
          </a:p>
          <a:p>
            <a:endParaRPr lang="el-GR" sz="2800">
              <a:solidFill>
                <a:srgbClr val="0000FF"/>
              </a:solidFill>
            </a:endParaRPr>
          </a:p>
        </p:txBody>
      </p:sp>
    </p:spTree>
    <p:extLst>
      <p:ext uri="{BB962C8B-B14F-4D97-AF65-F5344CB8AC3E}">
        <p14:creationId xmlns:p14="http://schemas.microsoft.com/office/powerpoint/2010/main" val="1724871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500" fill="hold"/>
                                        <p:tgtEl>
                                          <p:spTgt spid="138242"/>
                                        </p:tgtEl>
                                        <p:attrNameLst>
                                          <p:attrName>ppt_w</p:attrName>
                                        </p:attrNameLst>
                                      </p:cBhvr>
                                      <p:tavLst>
                                        <p:tav tm="0">
                                          <p:val>
                                            <p:fltVal val="0"/>
                                          </p:val>
                                        </p:tav>
                                        <p:tav tm="100000">
                                          <p:val>
                                            <p:strVal val="#ppt_w"/>
                                          </p:val>
                                        </p:tav>
                                      </p:tavLst>
                                    </p:anim>
                                    <p:anim calcmode="lin" valueType="num">
                                      <p:cBhvr>
                                        <p:cTn id="8" dur="500" fill="hold"/>
                                        <p:tgtEl>
                                          <p:spTgt spid="138242"/>
                                        </p:tgtEl>
                                        <p:attrNameLst>
                                          <p:attrName>ppt_h</p:attrName>
                                        </p:attrNameLst>
                                      </p:cBhvr>
                                      <p:tavLst>
                                        <p:tav tm="0">
                                          <p:val>
                                            <p:fltVal val="0"/>
                                          </p:val>
                                        </p:tav>
                                        <p:tav tm="100000">
                                          <p:val>
                                            <p:strVal val="#ppt_h"/>
                                          </p:val>
                                        </p:tav>
                                      </p:tavLst>
                                    </p:anim>
                                    <p:animEffect transition="in" filter="fade">
                                      <p:cBhvr>
                                        <p:cTn id="9" dur="500"/>
                                        <p:tgtEl>
                                          <p:spTgt spid="138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38243">
                                            <p:txEl>
                                              <p:pRg st="0" end="0"/>
                                            </p:txEl>
                                          </p:spTgt>
                                        </p:tgtEl>
                                        <p:attrNameLst>
                                          <p:attrName>style.visibility</p:attrName>
                                        </p:attrNameLst>
                                      </p:cBhvr>
                                      <p:to>
                                        <p:strVal val="visible"/>
                                      </p:to>
                                    </p:set>
                                    <p:anim to="" calcmode="lin" valueType="num">
                                      <p:cBhvr>
                                        <p:cTn id="14" dur="1" fill="hold"/>
                                        <p:tgtEl>
                                          <p:spTgt spid="138243">
                                            <p:txEl>
                                              <p:pRg st="0" end="0"/>
                                            </p:txEl>
                                          </p:spTgt>
                                        </p:tgtEl>
                                        <p:attrNameLst>
                                          <p:attrName/>
                                        </p:attrNameLst>
                                      </p:cBhvr>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38243">
                                            <p:txEl>
                                              <p:pRg st="1" end="1"/>
                                            </p:txEl>
                                          </p:spTgt>
                                        </p:tgtEl>
                                        <p:attrNameLst>
                                          <p:attrName>style.visibility</p:attrName>
                                        </p:attrNameLst>
                                      </p:cBhvr>
                                      <p:to>
                                        <p:strVal val="visible"/>
                                      </p:to>
                                    </p:set>
                                    <p:anim to="" calcmode="lin" valueType="num">
                                      <p:cBhvr>
                                        <p:cTn id="19" dur="1" fill="hold"/>
                                        <p:tgtEl>
                                          <p:spTgt spid="138243">
                                            <p:txEl>
                                              <p:pRg st="1" end="1"/>
                                            </p:txEl>
                                          </p:spTgt>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38243">
                                            <p:txEl>
                                              <p:pRg st="2" end="2"/>
                                            </p:txEl>
                                          </p:spTgt>
                                        </p:tgtEl>
                                        <p:attrNameLst>
                                          <p:attrName>style.visibility</p:attrName>
                                        </p:attrNameLst>
                                      </p:cBhvr>
                                      <p:to>
                                        <p:strVal val="visible"/>
                                      </p:to>
                                    </p:set>
                                    <p:anim to="" calcmode="lin" valueType="num">
                                      <p:cBhvr>
                                        <p:cTn id="24" dur="1" fill="hold"/>
                                        <p:tgtEl>
                                          <p:spTgt spid="138243">
                                            <p:txEl>
                                              <p:pRg st="2" end="2"/>
                                            </p:txEl>
                                          </p:spTgt>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38243">
                                            <p:txEl>
                                              <p:pRg st="3" end="3"/>
                                            </p:txEl>
                                          </p:spTgt>
                                        </p:tgtEl>
                                        <p:attrNameLst>
                                          <p:attrName>style.visibility</p:attrName>
                                        </p:attrNameLst>
                                      </p:cBhvr>
                                      <p:to>
                                        <p:strVal val="visible"/>
                                      </p:to>
                                    </p:set>
                                    <p:anim to="" calcmode="lin" valueType="num">
                                      <p:cBhvr>
                                        <p:cTn id="29" dur="1" fill="hold"/>
                                        <p:tgtEl>
                                          <p:spTgt spid="138243">
                                            <p:txEl>
                                              <p:pRg st="3" end="3"/>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38243">
                                            <p:txEl>
                                              <p:pRg st="4" end="4"/>
                                            </p:txEl>
                                          </p:spTgt>
                                        </p:tgtEl>
                                        <p:attrNameLst>
                                          <p:attrName>style.visibility</p:attrName>
                                        </p:attrNameLst>
                                      </p:cBhvr>
                                      <p:to>
                                        <p:strVal val="visible"/>
                                      </p:to>
                                    </p:set>
                                    <p:anim to="" calcmode="lin" valueType="num">
                                      <p:cBhvr>
                                        <p:cTn id="34" dur="1" fill="hold"/>
                                        <p:tgtEl>
                                          <p:spTgt spid="138243">
                                            <p:txEl>
                                              <p:pRg st="4" end="4"/>
                                            </p:txEl>
                                          </p:spTgt>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38243">
                                            <p:txEl>
                                              <p:pRg st="5" end="5"/>
                                            </p:txEl>
                                          </p:spTgt>
                                        </p:tgtEl>
                                        <p:attrNameLst>
                                          <p:attrName>style.visibility</p:attrName>
                                        </p:attrNameLst>
                                      </p:cBhvr>
                                      <p:to>
                                        <p:strVal val="visible"/>
                                      </p:to>
                                    </p:set>
                                    <p:anim to="" calcmode="lin" valueType="num">
                                      <p:cBhvr>
                                        <p:cTn id="39" dur="1" fill="hold"/>
                                        <p:tgtEl>
                                          <p:spTgt spid="138243">
                                            <p:txEl>
                                              <p:pRg st="5" end="5"/>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38243">
                                            <p:txEl>
                                              <p:pRg st="6" end="6"/>
                                            </p:txEl>
                                          </p:spTgt>
                                        </p:tgtEl>
                                        <p:attrNameLst>
                                          <p:attrName>style.visibility</p:attrName>
                                        </p:attrNameLst>
                                      </p:cBhvr>
                                      <p:to>
                                        <p:strVal val="visible"/>
                                      </p:to>
                                    </p:set>
                                    <p:anim to="" calcmode="lin" valueType="num">
                                      <p:cBhvr>
                                        <p:cTn id="44" dur="1" fill="hold"/>
                                        <p:tgtEl>
                                          <p:spTgt spid="1382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fa-IR" sz="4000">
                <a:solidFill>
                  <a:srgbClr val="0000FF"/>
                </a:solidFill>
              </a:rPr>
              <a:t>پس چگونه تشخيص داده مي شوند؟</a:t>
            </a:r>
            <a:br>
              <a:rPr lang="fa-IR" sz="4000">
                <a:solidFill>
                  <a:srgbClr val="0000FF"/>
                </a:solidFill>
              </a:rPr>
            </a:br>
            <a:endParaRPr lang="en-US" sz="4000">
              <a:solidFill>
                <a:srgbClr val="0000FF"/>
              </a:solidFill>
            </a:endParaRPr>
          </a:p>
        </p:txBody>
      </p:sp>
      <p:sp>
        <p:nvSpPr>
          <p:cNvPr id="140291" name="Rectangle 3"/>
          <p:cNvSpPr>
            <a:spLocks noGrp="1" noChangeArrowheads="1"/>
          </p:cNvSpPr>
          <p:nvPr>
            <p:ph type="body" idx="1"/>
          </p:nvPr>
        </p:nvSpPr>
        <p:spPr/>
        <p:txBody>
          <a:bodyPr/>
          <a:lstStyle/>
          <a:p>
            <a:pPr algn="r" rtl="1"/>
            <a:r>
              <a:rPr lang="el-GR"/>
              <a:t>δ</a:t>
            </a:r>
            <a:r>
              <a:rPr lang="fa-IR"/>
              <a:t> </a:t>
            </a:r>
            <a:r>
              <a:rPr lang="en-US"/>
              <a:t>A</a:t>
            </a:r>
            <a:r>
              <a:rPr lang="fa-IR"/>
              <a:t>= پس پتانسيل منفي </a:t>
            </a:r>
            <a:r>
              <a:rPr lang="fa-IR">
                <a:solidFill>
                  <a:srgbClr val="FF0000"/>
                </a:solidFill>
              </a:rPr>
              <a:t>كوتاه و برجسته</a:t>
            </a:r>
          </a:p>
          <a:p>
            <a:pPr algn="r" rtl="1"/>
            <a:r>
              <a:rPr lang="fa-IR">
                <a:solidFill>
                  <a:srgbClr val="FF0000"/>
                </a:solidFill>
              </a:rPr>
              <a:t>        پس پتانسيل مثبت</a:t>
            </a:r>
            <a:r>
              <a:rPr lang="fa-IR"/>
              <a:t> كوچك</a:t>
            </a:r>
          </a:p>
          <a:p>
            <a:endParaRPr lang="fa-IR"/>
          </a:p>
          <a:p>
            <a:endParaRPr lang="fa-IR"/>
          </a:p>
          <a:p>
            <a:pPr algn="r" rtl="1"/>
            <a:r>
              <a:rPr lang="en-US"/>
              <a:t>B</a:t>
            </a:r>
            <a:r>
              <a:rPr lang="fa-IR"/>
              <a:t> = پس پتانسيل </a:t>
            </a:r>
            <a:r>
              <a:rPr lang="fa-IR">
                <a:solidFill>
                  <a:srgbClr val="00CC00"/>
                </a:solidFill>
              </a:rPr>
              <a:t>منفي ندارند.</a:t>
            </a:r>
          </a:p>
          <a:p>
            <a:pPr algn="r" rtl="1"/>
            <a:r>
              <a:rPr lang="fa-IR">
                <a:solidFill>
                  <a:srgbClr val="00CC00"/>
                </a:solidFill>
              </a:rPr>
              <a:t> پس پتانسيل مثبت</a:t>
            </a:r>
            <a:r>
              <a:rPr lang="fa-IR"/>
              <a:t> بزرگ و طولاني</a:t>
            </a:r>
          </a:p>
          <a:p>
            <a:pPr algn="r" rtl="1"/>
            <a:r>
              <a:rPr lang="fa-IR"/>
              <a:t>به نظر شما كداميك زودتر </a:t>
            </a:r>
            <a:r>
              <a:rPr lang="fa-IR">
                <a:solidFill>
                  <a:srgbClr val="FF0000"/>
                </a:solidFill>
              </a:rPr>
              <a:t>تحريك مي شوند؟</a:t>
            </a:r>
            <a:endParaRPr lang="en-US">
              <a:solidFill>
                <a:srgbClr val="FF0000"/>
              </a:solidFill>
            </a:endParaRPr>
          </a:p>
        </p:txBody>
      </p:sp>
    </p:spTree>
    <p:extLst>
      <p:ext uri="{BB962C8B-B14F-4D97-AF65-F5344CB8AC3E}">
        <p14:creationId xmlns:p14="http://schemas.microsoft.com/office/powerpoint/2010/main" val="2004705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ox(in)">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 to="" calcmode="lin" valueType="num">
                                      <p:cBhvr>
                                        <p:cTn id="12" dur="1" fill="hold"/>
                                        <p:tgtEl>
                                          <p:spTgt spid="14029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 to="" calcmode="lin" valueType="num">
                                      <p:cBhvr>
                                        <p:cTn id="17" dur="1" fill="hold"/>
                                        <p:tgtEl>
                                          <p:spTgt spid="14029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 to="" calcmode="lin" valueType="num">
                                      <p:cBhvr>
                                        <p:cTn id="22" dur="1" fill="hold"/>
                                        <p:tgtEl>
                                          <p:spTgt spid="140291">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 to="" calcmode="lin" valueType="num">
                                      <p:cBhvr>
                                        <p:cTn id="27" dur="1" fill="hold"/>
                                        <p:tgtEl>
                                          <p:spTgt spid="140291">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0291">
                                            <p:txEl>
                                              <p:pRg st="6" end="6"/>
                                            </p:txEl>
                                          </p:spTgt>
                                        </p:tgtEl>
                                        <p:attrNameLst>
                                          <p:attrName>style.visibility</p:attrName>
                                        </p:attrNameLst>
                                      </p:cBhvr>
                                      <p:to>
                                        <p:strVal val="visible"/>
                                      </p:to>
                                    </p:set>
                                    <p:anim to="" calcmode="lin" valueType="num">
                                      <p:cBhvr>
                                        <p:cTn id="32" dur="1" fill="hold"/>
                                        <p:tgtEl>
                                          <p:spTgt spid="14029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fa-IR"/>
              <a:t>ايا </a:t>
            </a:r>
            <a:r>
              <a:rPr lang="fa-IR">
                <a:solidFill>
                  <a:srgbClr val="FF0000"/>
                </a:solidFill>
              </a:rPr>
              <a:t>تقسيم بنديهاي ديگري هم</a:t>
            </a:r>
            <a:r>
              <a:rPr lang="fa-IR"/>
              <a:t> وجود دارد؟ </a:t>
            </a:r>
            <a:endParaRPr lang="en-US"/>
          </a:p>
        </p:txBody>
      </p:sp>
      <p:pic>
        <p:nvPicPr>
          <p:cNvPr id="142339" name="Picture 3"/>
          <p:cNvPicPr>
            <a:picLocks noChangeAspect="1" noChangeArrowheads="1"/>
          </p:cNvPicPr>
          <p:nvPr/>
        </p:nvPicPr>
        <p:blipFill>
          <a:blip r:embed="rId3">
            <a:lum contrast="78000"/>
            <a:extLst>
              <a:ext uri="{28A0092B-C50C-407E-A947-70E740481C1C}">
                <a14:useLocalDpi xmlns:a14="http://schemas.microsoft.com/office/drawing/2010/main" val="0"/>
              </a:ext>
            </a:extLst>
          </a:blip>
          <a:srcRect/>
          <a:stretch>
            <a:fillRect/>
          </a:stretch>
        </p:blipFill>
        <p:spPr bwMode="auto">
          <a:xfrm>
            <a:off x="0" y="1295400"/>
            <a:ext cx="9144000" cy="509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1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500" fill="hold"/>
                                        <p:tgtEl>
                                          <p:spTgt spid="142338"/>
                                        </p:tgtEl>
                                        <p:attrNameLst>
                                          <p:attrName>ppt_w</p:attrName>
                                        </p:attrNameLst>
                                      </p:cBhvr>
                                      <p:tavLst>
                                        <p:tav tm="0">
                                          <p:val>
                                            <p:fltVal val="0"/>
                                          </p:val>
                                        </p:tav>
                                        <p:tav tm="100000">
                                          <p:val>
                                            <p:strVal val="#ppt_w"/>
                                          </p:val>
                                        </p:tav>
                                      </p:tavLst>
                                    </p:anim>
                                    <p:anim calcmode="lin" valueType="num">
                                      <p:cBhvr>
                                        <p:cTn id="8" dur="500" fill="hold"/>
                                        <p:tgtEl>
                                          <p:spTgt spid="142338"/>
                                        </p:tgtEl>
                                        <p:attrNameLst>
                                          <p:attrName>ppt_h</p:attrName>
                                        </p:attrNameLst>
                                      </p:cBhvr>
                                      <p:tavLst>
                                        <p:tav tm="0">
                                          <p:val>
                                            <p:fltVal val="0"/>
                                          </p:val>
                                        </p:tav>
                                        <p:tav tm="100000">
                                          <p:val>
                                            <p:strVal val="#ppt_h"/>
                                          </p:val>
                                        </p:tav>
                                      </p:tavLst>
                                    </p:anim>
                                    <p:animEffect transition="in" filter="fade">
                                      <p:cBhvr>
                                        <p:cTn id="9" dur="500"/>
                                        <p:tgtEl>
                                          <p:spTgt spid="142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42339"/>
                                        </p:tgtEl>
                                        <p:attrNameLst>
                                          <p:attrName>style.visibility</p:attrName>
                                        </p:attrNameLst>
                                      </p:cBhvr>
                                      <p:to>
                                        <p:strVal val="visible"/>
                                      </p:to>
                                    </p:set>
                                    <p:anim to="" calcmode="lin" valueType="num">
                                      <p:cBhvr>
                                        <p:cTn id="14" dur="1" fill="hold"/>
                                        <p:tgtEl>
                                          <p:spTgt spid="1423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sz="4000"/>
              <a:t>هر كجا هستم </a:t>
            </a:r>
            <a:r>
              <a:rPr lang="fa-IR" sz="4000">
                <a:solidFill>
                  <a:srgbClr val="FF0000"/>
                </a:solidFill>
              </a:rPr>
              <a:t>باشم</a:t>
            </a:r>
            <a:r>
              <a:rPr lang="fa-IR" sz="4000"/>
              <a:t> </a:t>
            </a:r>
            <a:br>
              <a:rPr lang="fa-IR" sz="4000"/>
            </a:br>
            <a:r>
              <a:rPr lang="fa-IR" sz="4000">
                <a:solidFill>
                  <a:srgbClr val="0000FF"/>
                </a:solidFill>
              </a:rPr>
              <a:t>اسمان</a:t>
            </a:r>
            <a:r>
              <a:rPr lang="fa-IR" sz="4000"/>
              <a:t> مال من است </a:t>
            </a:r>
            <a:endParaRPr lang="en-US" sz="4000"/>
          </a:p>
        </p:txBody>
      </p:sp>
      <p:sp>
        <p:nvSpPr>
          <p:cNvPr id="144387" name="Rectangle 3"/>
          <p:cNvSpPr>
            <a:spLocks noGrp="1" noChangeArrowheads="1"/>
          </p:cNvSpPr>
          <p:nvPr>
            <p:ph type="body" idx="1"/>
          </p:nvPr>
        </p:nvSpPr>
        <p:spPr>
          <a:xfrm>
            <a:off x="457200" y="1600200"/>
            <a:ext cx="2514600" cy="4525963"/>
          </a:xfrm>
        </p:spPr>
        <p:txBody>
          <a:bodyPr/>
          <a:lstStyle/>
          <a:p>
            <a:r>
              <a:rPr lang="fa-IR" sz="2800"/>
              <a:t>پنجره ، فكر ، هوا ، عشق</a:t>
            </a:r>
          </a:p>
          <a:p>
            <a:r>
              <a:rPr lang="fa-IR" sz="2800"/>
              <a:t>       زمين مال من است</a:t>
            </a:r>
          </a:p>
          <a:p>
            <a:r>
              <a:rPr lang="fa-IR" sz="2800"/>
              <a:t>چه اهميت دارد</a:t>
            </a:r>
          </a:p>
          <a:p>
            <a:r>
              <a:rPr lang="fa-IR" sz="2800"/>
              <a:t>گاه اكر مي رويد</a:t>
            </a:r>
          </a:p>
          <a:p>
            <a:r>
              <a:rPr lang="fa-IR" sz="2800"/>
              <a:t>           </a:t>
            </a:r>
            <a:r>
              <a:rPr lang="fa-IR" sz="2800">
                <a:solidFill>
                  <a:srgbClr val="FF00FF"/>
                </a:solidFill>
              </a:rPr>
              <a:t>قارچهاي غربت.</a:t>
            </a:r>
            <a:endParaRPr lang="en-US" sz="2800">
              <a:solidFill>
                <a:srgbClr val="FF00FF"/>
              </a:solidFill>
            </a:endParaRPr>
          </a:p>
        </p:txBody>
      </p:sp>
      <p:pic>
        <p:nvPicPr>
          <p:cNvPr id="144388" name="Picture 4" descr="424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0"/>
            <a:ext cx="5638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5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to="" calcmode="lin" valueType="num">
                                      <p:cBhvr>
                                        <p:cTn id="7" dur="1" fill="hold"/>
                                        <p:tgtEl>
                                          <p:spTgt spid="14438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 to="" calcmode="lin" valueType="num">
                                      <p:cBhvr>
                                        <p:cTn id="12" dur="1" fill="hold"/>
                                        <p:tgtEl>
                                          <p:spTgt spid="14438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4387">
                                            <p:txEl>
                                              <p:pRg st="1" end="1"/>
                                            </p:txEl>
                                          </p:spTgt>
                                        </p:tgtEl>
                                        <p:attrNameLst>
                                          <p:attrName>style.visibility</p:attrName>
                                        </p:attrNameLst>
                                      </p:cBhvr>
                                      <p:to>
                                        <p:strVal val="visible"/>
                                      </p:to>
                                    </p:set>
                                    <p:anim to="" calcmode="lin" valueType="num">
                                      <p:cBhvr>
                                        <p:cTn id="17" dur="1" fill="hold"/>
                                        <p:tgtEl>
                                          <p:spTgt spid="144387">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4387">
                                            <p:txEl>
                                              <p:pRg st="2" end="2"/>
                                            </p:txEl>
                                          </p:spTgt>
                                        </p:tgtEl>
                                        <p:attrNameLst>
                                          <p:attrName>style.visibility</p:attrName>
                                        </p:attrNameLst>
                                      </p:cBhvr>
                                      <p:to>
                                        <p:strVal val="visible"/>
                                      </p:to>
                                    </p:set>
                                    <p:anim to="" calcmode="lin" valueType="num">
                                      <p:cBhvr>
                                        <p:cTn id="22" dur="1" fill="hold"/>
                                        <p:tgtEl>
                                          <p:spTgt spid="144387">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4387">
                                            <p:txEl>
                                              <p:pRg st="3" end="3"/>
                                            </p:txEl>
                                          </p:spTgt>
                                        </p:tgtEl>
                                        <p:attrNameLst>
                                          <p:attrName>style.visibility</p:attrName>
                                        </p:attrNameLst>
                                      </p:cBhvr>
                                      <p:to>
                                        <p:strVal val="visible"/>
                                      </p:to>
                                    </p:set>
                                    <p:anim to="" calcmode="lin" valueType="num">
                                      <p:cBhvr>
                                        <p:cTn id="27" dur="1" fill="hold"/>
                                        <p:tgtEl>
                                          <p:spTgt spid="144387">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4387">
                                            <p:txEl>
                                              <p:pRg st="4" end="4"/>
                                            </p:txEl>
                                          </p:spTgt>
                                        </p:tgtEl>
                                        <p:attrNameLst>
                                          <p:attrName>style.visibility</p:attrName>
                                        </p:attrNameLst>
                                      </p:cBhvr>
                                      <p:to>
                                        <p:strVal val="visible"/>
                                      </p:to>
                                    </p:set>
                                    <p:anim to="" calcmode="lin" valueType="num">
                                      <p:cBhvr>
                                        <p:cTn id="32" dur="1" fill="hold"/>
                                        <p:tgtEl>
                                          <p:spTgt spid="144387">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144388"/>
                                        </p:tgtEl>
                                        <p:attrNameLst>
                                          <p:attrName>style.visibility</p:attrName>
                                        </p:attrNameLst>
                                      </p:cBhvr>
                                      <p:to>
                                        <p:strVal val="visible"/>
                                      </p:to>
                                    </p:set>
                                    <p:anim calcmode="lin" valueType="num">
                                      <p:cBhvr>
                                        <p:cTn id="37" dur="500" fill="hold"/>
                                        <p:tgtEl>
                                          <p:spTgt spid="144388"/>
                                        </p:tgtEl>
                                        <p:attrNameLst>
                                          <p:attrName>ppt_w</p:attrName>
                                        </p:attrNameLst>
                                      </p:cBhvr>
                                      <p:tavLst>
                                        <p:tav tm="0">
                                          <p:val>
                                            <p:fltVal val="0"/>
                                          </p:val>
                                        </p:tav>
                                        <p:tav tm="100000">
                                          <p:val>
                                            <p:strVal val="#ppt_w"/>
                                          </p:val>
                                        </p:tav>
                                      </p:tavLst>
                                    </p:anim>
                                    <p:anim calcmode="lin" valueType="num">
                                      <p:cBhvr>
                                        <p:cTn id="38" dur="500" fill="hold"/>
                                        <p:tgtEl>
                                          <p:spTgt spid="144388"/>
                                        </p:tgtEl>
                                        <p:attrNameLst>
                                          <p:attrName>ppt_h</p:attrName>
                                        </p:attrNameLst>
                                      </p:cBhvr>
                                      <p:tavLst>
                                        <p:tav tm="0">
                                          <p:val>
                                            <p:fltVal val="0"/>
                                          </p:val>
                                        </p:tav>
                                        <p:tav tm="100000">
                                          <p:val>
                                            <p:strVal val="#ppt_h"/>
                                          </p:val>
                                        </p:tav>
                                      </p:tavLst>
                                    </p:anim>
                                    <p:animEffect transition="in" filter="fade">
                                      <p:cBhvr>
                                        <p:cTn id="39"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fa-IR" smtClean="0"/>
          </a:p>
        </p:txBody>
      </p:sp>
      <p:sp>
        <p:nvSpPr>
          <p:cNvPr id="9219" name="Rectangle 3"/>
          <p:cNvSpPr>
            <a:spLocks noGrp="1" noChangeArrowheads="1"/>
          </p:cNvSpPr>
          <p:nvPr>
            <p:ph idx="1"/>
          </p:nvPr>
        </p:nvSpPr>
        <p:spPr/>
        <p:txBody>
          <a:bodyPr/>
          <a:lstStyle/>
          <a:p>
            <a:pPr eaLnBrk="1" hangingPunct="1"/>
            <a:endParaRPr lang="fa-IR" smtClean="0"/>
          </a:p>
        </p:txBody>
      </p:sp>
      <p:pic>
        <p:nvPicPr>
          <p:cNvPr id="9220" name="Picture 4" descr="FG14_05b-c"/>
          <p:cNvPicPr>
            <a:picLocks noChangeAspect="1" noChangeArrowheads="1"/>
          </p:cNvPicPr>
          <p:nvPr/>
        </p:nvPicPr>
        <p:blipFill>
          <a:blip r:embed="rId2" cstate="print"/>
          <a:srcRect/>
          <a:stretch>
            <a:fillRect/>
          </a:stretch>
        </p:blipFill>
        <p:spPr bwMode="auto">
          <a:xfrm>
            <a:off x="0" y="-285776"/>
            <a:ext cx="9144000" cy="735811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1554162"/>
          </a:xfrm>
        </p:spPr>
        <p:txBody>
          <a:bodyPr/>
          <a:lstStyle/>
          <a:p>
            <a:r>
              <a:rPr lang="fa-IR" sz="4000">
                <a:solidFill>
                  <a:srgbClr val="0000FF"/>
                </a:solidFill>
              </a:rPr>
              <a:t>پايدار و اميدوار باشيد </a:t>
            </a:r>
            <a:br>
              <a:rPr lang="fa-IR" sz="4000">
                <a:solidFill>
                  <a:srgbClr val="0000FF"/>
                </a:solidFill>
              </a:rPr>
            </a:br>
            <a:r>
              <a:rPr lang="fa-IR" sz="4000">
                <a:solidFill>
                  <a:srgbClr val="0000FF"/>
                </a:solidFill>
              </a:rPr>
              <a:t>تا جلسه بعد حق يارتان </a:t>
            </a:r>
            <a:br>
              <a:rPr lang="fa-IR" sz="4000">
                <a:solidFill>
                  <a:srgbClr val="0000FF"/>
                </a:solidFill>
              </a:rPr>
            </a:br>
            <a:r>
              <a:rPr lang="fa-IR" sz="4000">
                <a:solidFill>
                  <a:srgbClr val="0000FF"/>
                </a:solidFill>
              </a:rPr>
              <a:t>علي نگهدارتان</a:t>
            </a:r>
            <a:endParaRPr lang="en-US" sz="4000">
              <a:solidFill>
                <a:srgbClr val="0000FF"/>
              </a:solidFill>
            </a:endParaRPr>
          </a:p>
        </p:txBody>
      </p:sp>
      <p:pic>
        <p:nvPicPr>
          <p:cNvPr id="146435" name="Picture 3" descr="VIC26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2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60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 to="" calcmode="lin" valueType="num">
                                      <p:cBhvr>
                                        <p:cTn id="7" dur="1" fill="hold"/>
                                        <p:tgtEl>
                                          <p:spTgt spid="14643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46435"/>
                                        </p:tgtEl>
                                        <p:attrNameLst>
                                          <p:attrName>style.visibility</p:attrName>
                                        </p:attrNameLst>
                                      </p:cBhvr>
                                      <p:to>
                                        <p:strVal val="visible"/>
                                      </p:to>
                                    </p:set>
                                    <p:anim to="" calcmode="lin" valueType="num">
                                      <p:cBhvr>
                                        <p:cTn id="12" dur="1" fill="hold"/>
                                        <p:tgtEl>
                                          <p:spTgt spid="1464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79463" y="914400"/>
            <a:ext cx="7678737" cy="1554163"/>
          </a:xfrm>
        </p:spPr>
        <p:txBody>
          <a:bodyPr>
            <a:normAutofit/>
          </a:bodyPr>
          <a:lstStyle/>
          <a:p>
            <a:pPr algn="l"/>
            <a:r>
              <a:rPr lang="en-US" sz="3200" b="1" dirty="0">
                <a:solidFill>
                  <a:schemeClr val="tx1"/>
                </a:solidFill>
              </a:rPr>
              <a:t>Introduction to Neurophysiology </a:t>
            </a:r>
            <a:r>
              <a:rPr lang="en-US" sz="3200" b="1" dirty="0" smtClean="0">
                <a:solidFill>
                  <a:schemeClr val="tx1"/>
                </a:solidFill>
              </a:rPr>
              <a:t>of Reflexes</a:t>
            </a:r>
            <a:endParaRPr lang="en-US" sz="3200" b="1" dirty="0">
              <a:solidFill>
                <a:schemeClr val="tx1"/>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9037850"/>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862013"/>
            <a:ext cx="8162925" cy="762000"/>
          </a:xfrm>
        </p:spPr>
        <p:txBody>
          <a:bodyPr/>
          <a:lstStyle/>
          <a:p>
            <a:pPr algn="ctr"/>
            <a:r>
              <a:rPr lang="en-US" b="1">
                <a:solidFill>
                  <a:schemeClr val="tx1"/>
                </a:solidFill>
              </a:rPr>
              <a:t>The Roles of Reflexes</a:t>
            </a:r>
          </a:p>
        </p:txBody>
      </p:sp>
      <p:sp>
        <p:nvSpPr>
          <p:cNvPr id="28675" name="Rectangle 3"/>
          <p:cNvSpPr>
            <a:spLocks noGrp="1" noChangeArrowheads="1"/>
          </p:cNvSpPr>
          <p:nvPr>
            <p:ph type="body" idx="1"/>
          </p:nvPr>
        </p:nvSpPr>
        <p:spPr>
          <a:xfrm>
            <a:off x="912813" y="2505075"/>
            <a:ext cx="8110537" cy="2600325"/>
          </a:xfrm>
        </p:spPr>
        <p:txBody>
          <a:bodyPr/>
          <a:lstStyle/>
          <a:p>
            <a:r>
              <a:rPr lang="en-US" sz="2800" b="1">
                <a:latin typeface="Times New Roman" pitchFamily="18" charset="0"/>
              </a:rPr>
              <a:t>Communication, Integration, Homeostasis</a:t>
            </a:r>
            <a:endParaRPr lang="en-US" b="1">
              <a:latin typeface="Times New Roman" pitchFamily="18" charset="0"/>
            </a:endParaRPr>
          </a:p>
          <a:p>
            <a:pPr lvl="1"/>
            <a:r>
              <a:rPr lang="en-US" b="1">
                <a:latin typeface="Times New Roman" pitchFamily="18" charset="0"/>
              </a:rPr>
              <a:t>Senses</a:t>
            </a:r>
          </a:p>
          <a:p>
            <a:pPr lvl="1"/>
            <a:r>
              <a:rPr lang="en-US" b="1">
                <a:latin typeface="Times New Roman" pitchFamily="18" charset="0"/>
              </a:rPr>
              <a:t>Proprioception</a:t>
            </a:r>
          </a:p>
          <a:p>
            <a:pPr lvl="1"/>
            <a:r>
              <a:rPr lang="en-US" b="1">
                <a:latin typeface="Times New Roman" pitchFamily="18" charset="0"/>
              </a:rPr>
              <a:t>Positive &amp; Negative Feedback</a:t>
            </a:r>
          </a:p>
        </p:txBody>
      </p:sp>
    </p:spTree>
    <p:extLst>
      <p:ext uri="{BB962C8B-B14F-4D97-AF65-F5344CB8AC3E}">
        <p14:creationId xmlns:p14="http://schemas.microsoft.com/office/powerpoint/2010/main" val="2176265974"/>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838200"/>
            <a:ext cx="8162925" cy="701675"/>
          </a:xfrm>
        </p:spPr>
        <p:txBody>
          <a:bodyPr/>
          <a:lstStyle/>
          <a:p>
            <a:pPr algn="ctr"/>
            <a:r>
              <a:rPr lang="en-US" sz="4000" b="1">
                <a:solidFill>
                  <a:schemeClr val="tx1"/>
                </a:solidFill>
              </a:rPr>
              <a:t>Summary of Reflex types</a:t>
            </a:r>
          </a:p>
        </p:txBody>
      </p:sp>
      <p:sp>
        <p:nvSpPr>
          <p:cNvPr id="29699" name="Rectangle 3"/>
          <p:cNvSpPr>
            <a:spLocks noGrp="1" noChangeArrowheads="1"/>
          </p:cNvSpPr>
          <p:nvPr>
            <p:ph type="body" idx="1"/>
          </p:nvPr>
        </p:nvSpPr>
        <p:spPr>
          <a:xfrm>
            <a:off x="912813" y="2178050"/>
            <a:ext cx="8110537" cy="3336925"/>
          </a:xfrm>
        </p:spPr>
        <p:txBody>
          <a:bodyPr/>
          <a:lstStyle/>
          <a:p>
            <a:r>
              <a:rPr lang="en-US" b="1">
                <a:latin typeface="Times New Roman" pitchFamily="18" charset="0"/>
              </a:rPr>
              <a:t>Somato-somatic</a:t>
            </a:r>
          </a:p>
          <a:p>
            <a:r>
              <a:rPr lang="en-US" b="1">
                <a:latin typeface="Times New Roman" pitchFamily="18" charset="0"/>
              </a:rPr>
              <a:t>Somato-visceral</a:t>
            </a:r>
          </a:p>
          <a:p>
            <a:r>
              <a:rPr lang="en-US" b="1">
                <a:latin typeface="Times New Roman" pitchFamily="18" charset="0"/>
              </a:rPr>
              <a:t>Viscero-somatic</a:t>
            </a:r>
          </a:p>
          <a:p>
            <a:r>
              <a:rPr lang="en-US" b="1">
                <a:latin typeface="Times New Roman" pitchFamily="18" charset="0"/>
              </a:rPr>
              <a:t>Viscero-visceral</a:t>
            </a:r>
          </a:p>
          <a:p>
            <a:r>
              <a:rPr lang="en-US" b="1">
                <a:latin typeface="Times New Roman" pitchFamily="18" charset="0"/>
              </a:rPr>
              <a:t>Psycho-somato-visceral, etc.</a:t>
            </a:r>
          </a:p>
        </p:txBody>
      </p:sp>
    </p:spTree>
    <p:extLst>
      <p:ext uri="{BB962C8B-B14F-4D97-AF65-F5344CB8AC3E}">
        <p14:creationId xmlns:p14="http://schemas.microsoft.com/office/powerpoint/2010/main" val="2267653198"/>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317500" y="417513"/>
            <a:ext cx="8637588" cy="1066800"/>
          </a:xfrm>
        </p:spPr>
        <p:txBody>
          <a:bodyPr/>
          <a:lstStyle/>
          <a:p>
            <a:pPr algn="ctr"/>
            <a:r>
              <a:rPr lang="en-US" sz="3200" b="1">
                <a:solidFill>
                  <a:schemeClr val="tx1"/>
                </a:solidFill>
              </a:rPr>
              <a:t>Key Elements Involved with </a:t>
            </a:r>
            <a:br>
              <a:rPr lang="en-US" sz="3200" b="1">
                <a:solidFill>
                  <a:schemeClr val="tx1"/>
                </a:solidFill>
              </a:rPr>
            </a:br>
            <a:r>
              <a:rPr lang="en-US" sz="3200" b="1">
                <a:solidFill>
                  <a:schemeClr val="tx1"/>
                </a:solidFill>
              </a:rPr>
              <a:t>Skeletal Muscle Reflexes</a:t>
            </a:r>
          </a:p>
        </p:txBody>
      </p:sp>
      <p:sp>
        <p:nvSpPr>
          <p:cNvPr id="43011" name="Rectangle 1027"/>
          <p:cNvSpPr>
            <a:spLocks noGrp="1" noChangeArrowheads="1"/>
          </p:cNvSpPr>
          <p:nvPr>
            <p:ph type="body" sz="half" idx="1"/>
          </p:nvPr>
        </p:nvSpPr>
        <p:spPr>
          <a:xfrm>
            <a:off x="1446213" y="2057400"/>
            <a:ext cx="6935787" cy="4191000"/>
          </a:xfrm>
        </p:spPr>
        <p:txBody>
          <a:bodyPr/>
          <a:lstStyle/>
          <a:p>
            <a:r>
              <a:rPr lang="en-US" sz="2800" b="1">
                <a:latin typeface="Times New Roman" pitchFamily="18" charset="0"/>
              </a:rPr>
              <a:t>Anterior Motor Neurons</a:t>
            </a:r>
          </a:p>
          <a:p>
            <a:pPr lvl="1"/>
            <a:r>
              <a:rPr lang="en-US" sz="2400" b="1">
                <a:latin typeface="Times New Roman" pitchFamily="18" charset="0"/>
              </a:rPr>
              <a:t>Alpha motor neurons</a:t>
            </a:r>
          </a:p>
          <a:p>
            <a:pPr lvl="2"/>
            <a:r>
              <a:rPr lang="en-US" sz="2000" b="1">
                <a:latin typeface="Times New Roman" pitchFamily="18" charset="0"/>
              </a:rPr>
              <a:t>Motor unit</a:t>
            </a:r>
          </a:p>
          <a:p>
            <a:pPr lvl="1"/>
            <a:r>
              <a:rPr lang="en-US" sz="2400" b="1">
                <a:latin typeface="Times New Roman" pitchFamily="18" charset="0"/>
              </a:rPr>
              <a:t>Gamma motor neurons</a:t>
            </a:r>
          </a:p>
          <a:p>
            <a:pPr lvl="2"/>
            <a:r>
              <a:rPr lang="en-US" sz="2000" b="1">
                <a:latin typeface="Times New Roman" pitchFamily="18" charset="0"/>
              </a:rPr>
              <a:t>Intrafusal fibers/Muscle spindle</a:t>
            </a:r>
          </a:p>
          <a:p>
            <a:r>
              <a:rPr lang="en-US" sz="2800" b="1">
                <a:latin typeface="Times New Roman" pitchFamily="18" charset="0"/>
              </a:rPr>
              <a:t>Other Neural Elements</a:t>
            </a:r>
          </a:p>
          <a:p>
            <a:pPr lvl="1"/>
            <a:r>
              <a:rPr lang="en-US" sz="2400" b="1">
                <a:latin typeface="Times New Roman" pitchFamily="18" charset="0"/>
              </a:rPr>
              <a:t>Renshaw inhibitory cells</a:t>
            </a:r>
          </a:p>
          <a:p>
            <a:pPr lvl="1"/>
            <a:r>
              <a:rPr lang="en-US" sz="2400" b="1">
                <a:latin typeface="Times New Roman" pitchFamily="18" charset="0"/>
              </a:rPr>
              <a:t>Interneurons</a:t>
            </a:r>
          </a:p>
          <a:p>
            <a:pPr lvl="1"/>
            <a:r>
              <a:rPr lang="en-US" sz="2400" b="1">
                <a:latin typeface="Times New Roman" pitchFamily="18" charset="0"/>
              </a:rPr>
              <a:t>Golgi tendon organ</a:t>
            </a:r>
            <a:endParaRPr lang="en-US" sz="2400"/>
          </a:p>
        </p:txBody>
      </p:sp>
    </p:spTree>
    <p:extLst>
      <p:ext uri="{BB962C8B-B14F-4D97-AF65-F5344CB8AC3E}">
        <p14:creationId xmlns:p14="http://schemas.microsoft.com/office/powerpoint/2010/main" val="31518501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685800"/>
            <a:ext cx="7281863" cy="641350"/>
          </a:xfrm>
        </p:spPr>
        <p:txBody>
          <a:bodyPr/>
          <a:lstStyle/>
          <a:p>
            <a:pPr algn="ctr"/>
            <a:r>
              <a:rPr lang="en-US" sz="3600" b="1">
                <a:solidFill>
                  <a:schemeClr val="tx1"/>
                </a:solidFill>
              </a:rPr>
              <a:t>Spinal Reflex Pathways</a:t>
            </a:r>
          </a:p>
        </p:txBody>
      </p:sp>
      <p:pic>
        <p:nvPicPr>
          <p:cNvPr id="87047" name="Picture 7" descr="C:\My Docs\steve\courses\Pictures\reflex8.jpg"/>
          <p:cNvPicPr>
            <a:picLocks noChangeAspect="1" noChangeArrowheads="1"/>
          </p:cNvPicPr>
          <p:nvPr/>
        </p:nvPicPr>
        <p:blipFill>
          <a:blip r:embed="rId3"/>
          <a:srcRect/>
          <a:stretch>
            <a:fillRect/>
          </a:stretch>
        </p:blipFill>
        <p:spPr bwMode="auto">
          <a:xfrm>
            <a:off x="762000" y="2209800"/>
            <a:ext cx="8305800" cy="4441825"/>
          </a:xfrm>
          <a:prstGeom prst="rect">
            <a:avLst/>
          </a:prstGeom>
          <a:noFill/>
        </p:spPr>
      </p:pic>
    </p:spTree>
    <p:extLst>
      <p:ext uri="{BB962C8B-B14F-4D97-AF65-F5344CB8AC3E}">
        <p14:creationId xmlns:p14="http://schemas.microsoft.com/office/powerpoint/2010/main" val="4470050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71538" y="381000"/>
            <a:ext cx="8162925" cy="762000"/>
          </a:xfrm>
        </p:spPr>
        <p:txBody>
          <a:bodyPr/>
          <a:lstStyle/>
          <a:p>
            <a:pPr algn="ctr"/>
            <a:r>
              <a:rPr lang="en-US" b="1">
                <a:solidFill>
                  <a:schemeClr val="tx1"/>
                </a:solidFill>
              </a:rPr>
              <a:t>Muscle Spindle Details</a:t>
            </a:r>
          </a:p>
        </p:txBody>
      </p:sp>
      <p:sp>
        <p:nvSpPr>
          <p:cNvPr id="80899" name="Rectangle 3"/>
          <p:cNvSpPr>
            <a:spLocks noGrp="1" noChangeArrowheads="1"/>
          </p:cNvSpPr>
          <p:nvPr>
            <p:ph type="body" sz="half" idx="1"/>
          </p:nvPr>
        </p:nvSpPr>
        <p:spPr>
          <a:xfrm>
            <a:off x="912813" y="1905000"/>
            <a:ext cx="3975100" cy="4191000"/>
          </a:xfrm>
        </p:spPr>
        <p:txBody>
          <a:bodyPr/>
          <a:lstStyle/>
          <a:p>
            <a:pPr>
              <a:buFont typeface="Wingdings" pitchFamily="2" charset="2"/>
              <a:buNone/>
            </a:pPr>
            <a:endParaRPr lang="en-US" sz="2800" b="1">
              <a:latin typeface="Times New Roman" pitchFamily="18" charset="0"/>
            </a:endParaRPr>
          </a:p>
        </p:txBody>
      </p:sp>
      <p:sp>
        <p:nvSpPr>
          <p:cNvPr id="80901" name="Rectangle 5"/>
          <p:cNvSpPr>
            <a:spLocks noGrp="1" noChangeArrowheads="1"/>
          </p:cNvSpPr>
          <p:nvPr>
            <p:ph type="clipArt" sz="half" idx="2"/>
          </p:nvPr>
        </p:nvSpPr>
        <p:spPr/>
      </p:sp>
      <p:pic>
        <p:nvPicPr>
          <p:cNvPr id="80902" name="Picture 6" descr="C:\My Docs\steve\courses\Pictures\reflex5.jpg"/>
          <p:cNvPicPr>
            <a:picLocks noChangeAspect="1" noChangeArrowheads="1"/>
          </p:cNvPicPr>
          <p:nvPr/>
        </p:nvPicPr>
        <p:blipFill>
          <a:blip r:embed="rId3"/>
          <a:srcRect/>
          <a:stretch>
            <a:fillRect/>
          </a:stretch>
        </p:blipFill>
        <p:spPr bwMode="auto">
          <a:xfrm>
            <a:off x="685800" y="1397000"/>
            <a:ext cx="8458200" cy="5449888"/>
          </a:xfrm>
          <a:prstGeom prst="rect">
            <a:avLst/>
          </a:prstGeom>
          <a:noFill/>
        </p:spPr>
      </p:pic>
    </p:spTree>
    <p:extLst>
      <p:ext uri="{BB962C8B-B14F-4D97-AF65-F5344CB8AC3E}">
        <p14:creationId xmlns:p14="http://schemas.microsoft.com/office/powerpoint/2010/main" val="4034965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71538" y="730250"/>
            <a:ext cx="6900862" cy="641350"/>
          </a:xfrm>
        </p:spPr>
        <p:txBody>
          <a:bodyPr/>
          <a:lstStyle/>
          <a:p>
            <a:pPr algn="ctr"/>
            <a:r>
              <a:rPr lang="en-US" sz="3600" b="1">
                <a:solidFill>
                  <a:schemeClr val="tx1"/>
                </a:solidFill>
              </a:rPr>
              <a:t>The Stretch Reflex</a:t>
            </a:r>
          </a:p>
        </p:txBody>
      </p:sp>
      <p:pic>
        <p:nvPicPr>
          <p:cNvPr id="76806" name="Picture 6" descr="C:\My Docs\steve\courses\Pictures\reflex3.jpg"/>
          <p:cNvPicPr>
            <a:picLocks noChangeAspect="1" noChangeArrowheads="1"/>
          </p:cNvPicPr>
          <p:nvPr/>
        </p:nvPicPr>
        <p:blipFill>
          <a:blip r:embed="rId3"/>
          <a:srcRect/>
          <a:stretch>
            <a:fillRect/>
          </a:stretch>
        </p:blipFill>
        <p:spPr bwMode="auto">
          <a:xfrm>
            <a:off x="685800" y="2362200"/>
            <a:ext cx="8382000" cy="4318000"/>
          </a:xfrm>
          <a:prstGeom prst="rect">
            <a:avLst/>
          </a:prstGeom>
          <a:noFill/>
        </p:spPr>
      </p:pic>
    </p:spTree>
    <p:extLst>
      <p:ext uri="{BB962C8B-B14F-4D97-AF65-F5344CB8AC3E}">
        <p14:creationId xmlns:p14="http://schemas.microsoft.com/office/powerpoint/2010/main" val="424829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685800"/>
            <a:ext cx="7129463" cy="641350"/>
          </a:xfrm>
        </p:spPr>
        <p:txBody>
          <a:bodyPr/>
          <a:lstStyle/>
          <a:p>
            <a:pPr algn="ctr"/>
            <a:r>
              <a:rPr lang="en-US" sz="3600" b="1">
                <a:solidFill>
                  <a:schemeClr val="tx1"/>
                </a:solidFill>
              </a:rPr>
              <a:t>Spinal Reflex Pathways</a:t>
            </a:r>
          </a:p>
        </p:txBody>
      </p:sp>
      <p:pic>
        <p:nvPicPr>
          <p:cNvPr id="85000" name="Picture 8" descr="C:\My Docs\steve\courses\Pictures\reflex7.jpg"/>
          <p:cNvPicPr>
            <a:picLocks noChangeAspect="1" noChangeArrowheads="1"/>
          </p:cNvPicPr>
          <p:nvPr/>
        </p:nvPicPr>
        <p:blipFill>
          <a:blip r:embed="rId3"/>
          <a:srcRect/>
          <a:stretch>
            <a:fillRect/>
          </a:stretch>
        </p:blipFill>
        <p:spPr bwMode="auto">
          <a:xfrm>
            <a:off x="685800" y="2144713"/>
            <a:ext cx="8382000" cy="4489450"/>
          </a:xfrm>
          <a:prstGeom prst="rect">
            <a:avLst/>
          </a:prstGeom>
          <a:noFill/>
        </p:spPr>
      </p:pic>
    </p:spTree>
    <p:extLst>
      <p:ext uri="{BB962C8B-B14F-4D97-AF65-F5344CB8AC3E}">
        <p14:creationId xmlns:p14="http://schemas.microsoft.com/office/powerpoint/2010/main" val="36976196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71538" y="533400"/>
            <a:ext cx="8162925" cy="641350"/>
          </a:xfrm>
        </p:spPr>
        <p:txBody>
          <a:bodyPr/>
          <a:lstStyle/>
          <a:p>
            <a:pPr algn="ctr"/>
            <a:r>
              <a:rPr lang="en-US" sz="3600" b="1">
                <a:solidFill>
                  <a:schemeClr val="tx1"/>
                </a:solidFill>
              </a:rPr>
              <a:t>Golgi Tendon Organ Details</a:t>
            </a:r>
          </a:p>
        </p:txBody>
      </p:sp>
      <p:pic>
        <p:nvPicPr>
          <p:cNvPr id="78854" name="Picture 6" descr="C:\My Docs\steve\courses\Pictures\reflex4.jpg"/>
          <p:cNvPicPr>
            <a:picLocks noChangeAspect="1" noChangeArrowheads="1"/>
          </p:cNvPicPr>
          <p:nvPr/>
        </p:nvPicPr>
        <p:blipFill>
          <a:blip r:embed="rId3"/>
          <a:srcRect/>
          <a:stretch>
            <a:fillRect/>
          </a:stretch>
        </p:blipFill>
        <p:spPr bwMode="auto">
          <a:xfrm>
            <a:off x="1905000" y="1671638"/>
            <a:ext cx="5410200" cy="5110162"/>
          </a:xfrm>
          <a:prstGeom prst="rect">
            <a:avLst/>
          </a:prstGeom>
          <a:noFill/>
        </p:spPr>
      </p:pic>
    </p:spTree>
    <p:extLst>
      <p:ext uri="{BB962C8B-B14F-4D97-AF65-F5344CB8AC3E}">
        <p14:creationId xmlns:p14="http://schemas.microsoft.com/office/powerpoint/2010/main" val="3537637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42852"/>
            <a:ext cx="8686800" cy="857232"/>
          </a:xfrm>
        </p:spPr>
        <p:txBody>
          <a:bodyPr>
            <a:normAutofit fontScale="90000"/>
          </a:bodyPr>
          <a:lstStyle/>
          <a:p>
            <a:pPr algn="ctr" rtl="1" eaLnBrk="1" hangingPunct="1">
              <a:defRPr/>
            </a:pPr>
            <a:r>
              <a:rPr lang="ar-SA" sz="3200" b="1" dirty="0" smtClean="0">
                <a:cs typeface="B Nazanin" pitchFamily="2" charset="-78"/>
              </a:rPr>
              <a:t>پرده</a:t>
            </a:r>
            <a:r>
              <a:rPr lang="ar-SA" sz="3200" b="1" dirty="0" smtClean="0"/>
              <a:t>‌</a:t>
            </a:r>
            <a:r>
              <a:rPr lang="ar-SA" sz="3200" b="1" dirty="0" smtClean="0">
                <a:cs typeface="B Nazanin" pitchFamily="2" charset="-78"/>
              </a:rPr>
              <a:t>های نخاع</a:t>
            </a:r>
            <a:r>
              <a:rPr lang="en-US" sz="4000" b="1" dirty="0" smtClean="0"/>
              <a:t>     </a:t>
            </a:r>
            <a:r>
              <a:rPr lang="ar-SA" sz="2000" b="1" dirty="0" smtClean="0"/>
              <a:t>(</a:t>
            </a:r>
            <a:r>
              <a:rPr lang="en-US" sz="2000" b="1" dirty="0" err="1" smtClean="0"/>
              <a:t>Meninges</a:t>
            </a:r>
            <a:r>
              <a:rPr lang="ar-SA" sz="2000" b="1" dirty="0" smtClean="0"/>
              <a:t>)</a:t>
            </a:r>
            <a:r>
              <a:rPr lang="ar-SA" sz="4000" b="1" dirty="0" smtClean="0"/>
              <a:t> </a:t>
            </a:r>
            <a:r>
              <a:rPr lang="en-US" sz="4000" b="1" dirty="0" smtClean="0"/>
              <a:t/>
            </a:r>
            <a:br>
              <a:rPr lang="en-US" sz="4000" b="1" dirty="0" smtClean="0"/>
            </a:br>
            <a:endParaRPr lang="en-US" sz="4000" b="1" dirty="0" smtClean="0"/>
          </a:p>
        </p:txBody>
      </p:sp>
      <p:sp>
        <p:nvSpPr>
          <p:cNvPr id="10243" name="Rectangle 3"/>
          <p:cNvSpPr>
            <a:spLocks noGrp="1" noChangeArrowheads="1"/>
          </p:cNvSpPr>
          <p:nvPr>
            <p:ph idx="1"/>
          </p:nvPr>
        </p:nvSpPr>
        <p:spPr>
          <a:xfrm>
            <a:off x="323850" y="1038247"/>
            <a:ext cx="8820150" cy="5534025"/>
          </a:xfrm>
        </p:spPr>
        <p:txBody>
          <a:bodyPr>
            <a:normAutofit/>
          </a:bodyPr>
          <a:lstStyle/>
          <a:p>
            <a:pPr algn="r" rtl="1" eaLnBrk="1" hangingPunct="1">
              <a:lnSpc>
                <a:spcPct val="90000"/>
              </a:lnSpc>
              <a:buFontTx/>
              <a:buNone/>
            </a:pPr>
            <a:r>
              <a:rPr lang="ar-SA" sz="2400" i="1" dirty="0" smtClean="0"/>
              <a:t>1) سخت شامه (</a:t>
            </a:r>
            <a:r>
              <a:rPr lang="en-US" sz="2400" i="1" dirty="0" smtClean="0"/>
              <a:t>Dura Mater</a:t>
            </a:r>
            <a:r>
              <a:rPr lang="ar-SA" sz="2400" i="1" dirty="0" smtClean="0"/>
              <a:t>  )</a:t>
            </a:r>
            <a:endParaRPr lang="en-US" sz="2400" i="1" dirty="0" smtClean="0"/>
          </a:p>
          <a:p>
            <a:pPr algn="r" rtl="1" eaLnBrk="1" hangingPunct="1">
              <a:lnSpc>
                <a:spcPct val="90000"/>
              </a:lnSpc>
              <a:buFontTx/>
              <a:buNone/>
            </a:pPr>
            <a:r>
              <a:rPr lang="ar-SA" sz="2400" dirty="0" smtClean="0"/>
              <a:t>پرده سختی است متشکل از </a:t>
            </a:r>
            <a:r>
              <a:rPr lang="ar-SA" sz="2400" dirty="0" smtClean="0">
                <a:hlinkClick r:id="rId2" tooltip="بافت همبند"/>
              </a:rPr>
              <a:t>بافت همبندی</a:t>
            </a:r>
            <a:r>
              <a:rPr lang="en-US" sz="2400" dirty="0" smtClean="0"/>
              <a:t> </a:t>
            </a:r>
            <a:r>
              <a:rPr lang="ar-SA" sz="2400" dirty="0" smtClean="0"/>
              <a:t>متراکم که سطح خارجی آن در مجاورت </a:t>
            </a:r>
            <a:r>
              <a:rPr lang="ar-SA" sz="2400" dirty="0" smtClean="0">
                <a:hlinkClick r:id="rId3" tooltip="بافت استخوانی"/>
              </a:rPr>
              <a:t>پریوست استخوانها</a:t>
            </a:r>
            <a:r>
              <a:rPr lang="en-US" sz="2400" dirty="0" smtClean="0"/>
              <a:t> </a:t>
            </a:r>
            <a:r>
              <a:rPr lang="ar-SA" sz="2400" dirty="0" smtClean="0"/>
              <a:t>قرار گرفته است. </a:t>
            </a:r>
            <a:endParaRPr lang="ar-SA" sz="2400" i="1" dirty="0" smtClean="0"/>
          </a:p>
          <a:p>
            <a:pPr algn="r" rtl="1" eaLnBrk="1" hangingPunct="1">
              <a:lnSpc>
                <a:spcPct val="90000"/>
              </a:lnSpc>
              <a:buFontTx/>
              <a:buNone/>
            </a:pPr>
            <a:r>
              <a:rPr lang="ar-SA" sz="2400" i="1" dirty="0" smtClean="0"/>
              <a:t>2) عنکبوتیه</a:t>
            </a:r>
            <a:r>
              <a:rPr lang="fa-IR" sz="2400" i="1" dirty="0" smtClean="0"/>
              <a:t>(</a:t>
            </a:r>
            <a:r>
              <a:rPr lang="en-US" sz="2400" i="1" dirty="0" err="1" smtClean="0"/>
              <a:t>Arachnoid</a:t>
            </a:r>
            <a:r>
              <a:rPr lang="en-US" sz="2400" i="1" dirty="0" smtClean="0"/>
              <a:t> Mater</a:t>
            </a:r>
            <a:r>
              <a:rPr lang="fa-IR" sz="2400" i="1" dirty="0" smtClean="0"/>
              <a:t>  )</a:t>
            </a:r>
            <a:r>
              <a:rPr lang="en-US" sz="2400" i="1" dirty="0" smtClean="0"/>
              <a:t> </a:t>
            </a:r>
          </a:p>
          <a:p>
            <a:pPr algn="r" rtl="1" eaLnBrk="1" hangingPunct="1">
              <a:lnSpc>
                <a:spcPct val="90000"/>
              </a:lnSpc>
              <a:buFontTx/>
              <a:buNone/>
            </a:pPr>
            <a:r>
              <a:rPr lang="ar-SA" sz="2400" dirty="0" smtClean="0"/>
              <a:t>پرده ظریفی است از </a:t>
            </a:r>
            <a:r>
              <a:rPr lang="ar-SA" sz="2400" dirty="0" smtClean="0">
                <a:hlinkClick r:id="rId4" tooltip="کلاژن"/>
              </a:rPr>
              <a:t>الیاف کلاژن</a:t>
            </a:r>
            <a:r>
              <a:rPr lang="en-US" sz="2400" dirty="0" smtClean="0"/>
              <a:t> </a:t>
            </a:r>
            <a:r>
              <a:rPr lang="ar-SA" sz="2400" dirty="0" smtClean="0"/>
              <a:t>و الاستیک که فاقد رگهای خونی است. قسمتی از عنکبوتیه که در مجاورت سخت شامه قرار دارد به صورت پرده‌ای صاف می‌باشد که توسط استطاله‌های ظریفی شبیه تارهای عنکبوت با نرم شامه مرتبط می‌گردد.</a:t>
            </a:r>
            <a:r>
              <a:rPr lang="en-US" sz="2400" dirty="0" smtClean="0"/>
              <a:t> </a:t>
            </a:r>
            <a:endParaRPr lang="ar-SA" sz="2400" i="1" dirty="0" smtClean="0"/>
          </a:p>
          <a:p>
            <a:pPr algn="r" rtl="1" eaLnBrk="1" hangingPunct="1">
              <a:lnSpc>
                <a:spcPct val="90000"/>
              </a:lnSpc>
              <a:buFontTx/>
              <a:buNone/>
            </a:pPr>
            <a:r>
              <a:rPr lang="ar-SA" sz="2400" i="1" dirty="0" smtClean="0"/>
              <a:t>3)  نرم شامه</a:t>
            </a:r>
            <a:r>
              <a:rPr lang="fa-IR" sz="2400" i="1" dirty="0" smtClean="0"/>
              <a:t>(</a:t>
            </a:r>
            <a:r>
              <a:rPr lang="en-US" sz="2400" i="1" dirty="0" err="1" smtClean="0"/>
              <a:t>Pia</a:t>
            </a:r>
            <a:r>
              <a:rPr lang="en-US" sz="2400" i="1" dirty="0" smtClean="0"/>
              <a:t> Mater</a:t>
            </a:r>
            <a:r>
              <a:rPr lang="fa-IR" sz="2400" i="1" dirty="0" smtClean="0"/>
              <a:t>  )</a:t>
            </a:r>
            <a:r>
              <a:rPr lang="en-US" sz="2400" i="1" dirty="0" smtClean="0"/>
              <a:t> </a:t>
            </a:r>
          </a:p>
          <a:p>
            <a:pPr algn="r" rtl="1" eaLnBrk="1" hangingPunct="1">
              <a:lnSpc>
                <a:spcPct val="90000"/>
              </a:lnSpc>
              <a:buFontTx/>
              <a:buNone/>
            </a:pPr>
            <a:r>
              <a:rPr lang="ar-SA" sz="2400" dirty="0" smtClean="0"/>
              <a:t>داخلی ترین لایه مننژ که کاملا سطوح مغز و نخاع را پوشانیده است. </a:t>
            </a:r>
            <a:endParaRPr lang="fa-IR" sz="2400" dirty="0" smtClean="0"/>
          </a:p>
          <a:p>
            <a:pPr algn="r" rtl="1" eaLnBrk="1" hangingPunct="1">
              <a:lnSpc>
                <a:spcPct val="90000"/>
              </a:lnSpc>
              <a:buFontTx/>
              <a:buNone/>
            </a:pPr>
            <a:r>
              <a:rPr lang="ar-SA" sz="2400" dirty="0" smtClean="0"/>
              <a:t>  </a:t>
            </a:r>
            <a:endParaRPr lang="en-US" sz="2400" dirty="0" smtClean="0"/>
          </a:p>
        </p:txBody>
      </p:sp>
    </p:spTree>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1538" y="685800"/>
            <a:ext cx="6519862" cy="641350"/>
          </a:xfrm>
        </p:spPr>
        <p:txBody>
          <a:bodyPr/>
          <a:lstStyle/>
          <a:p>
            <a:pPr algn="ctr"/>
            <a:r>
              <a:rPr lang="en-US" sz="3600" b="1">
                <a:solidFill>
                  <a:schemeClr val="tx1"/>
                </a:solidFill>
              </a:rPr>
              <a:t>Active Contraction</a:t>
            </a:r>
          </a:p>
        </p:txBody>
      </p:sp>
      <p:pic>
        <p:nvPicPr>
          <p:cNvPr id="74758" name="Picture 6" descr="C:\My Docs\steve\courses\Pictures\reflex2.jpg"/>
          <p:cNvPicPr>
            <a:picLocks noChangeAspect="1" noChangeArrowheads="1"/>
          </p:cNvPicPr>
          <p:nvPr/>
        </p:nvPicPr>
        <p:blipFill>
          <a:blip r:embed="rId3"/>
          <a:srcRect/>
          <a:stretch>
            <a:fillRect/>
          </a:stretch>
        </p:blipFill>
        <p:spPr bwMode="auto">
          <a:xfrm>
            <a:off x="762000" y="1828800"/>
            <a:ext cx="8305800" cy="4943475"/>
          </a:xfrm>
          <a:prstGeom prst="rect">
            <a:avLst/>
          </a:prstGeom>
          <a:noFill/>
        </p:spPr>
      </p:pic>
    </p:spTree>
    <p:extLst>
      <p:ext uri="{BB962C8B-B14F-4D97-AF65-F5344CB8AC3E}">
        <p14:creationId xmlns:p14="http://schemas.microsoft.com/office/powerpoint/2010/main" val="42229166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71538" y="381000"/>
            <a:ext cx="8162925" cy="1190625"/>
          </a:xfrm>
        </p:spPr>
        <p:txBody>
          <a:bodyPr/>
          <a:lstStyle/>
          <a:p>
            <a:pPr algn="ctr"/>
            <a:r>
              <a:rPr lang="en-US" sz="3600" b="1">
                <a:solidFill>
                  <a:schemeClr val="tx1"/>
                </a:solidFill>
              </a:rPr>
              <a:t>Active Contraction with Gamma Coactivation</a:t>
            </a:r>
          </a:p>
        </p:txBody>
      </p:sp>
      <p:pic>
        <p:nvPicPr>
          <p:cNvPr id="72712" name="Picture 8" descr="C:\My Docs\steve\courses\Pictures\reflex.jpg"/>
          <p:cNvPicPr>
            <a:picLocks noChangeAspect="1" noChangeArrowheads="1"/>
          </p:cNvPicPr>
          <p:nvPr/>
        </p:nvPicPr>
        <p:blipFill>
          <a:blip r:embed="rId3"/>
          <a:srcRect/>
          <a:stretch>
            <a:fillRect/>
          </a:stretch>
        </p:blipFill>
        <p:spPr bwMode="auto">
          <a:xfrm>
            <a:off x="685800" y="1970088"/>
            <a:ext cx="8382000" cy="4735512"/>
          </a:xfrm>
          <a:prstGeom prst="rect">
            <a:avLst/>
          </a:prstGeom>
          <a:noFill/>
        </p:spPr>
      </p:pic>
    </p:spTree>
    <p:extLst>
      <p:ext uri="{BB962C8B-B14F-4D97-AF65-F5344CB8AC3E}">
        <p14:creationId xmlns:p14="http://schemas.microsoft.com/office/powerpoint/2010/main" val="40451566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162925" cy="762000"/>
          </a:xfrm>
        </p:spPr>
        <p:txBody>
          <a:bodyPr/>
          <a:lstStyle/>
          <a:p>
            <a:pPr algn="ctr"/>
            <a:r>
              <a:rPr lang="en-US" b="1">
                <a:solidFill>
                  <a:schemeClr val="tx1"/>
                </a:solidFill>
              </a:rPr>
              <a:t>Comparison</a:t>
            </a:r>
          </a:p>
        </p:txBody>
      </p:sp>
      <p:sp>
        <p:nvSpPr>
          <p:cNvPr id="32771" name="Rectangle 3"/>
          <p:cNvSpPr>
            <a:spLocks noGrp="1" noChangeArrowheads="1"/>
          </p:cNvSpPr>
          <p:nvPr>
            <p:ph type="body" sz="half" idx="1"/>
          </p:nvPr>
        </p:nvSpPr>
        <p:spPr>
          <a:xfrm>
            <a:off x="762000" y="1981200"/>
            <a:ext cx="3975100" cy="4191000"/>
          </a:xfrm>
        </p:spPr>
        <p:txBody>
          <a:bodyPr/>
          <a:lstStyle/>
          <a:p>
            <a:pPr>
              <a:lnSpc>
                <a:spcPct val="90000"/>
              </a:lnSpc>
            </a:pPr>
            <a:r>
              <a:rPr lang="en-US" sz="3200" b="1">
                <a:latin typeface="Times New Roman" pitchFamily="18" charset="0"/>
              </a:rPr>
              <a:t>Muscle Spindle</a:t>
            </a:r>
          </a:p>
          <a:p>
            <a:pPr>
              <a:lnSpc>
                <a:spcPct val="90000"/>
              </a:lnSpc>
              <a:buFont typeface="Wingdings" pitchFamily="2" charset="2"/>
              <a:buNone/>
            </a:pPr>
            <a:r>
              <a:rPr lang="en-US" sz="2000" b="1">
                <a:latin typeface="Times New Roman" pitchFamily="18" charset="0"/>
              </a:rPr>
              <a:t>Located Within the Muscle Belly (Intrafusal)</a:t>
            </a:r>
          </a:p>
          <a:p>
            <a:pPr>
              <a:lnSpc>
                <a:spcPct val="90000"/>
              </a:lnSpc>
              <a:buFont typeface="Wingdings" pitchFamily="2" charset="2"/>
              <a:buNone/>
            </a:pPr>
            <a:r>
              <a:rPr lang="en-US" sz="2000" b="1">
                <a:latin typeface="Times New Roman" pitchFamily="18" charset="0"/>
              </a:rPr>
              <a:t>Sensory &amp; Motor Innervation</a:t>
            </a:r>
          </a:p>
          <a:p>
            <a:pPr>
              <a:lnSpc>
                <a:spcPct val="90000"/>
              </a:lnSpc>
              <a:buFont typeface="Wingdings" pitchFamily="2" charset="2"/>
              <a:buNone/>
            </a:pPr>
            <a:r>
              <a:rPr lang="en-US" sz="2000" b="1">
                <a:latin typeface="Times New Roman" pitchFamily="18" charset="0"/>
              </a:rPr>
              <a:t>Nuclear Bag Fibers</a:t>
            </a:r>
          </a:p>
          <a:p>
            <a:pPr>
              <a:lnSpc>
                <a:spcPct val="90000"/>
              </a:lnSpc>
              <a:buFont typeface="Wingdings" pitchFamily="2" charset="2"/>
              <a:buNone/>
            </a:pPr>
            <a:r>
              <a:rPr lang="en-US" sz="2000" b="1">
                <a:latin typeface="Times New Roman" pitchFamily="18" charset="0"/>
              </a:rPr>
              <a:t>	Primary afferent only (fast stretch - dynamic)</a:t>
            </a:r>
          </a:p>
          <a:p>
            <a:pPr>
              <a:lnSpc>
                <a:spcPct val="90000"/>
              </a:lnSpc>
              <a:buFont typeface="Wingdings" pitchFamily="2" charset="2"/>
              <a:buNone/>
            </a:pPr>
            <a:r>
              <a:rPr lang="en-US" sz="2000" b="1">
                <a:latin typeface="Times New Roman" pitchFamily="18" charset="0"/>
              </a:rPr>
              <a:t>Chain Fibers</a:t>
            </a:r>
          </a:p>
          <a:p>
            <a:pPr>
              <a:lnSpc>
                <a:spcPct val="90000"/>
              </a:lnSpc>
              <a:buFont typeface="Wingdings" pitchFamily="2" charset="2"/>
              <a:buNone/>
            </a:pPr>
            <a:r>
              <a:rPr lang="en-US" sz="2000" b="1">
                <a:latin typeface="Times New Roman" pitchFamily="18" charset="0"/>
              </a:rPr>
              <a:t>	Primary &amp; Secondary afferents (slow stretch - static)</a:t>
            </a:r>
          </a:p>
          <a:p>
            <a:pPr>
              <a:lnSpc>
                <a:spcPct val="90000"/>
              </a:lnSpc>
              <a:buFont typeface="Wingdings" pitchFamily="2" charset="2"/>
              <a:buNone/>
            </a:pPr>
            <a:r>
              <a:rPr lang="en-US" sz="2000" b="1">
                <a:latin typeface="Times New Roman" pitchFamily="18" charset="0"/>
              </a:rPr>
              <a:t>Length &amp; its Rate of Change</a:t>
            </a:r>
          </a:p>
          <a:p>
            <a:pPr>
              <a:lnSpc>
                <a:spcPct val="90000"/>
              </a:lnSpc>
              <a:buFont typeface="Wingdings" pitchFamily="2" charset="2"/>
              <a:buNone/>
            </a:pPr>
            <a:r>
              <a:rPr lang="en-US" sz="2000" b="1">
                <a:latin typeface="Times New Roman" pitchFamily="18" charset="0"/>
              </a:rPr>
              <a:t>Involuntary Muscular Contraction</a:t>
            </a:r>
          </a:p>
        </p:txBody>
      </p:sp>
      <p:sp>
        <p:nvSpPr>
          <p:cNvPr id="32772" name="Rectangle 4"/>
          <p:cNvSpPr>
            <a:spLocks noGrp="1" noChangeArrowheads="1"/>
          </p:cNvSpPr>
          <p:nvPr>
            <p:ph type="body" sz="half" idx="2"/>
          </p:nvPr>
        </p:nvSpPr>
        <p:spPr>
          <a:xfrm>
            <a:off x="4724400" y="1981200"/>
            <a:ext cx="4419600" cy="4267200"/>
          </a:xfrm>
        </p:spPr>
        <p:txBody>
          <a:bodyPr/>
          <a:lstStyle/>
          <a:p>
            <a:r>
              <a:rPr lang="en-US" sz="3200" b="1">
                <a:latin typeface="Times New Roman" pitchFamily="18" charset="0"/>
              </a:rPr>
              <a:t>Golgi Tendon Organ</a:t>
            </a:r>
          </a:p>
          <a:p>
            <a:pPr>
              <a:buFont typeface="Wingdings" pitchFamily="2" charset="2"/>
              <a:buNone/>
            </a:pPr>
            <a:r>
              <a:rPr lang="en-US" sz="1800" b="1">
                <a:latin typeface="Times New Roman" pitchFamily="18" charset="0"/>
              </a:rPr>
              <a:t>Located Within the Muscle Tendon (Extrafusal)</a:t>
            </a:r>
          </a:p>
          <a:p>
            <a:pPr>
              <a:buFont typeface="Wingdings" pitchFamily="2" charset="2"/>
              <a:buNone/>
            </a:pPr>
            <a:r>
              <a:rPr lang="en-US" sz="1800" b="1">
                <a:latin typeface="Times New Roman" pitchFamily="18" charset="0"/>
              </a:rPr>
              <a:t>Sensory Innervation Only</a:t>
            </a:r>
          </a:p>
          <a:p>
            <a:pPr>
              <a:buFont typeface="Wingdings" pitchFamily="2" charset="2"/>
              <a:buNone/>
            </a:pPr>
            <a:r>
              <a:rPr lang="en-US" sz="1800" b="1">
                <a:latin typeface="Times New Roman" pitchFamily="18" charset="0"/>
              </a:rPr>
              <a:t>Tension &amp; its Rate of Change</a:t>
            </a:r>
          </a:p>
          <a:p>
            <a:pPr>
              <a:buFont typeface="Wingdings" pitchFamily="2" charset="2"/>
              <a:buNone/>
            </a:pPr>
            <a:r>
              <a:rPr lang="en-US" sz="1800" b="1">
                <a:latin typeface="Times New Roman" pitchFamily="18" charset="0"/>
              </a:rPr>
              <a:t>Dynamic Response</a:t>
            </a:r>
          </a:p>
          <a:p>
            <a:pPr>
              <a:buFont typeface="Wingdings" pitchFamily="2" charset="2"/>
              <a:buNone/>
            </a:pPr>
            <a:r>
              <a:rPr lang="en-US" sz="1800" b="1">
                <a:latin typeface="Times New Roman" pitchFamily="18" charset="0"/>
              </a:rPr>
              <a:t>Static Response</a:t>
            </a:r>
          </a:p>
          <a:p>
            <a:pPr>
              <a:buFont typeface="Wingdings" pitchFamily="2" charset="2"/>
              <a:buNone/>
            </a:pPr>
            <a:r>
              <a:rPr lang="en-US" sz="1800" b="1">
                <a:latin typeface="Times New Roman" pitchFamily="18" charset="0"/>
              </a:rPr>
              <a:t>Involuntary Muscular Relaxation</a:t>
            </a:r>
          </a:p>
          <a:p>
            <a:pPr>
              <a:buFont typeface="Wingdings" pitchFamily="2" charset="2"/>
              <a:buNone/>
            </a:pPr>
            <a:endParaRPr lang="en-US" sz="1800" b="1">
              <a:latin typeface="Times New Roman" pitchFamily="18" charset="0"/>
            </a:endParaRPr>
          </a:p>
        </p:txBody>
      </p:sp>
    </p:spTree>
    <p:extLst>
      <p:ext uri="{BB962C8B-B14F-4D97-AF65-F5344CB8AC3E}">
        <p14:creationId xmlns:p14="http://schemas.microsoft.com/office/powerpoint/2010/main" val="3972448162"/>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600075" y="333375"/>
            <a:ext cx="8162925" cy="1190625"/>
          </a:xfrm>
        </p:spPr>
        <p:txBody>
          <a:bodyPr/>
          <a:lstStyle/>
          <a:p>
            <a:pPr algn="ctr"/>
            <a:r>
              <a:rPr lang="en-US" sz="3600" b="1">
                <a:solidFill>
                  <a:schemeClr val="tx1"/>
                </a:solidFill>
              </a:rPr>
              <a:t>Nociceptive Reflex Pathways</a:t>
            </a:r>
            <a:br>
              <a:rPr lang="en-US" sz="3600" b="1">
                <a:solidFill>
                  <a:schemeClr val="tx1"/>
                </a:solidFill>
              </a:rPr>
            </a:br>
            <a:r>
              <a:rPr lang="en-US" sz="3600" b="1">
                <a:solidFill>
                  <a:schemeClr val="tx1"/>
                </a:solidFill>
              </a:rPr>
              <a:t>(Flexor withdrawal reflex)</a:t>
            </a:r>
          </a:p>
        </p:txBody>
      </p:sp>
      <p:pic>
        <p:nvPicPr>
          <p:cNvPr id="82952" name="Picture 1032" descr="C:\My Docs\steve\courses\Pictures\reflex6.jpg"/>
          <p:cNvPicPr>
            <a:picLocks noChangeAspect="1" noChangeArrowheads="1"/>
          </p:cNvPicPr>
          <p:nvPr/>
        </p:nvPicPr>
        <p:blipFill>
          <a:blip r:embed="rId3"/>
          <a:srcRect/>
          <a:stretch>
            <a:fillRect/>
          </a:stretch>
        </p:blipFill>
        <p:spPr bwMode="auto">
          <a:xfrm>
            <a:off x="685800" y="2170113"/>
            <a:ext cx="8382000" cy="4306887"/>
          </a:xfrm>
          <a:prstGeom prst="rect">
            <a:avLst/>
          </a:prstGeom>
          <a:noFill/>
        </p:spPr>
      </p:pic>
    </p:spTree>
    <p:extLst>
      <p:ext uri="{BB962C8B-B14F-4D97-AF65-F5344CB8AC3E}">
        <p14:creationId xmlns:p14="http://schemas.microsoft.com/office/powerpoint/2010/main" val="26578592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17500" y="173038"/>
            <a:ext cx="8637588" cy="1311275"/>
          </a:xfrm>
        </p:spPr>
        <p:txBody>
          <a:bodyPr/>
          <a:lstStyle/>
          <a:p>
            <a:pPr algn="ctr"/>
            <a:r>
              <a:rPr lang="en-US" sz="4000" b="1">
                <a:solidFill>
                  <a:schemeClr val="tx1"/>
                </a:solidFill>
              </a:rPr>
              <a:t>Somato-Visceral &amp; Viscero-Somatic Reflexes</a:t>
            </a:r>
          </a:p>
        </p:txBody>
      </p:sp>
      <p:sp>
        <p:nvSpPr>
          <p:cNvPr id="35843" name="Rectangle 3"/>
          <p:cNvSpPr>
            <a:spLocks noGrp="1" noChangeArrowheads="1"/>
          </p:cNvSpPr>
          <p:nvPr>
            <p:ph type="body" sz="half" idx="1"/>
          </p:nvPr>
        </p:nvSpPr>
        <p:spPr>
          <a:xfrm>
            <a:off x="912813" y="2438400"/>
            <a:ext cx="3975100" cy="3352800"/>
          </a:xfrm>
        </p:spPr>
        <p:txBody>
          <a:bodyPr/>
          <a:lstStyle/>
          <a:p>
            <a:r>
              <a:rPr lang="en-US" sz="2400" b="1">
                <a:latin typeface="Times New Roman" pitchFamily="18" charset="0"/>
              </a:rPr>
              <a:t>Somato-Visceral influences via the nervous (central, peripheral, and autonomic) systems</a:t>
            </a:r>
          </a:p>
          <a:p>
            <a:r>
              <a:rPr lang="en-US" sz="2400" b="1">
                <a:latin typeface="Times New Roman" pitchFamily="18" charset="0"/>
              </a:rPr>
              <a:t>Viscero-Somatic influences via the nervous (central, peripheral, and autonomic) systems</a:t>
            </a:r>
          </a:p>
        </p:txBody>
      </p:sp>
      <p:pic>
        <p:nvPicPr>
          <p:cNvPr id="35847" name="Picture 7" descr="C:\My Docs\steve\courses\Pictures\autonomic.jpg"/>
          <p:cNvPicPr>
            <a:picLocks noChangeAspect="1" noChangeArrowheads="1"/>
          </p:cNvPicPr>
          <p:nvPr/>
        </p:nvPicPr>
        <p:blipFill>
          <a:blip r:embed="rId3"/>
          <a:srcRect/>
          <a:stretch>
            <a:fillRect/>
          </a:stretch>
        </p:blipFill>
        <p:spPr bwMode="auto">
          <a:xfrm>
            <a:off x="5249863" y="1905000"/>
            <a:ext cx="3284537" cy="4953000"/>
          </a:xfrm>
          <a:prstGeom prst="rect">
            <a:avLst/>
          </a:prstGeom>
          <a:noFill/>
        </p:spPr>
      </p:pic>
    </p:spTree>
    <p:extLst>
      <p:ext uri="{BB962C8B-B14F-4D97-AF65-F5344CB8AC3E}">
        <p14:creationId xmlns:p14="http://schemas.microsoft.com/office/powerpoint/2010/main" val="28054476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85800"/>
            <a:ext cx="8162925" cy="641350"/>
          </a:xfrm>
        </p:spPr>
        <p:txBody>
          <a:bodyPr/>
          <a:lstStyle/>
          <a:p>
            <a:pPr algn="ctr"/>
            <a:r>
              <a:rPr lang="en-US" sz="3600" b="1">
                <a:solidFill>
                  <a:schemeClr val="tx1"/>
                </a:solidFill>
              </a:rPr>
              <a:t>Viscero-Visceral Reflexes</a:t>
            </a:r>
          </a:p>
        </p:txBody>
      </p:sp>
      <p:sp>
        <p:nvSpPr>
          <p:cNvPr id="36867" name="Rectangle 3"/>
          <p:cNvSpPr>
            <a:spLocks noGrp="1" noChangeArrowheads="1"/>
          </p:cNvSpPr>
          <p:nvPr>
            <p:ph type="body" idx="1"/>
          </p:nvPr>
        </p:nvSpPr>
        <p:spPr>
          <a:xfrm>
            <a:off x="990600" y="2209800"/>
            <a:ext cx="7315200" cy="2743200"/>
          </a:xfrm>
        </p:spPr>
        <p:txBody>
          <a:bodyPr/>
          <a:lstStyle/>
          <a:p>
            <a:r>
              <a:rPr lang="en-US" b="1">
                <a:latin typeface="Times New Roman" pitchFamily="18" charset="0"/>
              </a:rPr>
              <a:t>Found in all of the body’s systems and may be local (influencing the structure which generated the impulses) or systemic (influencing other structures in response to a given stimuli)</a:t>
            </a:r>
          </a:p>
        </p:txBody>
      </p:sp>
    </p:spTree>
    <p:extLst>
      <p:ext uri="{BB962C8B-B14F-4D97-AF65-F5344CB8AC3E}">
        <p14:creationId xmlns:p14="http://schemas.microsoft.com/office/powerpoint/2010/main" val="753731342"/>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6413" y="762000"/>
            <a:ext cx="8637587" cy="579438"/>
          </a:xfrm>
        </p:spPr>
        <p:txBody>
          <a:bodyPr/>
          <a:lstStyle/>
          <a:p>
            <a:pPr algn="ctr"/>
            <a:r>
              <a:rPr lang="en-US" sz="3200" b="1">
                <a:solidFill>
                  <a:schemeClr val="tx1"/>
                </a:solidFill>
              </a:rPr>
              <a:t>Psycho-Somato-Visceral Reflexes</a:t>
            </a:r>
          </a:p>
        </p:txBody>
      </p:sp>
      <p:sp>
        <p:nvSpPr>
          <p:cNvPr id="37891" name="Rectangle 3"/>
          <p:cNvSpPr>
            <a:spLocks noGrp="1" noChangeArrowheads="1"/>
          </p:cNvSpPr>
          <p:nvPr>
            <p:ph type="body" idx="1"/>
          </p:nvPr>
        </p:nvSpPr>
        <p:spPr/>
        <p:txBody>
          <a:bodyPr/>
          <a:lstStyle/>
          <a:p>
            <a:endParaRPr lang="en-US" b="1">
              <a:latin typeface="Times New Roman" pitchFamily="18" charset="0"/>
            </a:endParaRPr>
          </a:p>
          <a:p>
            <a:r>
              <a:rPr lang="en-US" b="1">
                <a:latin typeface="Times New Roman" pitchFamily="18" charset="0"/>
              </a:rPr>
              <a:t>The mind influences the body and vice versa via complex interconnections and interactions</a:t>
            </a:r>
          </a:p>
        </p:txBody>
      </p:sp>
    </p:spTree>
    <p:extLst>
      <p:ext uri="{BB962C8B-B14F-4D97-AF65-F5344CB8AC3E}">
        <p14:creationId xmlns:p14="http://schemas.microsoft.com/office/powerpoint/2010/main" val="3236845588"/>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09800" y="762000"/>
            <a:ext cx="4572000" cy="579438"/>
          </a:xfrm>
        </p:spPr>
        <p:txBody>
          <a:bodyPr/>
          <a:lstStyle/>
          <a:p>
            <a:pPr algn="ctr"/>
            <a:r>
              <a:rPr lang="en-US" sz="3200" b="1">
                <a:solidFill>
                  <a:schemeClr val="tx1"/>
                </a:solidFill>
              </a:rPr>
              <a:t>Facilitation</a:t>
            </a:r>
          </a:p>
        </p:txBody>
      </p:sp>
      <p:sp>
        <p:nvSpPr>
          <p:cNvPr id="94211" name="Rectangle 3"/>
          <p:cNvSpPr>
            <a:spLocks noGrp="1" noChangeArrowheads="1"/>
          </p:cNvSpPr>
          <p:nvPr>
            <p:ph type="body" idx="1"/>
          </p:nvPr>
        </p:nvSpPr>
        <p:spPr>
          <a:xfrm>
            <a:off x="912813" y="1905000"/>
            <a:ext cx="7697787" cy="4038600"/>
          </a:xfrm>
        </p:spPr>
        <p:txBody>
          <a:bodyPr/>
          <a:lstStyle/>
          <a:p>
            <a:pPr>
              <a:buFont typeface="Wingdings" pitchFamily="2" charset="2"/>
              <a:buNone/>
            </a:pPr>
            <a:r>
              <a:rPr lang="en-US" sz="2800" b="1">
                <a:latin typeface="Arial" charset="0"/>
                <a:cs typeface="Times New Roman" pitchFamily="18" charset="0"/>
              </a:rPr>
              <a:t>	An important concept with regard to the previous reflexes is “facilitation.”  This will be discussed in greater detail in additional lectures but for our purposes now we shall consider that excessive afferent input at a given segmental level may result in a lowered threshold at that segment and thereby produce an abnormal effector response.</a:t>
            </a:r>
            <a:endParaRPr lang="en-US" sz="2800" b="1">
              <a:latin typeface="Times New Roman" pitchFamily="18" charset="0"/>
              <a:cs typeface="Times New Roman" pitchFamily="18" charset="0"/>
            </a:endParaRPr>
          </a:p>
          <a:p>
            <a:endParaRPr lang="en-US" sz="2800" b="1">
              <a:latin typeface="Times New Roman" pitchFamily="18" charset="0"/>
            </a:endParaRPr>
          </a:p>
        </p:txBody>
      </p:sp>
      <p:pic>
        <p:nvPicPr>
          <p:cNvPr id="94212" name="Picture 4" descr="C:\Documents and Settings\ssanet\My Documents\steve\courses\Pictures\gait2.jpg"/>
          <p:cNvPicPr>
            <a:picLocks noChangeAspect="1" noChangeArrowheads="1"/>
          </p:cNvPicPr>
          <p:nvPr/>
        </p:nvPicPr>
        <p:blipFill>
          <a:blip r:embed="rId3"/>
          <a:srcRect/>
          <a:stretch>
            <a:fillRect/>
          </a:stretch>
        </p:blipFill>
        <p:spPr bwMode="auto">
          <a:xfrm>
            <a:off x="1676400" y="152400"/>
            <a:ext cx="492125" cy="1463675"/>
          </a:xfrm>
          <a:prstGeom prst="rect">
            <a:avLst/>
          </a:prstGeom>
          <a:noFill/>
        </p:spPr>
      </p:pic>
      <p:pic>
        <p:nvPicPr>
          <p:cNvPr id="94213" name="Picture 5" descr="C:\Documents and Settings\ssanet\My Documents\steve\courses\Pictures\gait4.jpg"/>
          <p:cNvPicPr>
            <a:picLocks noChangeAspect="1" noChangeArrowheads="1"/>
          </p:cNvPicPr>
          <p:nvPr/>
        </p:nvPicPr>
        <p:blipFill>
          <a:blip r:embed="rId4"/>
          <a:srcRect/>
          <a:stretch>
            <a:fillRect/>
          </a:stretch>
        </p:blipFill>
        <p:spPr bwMode="auto">
          <a:xfrm>
            <a:off x="7753350" y="5394325"/>
            <a:ext cx="1314450" cy="1463675"/>
          </a:xfrm>
          <a:prstGeom prst="rect">
            <a:avLst/>
          </a:prstGeom>
          <a:noFill/>
        </p:spPr>
      </p:pic>
      <p:pic>
        <p:nvPicPr>
          <p:cNvPr id="94214" name="Picture 6" descr="C:\Documents and Settings\ssanet\My Documents\steve\courses\Pictures\gait.jpg"/>
          <p:cNvPicPr>
            <a:picLocks noChangeAspect="1" noChangeArrowheads="1"/>
          </p:cNvPicPr>
          <p:nvPr/>
        </p:nvPicPr>
        <p:blipFill>
          <a:blip r:embed="rId5"/>
          <a:srcRect/>
          <a:stretch>
            <a:fillRect/>
          </a:stretch>
        </p:blipFill>
        <p:spPr bwMode="auto">
          <a:xfrm>
            <a:off x="6400800" y="152400"/>
            <a:ext cx="492125" cy="1463675"/>
          </a:xfrm>
          <a:prstGeom prst="rect">
            <a:avLst/>
          </a:prstGeom>
          <a:noFill/>
        </p:spPr>
      </p:pic>
    </p:spTree>
    <p:extLst>
      <p:ext uri="{BB962C8B-B14F-4D97-AF65-F5344CB8AC3E}">
        <p14:creationId xmlns:p14="http://schemas.microsoft.com/office/powerpoint/2010/main" val="1854368123"/>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71538" y="433388"/>
            <a:ext cx="8162925" cy="1190625"/>
          </a:xfrm>
        </p:spPr>
        <p:txBody>
          <a:bodyPr/>
          <a:lstStyle/>
          <a:p>
            <a:pPr algn="ctr"/>
            <a:r>
              <a:rPr lang="en-US" sz="3600" b="1">
                <a:solidFill>
                  <a:schemeClr val="tx1"/>
                </a:solidFill>
              </a:rPr>
              <a:t>Osteopathic Manipulative Treatment</a:t>
            </a:r>
          </a:p>
        </p:txBody>
      </p:sp>
      <p:sp>
        <p:nvSpPr>
          <p:cNvPr id="39939" name="Rectangle 3"/>
          <p:cNvSpPr>
            <a:spLocks noGrp="1" noChangeArrowheads="1"/>
          </p:cNvSpPr>
          <p:nvPr>
            <p:ph type="body" idx="1"/>
          </p:nvPr>
        </p:nvSpPr>
        <p:spPr/>
        <p:txBody>
          <a:bodyPr/>
          <a:lstStyle/>
          <a:p>
            <a:r>
              <a:rPr lang="en-US" sz="2800" b="1">
                <a:latin typeface="Times New Roman" pitchFamily="18" charset="0"/>
              </a:rPr>
              <a:t>OMT is a means by which the various reflexes may be utilized from both a diagnostic and treatment perspective.  The principles on which Osteopathic Medicine are based predict and explain these phenomena.  The more we know and understand about anatomy and physiology, the easier it will be to comprehend the mechanisms of action and see the potential that OMT has for our patient’s health.</a:t>
            </a:r>
          </a:p>
        </p:txBody>
      </p:sp>
    </p:spTree>
    <p:extLst>
      <p:ext uri="{BB962C8B-B14F-4D97-AF65-F5344CB8AC3E}">
        <p14:creationId xmlns:p14="http://schemas.microsoft.com/office/powerpoint/2010/main" val="376560123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fontScale="90000"/>
          </a:bodyPr>
          <a:lstStyle/>
          <a:p>
            <a:pPr algn="ctr" rtl="1"/>
            <a:r>
              <a:rPr lang="ar-SA" b="1" dirty="0" smtClean="0">
                <a:cs typeface="B Nazanin" pitchFamily="2" charset="-78"/>
              </a:rPr>
              <a:t>پرده</a:t>
            </a:r>
            <a:r>
              <a:rPr lang="ar-SA" b="1" dirty="0" smtClean="0"/>
              <a:t>‌</a:t>
            </a:r>
            <a:r>
              <a:rPr lang="ar-SA" b="1" dirty="0" smtClean="0">
                <a:cs typeface="B Nazanin" pitchFamily="2" charset="-78"/>
              </a:rPr>
              <a:t>های نخاع</a:t>
            </a:r>
            <a:r>
              <a:rPr lang="en-US" sz="4400" b="1" dirty="0" smtClean="0"/>
              <a:t>     </a:t>
            </a:r>
            <a:r>
              <a:rPr lang="ar-SA" sz="2400" b="1" dirty="0" smtClean="0"/>
              <a:t>(</a:t>
            </a:r>
            <a:r>
              <a:rPr lang="en-US" sz="2400" b="1" dirty="0" err="1" smtClean="0"/>
              <a:t>Meninges</a:t>
            </a:r>
            <a:r>
              <a:rPr lang="ar-SA" sz="2400" b="1" dirty="0" smtClean="0"/>
              <a:t>)</a:t>
            </a:r>
            <a:r>
              <a:rPr lang="ar-SA" sz="4400" b="1" dirty="0" smtClean="0"/>
              <a:t> </a:t>
            </a:r>
            <a:r>
              <a:rPr lang="en-US" sz="4400" b="1" dirty="0" smtClean="0"/>
              <a:t/>
            </a:r>
            <a:br>
              <a:rPr lang="en-US" sz="4400" b="1" dirty="0" smtClean="0"/>
            </a:br>
            <a:endParaRPr lang="en-US" dirty="0"/>
          </a:p>
        </p:txBody>
      </p:sp>
      <p:pic>
        <p:nvPicPr>
          <p:cNvPr id="5" name="Picture 7" descr="Meninges Posterior Veiw"/>
          <p:cNvPicPr>
            <a:picLocks noChangeAspect="1" noChangeArrowheads="1"/>
          </p:cNvPicPr>
          <p:nvPr/>
        </p:nvPicPr>
        <p:blipFill>
          <a:blip r:embed="rId2" cstate="print"/>
          <a:srcRect/>
          <a:stretch>
            <a:fillRect/>
          </a:stretch>
        </p:blipFill>
        <p:spPr bwMode="auto">
          <a:xfrm>
            <a:off x="4433652" y="1268760"/>
            <a:ext cx="4710348" cy="4933956"/>
          </a:xfrm>
          <a:prstGeom prst="roundRect">
            <a:avLst>
              <a:gd name="adj" fmla="val 8594"/>
            </a:avLst>
          </a:prstGeom>
          <a:solidFill>
            <a:srgbClr val="FFFFFF">
              <a:shade val="85000"/>
            </a:srgbClr>
          </a:solidFill>
          <a:ln>
            <a:noFill/>
          </a:ln>
          <a:effectLst/>
        </p:spPr>
      </p:pic>
      <p:pic>
        <p:nvPicPr>
          <p:cNvPr id="4" name="Picture 6" descr="Meninges Superior View"/>
          <p:cNvPicPr>
            <a:picLocks noGrp="1" noChangeAspect="1" noChangeArrowheads="1"/>
          </p:cNvPicPr>
          <p:nvPr>
            <p:ph idx="1"/>
          </p:nvPr>
        </p:nvPicPr>
        <p:blipFill>
          <a:blip r:embed="rId3" cstate="print"/>
          <a:srcRect/>
          <a:stretch>
            <a:fillRect/>
          </a:stretch>
        </p:blipFill>
        <p:spPr bwMode="auto">
          <a:xfrm>
            <a:off x="107504" y="1268760"/>
            <a:ext cx="4176464" cy="4933956"/>
          </a:xfrm>
          <a:prstGeom prst="rect">
            <a:avLst/>
          </a:prstGeom>
          <a:noFill/>
          <a:ln w="9525">
            <a:solidFill>
              <a:schemeClr val="tx1"/>
            </a:solidFill>
            <a:prstDash val="sysDot"/>
            <a:miter lim="800000"/>
            <a:headEnd/>
            <a:tailEnd/>
          </a:ln>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628</TotalTime>
  <Words>3362</Words>
  <Application>Microsoft Office PowerPoint</Application>
  <PresentationFormat>On-screen Show (4:3)</PresentationFormat>
  <Paragraphs>448</Paragraphs>
  <Slides>88</Slides>
  <Notes>52</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Trek</vt:lpstr>
      <vt:lpstr>PowerPoint Presentation</vt:lpstr>
      <vt:lpstr>نخاع و اعصاب نخاعی The Spinal Cord and Spinal Nerves</vt:lpstr>
      <vt:lpstr>نخاع (Spinal Cord )</vt:lpstr>
      <vt:lpstr>ساختمان نخاع (Structure of spinal cord )  </vt:lpstr>
      <vt:lpstr>قطعه های نخاعی</vt:lpstr>
      <vt:lpstr> قسمت های تشکیل دهنده  نخاع  (sectional organization of spinal cord ) </vt:lpstr>
      <vt:lpstr>PowerPoint Presentation</vt:lpstr>
      <vt:lpstr>پرده‌های نخاع     (Meninges)  </vt:lpstr>
      <vt:lpstr>پرده‌های نخاع     (Meninges)  </vt:lpstr>
      <vt:lpstr>مايع مغزی نخاعی (CSF) </vt:lpstr>
      <vt:lpstr>راه های طناب نخاعی</vt:lpstr>
      <vt:lpstr>راه های طناب نخاعی</vt:lpstr>
      <vt:lpstr>راه های طناب نخاعی</vt:lpstr>
      <vt:lpstr>راه های طناب نخاعی</vt:lpstr>
      <vt:lpstr>راه های طناب نخاعی</vt:lpstr>
      <vt:lpstr>رفلکس های نخاعی</vt:lpstr>
      <vt:lpstr>رفلکس های نخاعی</vt:lpstr>
      <vt:lpstr>رفلکس های نخاعی</vt:lpstr>
      <vt:lpstr>عصب و بافت های همبند آن  (Peripheral nerve and its connective tissues) </vt:lpstr>
      <vt:lpstr>درماتوم ها  (  Dermatimes ) </vt:lpstr>
      <vt:lpstr>اعصاب نخاعی (Spinal nerves )</vt:lpstr>
      <vt:lpstr>هدف كلي:</vt:lpstr>
      <vt:lpstr>اهداف ویژه...</vt:lpstr>
      <vt:lpstr>Absolute &amp; relative refractory period</vt:lpstr>
      <vt:lpstr> دوره هاي تحريك ناپذيري: </vt:lpstr>
      <vt:lpstr>مفهوم اختلاف الكترو شيميايي چيست؟</vt:lpstr>
      <vt:lpstr>تفاوت پتانسيل استراحتي و پتانسيل تعادلي چيست؟</vt:lpstr>
      <vt:lpstr>????????????</vt:lpstr>
      <vt:lpstr>كانالهاي حساس به محرك پتانسيل گيرنده را بوجود مي اورند</vt:lpstr>
      <vt:lpstr>مفهوم تاخير سيناپسي چيست...؟</vt:lpstr>
      <vt:lpstr>????????????</vt:lpstr>
      <vt:lpstr>پتانسيلهاي پس سيناپسي مهاري و تحريكي...؟</vt:lpstr>
      <vt:lpstr>Excitatory Postsynaptic Potentials  (EPSPs)</vt:lpstr>
      <vt:lpstr>علت EPSP...؟</vt:lpstr>
      <vt:lpstr>Inhibitory Postsynaptic Potentials (IPSPs)</vt:lpstr>
      <vt:lpstr>علت (IPSPs) ...؟</vt:lpstr>
      <vt:lpstr>In put – out put</vt:lpstr>
      <vt:lpstr>In put – out put</vt:lpstr>
      <vt:lpstr>PowerPoint Presentation</vt:lpstr>
      <vt:lpstr>PowerPoint Presentation</vt:lpstr>
      <vt:lpstr>PowerPoint Presentation</vt:lpstr>
      <vt:lpstr>تعداد ترمینالهای پیش سیناپسی ...؟</vt:lpstr>
      <vt:lpstr>PowerPoint Presentation</vt:lpstr>
      <vt:lpstr>PowerPoint Presentation</vt:lpstr>
      <vt:lpstr>PowerPoint Presentation</vt:lpstr>
      <vt:lpstr>هدایت یک جهتی در سیناپسهای شیمیایی...؟</vt:lpstr>
      <vt:lpstr>Presynapetic Inhibition…?</vt:lpstr>
      <vt:lpstr>Inhibition</vt:lpstr>
      <vt:lpstr>Inhibition </vt:lpstr>
      <vt:lpstr>Presynaptic Inhibition and Facilitation</vt:lpstr>
      <vt:lpstr>Summation…?</vt:lpstr>
      <vt:lpstr>انواع جمع پذيري...؟</vt:lpstr>
      <vt:lpstr>انواع جمع پذيري...؟</vt:lpstr>
      <vt:lpstr>PowerPoint Presentation</vt:lpstr>
      <vt:lpstr>اگر اينده نبود اميد نيز وجود نداشت.                  هنري فورد</vt:lpstr>
      <vt:lpstr>مهار تحريك پذيري تثبيت كننده ها و بيحس كننده هاي موضعي</vt:lpstr>
      <vt:lpstr>Membrane Stabilizing Factors…?</vt:lpstr>
      <vt:lpstr>Other factor: Local Anesthesia</vt:lpstr>
      <vt:lpstr>بيهوشي چيست و بيهوش كننده ها چگونه عمل مي كنند؟</vt:lpstr>
      <vt:lpstr>عامل اطمينان چيست...؟</vt:lpstr>
      <vt:lpstr>علت پيدايش فاز Depolarization پتانسيل عمل چيست؟</vt:lpstr>
      <vt:lpstr>ازاد شدن Ach از پايانه سيناپسي به دنبال رسيدن پتانسيل عمل ، دراثر .......... مي باشد.</vt:lpstr>
      <vt:lpstr>افزايش كداميك از موارد زير سرعت انتشار از غشاء را كاهش مي دهد؟</vt:lpstr>
      <vt:lpstr>عشق یعنی...؟</vt:lpstr>
      <vt:lpstr>تقسيم بندي نورونها...؟</vt:lpstr>
      <vt:lpstr>ارلانگر و گاسر...؟</vt:lpstr>
      <vt:lpstr>پس چگونه تشخيص داده مي شوند؟ </vt:lpstr>
      <vt:lpstr>ايا تقسيم بنديهاي ديگري هم وجود دارد؟ </vt:lpstr>
      <vt:lpstr>هر كجا هستم باشم  اسمان مال من است </vt:lpstr>
      <vt:lpstr>پايدار و اميدوار باشيد  تا جلسه بعد حق يارتان  علي نگهدارتان</vt:lpstr>
      <vt:lpstr>Introduction to Neurophysiology of Reflexes</vt:lpstr>
      <vt:lpstr>The Roles of Reflexes</vt:lpstr>
      <vt:lpstr>Summary of Reflex types</vt:lpstr>
      <vt:lpstr>Key Elements Involved with  Skeletal Muscle Reflexes</vt:lpstr>
      <vt:lpstr>Spinal Reflex Pathways</vt:lpstr>
      <vt:lpstr>Muscle Spindle Details</vt:lpstr>
      <vt:lpstr>The Stretch Reflex</vt:lpstr>
      <vt:lpstr>Spinal Reflex Pathways</vt:lpstr>
      <vt:lpstr>Golgi Tendon Organ Details</vt:lpstr>
      <vt:lpstr>Active Contraction</vt:lpstr>
      <vt:lpstr>Active Contraction with Gamma Coactivation</vt:lpstr>
      <vt:lpstr>Comparison</vt:lpstr>
      <vt:lpstr>Nociceptive Reflex Pathways (Flexor withdrawal reflex)</vt:lpstr>
      <vt:lpstr>Somato-Visceral &amp; Viscero-Somatic Reflexes</vt:lpstr>
      <vt:lpstr>Viscero-Visceral Reflexes</vt:lpstr>
      <vt:lpstr>Psycho-Somato-Visceral Reflexes</vt:lpstr>
      <vt:lpstr>Facilitation</vt:lpstr>
      <vt:lpstr>Osteopathic Manipulative Treatment</vt:lpstr>
    </vt:vector>
  </TitlesOfParts>
  <Company>rpn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MRT Pack 25 DVDs</cp:lastModifiedBy>
  <cp:revision>124</cp:revision>
  <dcterms:created xsi:type="dcterms:W3CDTF">2007-12-16T08:00:17Z</dcterms:created>
  <dcterms:modified xsi:type="dcterms:W3CDTF">2019-04-09T08:08:02Z</dcterms:modified>
</cp:coreProperties>
</file>