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1"/>
  </p:notesMasterIdLst>
  <p:sldIdLst>
    <p:sldId id="268" r:id="rId2"/>
    <p:sldId id="257" r:id="rId3"/>
    <p:sldId id="258" r:id="rId4"/>
    <p:sldId id="276" r:id="rId5"/>
    <p:sldId id="283" r:id="rId6"/>
    <p:sldId id="277" r:id="rId7"/>
    <p:sldId id="308" r:id="rId8"/>
    <p:sldId id="309" r:id="rId9"/>
    <p:sldId id="310" r:id="rId10"/>
    <p:sldId id="311" r:id="rId11"/>
    <p:sldId id="312" r:id="rId12"/>
    <p:sldId id="278" r:id="rId13"/>
    <p:sldId id="279" r:id="rId14"/>
    <p:sldId id="280" r:id="rId15"/>
    <p:sldId id="281" r:id="rId16"/>
    <p:sldId id="282" r:id="rId17"/>
    <p:sldId id="274" r:id="rId18"/>
    <p:sldId id="293" r:id="rId19"/>
    <p:sldId id="272" r:id="rId20"/>
    <p:sldId id="273" r:id="rId21"/>
    <p:sldId id="261" r:id="rId22"/>
    <p:sldId id="263" r:id="rId23"/>
    <p:sldId id="264" r:id="rId24"/>
    <p:sldId id="265" r:id="rId25"/>
    <p:sldId id="294" r:id="rId26"/>
    <p:sldId id="295" r:id="rId27"/>
    <p:sldId id="303" r:id="rId28"/>
    <p:sldId id="267"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7792" autoAdjust="0"/>
  </p:normalViewPr>
  <p:slideViewPr>
    <p:cSldViewPr snapToGrid="0">
      <p:cViewPr varScale="1">
        <p:scale>
          <a:sx n="67" d="100"/>
          <a:sy n="67" d="100"/>
        </p:scale>
        <p:origin x="5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EE155-E310-4198-B4D8-BE1F2B8D86DF}" type="datetimeFigureOut">
              <a:rPr lang="en-US" smtClean="0"/>
              <a:pPr/>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E0A23-46DA-4770-BA1A-1B2EE6215B3F}" type="slidenum">
              <a:rPr lang="en-US" smtClean="0"/>
              <a:pPr/>
              <a:t>‹#›</a:t>
            </a:fld>
            <a:endParaRPr lang="en-US"/>
          </a:p>
        </p:txBody>
      </p:sp>
    </p:spTree>
    <p:extLst>
      <p:ext uri="{BB962C8B-B14F-4D97-AF65-F5344CB8AC3E}">
        <p14:creationId xmlns:p14="http://schemas.microsoft.com/office/powerpoint/2010/main" val="97317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375537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09107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B7A713-4C88-4595-80B4-A68E3DB2DA3A}"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483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25190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B7A713-4C88-4595-80B4-A68E3DB2DA3A}"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026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88631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35190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222135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250256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94483-9E97-4DCD-BF27-F085EA823F4D}"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9520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65718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A94483-9E97-4DCD-BF27-F085EA823F4D}"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42352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A94483-9E97-4DCD-BF27-F085EA823F4D}"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70303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94483-9E97-4DCD-BF27-F085EA823F4D}"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53459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198416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94483-9E97-4DCD-BF27-F085EA823F4D}"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B7A713-4C88-4595-80B4-A68E3DB2DA3A}" type="slidenum">
              <a:rPr lang="en-US" smtClean="0"/>
              <a:pPr/>
              <a:t>‹#›</a:t>
            </a:fld>
            <a:endParaRPr lang="en-US"/>
          </a:p>
        </p:txBody>
      </p:sp>
    </p:spTree>
    <p:extLst>
      <p:ext uri="{BB962C8B-B14F-4D97-AF65-F5344CB8AC3E}">
        <p14:creationId xmlns:p14="http://schemas.microsoft.com/office/powerpoint/2010/main" val="281234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A94483-9E97-4DCD-BF27-F085EA823F4D}" type="datetimeFigureOut">
              <a:rPr lang="en-US" smtClean="0"/>
              <a:pPr/>
              <a:t>4/1/2020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DB7A713-4C88-4595-80B4-A68E3DB2DA3A}" type="slidenum">
              <a:rPr lang="en-US" smtClean="0"/>
              <a:pPr/>
              <a:t>‹#›</a:t>
            </a:fld>
            <a:endParaRPr lang="en-US"/>
          </a:p>
        </p:txBody>
      </p:sp>
    </p:spTree>
    <p:extLst>
      <p:ext uri="{BB962C8B-B14F-4D97-AF65-F5344CB8AC3E}">
        <p14:creationId xmlns:p14="http://schemas.microsoft.com/office/powerpoint/2010/main" val="16229584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cstate="print"/>
          <a:stretch>
            <a:fillRect/>
          </a:stretch>
        </p:blipFill>
        <p:spPr>
          <a:xfrm>
            <a:off x="2575941" y="649707"/>
            <a:ext cx="7049321" cy="5241338"/>
          </a:xfrm>
          <a:prstGeom prst="rect">
            <a:avLst/>
          </a:prstGeom>
        </p:spPr>
      </p:pic>
    </p:spTree>
    <p:extLst>
      <p:ext uri="{BB962C8B-B14F-4D97-AF65-F5344CB8AC3E}">
        <p14:creationId xmlns:p14="http://schemas.microsoft.com/office/powerpoint/2010/main" val="553026682"/>
      </p:ext>
    </p:extLst>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34911"/>
            <a:ext cx="8915399" cy="5580089"/>
          </a:xfrm>
        </p:spPr>
        <p:txBody>
          <a:bodyPr>
            <a:noAutofit/>
          </a:bodyPr>
          <a:lstStyle/>
          <a:p>
            <a:pPr algn="r" rtl="1"/>
            <a:br>
              <a:rPr lang="fa-IR" sz="2400" b="1" dirty="0">
                <a:solidFill>
                  <a:srgbClr val="FF0000"/>
                </a:solidFill>
              </a:rPr>
            </a:br>
            <a:r>
              <a:rPr lang="fa-IR" sz="2400" b="1" dirty="0">
                <a:solidFill>
                  <a:srgbClr val="FF0000"/>
                </a:solidFill>
              </a:rPr>
              <a:t>اختلال روانی – حرکتی در 2 سالگی </a:t>
            </a:r>
            <a:br>
              <a:rPr lang="fa-IR" sz="2400" dirty="0"/>
            </a:br>
            <a:r>
              <a:rPr lang="fa-IR" sz="2400" b="1" dirty="0"/>
              <a:t>1</a:t>
            </a:r>
            <a:r>
              <a:rPr lang="fa-IR" sz="2400" dirty="0"/>
              <a:t>-عدم توانایی در راه رفتن بدون کمک</a:t>
            </a:r>
            <a:br>
              <a:rPr lang="fa-IR" sz="2400" dirty="0"/>
            </a:br>
            <a:r>
              <a:rPr lang="fa-IR" sz="2400" dirty="0"/>
              <a:t>2-اختلال در دستها ، بسته شدن دست ، لرزش در دست</a:t>
            </a:r>
            <a:br>
              <a:rPr lang="fa-IR" sz="2400" dirty="0"/>
            </a:br>
            <a:r>
              <a:rPr lang="fa-IR" sz="2400" dirty="0"/>
              <a:t>3-اختلال در تکلم : دایره لغات کودک عادی در 2 سالگی حدود  300 کلمه است در حالی که در این کودکان این تعدا بسیار اندک است و استفاده از واژگان در صحبت کردن همراه با مکث می باشد. </a:t>
            </a:r>
            <a:br>
              <a:rPr lang="fa-IR" sz="2400" dirty="0"/>
            </a:br>
            <a:r>
              <a:rPr lang="fa-IR" sz="2400" dirty="0"/>
              <a:t>4-ضعفِ تمرکز قوای فکری</a:t>
            </a:r>
            <a:br>
              <a:rPr lang="fa-IR" sz="2400" dirty="0"/>
            </a:br>
            <a:r>
              <a:rPr lang="fa-IR" sz="2400" dirty="0"/>
              <a:t>5-هرگونه تاخیر رشد عمومی</a:t>
            </a:r>
            <a:br>
              <a:rPr lang="fa-IR" sz="2400" dirty="0"/>
            </a:br>
            <a:r>
              <a:rPr lang="fa-IR" sz="2400" b="1" dirty="0">
                <a:solidFill>
                  <a:srgbClr val="FF0000"/>
                </a:solidFill>
              </a:rPr>
              <a:t>اختلال روانی – حرکتی در 3 سالگی </a:t>
            </a:r>
            <a:br>
              <a:rPr lang="fa-IR" sz="2400" b="1" dirty="0"/>
            </a:br>
            <a:br>
              <a:rPr lang="fa-IR" sz="2400" dirty="0"/>
            </a:br>
            <a:r>
              <a:rPr lang="fa-IR" sz="2400" dirty="0"/>
              <a:t>1- اشکال شنوایی ، اختلال در گفتار ، ( عدم استفاده از جمله 3 کلمه ای ، محدودیت واژگان، اشکال در تلفظ ( حذف کردن صدا در کلمه ، سیب ایب ، جابجا گفتن صدا در کلمه مثل اسب است .</a:t>
            </a:r>
            <a:br>
              <a:rPr lang="fa-IR" sz="2400" dirty="0"/>
            </a:br>
            <a:r>
              <a:rPr lang="fa-IR" sz="2400" dirty="0"/>
              <a:t>اختلال در راه رفتن ، اختلال در تعادل ، هرگونه تاخیر در رشد عمومی</a:t>
            </a:r>
            <a:br>
              <a:rPr lang="fa-IR" sz="2400" dirty="0"/>
            </a:br>
            <a:endParaRPr lang="fa-IR" sz="2400" dirty="0"/>
          </a:p>
        </p:txBody>
      </p:sp>
    </p:spTree>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233" y="733926"/>
            <a:ext cx="9892380" cy="5221706"/>
          </a:xfrm>
        </p:spPr>
        <p:txBody>
          <a:bodyPr>
            <a:noAutofit/>
          </a:bodyPr>
          <a:lstStyle/>
          <a:p>
            <a:pPr algn="r" rtl="1"/>
            <a:br>
              <a:rPr lang="fa-IR" sz="2800" b="1" dirty="0">
                <a:solidFill>
                  <a:srgbClr val="FF0000"/>
                </a:solidFill>
              </a:rPr>
            </a:br>
            <a:br>
              <a:rPr lang="fa-IR" sz="2800" b="1" dirty="0">
                <a:solidFill>
                  <a:srgbClr val="FF0000"/>
                </a:solidFill>
              </a:rPr>
            </a:br>
            <a:br>
              <a:rPr lang="fa-IR" sz="2800" b="1" dirty="0">
                <a:solidFill>
                  <a:srgbClr val="FF0000"/>
                </a:solidFill>
              </a:rPr>
            </a:br>
            <a:r>
              <a:rPr lang="fa-IR" sz="2800" b="1" dirty="0">
                <a:solidFill>
                  <a:srgbClr val="FF0000"/>
                </a:solidFill>
              </a:rPr>
              <a:t>اختلال روانی – حرکتی در 4 سالگی </a:t>
            </a:r>
            <a:br>
              <a:rPr lang="fa-IR" sz="2800" dirty="0"/>
            </a:br>
            <a:r>
              <a:rPr lang="fa-IR" sz="2800" dirty="0"/>
              <a:t>1-اختلال در دقت</a:t>
            </a:r>
            <a:br>
              <a:rPr lang="fa-IR" sz="2800" dirty="0"/>
            </a:br>
            <a:r>
              <a:rPr lang="fa-IR" sz="2800" dirty="0"/>
              <a:t>2-ضعف تمرکز قوای فکری</a:t>
            </a:r>
            <a:br>
              <a:rPr lang="fa-IR" sz="2800" dirty="0"/>
            </a:br>
            <a:r>
              <a:rPr lang="fa-IR" sz="2800" dirty="0"/>
              <a:t>3-فعالیت های حرکتی ضعیف</a:t>
            </a:r>
            <a:br>
              <a:rPr lang="fa-IR" sz="2800" dirty="0"/>
            </a:br>
            <a:r>
              <a:rPr lang="fa-IR" sz="2800" dirty="0"/>
              <a:t>4-کندی در انجام اعمال</a:t>
            </a:r>
            <a:br>
              <a:rPr lang="fa-IR" sz="2800" dirty="0"/>
            </a:br>
            <a:r>
              <a:rPr lang="fa-IR" sz="2800" dirty="0"/>
              <a:t>5-اختلال در تکلم به صورت تاخیر در گفتار</a:t>
            </a:r>
            <a:br>
              <a:rPr lang="fa-IR" sz="2800" dirty="0"/>
            </a:br>
            <a:r>
              <a:rPr lang="fa-IR" sz="2800" dirty="0"/>
              <a:t>6-محدودیت واژگان</a:t>
            </a:r>
            <a:br>
              <a:rPr lang="fa-IR" sz="2800" dirty="0"/>
            </a:br>
            <a:r>
              <a:rPr lang="fa-IR" sz="2800" dirty="0"/>
              <a:t>7-اشکال بینایی</a:t>
            </a:r>
            <a:br>
              <a:rPr lang="fa-IR" sz="2800" dirty="0"/>
            </a:br>
            <a:r>
              <a:rPr lang="fa-IR" sz="2800" dirty="0"/>
              <a:t>8-هرگونه تاخیر در رشد عمومی</a:t>
            </a:r>
            <a:br>
              <a:rPr lang="fa-IR" sz="2800" dirty="0"/>
            </a:br>
            <a:br>
              <a:rPr lang="fa-IR" sz="2800" dirty="0"/>
            </a:br>
            <a:endParaRPr lang="fa-IR" sz="2800" dirty="0"/>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4931"/>
            <a:ext cx="8911687" cy="839449"/>
          </a:xfrm>
        </p:spPr>
        <p:txBody>
          <a:bodyPr>
            <a:normAutofit fontScale="90000"/>
          </a:bodyPr>
          <a:lstStyle/>
          <a:p>
            <a:pPr algn="ctr"/>
            <a:r>
              <a:rPr lang="ar-SA" b="1" dirty="0">
                <a:solidFill>
                  <a:srgbClr val="00B050"/>
                </a:solidFill>
                <a:cs typeface="B Nazanin" panose="00000400000000000000" pitchFamily="2" charset="-78"/>
              </a:rPr>
              <a:t>مشخصه هاي فيزيكي </a:t>
            </a:r>
            <a:br>
              <a:rPr lang="en-US" dirty="0">
                <a:solidFill>
                  <a:srgbClr val="00B050"/>
                </a:solidFill>
                <a:cs typeface="B Nazanin" panose="00000400000000000000" pitchFamily="2" charset="-78"/>
              </a:rPr>
            </a:b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824460"/>
            <a:ext cx="8915400" cy="6835514"/>
          </a:xfrm>
        </p:spPr>
        <p:txBody>
          <a:bodyPr>
            <a:noAutofit/>
          </a:bodyPr>
          <a:lstStyle/>
          <a:p>
            <a:pPr algn="r" rtl="1">
              <a:buClr>
                <a:schemeClr val="accent2"/>
              </a:buClr>
              <a:buFont typeface="Wingdings" panose="05000000000000000000" pitchFamily="2" charset="2"/>
              <a:buChar char="q"/>
            </a:pPr>
            <a:r>
              <a:rPr lang="ar-SA" sz="2800" b="1" dirty="0">
                <a:solidFill>
                  <a:schemeClr val="accent1"/>
                </a:solidFill>
                <a:cs typeface="B Nazanin" panose="00000400000000000000" pitchFamily="2" charset="-78"/>
              </a:rPr>
              <a:t>در اجراي حركاتش خام و بدن برنامه عمل مي كند ، برخورد با وسايل ، ريخت و پاش و تخريب ناخواسته ي اشياء اطراف</a:t>
            </a:r>
            <a:r>
              <a:rPr lang="en-US" sz="2800" b="1" dirty="0">
                <a:solidFill>
                  <a:schemeClr val="accent1"/>
                </a:solidFill>
                <a:cs typeface="B Nazanin" panose="00000400000000000000" pitchFamily="2" charset="-78"/>
              </a:rPr>
              <a:t>.</a:t>
            </a:r>
            <a:endParaRPr lang="fa-IR" sz="2800" b="1" dirty="0">
              <a:solidFill>
                <a:schemeClr val="accent1"/>
              </a:solidFill>
              <a:cs typeface="B Nazanin" panose="00000400000000000000" pitchFamily="2" charset="-78"/>
            </a:endParaRPr>
          </a:p>
          <a:p>
            <a:pPr algn="r" rtl="1">
              <a:buClr>
                <a:schemeClr val="accent2"/>
              </a:buClr>
              <a:buFont typeface="Wingdings" panose="05000000000000000000" pitchFamily="2" charset="2"/>
              <a:buChar char="q"/>
            </a:pPr>
            <a:r>
              <a:rPr lang="ar-SA" sz="2800" b="1" dirty="0">
                <a:solidFill>
                  <a:schemeClr val="accent1"/>
                </a:solidFill>
                <a:cs typeface="B Nazanin" panose="00000400000000000000" pitchFamily="2" charset="-78"/>
              </a:rPr>
              <a:t>تاخير در توسعه ي توانايي هاي حركتي خاص مثل دوچرخه سواري ، گرفتن توپ ، استفاده از چاقو، قاشق و چنگال ، بستن دكمه و مهارت هاي دست نويسي</a:t>
            </a:r>
            <a:r>
              <a:rPr lang="en-US" sz="2800" b="1" dirty="0">
                <a:solidFill>
                  <a:schemeClr val="accent1"/>
                </a:solidFill>
                <a:cs typeface="B Nazanin" panose="00000400000000000000" pitchFamily="2" charset="-78"/>
              </a:rPr>
              <a:t>.</a:t>
            </a:r>
            <a:endParaRPr lang="fa-IR" sz="2800" b="1" dirty="0">
              <a:solidFill>
                <a:schemeClr val="accent1"/>
              </a:solidFill>
              <a:cs typeface="B Nazanin" panose="00000400000000000000" pitchFamily="2" charset="-78"/>
            </a:endParaRPr>
          </a:p>
          <a:p>
            <a:pPr algn="r" rtl="1">
              <a:buClr>
                <a:schemeClr val="accent2"/>
              </a:buClr>
              <a:buFont typeface="Wingdings" panose="05000000000000000000" pitchFamily="2" charset="2"/>
              <a:buChar char="q"/>
            </a:pPr>
            <a:r>
              <a:rPr lang="ar-SA" sz="2800" b="1" dirty="0">
                <a:solidFill>
                  <a:schemeClr val="accent1"/>
                </a:solidFill>
                <a:cs typeface="B Nazanin" panose="00000400000000000000" pitchFamily="2" charset="-78"/>
              </a:rPr>
              <a:t>مشكل در مهارت هاي حركتي درشت و ظريف</a:t>
            </a:r>
            <a:r>
              <a:rPr lang="en-US" sz="2800" b="1" dirty="0">
                <a:solidFill>
                  <a:schemeClr val="accent1"/>
                </a:solidFill>
                <a:cs typeface="B Nazanin" panose="00000400000000000000" pitchFamily="2" charset="-78"/>
              </a:rPr>
              <a:t>.</a:t>
            </a:r>
            <a:endParaRPr lang="fa-IR" sz="2800" b="1" dirty="0">
              <a:solidFill>
                <a:schemeClr val="accent1"/>
              </a:solidFill>
              <a:cs typeface="B Nazanin" panose="00000400000000000000" pitchFamily="2" charset="-78"/>
            </a:endParaRPr>
          </a:p>
          <a:p>
            <a:pPr algn="r" rtl="1">
              <a:buClr>
                <a:schemeClr val="accent2"/>
              </a:buClr>
              <a:buFont typeface="Wingdings" panose="05000000000000000000" pitchFamily="2" charset="2"/>
              <a:buChar char="q"/>
            </a:pPr>
            <a:r>
              <a:rPr lang="ar-SA" sz="2800" b="1" dirty="0">
                <a:solidFill>
                  <a:schemeClr val="accent1"/>
                </a:solidFill>
                <a:cs typeface="B Nazanin" panose="00000400000000000000" pitchFamily="2" charset="-78"/>
              </a:rPr>
              <a:t>وجود اختلاف معنادار ميان توانايي هاي حركتي و توانايي هاي ديگر كودك در ساير حيطه ها؛ به عنوان مثال ممكن است مهارت هاي هوشي و زباني به اندازه ي كافي قوي باشند در حالي كه در زمينه ي مهارت هاي حركتي تاخير هاي بارزي مشاهده مي شود</a:t>
            </a:r>
            <a:endParaRPr lang="fa-IR" sz="2800" b="1" dirty="0">
              <a:solidFill>
                <a:schemeClr val="accent1"/>
              </a:solidFill>
              <a:cs typeface="B Nazanin" panose="00000400000000000000" pitchFamily="2" charset="-78"/>
            </a:endParaRPr>
          </a:p>
          <a:p>
            <a:pPr algn="r" rtl="1">
              <a:buClr>
                <a:schemeClr val="accent2"/>
              </a:buClr>
              <a:buFont typeface="Wingdings" panose="05000000000000000000" pitchFamily="2" charset="2"/>
              <a:buChar char="q"/>
            </a:pPr>
            <a:r>
              <a:rPr lang="ar-SA" sz="2800" b="1" dirty="0">
                <a:solidFill>
                  <a:schemeClr val="accent1"/>
                </a:solidFill>
                <a:cs typeface="B Nazanin" panose="00000400000000000000" pitchFamily="2" charset="-78"/>
              </a:rPr>
              <a:t>در يادگيري مهارت هاي حركتي جديد دچار مشكل مي شود ، ممكن است مهارت حركتي خاصي را ياد بگيرد اما همچنان درساير مهارت ها ناپخته عمل مي كند</a:t>
            </a:r>
            <a:r>
              <a:rPr lang="en-US" sz="2800" b="1" dirty="0">
                <a:solidFill>
                  <a:schemeClr val="accent1"/>
                </a:solidFill>
                <a:cs typeface="B Nazanin" panose="00000400000000000000" pitchFamily="2" charset="-78"/>
              </a:rPr>
              <a:t>. </a:t>
            </a:r>
            <a:br>
              <a:rPr lang="en-US" sz="2400" b="1" dirty="0">
                <a:solidFill>
                  <a:schemeClr val="accent1"/>
                </a:solidFill>
                <a:cs typeface="B Nazanin" panose="00000400000000000000" pitchFamily="2" charset="-78"/>
              </a:rPr>
            </a:br>
            <a:endParaRPr lang="en-US" sz="2400" b="1" dirty="0">
              <a:solidFill>
                <a:schemeClr val="accent1"/>
              </a:solidFill>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612" y="4882703"/>
            <a:ext cx="13716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76" y="1561919"/>
            <a:ext cx="2343955" cy="232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6527984"/>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945" y="0"/>
            <a:ext cx="8911687" cy="1280890"/>
          </a:xfrm>
        </p:spPr>
        <p:txBody>
          <a:bodyPr/>
          <a:lstStyle/>
          <a:p>
            <a:endParaRPr lang="en-US" dirty="0"/>
          </a:p>
        </p:txBody>
      </p:sp>
      <p:sp>
        <p:nvSpPr>
          <p:cNvPr id="3" name="Content Placeholder 2"/>
          <p:cNvSpPr>
            <a:spLocks noGrp="1"/>
          </p:cNvSpPr>
          <p:nvPr>
            <p:ph idx="1"/>
          </p:nvPr>
        </p:nvSpPr>
        <p:spPr>
          <a:xfrm>
            <a:off x="2589212" y="1364105"/>
            <a:ext cx="8908244" cy="5021705"/>
          </a:xfrm>
        </p:spPr>
        <p:txBody>
          <a:bodyPr>
            <a:normAutofit/>
          </a:bodyPr>
          <a:lstStyle/>
          <a:p>
            <a:pPr algn="r" rtl="1">
              <a:buClr>
                <a:schemeClr val="accent2"/>
              </a:buClr>
              <a:buFont typeface="Wingdings" panose="05000000000000000000" pitchFamily="2" charset="2"/>
              <a:buChar char="q"/>
            </a:pPr>
            <a:r>
              <a:rPr lang="ar-SA" sz="2400" b="1" dirty="0">
                <a:cs typeface="B Nazanin" panose="00000400000000000000" pitchFamily="2" charset="-78"/>
              </a:rPr>
              <a:t>در يادگيري فعاليت هايي كه نيازمند تغيير وضعيت بدني به صورت پيوسته يا تطبيق با محيط است با مشكل روبرو مي شود( مثل : بيس بال ، تنيس يا طناب بازي</a:t>
            </a:r>
            <a:r>
              <a:rPr lang="en-US" sz="2400" b="1" dirty="0">
                <a:cs typeface="B Nazanin" panose="00000400000000000000" pitchFamily="2" charset="-78"/>
              </a:rPr>
              <a:t> </a:t>
            </a:r>
            <a:r>
              <a:rPr lang="fa-IR" sz="2400" b="1" dirty="0">
                <a:cs typeface="B Nazanin" panose="00000400000000000000" pitchFamily="2" charset="-78"/>
              </a:rPr>
              <a:t>)</a:t>
            </a:r>
          </a:p>
          <a:p>
            <a:pPr algn="r" rtl="1">
              <a:buClr>
                <a:schemeClr val="accent2"/>
              </a:buClr>
              <a:buFont typeface="Wingdings" panose="05000000000000000000" pitchFamily="2" charset="2"/>
              <a:buChar char="q"/>
            </a:pPr>
            <a:r>
              <a:rPr lang="ar-SA" sz="2400" b="1" dirty="0">
                <a:cs typeface="B Nazanin" panose="00000400000000000000" pitchFamily="2" charset="-78"/>
              </a:rPr>
              <a:t>ضعف در اجراي فعاليت هايي كه هماهنگي دو طرفه ي بدن را مي طلبند ( مثل : بريدن با قيچي ، گام هاي بلند برداشتن ، بستن پيچ و مهره يا استفاده ي هماهنگ قاشق و چنگال</a:t>
            </a:r>
            <a:r>
              <a:rPr lang="en-US" sz="2400" b="1" dirty="0">
                <a:cs typeface="B Nazanin" panose="00000400000000000000" pitchFamily="2" charset="-78"/>
              </a:rPr>
              <a:t> </a:t>
            </a:r>
            <a:r>
              <a:rPr lang="fa-IR" sz="2400" b="1" dirty="0">
                <a:cs typeface="B Nazanin" panose="00000400000000000000" pitchFamily="2" charset="-78"/>
              </a:rPr>
              <a:t>)</a:t>
            </a:r>
          </a:p>
          <a:p>
            <a:pPr algn="r" rtl="1">
              <a:buClr>
                <a:schemeClr val="accent2"/>
              </a:buClr>
              <a:buFont typeface="Wingdings" panose="05000000000000000000" pitchFamily="2" charset="2"/>
              <a:buChar char="q"/>
            </a:pPr>
            <a:r>
              <a:rPr lang="ar-SA" sz="2400" b="1" dirty="0">
                <a:cs typeface="B Nazanin" panose="00000400000000000000" pitchFamily="2" charset="-78"/>
              </a:rPr>
              <a:t>واكنش هاي تعادلي ضعيف و خام</a:t>
            </a:r>
            <a:r>
              <a:rPr lang="fa-IR" sz="2400" b="1" dirty="0">
                <a:cs typeface="B Nazanin" panose="00000400000000000000" pitchFamily="2" charset="-78"/>
              </a:rPr>
              <a:t>. </a:t>
            </a:r>
            <a:r>
              <a:rPr lang="ar-SA" sz="2400" b="1" dirty="0">
                <a:cs typeface="B Nazanin" panose="00000400000000000000" pitchFamily="2" charset="-78"/>
              </a:rPr>
              <a:t>ممكن است از اجراي فعاليت هايي كه در آن ها حفظ تعادل نياز باشد اجتناب كند</a:t>
            </a:r>
            <a:r>
              <a:rPr lang="fa-IR" sz="2400" b="1" dirty="0">
                <a:cs typeface="B Nazanin" panose="00000400000000000000" pitchFamily="2" charset="-78"/>
              </a:rPr>
              <a:t>.</a:t>
            </a:r>
          </a:p>
          <a:p>
            <a:pPr algn="r" rtl="1">
              <a:buClr>
                <a:schemeClr val="accent2"/>
              </a:buClr>
              <a:buFont typeface="Wingdings" panose="05000000000000000000" pitchFamily="2" charset="2"/>
              <a:buChar char="q"/>
            </a:pPr>
            <a:r>
              <a:rPr lang="ar-SA" sz="2400" b="1" dirty="0">
                <a:cs typeface="B Nazanin" panose="00000400000000000000" pitchFamily="2" charset="-78"/>
              </a:rPr>
              <a:t>ضعف در مهارت هاي دست نويسي ( رونويسي يك مطلب يا كپي كردن يك شكل ) زيرا در اين مهارت فرد بايد به طور پيوسته بازخوردهاي دريافتي از حركات دست را تفسير كند و در عين حال حركات جديدي را طرح ريزي كند</a:t>
            </a:r>
            <a:r>
              <a:rPr lang="fa-IR" sz="2400" b="1" dirty="0">
                <a:cs typeface="B Nazanin" panose="00000400000000000000" pitchFamily="2" charset="-78"/>
              </a:rPr>
              <a:t>.</a:t>
            </a:r>
            <a:r>
              <a:rPr lang="ar-SA" sz="2400" b="1" dirty="0">
                <a:cs typeface="B Nazanin" panose="00000400000000000000" pitchFamily="2" charset="-78"/>
              </a:rPr>
              <a:t> </a:t>
            </a:r>
            <a:endParaRPr lang="en-US" sz="24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23" y="4598024"/>
            <a:ext cx="2386584" cy="1585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13" y="2118678"/>
            <a:ext cx="2599004" cy="1830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4283280"/>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rgbClr val="00B050"/>
                </a:solidFill>
                <a:cs typeface="B Nazanin" panose="00000400000000000000" pitchFamily="2" charset="-78"/>
              </a:rPr>
              <a:t>مشخصه هاي رفتاري هيجاني</a:t>
            </a:r>
            <a:endParaRPr lang="en-US" dirty="0">
              <a:solidFill>
                <a:srgbClr val="00B050"/>
              </a:solidFill>
            </a:endParaRPr>
          </a:p>
        </p:txBody>
      </p:sp>
      <p:sp>
        <p:nvSpPr>
          <p:cNvPr id="3" name="Content Placeholder 2"/>
          <p:cNvSpPr>
            <a:spLocks noGrp="1"/>
          </p:cNvSpPr>
          <p:nvPr>
            <p:ph idx="1"/>
          </p:nvPr>
        </p:nvSpPr>
        <p:spPr>
          <a:xfrm>
            <a:off x="2515137" y="2133600"/>
            <a:ext cx="8915400" cy="3777622"/>
          </a:xfrm>
        </p:spPr>
        <p:txBody>
          <a:bodyPr>
            <a:noAutofit/>
          </a:bodyPr>
          <a:lstStyle/>
          <a:p>
            <a:pPr algn="r" rtl="1">
              <a:buClr>
                <a:schemeClr val="accent2"/>
              </a:buClr>
              <a:buFont typeface="Wingdings" panose="05000000000000000000" pitchFamily="2" charset="2"/>
              <a:buChar char="q"/>
            </a:pPr>
            <a:r>
              <a:rPr lang="ar-SA" sz="2400" b="1" dirty="0">
                <a:solidFill>
                  <a:schemeClr val="tx1"/>
                </a:solidFill>
                <a:cs typeface="B Nazanin" panose="00000400000000000000" pitchFamily="2" charset="-78"/>
              </a:rPr>
              <a:t>ممكن است نسبت به فعاليت هاي خاصي بي ميل باشد و از شركت كردن در آن ها اجتناب كند به خصوص فعاليت هايي كه نيازمند عملكردهاي فيزيكي هستند. براي كودك مبتلا به</a:t>
            </a:r>
            <a:r>
              <a:rPr lang="en-US" sz="2400" b="1" dirty="0">
                <a:solidFill>
                  <a:schemeClr val="tx1"/>
                </a:solidFill>
                <a:cs typeface="B Nazanin" panose="00000400000000000000" pitchFamily="2" charset="-78"/>
              </a:rPr>
              <a:t> DCD </a:t>
            </a:r>
            <a:r>
              <a:rPr lang="ar-SA" sz="2400" b="1" dirty="0">
                <a:solidFill>
                  <a:schemeClr val="tx1"/>
                </a:solidFill>
                <a:cs typeface="B Nazanin" panose="00000400000000000000" pitchFamily="2" charset="-78"/>
              </a:rPr>
              <a:t>مهارت هاي فيزيكي بسيار دشوار هستند و با تقلا و سعي بسياري همراه هستند</a:t>
            </a:r>
            <a:r>
              <a:rPr lang="en-US" sz="2400" b="1" dirty="0">
                <a:solidFill>
                  <a:schemeClr val="tx1"/>
                </a:solidFill>
                <a:cs typeface="B Nazanin" panose="00000400000000000000" pitchFamily="2" charset="-78"/>
              </a:rPr>
              <a:t>. </a:t>
            </a:r>
            <a:endParaRPr lang="fa-IR" sz="2400" b="1" dirty="0">
              <a:solidFill>
                <a:schemeClr val="tx1"/>
              </a:solidFill>
              <a:cs typeface="B Nazanin" panose="00000400000000000000" pitchFamily="2" charset="-78"/>
            </a:endParaRPr>
          </a:p>
          <a:p>
            <a:pPr algn="r" rtl="1">
              <a:buClr>
                <a:schemeClr val="accent2"/>
              </a:buClr>
              <a:buFont typeface="Wingdings" panose="05000000000000000000" pitchFamily="2" charset="2"/>
              <a:buChar char="q"/>
            </a:pPr>
            <a:r>
              <a:rPr lang="ar-SA" sz="2400" b="1" dirty="0">
                <a:solidFill>
                  <a:schemeClr val="tx1"/>
                </a:solidFill>
                <a:cs typeface="B Nazanin" panose="00000400000000000000" pitchFamily="2" charset="-78"/>
              </a:rPr>
              <a:t>مشكلات ثانويه هيجاني مثل تحمل شكست پايين ، عزت نفس پايين ، كمبود انگيزه و نياز به محركات تشويق كننده به علت تقلاي هميشگي با فعاليت هايي كه در طول روزمره با آن ها سر و كار دارد</a:t>
            </a:r>
            <a:r>
              <a:rPr lang="en-US" sz="2400" b="1" dirty="0">
                <a:solidFill>
                  <a:schemeClr val="tx1"/>
                </a:solidFill>
                <a:cs typeface="B Nazanin" panose="00000400000000000000" pitchFamily="2" charset="-78"/>
              </a:rPr>
              <a:t> . </a:t>
            </a:r>
            <a:endParaRPr lang="fa-IR" sz="2400" b="1" dirty="0">
              <a:solidFill>
                <a:schemeClr val="tx1"/>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100" y="4752975"/>
            <a:ext cx="2101850" cy="200025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75" y="3146425"/>
            <a:ext cx="2254250" cy="3213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3847810"/>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rgbClr val="00B050"/>
                </a:solidFill>
                <a:cs typeface="B Nazanin" panose="00000400000000000000" pitchFamily="2" charset="-78"/>
              </a:rPr>
              <a:t>مشخصه هاي رفتاري هيجاني</a:t>
            </a:r>
            <a:endParaRPr lang="en-US" dirty="0">
              <a:solidFill>
                <a:srgbClr val="00B050"/>
              </a:solidFill>
            </a:endParaRPr>
          </a:p>
        </p:txBody>
      </p:sp>
      <p:sp>
        <p:nvSpPr>
          <p:cNvPr id="3" name="Content Placeholder 2"/>
          <p:cNvSpPr>
            <a:spLocks noGrp="1"/>
          </p:cNvSpPr>
          <p:nvPr>
            <p:ph idx="1"/>
          </p:nvPr>
        </p:nvSpPr>
        <p:spPr/>
        <p:txBody>
          <a:bodyPr>
            <a:noAutofit/>
          </a:bodyPr>
          <a:lstStyle/>
          <a:p>
            <a:pPr algn="r" rtl="1">
              <a:buClr>
                <a:schemeClr val="accent2"/>
              </a:buClr>
              <a:buFont typeface="Wingdings" panose="05000000000000000000" pitchFamily="2" charset="2"/>
              <a:buChar char="q"/>
            </a:pPr>
            <a:r>
              <a:rPr lang="fa-IR" sz="2400" b="1" dirty="0">
                <a:solidFill>
                  <a:schemeClr val="tx1"/>
                </a:solidFill>
                <a:cs typeface="B Nazanin" panose="00000400000000000000" pitchFamily="2" charset="-78"/>
              </a:rPr>
              <a:t>ا</a:t>
            </a:r>
            <a:r>
              <a:rPr lang="ar-SA" sz="2400" b="1" dirty="0">
                <a:solidFill>
                  <a:schemeClr val="tx1"/>
                </a:solidFill>
                <a:cs typeface="B Nazanin" panose="00000400000000000000" pitchFamily="2" charset="-78"/>
              </a:rPr>
              <a:t>جتناب از برقراري ارتباط با افراد ديگر به خصوص در فعاليت ها يا بازي هاي گروهي</a:t>
            </a:r>
            <a:r>
              <a:rPr lang="en-US" sz="2400" b="1" dirty="0">
                <a:solidFill>
                  <a:schemeClr val="tx1"/>
                </a:solidFill>
                <a:cs typeface="B Nazanin" panose="00000400000000000000" pitchFamily="2" charset="-78"/>
              </a:rPr>
              <a:t> . </a:t>
            </a:r>
            <a:r>
              <a:rPr lang="ar-SA" sz="2400" b="1" dirty="0">
                <a:solidFill>
                  <a:schemeClr val="tx1"/>
                </a:solidFill>
                <a:cs typeface="B Nazanin" panose="00000400000000000000" pitchFamily="2" charset="-78"/>
              </a:rPr>
              <a:t>بعضي از آن ها به دنبال كودكان كوچك تر از خود هستند و بعضي ديگر به تنهايي فعاليت يا بازي را انجام مي دهند . اين ويژگي ممكن است به علت كاهش اعتماد به نفس يااجتناب از فعاليت هاي فيزيكي باشد</a:t>
            </a:r>
            <a:r>
              <a:rPr lang="en-US" sz="2400" b="1" dirty="0">
                <a:solidFill>
                  <a:schemeClr val="tx1"/>
                </a:solidFill>
                <a:cs typeface="B Nazanin" panose="00000400000000000000" pitchFamily="2" charset="-78"/>
              </a:rPr>
              <a:t> . </a:t>
            </a:r>
            <a:endParaRPr lang="fa-IR" sz="2400" b="1" dirty="0">
              <a:solidFill>
                <a:schemeClr val="tx1"/>
              </a:solidFill>
              <a:cs typeface="B Nazanin" panose="00000400000000000000" pitchFamily="2" charset="-78"/>
            </a:endParaRPr>
          </a:p>
          <a:p>
            <a:pPr algn="r" rtl="1">
              <a:buClr>
                <a:schemeClr val="accent2"/>
              </a:buClr>
              <a:buFont typeface="Wingdings" panose="05000000000000000000" pitchFamily="2" charset="2"/>
              <a:buChar char="q"/>
            </a:pPr>
            <a:r>
              <a:rPr lang="ar-SA" sz="2400" b="1" dirty="0">
                <a:solidFill>
                  <a:schemeClr val="tx1"/>
                </a:solidFill>
                <a:cs typeface="B Nazanin" panose="00000400000000000000" pitchFamily="2" charset="-78"/>
              </a:rPr>
              <a:t>كودك ممكن است از كاركردخود راضي نباشد ( پاك كردن زياد نوشته هايش ، شكايت از عملكرد خود در كارهاي فيزيكي ، نااميد از نتيجه ي اكثر كارهايش</a:t>
            </a:r>
            <a:r>
              <a:rPr lang="fa-IR" sz="2400" b="1" dirty="0">
                <a:solidFill>
                  <a:schemeClr val="tx1"/>
                </a:solidFill>
                <a:cs typeface="B Nazanin" panose="00000400000000000000" pitchFamily="2" charset="-78"/>
              </a:rPr>
              <a:t>)</a:t>
            </a:r>
          </a:p>
          <a:p>
            <a:pPr algn="r" rtl="1">
              <a:buClr>
                <a:schemeClr val="accent2"/>
              </a:buClr>
              <a:buFont typeface="Wingdings" panose="05000000000000000000" pitchFamily="2" charset="2"/>
              <a:buChar char="q"/>
            </a:pPr>
            <a:r>
              <a:rPr lang="ar-SA" sz="2400" b="1" dirty="0">
                <a:solidFill>
                  <a:schemeClr val="tx1"/>
                </a:solidFill>
                <a:cs typeface="B Nazanin" panose="00000400000000000000" pitchFamily="2" charset="-78"/>
              </a:rPr>
              <a:t>ممكن است نسبت به تغيير برنامه ي روزانه يا هرگونه تغيير در محيط مقاومت نشان دهد ، هر گاه كودك براي اجراي يك عملكرد( تواليي از حركات ) برنامه ريزي مي كند حتي يك تغيير كوچك در محيط اجراي كار ممكن است مشكل بزرگي براي او محسوب شود </a:t>
            </a:r>
            <a:r>
              <a:rPr lang="fa-IR" sz="2400" b="1" dirty="0">
                <a:solidFill>
                  <a:schemeClr val="tx1"/>
                </a:solidFill>
                <a:cs typeface="B Nazanin" panose="00000400000000000000" pitchFamily="2" charset="-78"/>
              </a:rPr>
              <a:t>.</a:t>
            </a:r>
            <a:endParaRPr lang="en-US" sz="2400" b="1" dirty="0">
              <a:solidFill>
                <a:schemeClr val="tx1"/>
              </a:solidFill>
              <a:cs typeface="B Nazanin" panose="00000400000000000000" pitchFamily="2" charset="-78"/>
            </a:endParaRP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493" y="4977040"/>
            <a:ext cx="1917085" cy="18809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12472785"/>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719528"/>
          </a:xfrm>
        </p:spPr>
        <p:txBody>
          <a:bodyPr/>
          <a:lstStyle/>
          <a:p>
            <a:pPr algn="ctr"/>
            <a:r>
              <a:rPr lang="ar-SA" b="1" dirty="0">
                <a:solidFill>
                  <a:srgbClr val="00B050"/>
                </a:solidFill>
                <a:cs typeface="B Nazanin" panose="00000400000000000000" pitchFamily="2" charset="-78"/>
              </a:rPr>
              <a:t>ساير مشخصه هاي مشترك </a:t>
            </a: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659567"/>
            <a:ext cx="8915400" cy="6026046"/>
          </a:xfrm>
        </p:spPr>
        <p:txBody>
          <a:bodyPr>
            <a:normAutofit/>
          </a:bodyPr>
          <a:lstStyle/>
          <a:p>
            <a:pPr algn="r" rtl="1">
              <a:buClr>
                <a:schemeClr val="accent2"/>
              </a:buClr>
              <a:buFont typeface="Wingdings" panose="05000000000000000000" pitchFamily="2" charset="2"/>
              <a:buChar char="q"/>
            </a:pPr>
            <a:r>
              <a:rPr lang="ar-SA" sz="2400" b="1" dirty="0">
                <a:cs typeface="B Nazanin" panose="00000400000000000000" pitchFamily="2" charset="-78"/>
              </a:rPr>
              <a:t>عدم توانايي در ايجاد تعادل بين دقت و سرعت انجام يك كار ( به عنوان مثال</a:t>
            </a:r>
            <a:r>
              <a:rPr lang="en-US" sz="2400" b="1" dirty="0">
                <a:cs typeface="B Nazanin" panose="00000400000000000000" pitchFamily="2" charset="-78"/>
              </a:rPr>
              <a:t> : </a:t>
            </a:r>
            <a:r>
              <a:rPr lang="ar-SA" sz="2400" b="1" dirty="0">
                <a:cs typeface="B Nazanin" panose="00000400000000000000" pitchFamily="2" charset="-78"/>
              </a:rPr>
              <a:t>دست خط كودك ممكن است بسيار شسته و مرتب باشد اما بسيار كند مي نويسد</a:t>
            </a:r>
            <a:r>
              <a:rPr lang="fa-IR" sz="2400" b="1" dirty="0">
                <a:cs typeface="B Nazanin" panose="00000400000000000000" pitchFamily="2" charset="-78"/>
              </a:rPr>
              <a:t>.)</a:t>
            </a:r>
          </a:p>
          <a:p>
            <a:pPr algn="r" rtl="1">
              <a:buClr>
                <a:schemeClr val="accent2"/>
              </a:buClr>
              <a:buFont typeface="Wingdings" panose="05000000000000000000" pitchFamily="2" charset="2"/>
              <a:buChar char="q"/>
            </a:pPr>
            <a:r>
              <a:rPr lang="ar-SA" sz="2400" b="1" dirty="0">
                <a:cs typeface="B Nazanin" panose="00000400000000000000" pitchFamily="2" charset="-78"/>
              </a:rPr>
              <a:t>ضعف در موضوعات مختلف درسي مثل رياضيات ، هجي كردن يا نوشتن درست و سازمان يافته ي زبان مادري</a:t>
            </a:r>
            <a:r>
              <a:rPr lang="en-US" sz="2400" b="1" dirty="0">
                <a:cs typeface="B Nazanin" panose="00000400000000000000" pitchFamily="2" charset="-78"/>
              </a:rPr>
              <a:t>.</a:t>
            </a:r>
            <a:endParaRPr lang="fa-IR" sz="2400" b="1" dirty="0">
              <a:cs typeface="B Nazanin" panose="00000400000000000000" pitchFamily="2" charset="-78"/>
            </a:endParaRPr>
          </a:p>
          <a:p>
            <a:pPr algn="r" rtl="1">
              <a:buClr>
                <a:schemeClr val="accent2"/>
              </a:buClr>
              <a:buFont typeface="Wingdings" panose="05000000000000000000" pitchFamily="2" charset="2"/>
              <a:buChar char="q"/>
            </a:pPr>
            <a:r>
              <a:rPr lang="en-US" sz="2400" b="1" dirty="0">
                <a:cs typeface="B Nazanin" panose="00000400000000000000" pitchFamily="2" charset="-78"/>
              </a:rPr>
              <a:t> </a:t>
            </a:r>
            <a:r>
              <a:rPr lang="ar-SA" sz="2400" b="1" dirty="0">
                <a:cs typeface="B Nazanin" panose="00000400000000000000" pitchFamily="2" charset="-78"/>
              </a:rPr>
              <a:t>مشكل در اجراي كارهاي روزمره ي زندگي (لباس پوشيدن و در آوردن ، استفاده از قاشق و چنگال ، تا كردن و مرتب كردن لباس ها ، گره زدن بند كفش ، بستن دكمه و زيپ و</a:t>
            </a:r>
            <a:r>
              <a:rPr lang="en-US" sz="2400" b="1" dirty="0">
                <a:cs typeface="B Nazanin" panose="00000400000000000000" pitchFamily="2" charset="-78"/>
              </a:rPr>
              <a:t> ..</a:t>
            </a:r>
            <a:r>
              <a:rPr lang="fa-IR" sz="2400" b="1" dirty="0">
                <a:cs typeface="B Nazanin" panose="00000400000000000000" pitchFamily="2" charset="-78"/>
              </a:rPr>
              <a:t>)</a:t>
            </a:r>
          </a:p>
          <a:p>
            <a:pPr algn="r" rtl="1">
              <a:buClr>
                <a:schemeClr val="accent2"/>
              </a:buClr>
              <a:buFont typeface="Wingdings" panose="05000000000000000000" pitchFamily="2" charset="2"/>
              <a:buChar char="q"/>
            </a:pPr>
            <a:r>
              <a:rPr lang="en-US" sz="2400" b="1" dirty="0">
                <a:cs typeface="B Nazanin" panose="00000400000000000000" pitchFamily="2" charset="-78"/>
              </a:rPr>
              <a:t> </a:t>
            </a:r>
            <a:r>
              <a:rPr lang="ar-SA" sz="2400" b="1" dirty="0">
                <a:cs typeface="B Nazanin" panose="00000400000000000000" pitchFamily="2" charset="-78"/>
              </a:rPr>
              <a:t>تمام نكردن يك كار در زمان مشخص و تعيين شده براي آن ، وقتي از كودك در خواست مي شود در يك كار دقت و انرژي بيشتري بگذارد ممكن است با ميل و اشتياق بالا بدون اينكه ترس از كار داشته باشد ، آن كار را نامرتب و نسنجيده انجام دهد . در حالي كه ممكن است در اجراي بسياري از كارهاي ساده نااميد و بي ميل باشد</a:t>
            </a:r>
            <a:r>
              <a:rPr lang="en-US" sz="2400" b="1" dirty="0">
                <a:cs typeface="B Nazanin" panose="00000400000000000000" pitchFamily="2" charset="-78"/>
              </a:rPr>
              <a:t>.</a:t>
            </a:r>
            <a:endParaRPr lang="fa-IR" sz="2400" b="1" dirty="0">
              <a:cs typeface="B Nazanin" panose="00000400000000000000" pitchFamily="2" charset="-78"/>
            </a:endParaRPr>
          </a:p>
          <a:p>
            <a:pPr algn="r" rtl="1">
              <a:buClr>
                <a:schemeClr val="accent2"/>
              </a:buClr>
              <a:buFont typeface="Wingdings" panose="05000000000000000000" pitchFamily="2" charset="2"/>
              <a:buChar char="q"/>
            </a:pPr>
            <a:r>
              <a:rPr lang="ar-SA" sz="2400" b="1" dirty="0">
                <a:cs typeface="B Nazanin" panose="00000400000000000000" pitchFamily="2" charset="-78"/>
              </a:rPr>
              <a:t>در مورد مرتب كردن ميز كار ، قفسه ، انجام تكاليف و يا حتي استفاده ي سازمان يافته از تمام فضاي يك صفحه ي كاغذ دچار مشكل است </a:t>
            </a:r>
            <a:endParaRPr lang="en-US" sz="24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62" y="3911600"/>
            <a:ext cx="2038350" cy="2527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43" y="1381125"/>
            <a:ext cx="2338388" cy="1276350"/>
          </a:xfrm>
          <a:prstGeom prst="rect">
            <a:avLst/>
          </a:prstGeom>
          <a:ln>
            <a:noFill/>
          </a:ln>
          <a:effectLst>
            <a:softEdge rad="112500"/>
          </a:effectLst>
        </p:spPr>
      </p:pic>
    </p:spTree>
    <p:extLst>
      <p:ext uri="{BB962C8B-B14F-4D97-AF65-F5344CB8AC3E}">
        <p14:creationId xmlns:p14="http://schemas.microsoft.com/office/powerpoint/2010/main" val="827259998"/>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b="1" dirty="0">
                <a:solidFill>
                  <a:srgbClr val="00B050"/>
                </a:solidFill>
                <a:cs typeface="B Nazanin" panose="00000400000000000000" pitchFamily="2" charset="-78"/>
              </a:rPr>
              <a:t>معیارهای تشخیص اختلال هماهنگی رشدی </a:t>
            </a:r>
            <a:endParaRPr lang="en-US" sz="3200" b="1"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00B0F0"/>
              </a:buClr>
              <a:buFont typeface="Wingdings" panose="05000000000000000000" pitchFamily="2" charset="2"/>
              <a:buChar char="v"/>
            </a:pPr>
            <a:r>
              <a:rPr lang="fa-IR" sz="2400" b="1" dirty="0">
                <a:cs typeface="B Nazanin" panose="00000400000000000000" pitchFamily="2" charset="-78"/>
              </a:rPr>
              <a:t>الف- عملکرد در فعالیتهای روزمره که نیازمند هماهنگی حرکتی است به میزان قابل توجهی پایین تر از سن تقویمی و سطح هوشی فرد باشد که می تواند به اشکال زیر نمایان گردد:</a:t>
            </a:r>
          </a:p>
          <a:p>
            <a:pPr algn="r" rtl="1">
              <a:buClr>
                <a:srgbClr val="00B0F0"/>
              </a:buClr>
              <a:buFont typeface="Wingdings" panose="05000000000000000000" pitchFamily="2" charset="2"/>
              <a:buChar char="q"/>
            </a:pPr>
            <a:r>
              <a:rPr lang="fa-IR" sz="2400" b="1" dirty="0">
                <a:cs typeface="B Nazanin" panose="00000400000000000000" pitchFamily="2" charset="-78"/>
              </a:rPr>
              <a:t>تاخیر در دستیابی به بارزه های رشدی از قبیل راه رفتن ، خزیدن و ....</a:t>
            </a:r>
          </a:p>
          <a:p>
            <a:pPr algn="r" rtl="1">
              <a:buClr>
                <a:srgbClr val="00B0F0"/>
              </a:buClr>
              <a:buFont typeface="Wingdings" panose="05000000000000000000" pitchFamily="2" charset="2"/>
              <a:buChar char="q"/>
            </a:pPr>
            <a:r>
              <a:rPr lang="fa-IR" sz="2400" b="1" dirty="0">
                <a:cs typeface="B Nazanin" panose="00000400000000000000" pitchFamily="2" charset="-78"/>
              </a:rPr>
              <a:t>انداختن اشیا</a:t>
            </a:r>
          </a:p>
          <a:p>
            <a:pPr algn="r" rtl="1">
              <a:buClr>
                <a:srgbClr val="00B0F0"/>
              </a:buClr>
              <a:buFont typeface="Wingdings" panose="05000000000000000000" pitchFamily="2" charset="2"/>
              <a:buChar char="q"/>
            </a:pPr>
            <a:r>
              <a:rPr lang="fa-IR" sz="2400" b="1" dirty="0">
                <a:cs typeface="B Nazanin" panose="00000400000000000000" pitchFamily="2" charset="-78"/>
              </a:rPr>
              <a:t>دست و پا چلفتی بودن</a:t>
            </a:r>
          </a:p>
          <a:p>
            <a:pPr algn="r" rtl="1">
              <a:buClr>
                <a:srgbClr val="00B0F0"/>
              </a:buClr>
              <a:buFont typeface="Wingdings" panose="05000000000000000000" pitchFamily="2" charset="2"/>
              <a:buChar char="q"/>
            </a:pPr>
            <a:r>
              <a:rPr lang="fa-IR" sz="2400" b="1" dirty="0">
                <a:cs typeface="B Nazanin" panose="00000400000000000000" pitchFamily="2" charset="-78"/>
              </a:rPr>
              <a:t>عملکرد ضعیف در ورزش</a:t>
            </a:r>
          </a:p>
          <a:p>
            <a:pPr algn="r" rtl="1">
              <a:buClr>
                <a:srgbClr val="00B0F0"/>
              </a:buClr>
              <a:buFont typeface="Wingdings" panose="05000000000000000000" pitchFamily="2" charset="2"/>
              <a:buChar char="q"/>
            </a:pPr>
            <a:r>
              <a:rPr lang="fa-IR" sz="2400" b="1" dirty="0">
                <a:cs typeface="B Nazanin" panose="00000400000000000000" pitchFamily="2" charset="-78"/>
              </a:rPr>
              <a:t>دست نویسی ضعیف</a:t>
            </a:r>
          </a:p>
          <a:p>
            <a:pPr algn="r" rtl="1">
              <a:buClr>
                <a:srgbClr val="00B0F0"/>
              </a:buClr>
              <a:buFont typeface="Wingdings" panose="05000000000000000000" pitchFamily="2" charset="2"/>
              <a:buChar char="q"/>
            </a:pPr>
            <a:endParaRPr lang="fa-IR" sz="2400" b="1" dirty="0">
              <a:cs typeface="B Nazanin" panose="00000400000000000000" pitchFamily="2" charset="-78"/>
            </a:endParaRPr>
          </a:p>
          <a:p>
            <a:pPr algn="r" rtl="1">
              <a:buClr>
                <a:srgbClr val="00B0F0"/>
              </a:buClr>
              <a:buFont typeface="Wingdings" panose="05000000000000000000" pitchFamily="2" charset="2"/>
              <a:buChar char="q"/>
            </a:pPr>
            <a:endParaRPr lang="fa-IR" sz="2400" b="1" dirty="0">
              <a:cs typeface="B Nazanin" panose="00000400000000000000" pitchFamily="2" charset="-78"/>
            </a:endParaRPr>
          </a:p>
          <a:p>
            <a:pPr algn="r" rtl="1">
              <a:buClr>
                <a:srgbClr val="00B0F0"/>
              </a:buClr>
              <a:buFont typeface="Wingdings" panose="05000000000000000000" pitchFamily="2" charset="2"/>
              <a:buChar char="q"/>
            </a:pPr>
            <a:endParaRPr lang="fa-IR" sz="2400" b="1" dirty="0">
              <a:cs typeface="B Nazanin" panose="00000400000000000000" pitchFamily="2" charset="-78"/>
            </a:endParaRPr>
          </a:p>
          <a:p>
            <a:pPr algn="r" rtl="1">
              <a:buClr>
                <a:srgbClr val="00B0F0"/>
              </a:buClr>
              <a:buFont typeface="Wingdings" panose="05000000000000000000" pitchFamily="2" charset="2"/>
              <a:buChar char="q"/>
            </a:pPr>
            <a:endParaRPr lang="en-US" sz="24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643" y="3726822"/>
            <a:ext cx="2857500" cy="241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712" y="4022411"/>
            <a:ext cx="1933575" cy="2362200"/>
          </a:xfrm>
          <a:prstGeom prst="rect">
            <a:avLst/>
          </a:prstGeom>
          <a:ln>
            <a:noFill/>
          </a:ln>
          <a:effectLst>
            <a:softEdge rad="112500"/>
          </a:effectLst>
        </p:spPr>
      </p:pic>
    </p:spTree>
    <p:extLst>
      <p:ext uri="{BB962C8B-B14F-4D97-AF65-F5344CB8AC3E}">
        <p14:creationId xmlns:p14="http://schemas.microsoft.com/office/powerpoint/2010/main" val="2977522253"/>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377" y="-179882"/>
            <a:ext cx="9031235" cy="2084882"/>
          </a:xfrm>
        </p:spPr>
        <p:txBody>
          <a:bodyPr/>
          <a:lstStyle/>
          <a:p>
            <a:endParaRPr lang="en-US" dirty="0"/>
          </a:p>
        </p:txBody>
      </p:sp>
      <p:sp>
        <p:nvSpPr>
          <p:cNvPr id="3" name="Content Placeholder 2"/>
          <p:cNvSpPr>
            <a:spLocks noGrp="1"/>
          </p:cNvSpPr>
          <p:nvPr>
            <p:ph idx="1"/>
          </p:nvPr>
        </p:nvSpPr>
        <p:spPr>
          <a:xfrm>
            <a:off x="2589212" y="1124262"/>
            <a:ext cx="8915400" cy="4786960"/>
          </a:xfrm>
        </p:spPr>
        <p:txBody>
          <a:bodyPr>
            <a:normAutofit/>
          </a:bodyPr>
          <a:lstStyle/>
          <a:p>
            <a:pPr algn="r" rtl="1">
              <a:buClr>
                <a:schemeClr val="accent2"/>
              </a:buClr>
              <a:buFont typeface="Wingdings" panose="05000000000000000000" pitchFamily="2" charset="2"/>
              <a:buChar char="v"/>
            </a:pPr>
            <a:r>
              <a:rPr lang="fa-IR" sz="2800" b="1" dirty="0">
                <a:cs typeface="B Nazanin" panose="00000400000000000000" pitchFamily="2" charset="-78"/>
              </a:rPr>
              <a:t>ب: از هم گسیختگی که در موفقیت تحصیلی یا امور زندگی روزمره افراد مداخله می کند.</a:t>
            </a:r>
          </a:p>
          <a:p>
            <a:pPr algn="r" rtl="1">
              <a:buClr>
                <a:schemeClr val="accent2"/>
              </a:buClr>
              <a:buFont typeface="Wingdings" panose="05000000000000000000" pitchFamily="2" charset="2"/>
              <a:buChar char="v"/>
            </a:pPr>
            <a:r>
              <a:rPr lang="fa-IR" sz="2800" b="1" dirty="0">
                <a:cs typeface="B Nazanin" panose="00000400000000000000" pitchFamily="2" charset="-78"/>
              </a:rPr>
              <a:t>ج: اختلال در نتیجه سایر بیماری ها از قبیل فلج مغزی یا مشکلات عضلانی- اسکلتی دیگر باشد.</a:t>
            </a:r>
          </a:p>
          <a:p>
            <a:pPr algn="r" rtl="1">
              <a:buClr>
                <a:schemeClr val="accent2"/>
              </a:buClr>
              <a:buFont typeface="Wingdings" panose="05000000000000000000" pitchFamily="2" charset="2"/>
              <a:buChar char="v"/>
            </a:pPr>
            <a:r>
              <a:rPr lang="fa-IR" sz="2800" b="1" dirty="0">
                <a:cs typeface="B Nazanin" panose="00000400000000000000" pitchFamily="2" charset="-78"/>
              </a:rPr>
              <a:t>د) اگر کم توانی ذهنی وجود داشته باشد مشکلات حرکتی فراتر از آن چیزی است که به طور معمول ، با کم توانی ذهنی همراه می شود.</a:t>
            </a:r>
            <a:endParaRPr lang="en-US" sz="2800" b="1" dirty="0">
              <a:cs typeface="B Nazanin" panose="00000400000000000000" pitchFamily="2" charset="-78"/>
            </a:endParaRPr>
          </a:p>
          <a:p>
            <a:pPr algn="r" rtl="1">
              <a:buClr>
                <a:schemeClr val="accent2"/>
              </a:buClr>
              <a:buFont typeface="Wingdings" panose="05000000000000000000" pitchFamily="2" charset="2"/>
              <a:buChar char="v"/>
            </a:pPr>
            <a:endParaRPr lang="en-US" sz="22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2" y="3837904"/>
            <a:ext cx="2871430" cy="30200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35540730"/>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4872"/>
            <a:ext cx="8911687" cy="779489"/>
          </a:xfrm>
        </p:spPr>
        <p:txBody>
          <a:bodyPr>
            <a:normAutofit/>
          </a:bodyPr>
          <a:lstStyle/>
          <a:p>
            <a:pPr algn="ctr" rtl="1"/>
            <a:r>
              <a:rPr lang="fa-IR" sz="3200" b="1" dirty="0">
                <a:solidFill>
                  <a:srgbClr val="00B050"/>
                </a:solidFill>
                <a:cs typeface="B Nazanin" panose="00000400000000000000" pitchFamily="2" charset="-78"/>
              </a:rPr>
              <a:t>ارتباط </a:t>
            </a:r>
            <a:r>
              <a:rPr lang="en-US" sz="3200" b="1" dirty="0">
                <a:solidFill>
                  <a:srgbClr val="00B050"/>
                </a:solidFill>
                <a:cs typeface="B Nazanin" panose="00000400000000000000" pitchFamily="2" charset="-78"/>
              </a:rPr>
              <a:t>DCD</a:t>
            </a:r>
            <a:r>
              <a:rPr lang="fa-IR" sz="3200" b="1" dirty="0">
                <a:solidFill>
                  <a:srgbClr val="00B050"/>
                </a:solidFill>
                <a:cs typeface="B Nazanin" panose="00000400000000000000" pitchFamily="2" charset="-78"/>
              </a:rPr>
              <a:t> با انواع اختلالات</a:t>
            </a:r>
            <a:endParaRPr lang="en-US" sz="3200" b="1"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839449"/>
            <a:ext cx="8915400" cy="6018551"/>
          </a:xfrm>
        </p:spPr>
        <p:txBody>
          <a:bodyPr>
            <a:normAutofit/>
          </a:bodyPr>
          <a:lstStyle/>
          <a:p>
            <a:pPr algn="r" rtl="1">
              <a:buClr>
                <a:srgbClr val="00B0F0"/>
              </a:buClr>
              <a:buFont typeface="Wingdings" panose="05000000000000000000" pitchFamily="2" charset="2"/>
              <a:buChar char="q"/>
            </a:pPr>
            <a:r>
              <a:rPr lang="ar-SA" sz="2400" b="1" dirty="0">
                <a:cs typeface="B Nazanin" panose="00000400000000000000" pitchFamily="2" charset="-78"/>
              </a:rPr>
              <a:t> </a:t>
            </a:r>
            <a:r>
              <a:rPr lang="ar-SA" sz="2800" b="1" dirty="0">
                <a:cs typeface="B Nazanin" panose="00000400000000000000" pitchFamily="2" charset="-78"/>
              </a:rPr>
              <a:t>در کودکان دچار این اختلال ابتلا به اختلالات زبان و تکلم بیشتر دیده می­شود و در مطالعات مربوط به کودکان دچار اختلالات تکلم، میزان بالایی از دست و پا </a:t>
            </a:r>
            <a:r>
              <a:rPr lang="fa-IR" sz="2800" b="1" dirty="0">
                <a:cs typeface="B Nazanin" panose="00000400000000000000" pitchFamily="2" charset="-78"/>
              </a:rPr>
              <a:t>خام حرکتی </a:t>
            </a:r>
            <a:r>
              <a:rPr lang="ar-SA" sz="2800" b="1" dirty="0">
                <a:cs typeface="B Nazanin" panose="00000400000000000000" pitchFamily="2" charset="-78"/>
              </a:rPr>
              <a:t>گزارش شده است. اختلال رشد هماهنگی همچنین با اختلالات خ</a:t>
            </a:r>
            <a:r>
              <a:rPr lang="fa-IR" sz="2800" b="1" dirty="0">
                <a:cs typeface="B Nazanin" panose="00000400000000000000" pitchFamily="2" charset="-78"/>
              </a:rPr>
              <a:t>و</a:t>
            </a:r>
            <a:r>
              <a:rPr lang="ar-SA" sz="2800" b="1" dirty="0">
                <a:cs typeface="B Nazanin" panose="00000400000000000000" pitchFamily="2" charset="-78"/>
              </a:rPr>
              <a:t>اندن، اختلال ریاضیات و اختلال بیان نوشتاری ارتباط دارند. در افراد مبتلا به این اختلال میزان بروز اختلالات کم­توجهی/بیش­فعالی بیش از حد مورد انتظار است.</a:t>
            </a:r>
            <a:endParaRPr lang="en-US" sz="2800" b="1" dirty="0">
              <a:cs typeface="B Nazanin" panose="00000400000000000000" pitchFamily="2" charset="-78"/>
            </a:endParaRPr>
          </a:p>
          <a:p>
            <a:pPr marL="0" indent="0" algn="r" rtl="1">
              <a:buClr>
                <a:srgbClr val="00B0F0"/>
              </a:buClr>
              <a:buNone/>
            </a:pPr>
            <a:endParaRPr lang="en-US" sz="2400" b="1" dirty="0">
              <a:cs typeface="B Nazanin" panose="00000400000000000000" pitchFamily="2" charset="-78"/>
            </a:endParaRPr>
          </a:p>
        </p:txBody>
      </p:sp>
    </p:spTree>
    <p:extLst>
      <p:ext uri="{BB962C8B-B14F-4D97-AF65-F5344CB8AC3E}">
        <p14:creationId xmlns:p14="http://schemas.microsoft.com/office/powerpoint/2010/main" val="2242025236"/>
      </p:ext>
    </p:extLst>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00B050"/>
                </a:solidFill>
                <a:cs typeface="B Nazanin" panose="00000400000000000000" pitchFamily="2" charset="-78"/>
              </a:rPr>
              <a:t>اختلال هماهنگی رشدی</a:t>
            </a:r>
            <a:endParaRPr lang="en-US" b="1" dirty="0">
              <a:solidFill>
                <a:srgbClr val="00B050"/>
              </a:solidFill>
              <a:cs typeface="B Nazanin"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6430" y="1672683"/>
            <a:ext cx="9623502" cy="4817327"/>
          </a:xfrm>
          <a:prstGeom prst="ellipse">
            <a:avLst/>
          </a:prstGeom>
          <a:ln>
            <a:noFill/>
          </a:ln>
          <a:effectLst>
            <a:softEdge rad="112500"/>
          </a:effectLst>
        </p:spPr>
      </p:pic>
    </p:spTree>
    <p:extLst>
      <p:ext uri="{BB962C8B-B14F-4D97-AF65-F5344CB8AC3E}">
        <p14:creationId xmlns:p14="http://schemas.microsoft.com/office/powerpoint/2010/main" val="2075105106"/>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b="1" dirty="0">
                <a:solidFill>
                  <a:srgbClr val="00B050"/>
                </a:solidFill>
                <a:cs typeface="B Nazanin" panose="00000400000000000000" pitchFamily="2" charset="-78"/>
              </a:rPr>
              <a:t>عوامل خطرساز با </a:t>
            </a:r>
            <a:r>
              <a:rPr lang="en-US" sz="3200" b="1" dirty="0">
                <a:solidFill>
                  <a:srgbClr val="00B050"/>
                </a:solidFill>
                <a:cs typeface="B Nazanin" panose="00000400000000000000" pitchFamily="2" charset="-78"/>
              </a:rPr>
              <a:t>DCD</a:t>
            </a:r>
          </a:p>
        </p:txBody>
      </p:sp>
      <p:sp>
        <p:nvSpPr>
          <p:cNvPr id="3" name="Content Placeholder 2"/>
          <p:cNvSpPr>
            <a:spLocks noGrp="1"/>
          </p:cNvSpPr>
          <p:nvPr>
            <p:ph idx="1"/>
          </p:nvPr>
        </p:nvSpPr>
        <p:spPr>
          <a:xfrm>
            <a:off x="2589212" y="2133599"/>
            <a:ext cx="8915400" cy="4357141"/>
          </a:xfrm>
        </p:spPr>
        <p:txBody>
          <a:bodyPr>
            <a:normAutofit/>
          </a:bodyPr>
          <a:lstStyle/>
          <a:p>
            <a:pPr algn="r" rtl="1">
              <a:buClr>
                <a:srgbClr val="00B0F0"/>
              </a:buClr>
              <a:buFont typeface="Wingdings" panose="05000000000000000000" pitchFamily="2" charset="2"/>
              <a:buChar char="q"/>
            </a:pPr>
            <a:r>
              <a:rPr lang="ar-SA" sz="2400" b="1" dirty="0">
                <a:cs typeface="B Nazanin" panose="00000400000000000000" pitchFamily="2" charset="-78"/>
              </a:rPr>
              <a:t> </a:t>
            </a:r>
            <a:r>
              <a:rPr lang="ar-SA" sz="2800" b="1" dirty="0">
                <a:cs typeface="B Nazanin" panose="00000400000000000000" pitchFamily="2" charset="-78"/>
              </a:rPr>
              <a:t>نارسی</a:t>
            </a:r>
            <a:endParaRPr lang="en-US" sz="2800" b="1" dirty="0">
              <a:cs typeface="B Nazanin" panose="00000400000000000000" pitchFamily="2" charset="-78"/>
            </a:endParaRPr>
          </a:p>
          <a:p>
            <a:pPr algn="r" rtl="1">
              <a:buClr>
                <a:srgbClr val="00B0F0"/>
              </a:buClr>
              <a:buFont typeface="Wingdings" panose="05000000000000000000" pitchFamily="2" charset="2"/>
              <a:buChar char="q"/>
            </a:pPr>
            <a:r>
              <a:rPr lang="ar-SA" sz="2800" b="1" dirty="0">
                <a:cs typeface="B Nazanin" panose="00000400000000000000" pitchFamily="2" charset="-78"/>
              </a:rPr>
              <a:t>هیپوکسی</a:t>
            </a:r>
            <a:endParaRPr lang="en-US" sz="2800" b="1" dirty="0">
              <a:cs typeface="B Nazanin" panose="00000400000000000000" pitchFamily="2" charset="-78"/>
            </a:endParaRPr>
          </a:p>
          <a:p>
            <a:pPr algn="r" rtl="1">
              <a:buClr>
                <a:srgbClr val="00B0F0"/>
              </a:buClr>
              <a:buFont typeface="Wingdings" panose="05000000000000000000" pitchFamily="2" charset="2"/>
              <a:buChar char="q"/>
            </a:pPr>
            <a:r>
              <a:rPr lang="ar-SA" sz="2800" b="1" dirty="0">
                <a:cs typeface="B Nazanin" panose="00000400000000000000" pitchFamily="2" charset="-78"/>
              </a:rPr>
              <a:t>سوتغذیه پریناتال </a:t>
            </a:r>
            <a:endParaRPr lang="en-US" sz="2800" b="1" dirty="0">
              <a:cs typeface="B Nazanin" panose="00000400000000000000" pitchFamily="2" charset="-78"/>
            </a:endParaRPr>
          </a:p>
          <a:p>
            <a:pPr algn="r" rtl="1">
              <a:buClr>
                <a:srgbClr val="00B0F0"/>
              </a:buClr>
              <a:buFont typeface="Wingdings" panose="05000000000000000000" pitchFamily="2" charset="2"/>
              <a:buChar char="q"/>
            </a:pPr>
            <a:r>
              <a:rPr lang="ar-SA" sz="2800" b="1" dirty="0">
                <a:cs typeface="B Nazanin" panose="00000400000000000000" pitchFamily="2" charset="-78"/>
              </a:rPr>
              <a:t> وزن کم هنگام تولد</a:t>
            </a:r>
            <a:endParaRPr lang="en-US" sz="2800" b="1" dirty="0">
              <a:cs typeface="B Nazanin" panose="00000400000000000000" pitchFamily="2" charset="-78"/>
            </a:endParaRPr>
          </a:p>
          <a:p>
            <a:pPr algn="r" rtl="1">
              <a:buClr>
                <a:srgbClr val="00B0F0"/>
              </a:buClr>
              <a:buFont typeface="Wingdings" panose="05000000000000000000" pitchFamily="2" charset="2"/>
              <a:buChar char="q"/>
            </a:pPr>
            <a:endParaRPr lang="en-US" sz="2400" b="1" dirty="0">
              <a:cs typeface="B Nazanin" panose="00000400000000000000" pitchFamily="2" charset="-78"/>
            </a:endParaRPr>
          </a:p>
        </p:txBody>
      </p:sp>
      <p:pic>
        <p:nvPicPr>
          <p:cNvPr id="4" name="Picture 3"/>
          <p:cNvPicPr>
            <a:picLocks noChangeAspect="1"/>
          </p:cNvPicPr>
          <p:nvPr/>
        </p:nvPicPr>
        <p:blipFill>
          <a:blip r:embed="rId2" cstate="print"/>
          <a:stretch>
            <a:fillRect/>
          </a:stretch>
        </p:blipFill>
        <p:spPr>
          <a:xfrm>
            <a:off x="1546748" y="871618"/>
            <a:ext cx="3700593" cy="2523963"/>
          </a:xfrm>
          <a:prstGeom prst="rect">
            <a:avLst/>
          </a:prstGeom>
        </p:spPr>
      </p:pic>
      <p:pic>
        <p:nvPicPr>
          <p:cNvPr id="5" name="Picture 4"/>
          <p:cNvPicPr>
            <a:picLocks noChangeAspect="1"/>
          </p:cNvPicPr>
          <p:nvPr/>
        </p:nvPicPr>
        <p:blipFill>
          <a:blip r:embed="rId3" cstate="print"/>
          <a:stretch>
            <a:fillRect/>
          </a:stretch>
        </p:blipFill>
        <p:spPr>
          <a:xfrm>
            <a:off x="4446359" y="3409967"/>
            <a:ext cx="3554276" cy="2603218"/>
          </a:xfrm>
          <a:prstGeom prst="rect">
            <a:avLst/>
          </a:prstGeom>
        </p:spPr>
      </p:pic>
    </p:spTree>
    <p:extLst>
      <p:ext uri="{BB962C8B-B14F-4D97-AF65-F5344CB8AC3E}">
        <p14:creationId xmlns:p14="http://schemas.microsoft.com/office/powerpoint/2010/main" val="352488922"/>
      </p:ext>
    </p:extLst>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rgbClr val="00B050"/>
                </a:solidFill>
                <a:cs typeface="B Nazanin" panose="00000400000000000000" pitchFamily="2" charset="-78"/>
              </a:rPr>
              <a:t>مشکلات هماهنگی حرکتی چگونه ایجاد می شوند ؟</a:t>
            </a:r>
            <a:endParaRPr lang="en-US" sz="3200" b="1"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00B0F0"/>
              </a:buClr>
              <a:buFont typeface="Wingdings" panose="05000000000000000000" pitchFamily="2" charset="2"/>
              <a:buChar char="q"/>
            </a:pPr>
            <a:r>
              <a:rPr lang="fa-IR" sz="2400" b="1" dirty="0">
                <a:cs typeface="B Nazanin" panose="00000400000000000000" pitchFamily="2" charset="-78"/>
              </a:rPr>
              <a:t>در واقع جواب ساده و مشخصی برای این سوال وجود ندارد از این جهت که مشکلات هماهنگی حرکتی از دلایل بسیاری ناشی می شوند. مسائل و مشکلات می توانند طی مراحل مختلفی بروز کنند؛ در طول زمانی که فرد اطلاعات ورودی به سیستم عصبی را پردازش می کند و از آن ها به منظور اجرای حرکات مهارتی استفاده می کند ، یک فرد به طور پیوسته در حال دریافت اطلاعات از محیط اطراف توسط حواس مختلف است .</a:t>
            </a:r>
            <a:endParaRPr lang="en-US" sz="2400" b="1" dirty="0">
              <a:cs typeface="B Nazanin" panose="00000400000000000000" pitchFamily="2" charset="-78"/>
            </a:endParaRPr>
          </a:p>
        </p:txBody>
      </p:sp>
    </p:spTree>
    <p:extLst>
      <p:ext uri="{BB962C8B-B14F-4D97-AF65-F5344CB8AC3E}">
        <p14:creationId xmlns:p14="http://schemas.microsoft.com/office/powerpoint/2010/main" val="243121422"/>
      </p:ext>
    </p:extLst>
  </p:cSld>
  <p:clrMapOvr>
    <a:masterClrMapping/>
  </p:clrMapOvr>
  <p:transition spd="slow">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rgbClr val="00B050"/>
                </a:solidFill>
                <a:cs typeface="B Nazanin" panose="00000400000000000000" pitchFamily="2" charset="-78"/>
              </a:rPr>
              <a:t>مشکلات هماهنگی حرکتی چگونه ایجاد می شوند ؟</a:t>
            </a:r>
            <a:endParaRPr lang="en-US" sz="3200" b="1"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00B0F0"/>
              </a:buClr>
              <a:buFont typeface="Wingdings" panose="05000000000000000000" pitchFamily="2" charset="2"/>
              <a:buChar char="q"/>
            </a:pPr>
            <a:r>
              <a:rPr lang="fa-IR" sz="2400" b="1" dirty="0">
                <a:cs typeface="B Nazanin" panose="00000400000000000000" pitchFamily="2" charset="-78"/>
              </a:rPr>
              <a:t>پردازش 1 = به عنوان اولین احتمال : در این مرحله ممکن است کودک در تفسیر و یکپارچه سازی اطلاعات ورودی به سیستم عصبی دچار مشکل شود( اطلاعاتی که از طریق حس بینایی ، لامسه ، تعادلی و وضعیت مفاصل یا حرکت عضلات دریافت می شوند. )</a:t>
            </a:r>
          </a:p>
          <a:p>
            <a:pPr algn="r" rtl="1">
              <a:buClr>
                <a:srgbClr val="00B0F0"/>
              </a:buClr>
              <a:buFont typeface="Wingdings" panose="05000000000000000000" pitchFamily="2" charset="2"/>
              <a:buChar char="q"/>
            </a:pPr>
            <a:r>
              <a:rPr lang="fa-IR" sz="2400" b="1" dirty="0">
                <a:cs typeface="B Nazanin" panose="00000400000000000000" pitchFamily="2" charset="-78"/>
              </a:rPr>
              <a:t>پردازش2= به عنوان دومین احتمال : ممکن است کودک در انتخاب نوع عملکرد حرکتی دچار مشکل شود، حرکتی که متناسب با شرایط ایجاد شده ی محیطی باشد. به منظور انتخاب نوع حرکت ، کودک باید شرایطی را که عملکرد حرکتی در آن صورت می گیرد در نظر داشته باشد</a:t>
            </a:r>
            <a:r>
              <a:rPr lang="en-US" sz="2400" b="1" dirty="0">
                <a:cs typeface="B Nazanin" panose="00000400000000000000" pitchFamily="2" charset="-78"/>
              </a:rPr>
              <a:t>.</a:t>
            </a:r>
            <a:endParaRPr lang="fa-IR" sz="2400" b="1" dirty="0">
              <a:cs typeface="B Nazanin" panose="00000400000000000000" pitchFamily="2" charset="-78"/>
            </a:endParaRPr>
          </a:p>
        </p:txBody>
      </p:sp>
    </p:spTree>
    <p:extLst>
      <p:ext uri="{BB962C8B-B14F-4D97-AF65-F5344CB8AC3E}">
        <p14:creationId xmlns:p14="http://schemas.microsoft.com/office/powerpoint/2010/main" val="3809809191"/>
      </p:ext>
    </p:extLst>
  </p:cSld>
  <p:clrMapOvr>
    <a:masterClrMapping/>
  </p:clrMapOvr>
  <p:transition spd="slow">
    <p:wheel spokes="2"/>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buClr>
                <a:srgbClr val="00B0F0"/>
              </a:buClr>
              <a:buFont typeface="Wingdings" panose="05000000000000000000" pitchFamily="2" charset="2"/>
              <a:buChar char="q"/>
            </a:pPr>
            <a:r>
              <a:rPr lang="fa-IR" sz="2400" b="1" dirty="0">
                <a:cs typeface="B Nazanin" panose="00000400000000000000" pitchFamily="2" charset="-78"/>
              </a:rPr>
              <a:t>پردازش3= به عنوان سومین احتمال : ممکن است کودک به منظور طرح ریزی یک برنامه ی حرکتی برای یک توالی حرکتی مناسب دچار مشکل شود. ( توالی حرکتی</a:t>
            </a:r>
            <a:r>
              <a:rPr lang="en-US" sz="2400" b="1" dirty="0">
                <a:cs typeface="B Nazanin" panose="00000400000000000000" pitchFamily="2" charset="-78"/>
              </a:rPr>
              <a:t> :</a:t>
            </a:r>
            <a:r>
              <a:rPr lang="fa-IR" sz="2400" b="1">
                <a:cs typeface="B Nazanin" panose="00000400000000000000" pitchFamily="2" charset="-78"/>
              </a:rPr>
              <a:t>مجموعه </a:t>
            </a:r>
            <a:r>
              <a:rPr lang="fa-IR" sz="2400" b="1" dirty="0">
                <a:cs typeface="B Nazanin" panose="00000400000000000000" pitchFamily="2" charset="-78"/>
              </a:rPr>
              <a:t>ای از حرکات کوچک که برای اجرای حرکت بزرگتر یا اصلی باید به ترتیب اجرا شوند )کودک باید نیازهای حرکتی یک عملکرد فیزیکی را به منظور ایجاد ترتیب مشخصی از فرامین حرکتی سازماندهی کند، فرامین حرکتی به عضلات اعلان می کنند که چگونه ملزومات حرکتی یک کار را اجرا کنند.</a:t>
            </a:r>
          </a:p>
        </p:txBody>
      </p:sp>
    </p:spTree>
    <p:extLst>
      <p:ext uri="{BB962C8B-B14F-4D97-AF65-F5344CB8AC3E}">
        <p14:creationId xmlns:p14="http://schemas.microsoft.com/office/powerpoint/2010/main" val="2975235863"/>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rtl="1">
              <a:buClr>
                <a:srgbClr val="00B0F0"/>
              </a:buClr>
              <a:buFont typeface="Wingdings" panose="05000000000000000000" pitchFamily="2" charset="2"/>
              <a:buChar char="q"/>
            </a:pPr>
            <a:r>
              <a:rPr lang="fa-IR" sz="2200" b="1" dirty="0">
                <a:cs typeface="B Nazanin" panose="00000400000000000000" pitchFamily="2" charset="-78"/>
              </a:rPr>
              <a:t>پردازش 4= سرانجام پیام هایی که به عضلات فرستاده شده است ؛ سرعت ، نیرو ، جهت و فاصله ای را که باید حرکت صورت گیرد مشخص می کنند. زمانی که کودک نیازمند حرکت و پاسخ به چیزی است که شرایط آن نسبت به زمان و فضا در حال تغییر است ، به عنوان مثال: گرفتن یا زدن یک توپ متحرک ، پیام های فرستاده شده به عضلات نیز باید به نسبت آن تغییر کنند .یک کودک ممکن است در نظارت و در نهایت ممکن است  در تحلیل</a:t>
            </a:r>
            <a:r>
              <a:rPr lang="en-US" sz="2200" b="1" dirty="0">
                <a:cs typeface="B Nazanin" panose="00000400000000000000" pitchFamily="2" charset="-78"/>
              </a:rPr>
              <a:t> </a:t>
            </a:r>
            <a:r>
              <a:rPr lang="fa-IR" sz="2200" b="1" dirty="0">
                <a:cs typeface="B Nazanin" panose="00000400000000000000" pitchFamily="2" charset="-78"/>
              </a:rPr>
              <a:t>اطلاعات حسی ورودی از محیط ، استفاده از این اطلاعات به منظور انتخاب یک برنامه</a:t>
            </a:r>
            <a:r>
              <a:rPr lang="en-US" sz="2200" b="1" dirty="0">
                <a:cs typeface="B Nazanin" panose="00000400000000000000" pitchFamily="2" charset="-78"/>
              </a:rPr>
              <a:t> </a:t>
            </a:r>
            <a:r>
              <a:rPr lang="fa-IR" sz="2200" b="1" dirty="0">
                <a:cs typeface="B Nazanin" panose="00000400000000000000" pitchFamily="2" charset="-78"/>
              </a:rPr>
              <a:t>ی حرکتی مناسب ، اجرای ترتیب درست حرکات مربوط به یک عملکرد حرکتی ، فرستادن پیام های حرکتی به موقع جهت تولید حرکات هماهنگ یا یکپارچه سازی تمام حواس به منظور کنترل حرکتی که در حال انجام است دچار مشکل شود. نتیجه ی هر کدام از این کاستی ها مشابه است : کودک در عملکردهای حرکتی به صورت خام و بدون برنامه ظاهر می شود ، در یادگیری و اجرای فعالیت های حرکتی جدید دچار مشکل </a:t>
            </a:r>
            <a:br>
              <a:rPr lang="en-US" sz="2200" b="1" dirty="0">
                <a:cs typeface="B Nazanin" panose="00000400000000000000" pitchFamily="2" charset="-78"/>
              </a:rPr>
            </a:br>
            <a:r>
              <a:rPr lang="fa-IR" sz="2200" b="1" dirty="0">
                <a:cs typeface="B Nazanin" panose="00000400000000000000" pitchFamily="2" charset="-78"/>
              </a:rPr>
              <a:t>می شود.</a:t>
            </a:r>
            <a:endParaRPr lang="en-US" sz="2200" b="1" dirty="0">
              <a:cs typeface="B Nazanin" panose="00000400000000000000" pitchFamily="2" charset="-78"/>
            </a:endParaRPr>
          </a:p>
          <a:p>
            <a:pPr algn="just" rtl="1">
              <a:buClr>
                <a:srgbClr val="00B0F0"/>
              </a:buClr>
              <a:buFont typeface="Wingdings" panose="05000000000000000000" pitchFamily="2" charset="2"/>
              <a:buChar char="q"/>
            </a:pPr>
            <a:endParaRPr lang="en-US" sz="2200" b="1" dirty="0">
              <a:cs typeface="B Nazanin" panose="00000400000000000000" pitchFamily="2" charset="-78"/>
            </a:endParaRPr>
          </a:p>
        </p:txBody>
      </p:sp>
    </p:spTree>
    <p:extLst>
      <p:ext uri="{BB962C8B-B14F-4D97-AF65-F5344CB8AC3E}">
        <p14:creationId xmlns:p14="http://schemas.microsoft.com/office/powerpoint/2010/main" val="2295319377"/>
      </p:ext>
    </p:extLst>
  </p:cSld>
  <p:clrMapOvr>
    <a:masterClrMapping/>
  </p:clrMapOvr>
  <p:transition spd="slow">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00B050"/>
                </a:solidFill>
                <a:cs typeface="B Nazanin" panose="00000400000000000000" pitchFamily="2" charset="-78"/>
              </a:rPr>
              <a:t>ابزارهای تشخیصی</a:t>
            </a: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algn="r" rtl="1">
              <a:buClr>
                <a:schemeClr val="accent2"/>
              </a:buClr>
              <a:buFont typeface="Wingdings" panose="05000000000000000000" pitchFamily="2" charset="2"/>
              <a:buChar char="q"/>
            </a:pPr>
            <a:r>
              <a:rPr lang="fa-IR" sz="2400" b="1" dirty="0">
                <a:cs typeface="B Nazanin" panose="00000400000000000000" pitchFamily="2" charset="-78"/>
              </a:rPr>
              <a:t>آزمون های نوروسایکولوژیک: جهت ارزیابی کودکانی که مشکوک به مشکلات عصبی همراه و نیز ارزیابی اختصاصی مهارت های درکی-حرکتی و یکپارچگی حسی هستند می توان از این آزمون ها استفاده نمود. این آزمون ها شامل موارد ذیل است:</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مجموعه ارزیابی عصب شناختی کاردرمانی چسینگتون</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آزمون درکی حرکتی پردو</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آزمون دیداری حرکتی بندرگشتالت</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 آزمون حافظه رفتاری ریورمید</a:t>
            </a:r>
            <a:r>
              <a:rPr lang="en-US" sz="2400" dirty="0">
                <a:cs typeface="B Nazanin" panose="00000400000000000000" pitchFamily="2" charset="-78"/>
              </a:rPr>
              <a:t> </a:t>
            </a:r>
            <a:r>
              <a:rPr lang="fa-IR" sz="2400" dirty="0">
                <a:cs typeface="B Nazanin" panose="00000400000000000000" pitchFamily="2" charset="-78"/>
              </a:rPr>
              <a:t> </a:t>
            </a:r>
          </a:p>
          <a:p>
            <a:pPr algn="r" rtl="1">
              <a:buClr>
                <a:schemeClr val="accent2"/>
              </a:buClr>
              <a:buFont typeface="Wingdings" panose="05000000000000000000" pitchFamily="2" charset="2"/>
              <a:buChar char="q"/>
            </a:pPr>
            <a:r>
              <a:rPr lang="fa-IR" sz="2400" dirty="0">
                <a:cs typeface="B Nazanin" panose="00000400000000000000" pitchFamily="2" charset="-78"/>
              </a:rPr>
              <a:t>و.............</a:t>
            </a:r>
            <a:endParaRPr lang="en-US" sz="2400" dirty="0">
              <a:cs typeface="B Nazanin" panose="00000400000000000000" pitchFamily="2" charset="-78"/>
            </a:endParaRPr>
          </a:p>
        </p:txBody>
      </p:sp>
    </p:spTree>
    <p:extLst>
      <p:ext uri="{BB962C8B-B14F-4D97-AF65-F5344CB8AC3E}">
        <p14:creationId xmlns:p14="http://schemas.microsoft.com/office/powerpoint/2010/main" val="1034075497"/>
      </p:ext>
    </p:extLst>
  </p:cSld>
  <p:clrMapOvr>
    <a:masterClrMapping/>
  </p:clrMapOvr>
  <p:transition spd="slow">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00B050"/>
                </a:solidFill>
                <a:cs typeface="B Nazanin" panose="00000400000000000000" pitchFamily="2" charset="-78"/>
              </a:rPr>
              <a:t>آزمونهای رسمی:</a:t>
            </a: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chemeClr val="accent2"/>
              </a:buClr>
              <a:buFont typeface="Wingdings" panose="05000000000000000000" pitchFamily="2" charset="2"/>
              <a:buChar char="q"/>
            </a:pPr>
            <a:r>
              <a:rPr lang="fa-IR" sz="2400" b="1" dirty="0">
                <a:cs typeface="B Nazanin" panose="00000400000000000000" pitchFamily="2" charset="-78"/>
              </a:rPr>
              <a:t>آزمون لینکن ازرتسکی </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آزمون رشدی هماهنگی   ادراک دیداری چشم و دست</a:t>
            </a:r>
            <a:r>
              <a:rPr lang="en-US" sz="2400" b="1" dirty="0">
                <a:cs typeface="B Nazanin" panose="00000400000000000000" pitchFamily="2" charset="-78"/>
              </a:rPr>
              <a:t> </a:t>
            </a:r>
            <a:r>
              <a:rPr lang="fa-IR" sz="2400" b="1" dirty="0">
                <a:cs typeface="B Nazanin" panose="00000400000000000000" pitchFamily="2" charset="-78"/>
              </a:rPr>
              <a:t>( ماریان فراستیگ)</a:t>
            </a:r>
            <a:endParaRPr lang="en-US" sz="2400" dirty="0">
              <a:cs typeface="B Nazanin" panose="00000400000000000000" pitchFamily="2" charset="-78"/>
            </a:endParaRPr>
          </a:p>
          <a:p>
            <a:pPr algn="r" rtl="1">
              <a:buClr>
                <a:schemeClr val="accent2"/>
              </a:buClr>
              <a:buFont typeface="Wingdings" panose="05000000000000000000" pitchFamily="2" charset="2"/>
              <a:buChar char="q"/>
            </a:pPr>
            <a:r>
              <a:rPr lang="fa-IR" sz="2400" b="1" dirty="0">
                <a:cs typeface="B Nazanin" panose="00000400000000000000" pitchFamily="2" charset="-78"/>
              </a:rPr>
              <a:t>آزمون توانایی حرکتی پایه(آرنهایم و سینگر، 1375)</a:t>
            </a:r>
            <a:endParaRPr lang="en-US" sz="2400" dirty="0">
              <a:cs typeface="B Nazanin" panose="00000400000000000000" pitchFamily="2" charset="-78"/>
            </a:endParaRPr>
          </a:p>
          <a:p>
            <a:pPr marL="0" indent="0" algn="r" rtl="1">
              <a:buClr>
                <a:schemeClr val="accent2"/>
              </a:buClr>
              <a:buNone/>
            </a:pPr>
            <a:endParaRPr lang="en-US" sz="2400" dirty="0">
              <a:cs typeface="B Nazanin" panose="00000400000000000000" pitchFamily="2" charset="-78"/>
            </a:endParaRPr>
          </a:p>
        </p:txBody>
      </p:sp>
    </p:spTree>
    <p:extLst>
      <p:ext uri="{BB962C8B-B14F-4D97-AF65-F5344CB8AC3E}">
        <p14:creationId xmlns:p14="http://schemas.microsoft.com/office/powerpoint/2010/main" val="1416987100"/>
      </p:ext>
    </p:extLst>
  </p:cSld>
  <p:clrMapOvr>
    <a:masterClrMapping/>
  </p:clrMapOvr>
  <p:transition spd="slow">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00B050"/>
                </a:solidFill>
                <a:cs typeface="B Nazanin" panose="00000400000000000000" pitchFamily="2" charset="-78"/>
              </a:rPr>
              <a:t>آزمون های غیر رسمی</a:t>
            </a:r>
            <a:endParaRPr lang="en-US" b="1" dirty="0">
              <a:solidFill>
                <a:srgbClr val="00B05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chemeClr val="accent2"/>
              </a:buClr>
              <a:buFont typeface="Wingdings" panose="05000000000000000000" pitchFamily="2" charset="2"/>
              <a:buChar char="q"/>
            </a:pPr>
            <a:r>
              <a:rPr lang="fa-IR" sz="2400" b="1" dirty="0">
                <a:cs typeface="B Nazanin" panose="00000400000000000000" pitchFamily="2" charset="-78"/>
              </a:rPr>
              <a:t>آزمون های غیر رسمی شامل دست نویسی ، دستکاری درون دستی ، فعالیت های مراقبت از خود،مهارتهای ورزشی و اوقات فراغت می باشد. </a:t>
            </a:r>
          </a:p>
          <a:p>
            <a:pPr algn="r" rtl="1">
              <a:buClr>
                <a:schemeClr val="accent2"/>
              </a:buClr>
              <a:buFont typeface="Wingdings" panose="05000000000000000000" pitchFamily="2" charset="2"/>
              <a:buChar char="q"/>
            </a:pPr>
            <a:endParaRPr lang="en-US" sz="2400" b="1" dirty="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734" y="3229897"/>
            <a:ext cx="2890685" cy="2681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745" y="3362633"/>
            <a:ext cx="2009775" cy="25485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2250965"/>
      </p:ext>
    </p:extLst>
  </p:cSld>
  <p:clrMapOvr>
    <a:masterClrMapping/>
  </p:clrMapOvr>
  <p:transition spd="slow">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solidFill>
                  <a:srgbClr val="00B050"/>
                </a:solidFill>
                <a:cs typeface="B Nazanin" panose="00000400000000000000" pitchFamily="2" charset="-78"/>
              </a:rPr>
              <a:t>درمان </a:t>
            </a:r>
            <a:r>
              <a:rPr lang="en-US" b="1" dirty="0">
                <a:solidFill>
                  <a:srgbClr val="00B050"/>
                </a:solidFill>
                <a:cs typeface="B Nazanin" panose="00000400000000000000" pitchFamily="2" charset="-78"/>
              </a:rPr>
              <a:t>DCD</a:t>
            </a:r>
          </a:p>
        </p:txBody>
      </p:sp>
      <p:sp>
        <p:nvSpPr>
          <p:cNvPr id="3" name="Content Placeholder 2"/>
          <p:cNvSpPr>
            <a:spLocks noGrp="1"/>
          </p:cNvSpPr>
          <p:nvPr>
            <p:ph idx="1"/>
          </p:nvPr>
        </p:nvSpPr>
        <p:spPr/>
        <p:txBody>
          <a:bodyPr>
            <a:normAutofit/>
          </a:bodyPr>
          <a:lstStyle/>
          <a:p>
            <a:pPr algn="r" rtl="1">
              <a:buClr>
                <a:srgbClr val="00B0F0"/>
              </a:buClr>
              <a:buFont typeface="Wingdings" panose="05000000000000000000" pitchFamily="2" charset="2"/>
              <a:buChar char="q"/>
            </a:pPr>
            <a:r>
              <a:rPr lang="ar-SA" sz="2400" b="1" dirty="0">
                <a:cs typeface="B Nazanin" panose="00000400000000000000" pitchFamily="2" charset="-78"/>
              </a:rPr>
              <a:t>درمان اختلال رشد هماهنگی عموما شامل انواعی از برنامه های ادغام حسی و آموزش فیزیکی تعدیل شده است. برنامه های ادغام حسی را معمولا کاردرمانگرها انجام میدهند و شامل فعالیت های جسمی است که آگاهی فرد از کارکرد حسی و حرکتی را افزایش میدهد.</a:t>
            </a:r>
            <a:endParaRPr lang="en-US" sz="2400" b="1" dirty="0">
              <a:cs typeface="B Nazanin" panose="00000400000000000000" pitchFamily="2" charset="-78"/>
            </a:endParaRPr>
          </a:p>
          <a:p>
            <a:pPr algn="r" rtl="1">
              <a:buClr>
                <a:srgbClr val="00B0F0"/>
              </a:buClr>
              <a:buFont typeface="Wingdings" panose="05000000000000000000" pitchFamily="2" charset="2"/>
              <a:buChar char="q"/>
            </a:pPr>
            <a:r>
              <a:rPr lang="fa-IR" sz="2400" b="1" dirty="0">
                <a:cs typeface="B Nazanin" panose="00000400000000000000" pitchFamily="2" charset="-78"/>
              </a:rPr>
              <a:t>درمانگر در هر جلسه درمان طبق سطح عملکرد کودک و کمبود های موجود در وی فعالیت های طبقه بندی شده</a:t>
            </a:r>
            <a:r>
              <a:rPr lang="en-US" sz="2400" b="1" dirty="0">
                <a:cs typeface="B Nazanin" panose="00000400000000000000" pitchFamily="2" charset="-78"/>
              </a:rPr>
              <a:t> </a:t>
            </a:r>
            <a:r>
              <a:rPr lang="fa-IR" sz="2400" b="1" dirty="0">
                <a:cs typeface="B Nazanin" panose="00000400000000000000" pitchFamily="2" charset="-78"/>
              </a:rPr>
              <a:t>و هدفمندی را انجام می دهد و در پایان هر جلسه تمریناتی را به صورت مکتوب جهت انجام در منزل به والدین و کودک ارائه و توضیح می دهد. این تمرینات کاربردی در جهت تسهیل هرچه بیشتر یکپارچگی سیستم عصبی به صورت تکنولوژیک انجام می شوند.</a:t>
            </a:r>
            <a:endParaRPr lang="en-US" sz="2400" b="1" dirty="0">
              <a:cs typeface="B Nazanin" panose="00000400000000000000" pitchFamily="2" charset="-78"/>
            </a:endParaRPr>
          </a:p>
        </p:txBody>
      </p:sp>
    </p:spTree>
    <p:extLst>
      <p:ext uri="{BB962C8B-B14F-4D97-AF65-F5344CB8AC3E}">
        <p14:creationId xmlns:p14="http://schemas.microsoft.com/office/powerpoint/2010/main" val="992147035"/>
      </p:ext>
    </p:extLst>
  </p:cSld>
  <p:clrMapOvr>
    <a:masterClrMapping/>
  </p:clrMapOvr>
  <p:transition spd="slow">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Clr>
                <a:schemeClr val="accent2"/>
              </a:buClr>
              <a:buFont typeface="Wingdings" panose="05000000000000000000" pitchFamily="2" charset="2"/>
              <a:buChar char="q"/>
            </a:pPr>
            <a:r>
              <a:rPr lang="fa-IR" sz="2400" b="1" dirty="0">
                <a:cs typeface="B Nazanin" panose="00000400000000000000" pitchFamily="2" charset="-78"/>
              </a:rPr>
              <a:t>شاید بتوان اظهار داشت که موثرترین و مهمترین درمانی این کودکان، کاردرمانی می باشد. در سرویس کاردرمانی، ابتدا کودک هم ازجنبه جسمانی و مهارت های فیزیکی و تحرکی مورد ارزیابی قرار می گیرد و هم اینکه توانایی های ذهنی، درکی و مهارتی او به دقت مورد ارزیابی قرار خواهد گرفت. سپس، با توجه به اختلالات و ناتوانی های رشدی کودک، برنامه درمانی پی ریزی خواهد شد و با هماهنگی و همکاری والدین، برنامه درمانی کودک پیش خواهد رفت و در سیر مراحل درمان نیز در صورت تشخیص مدیریت تیم درمانی، از دیگر خدمات توانبخشی از جمله گفتاردرمانی، آموزش ذهنی، مهارتهای درکی و حرکتی، بازی درمانی و گروه درمانی نیز بهره گرفته خواهد شد.</a:t>
            </a:r>
            <a:endParaRPr lang="en-US" sz="2400" dirty="0">
              <a:cs typeface="B Nazanin" panose="00000400000000000000" pitchFamily="2" charset="-78"/>
            </a:endParaRPr>
          </a:p>
          <a:p>
            <a:pPr algn="r" rtl="1">
              <a:buClr>
                <a:schemeClr val="accent2"/>
              </a:buClr>
              <a:buFont typeface="Wingdings" panose="05000000000000000000" pitchFamily="2" charset="2"/>
              <a:buChar char="q"/>
            </a:pPr>
            <a:endParaRPr lang="en-US" sz="2400" dirty="0">
              <a:cs typeface="B Nazanin" panose="00000400000000000000" pitchFamily="2" charset="-78"/>
            </a:endParaRPr>
          </a:p>
        </p:txBody>
      </p:sp>
    </p:spTree>
    <p:extLst>
      <p:ext uri="{BB962C8B-B14F-4D97-AF65-F5344CB8AC3E}">
        <p14:creationId xmlns:p14="http://schemas.microsoft.com/office/powerpoint/2010/main" val="1838088489"/>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571" y="624110"/>
            <a:ext cx="9029041" cy="1280890"/>
          </a:xfrm>
        </p:spPr>
        <p:txBody>
          <a:bodyPr>
            <a:normAutofit/>
          </a:bodyPr>
          <a:lstStyle/>
          <a:p>
            <a:pPr algn="ctr" rtl="1"/>
            <a:r>
              <a:rPr lang="fa-IR" sz="2800" b="1" dirty="0">
                <a:solidFill>
                  <a:srgbClr val="00B050"/>
                </a:solidFill>
                <a:cs typeface="B Nazanin" panose="00000400000000000000" pitchFamily="2" charset="-78"/>
              </a:rPr>
              <a:t>اختلال هماهنگی رشدی (</a:t>
            </a:r>
            <a:r>
              <a:rPr lang="en-US" sz="2800" b="1" dirty="0">
                <a:solidFill>
                  <a:srgbClr val="00B050"/>
                </a:solidFill>
                <a:cs typeface="B Nazanin" panose="00000400000000000000" pitchFamily="2" charset="-78"/>
              </a:rPr>
              <a:t>Developmental coordination disorder </a:t>
            </a:r>
            <a:r>
              <a:rPr lang="fa-IR" sz="2800" b="1" dirty="0">
                <a:solidFill>
                  <a:srgbClr val="00B050"/>
                </a:solidFill>
                <a:cs typeface="B Nazanin" panose="00000400000000000000" pitchFamily="2" charset="-78"/>
              </a:rPr>
              <a:t>) چیست؟</a:t>
            </a:r>
            <a:endParaRPr lang="en-US" sz="2800" b="1" dirty="0">
              <a:solidFill>
                <a:srgbClr val="00B050"/>
              </a:solidFill>
              <a:cs typeface="B Nazanin" panose="00000400000000000000" pitchFamily="2" charset="-78"/>
            </a:endParaRPr>
          </a:p>
        </p:txBody>
      </p:sp>
      <p:sp>
        <p:nvSpPr>
          <p:cNvPr id="3" name="Content Placeholder 2"/>
          <p:cNvSpPr>
            <a:spLocks noGrp="1"/>
          </p:cNvSpPr>
          <p:nvPr>
            <p:ph idx="1"/>
          </p:nvPr>
        </p:nvSpPr>
        <p:spPr>
          <a:xfrm>
            <a:off x="2030412" y="1817910"/>
            <a:ext cx="8915400" cy="3777622"/>
          </a:xfrm>
        </p:spPr>
        <p:txBody>
          <a:bodyPr>
            <a:normAutofit/>
          </a:bodyPr>
          <a:lstStyle/>
          <a:p>
            <a:pPr algn="r" rtl="1">
              <a:buClr>
                <a:srgbClr val="00B0F0"/>
              </a:buClr>
              <a:buFont typeface="Wingdings" panose="05000000000000000000" pitchFamily="2" charset="2"/>
              <a:buChar char="q"/>
            </a:pPr>
            <a:r>
              <a:rPr lang="fa-IR" sz="2400" b="1" dirty="0">
                <a:cs typeface="B Nazanin" panose="00000400000000000000" pitchFamily="2" charset="-78"/>
              </a:rPr>
              <a:t>زمانی که کودک از نظر رشد مهارت های حرکت و هماهنگی سیستم حرکتی دچار تاخیر و مشکلات پس از آن باشد ، در این صورت می گوییم کودک مبتلا به </a:t>
            </a:r>
            <a:r>
              <a:rPr lang="en-US" sz="2400" b="1" dirty="0">
                <a:cs typeface="B Nazanin" panose="00000400000000000000" pitchFamily="2" charset="-78"/>
              </a:rPr>
              <a:t>DCD </a:t>
            </a:r>
            <a:r>
              <a:rPr lang="fa-IR" sz="2400" b="1" dirty="0">
                <a:cs typeface="B Nazanin" panose="00000400000000000000" pitchFamily="2" charset="-78"/>
              </a:rPr>
              <a:t>است و در اجرای کارهای روزانه اش دچار مشکل می شود. </a:t>
            </a:r>
            <a:endParaRPr lang="en-US" sz="2400" b="1" dirty="0">
              <a:cs typeface="B Nazanin" panose="00000400000000000000" pitchFamily="2" charset="-78"/>
            </a:endParaRPr>
          </a:p>
        </p:txBody>
      </p:sp>
      <p:sp>
        <p:nvSpPr>
          <p:cNvPr id="4" name="Rectangle 3"/>
          <p:cNvSpPr/>
          <p:nvPr/>
        </p:nvSpPr>
        <p:spPr>
          <a:xfrm>
            <a:off x="3204824" y="3244334"/>
            <a:ext cx="184731" cy="369332"/>
          </a:xfrm>
          <a:prstGeom prst="rect">
            <a:avLst/>
          </a:prstGeom>
        </p:spPr>
        <p:txBody>
          <a:bodyPr wrap="none">
            <a:spAutoFit/>
          </a:bodyPr>
          <a:lstStyle/>
          <a:p>
            <a:endParaRPr lang="en-US" dirty="0"/>
          </a:p>
        </p:txBody>
      </p:sp>
      <p:pic>
        <p:nvPicPr>
          <p:cNvPr id="2050" name="Picture 2" descr="اختلال هماهنگي رشدي یا DCD  چیست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3706721"/>
            <a:ext cx="3629025" cy="2592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5096" y="3410466"/>
            <a:ext cx="2560320"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4379447"/>
      </p:ext>
    </p:extLst>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ln w="0"/>
                <a:solidFill>
                  <a:srgbClr val="00B050"/>
                </a:solidFill>
                <a:effectLst>
                  <a:outerShdw blurRad="38100" dist="19050" dir="2700000" algn="tl" rotWithShape="0">
                    <a:schemeClr val="dk1">
                      <a:alpha val="40000"/>
                    </a:schemeClr>
                  </a:outerShdw>
                </a:effectLst>
                <a:cs typeface="B Nazanin" panose="00000400000000000000" pitchFamily="2" charset="-78"/>
              </a:rPr>
              <a:t>تاریخچه</a:t>
            </a:r>
            <a:endParaRPr lang="en-US" b="1" dirty="0">
              <a:ln w="0"/>
              <a:solidFill>
                <a:srgbClr val="00B050"/>
              </a:solidFill>
              <a:effectLst>
                <a:outerShdw blurRad="38100" dist="19050" dir="2700000" algn="tl" rotWithShape="0">
                  <a:schemeClr val="dk1">
                    <a:alpha val="40000"/>
                  </a:schemeClr>
                </a:outerShdw>
              </a:effectLst>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00B0F0"/>
              </a:buClr>
              <a:buFont typeface="Wingdings" panose="05000000000000000000" pitchFamily="2" charset="2"/>
              <a:buChar char="q"/>
            </a:pPr>
            <a:r>
              <a:rPr lang="fa-IR" sz="2400" b="1" dirty="0">
                <a:cs typeface="B Nazanin" panose="00000400000000000000" pitchFamily="2" charset="-78"/>
              </a:rPr>
              <a:t>اختلال هماهنگی رشدی</a:t>
            </a:r>
            <a:r>
              <a:rPr lang="en-US" sz="2400" b="1" dirty="0">
                <a:cs typeface="B Nazanin" panose="00000400000000000000" pitchFamily="2" charset="-78"/>
              </a:rPr>
              <a:t> </a:t>
            </a:r>
            <a:r>
              <a:rPr lang="fa-IR" sz="2400" b="1" dirty="0">
                <a:cs typeface="B Nazanin" panose="00000400000000000000" pitchFamily="2" charset="-78"/>
              </a:rPr>
              <a:t>در سال 1994 در جلسه ای بین المللی  در رابطه با کودکان و خام حرکتی</a:t>
            </a:r>
            <a:r>
              <a:rPr lang="en-US" sz="2400" b="1" dirty="0">
                <a:cs typeface="B Nazanin" panose="00000400000000000000" pitchFamily="2" charset="-78"/>
              </a:rPr>
              <a:t> </a:t>
            </a:r>
            <a:r>
              <a:rPr lang="fa-IR" sz="2400" b="1" dirty="0">
                <a:cs typeface="B Nazanin" panose="00000400000000000000" pitchFamily="2" charset="-78"/>
              </a:rPr>
              <a:t>در انگلیس و کانادا برگزار شد تا برای توصیف ، تعریف، سنجش و مدیریت کودکان با مشکلات حرکتی تدابیری اتخاذ شود. در این جلسه اصطلاح هماهنگی رشدی</a:t>
            </a:r>
            <a:r>
              <a:rPr lang="en-US" sz="2400" b="1" dirty="0">
                <a:cs typeface="B Nazanin" panose="00000400000000000000" pitchFamily="2" charset="-78"/>
              </a:rPr>
              <a:t> </a:t>
            </a:r>
            <a:r>
              <a:rPr lang="fa-IR" sz="2400" b="1" dirty="0">
                <a:cs typeface="B Nazanin" panose="00000400000000000000" pitchFamily="2" charset="-78"/>
              </a:rPr>
              <a:t>مورد توافق همگان قرار گرفت.  قبل از این، کودکان با عناوینی چون :خام حرکتی، دست و پا چلفتی ، دارای اختلال حرکتی</a:t>
            </a:r>
            <a:r>
              <a:rPr lang="en-US" sz="2400" b="1" dirty="0">
                <a:cs typeface="B Nazanin" panose="00000400000000000000" pitchFamily="2" charset="-78"/>
              </a:rPr>
              <a:t> </a:t>
            </a:r>
            <a:r>
              <a:rPr lang="fa-IR" sz="2400" b="1" dirty="0">
                <a:cs typeface="B Nazanin" panose="00000400000000000000" pitchFamily="2" charset="-78"/>
              </a:rPr>
              <a:t>و بدون مهارت فیزیکی نامیده می شدند. و همانطور که گفته شد در سال 1994 در کنفرانس بین المللی توافق روی اصطلاح" اختلال هماهنگی رشدی" برای نامگذاری آن انجام شد.</a:t>
            </a:r>
            <a:endParaRPr lang="en-US" sz="2400" dirty="0">
              <a:cs typeface="B Nazanin" panose="00000400000000000000" pitchFamily="2" charset="-78"/>
            </a:endParaRPr>
          </a:p>
        </p:txBody>
      </p:sp>
    </p:spTree>
    <p:extLst>
      <p:ext uri="{BB962C8B-B14F-4D97-AF65-F5344CB8AC3E}">
        <p14:creationId xmlns:p14="http://schemas.microsoft.com/office/powerpoint/2010/main" val="2434483315"/>
      </p:ext>
    </p:extLst>
  </p:cSld>
  <p:clrMapOvr>
    <a:masterClrMapping/>
  </p:clrMapOvr>
  <p:transition spd="slow">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000" b="1" dirty="0">
                <a:solidFill>
                  <a:srgbClr val="00B050"/>
                </a:solidFill>
                <a:cs typeface="B Nazanin" panose="00000400000000000000" pitchFamily="2" charset="-78"/>
              </a:rPr>
              <a:t>میزان شیوع</a:t>
            </a:r>
            <a:endParaRPr lang="en-US" sz="3000" b="1"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1573967"/>
            <a:ext cx="8915400" cy="5284033"/>
          </a:xfrm>
        </p:spPr>
        <p:txBody>
          <a:bodyPr>
            <a:normAutofit/>
          </a:bodyPr>
          <a:lstStyle/>
          <a:p>
            <a:pPr algn="r" rtl="1">
              <a:buClr>
                <a:srgbClr val="00B0F0"/>
              </a:buClr>
              <a:buFont typeface="Wingdings" panose="05000000000000000000" pitchFamily="2" charset="2"/>
              <a:buChar char="q"/>
            </a:pPr>
            <a:r>
              <a:rPr lang="fa-IR" sz="2400" b="1" dirty="0">
                <a:cs typeface="B Nazanin" panose="00000400000000000000" pitchFamily="2" charset="-78"/>
              </a:rPr>
              <a:t>اعتقاد بر این است که 6-5 درصد کودکان سنین مدرسه مبتلا به </a:t>
            </a:r>
            <a:r>
              <a:rPr lang="en-US" sz="2400" b="1" dirty="0">
                <a:cs typeface="B Nazanin" panose="00000400000000000000" pitchFamily="2" charset="-78"/>
              </a:rPr>
              <a:t>DCD </a:t>
            </a:r>
            <a:r>
              <a:rPr lang="fa-IR" sz="2400" b="1" dirty="0">
                <a:cs typeface="B Nazanin" panose="00000400000000000000" pitchFamily="2" charset="-78"/>
              </a:rPr>
              <a:t>هستند. در تعدادی از این کودکان تنها اختلال </a:t>
            </a:r>
            <a:r>
              <a:rPr lang="en-US" sz="2400" b="1" dirty="0">
                <a:cs typeface="B Nazanin" panose="00000400000000000000" pitchFamily="2" charset="-78"/>
              </a:rPr>
              <a:t>DCD </a:t>
            </a:r>
            <a:r>
              <a:rPr lang="fa-IR" sz="2400" b="1" dirty="0">
                <a:cs typeface="B Nazanin" panose="00000400000000000000" pitchFamily="2" charset="-78"/>
              </a:rPr>
              <a:t>مشخص و بارز است اما در کودکان دیگر ممکن است علاوه بر </a:t>
            </a:r>
            <a:r>
              <a:rPr lang="en-US" sz="2400" b="1" dirty="0">
                <a:cs typeface="B Nazanin" panose="00000400000000000000" pitchFamily="2" charset="-78"/>
              </a:rPr>
              <a:t>DCD ، </a:t>
            </a:r>
            <a:r>
              <a:rPr lang="fa-IR" sz="2400" b="1" dirty="0">
                <a:cs typeface="B Nazanin" panose="00000400000000000000" pitchFamily="2" charset="-78"/>
              </a:rPr>
              <a:t>اختلال یادگیری نظیر مشکلات زبان و گفتار و اختلال کمبود توجه نیز وجود داشته باشد. میزان شیوع آن که در پسران ٣ تا ٧ برابر بیشتر از دختران است، مشخص شده است زایمان قبل از  ٣٢ هفتگی احتمال ابتلا به  این اختلال را افزایش میدهد .</a:t>
            </a:r>
            <a:endParaRPr lang="en-US" sz="2400" dirty="0">
              <a:cs typeface="B Nazanin" panose="00000400000000000000" pitchFamily="2" charset="-78"/>
            </a:endParaRPr>
          </a:p>
          <a:p>
            <a:pPr algn="r" rtl="1">
              <a:buClr>
                <a:srgbClr val="00B0F0"/>
              </a:buClr>
              <a:buFont typeface="Wingdings" panose="05000000000000000000" pitchFamily="2" charset="2"/>
              <a:buChar char="q"/>
            </a:pPr>
            <a:endParaRPr lang="en-US" sz="2400" b="1" dirty="0">
              <a:cs typeface="B Nazanin" panose="00000400000000000000" pitchFamily="2" charset="-78"/>
            </a:endParaRPr>
          </a:p>
        </p:txBody>
      </p:sp>
      <p:pic>
        <p:nvPicPr>
          <p:cNvPr id="3074" name="Picture 2" descr="http://afarineshdaily.ir/CrThumb.aspx?Pic=afarinesh\Images\524\208048510906676.jpg&amp;X=222&amp;Y=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713" y="4102100"/>
            <a:ext cx="4521199" cy="275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1349373"/>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solidFill>
                  <a:srgbClr val="00B050"/>
                </a:solidFill>
                <a:cs typeface="B Nazanin" panose="00000400000000000000" pitchFamily="2" charset="-78"/>
              </a:rPr>
              <a:t>مشخصه هاي كودك مبتلا به</a:t>
            </a:r>
            <a:r>
              <a:rPr lang="en-US" b="1" dirty="0">
                <a:solidFill>
                  <a:srgbClr val="00B050"/>
                </a:solidFill>
                <a:cs typeface="B Nazanin" panose="00000400000000000000" pitchFamily="2" charset="-78"/>
              </a:rPr>
              <a:t> DCD </a:t>
            </a: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1704213"/>
            <a:ext cx="8915400" cy="4777111"/>
          </a:xfrm>
        </p:spPr>
        <p:txBody>
          <a:bodyPr>
            <a:normAutofit/>
          </a:bodyPr>
          <a:lstStyle/>
          <a:p>
            <a:pPr algn="r" rtl="1">
              <a:buClr>
                <a:srgbClr val="00B0F0"/>
              </a:buClr>
              <a:buFont typeface="Wingdings" panose="05000000000000000000" pitchFamily="2" charset="2"/>
              <a:buChar char="q"/>
            </a:pPr>
            <a:r>
              <a:rPr lang="ar-SA" sz="2400" b="1" dirty="0">
                <a:cs typeface="B Nazanin" panose="00000400000000000000" pitchFamily="2" charset="-78"/>
              </a:rPr>
              <a:t>مشخصه هاي فيزيكي </a:t>
            </a:r>
            <a:endParaRPr lang="en-US" sz="2400" b="1" dirty="0">
              <a:cs typeface="B Nazanin" panose="00000400000000000000" pitchFamily="2" charset="-78"/>
            </a:endParaRPr>
          </a:p>
          <a:p>
            <a:pPr algn="r" rtl="1">
              <a:buClr>
                <a:srgbClr val="00B0F0"/>
              </a:buClr>
              <a:buFont typeface="Wingdings" panose="05000000000000000000" pitchFamily="2" charset="2"/>
              <a:buChar char="q"/>
            </a:pPr>
            <a:r>
              <a:rPr lang="ar-SA" sz="2400" b="1" dirty="0">
                <a:cs typeface="B Nazanin" panose="00000400000000000000" pitchFamily="2" charset="-78"/>
              </a:rPr>
              <a:t>مشخصه هاي رفتاري </a:t>
            </a:r>
            <a:r>
              <a:rPr lang="fa-IR" sz="2400" b="1" dirty="0">
                <a:cs typeface="B Nazanin" panose="00000400000000000000" pitchFamily="2" charset="-78"/>
              </a:rPr>
              <a:t>(</a:t>
            </a:r>
            <a:r>
              <a:rPr lang="ar-SA" sz="2400" b="1" dirty="0">
                <a:cs typeface="B Nazanin" panose="00000400000000000000" pitchFamily="2" charset="-78"/>
              </a:rPr>
              <a:t>هيجاني </a:t>
            </a:r>
            <a:r>
              <a:rPr lang="fa-IR" sz="2400" b="1" dirty="0">
                <a:cs typeface="B Nazanin" panose="00000400000000000000" pitchFamily="2" charset="-78"/>
              </a:rPr>
              <a:t>) و روانی</a:t>
            </a:r>
            <a:endParaRPr lang="en-US" sz="2400" b="1" dirty="0">
              <a:cs typeface="B Nazanin" panose="00000400000000000000" pitchFamily="2" charset="-78"/>
            </a:endParaRPr>
          </a:p>
          <a:p>
            <a:pPr algn="r" rtl="1">
              <a:buClr>
                <a:srgbClr val="00B0F0"/>
              </a:buClr>
              <a:buFont typeface="Wingdings" panose="05000000000000000000" pitchFamily="2" charset="2"/>
              <a:buChar char="q"/>
            </a:pPr>
            <a:endParaRPr lang="en-US" sz="24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994" y="1704213"/>
            <a:ext cx="2880318"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438" y="4187812"/>
            <a:ext cx="3309870" cy="229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8705814"/>
      </p:ext>
    </p:extLst>
  </p:cSld>
  <p:clrMapOvr>
    <a:masterClrMapping/>
  </p:clrMapOvr>
  <p:transition spd="slow">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721895"/>
            <a:ext cx="8915399" cy="4283241"/>
          </a:xfrm>
        </p:spPr>
        <p:txBody>
          <a:bodyPr>
            <a:noAutofit/>
          </a:bodyPr>
          <a:lstStyle/>
          <a:p>
            <a:pPr algn="r" rtl="1"/>
            <a:r>
              <a:rPr lang="fa-IR" sz="2000" b="1" dirty="0">
                <a:solidFill>
                  <a:srgbClr val="FF0000"/>
                </a:solidFill>
              </a:rPr>
              <a:t>علائم:</a:t>
            </a:r>
            <a:br>
              <a:rPr lang="fa-IR" sz="2000" b="1" dirty="0">
                <a:solidFill>
                  <a:srgbClr val="FF0000"/>
                </a:solidFill>
              </a:rPr>
            </a:br>
            <a:r>
              <a:rPr lang="fa-IR" sz="2000" b="1" dirty="0">
                <a:solidFill>
                  <a:srgbClr val="FF0000"/>
                </a:solidFill>
              </a:rPr>
              <a:t>علائم اختلال روانی – حرکتی در 6 هفتگی</a:t>
            </a:r>
            <a:br>
              <a:rPr lang="fa-IR" sz="2000" b="1" dirty="0"/>
            </a:br>
            <a:br>
              <a:rPr lang="fa-IR" sz="2000" dirty="0"/>
            </a:br>
            <a:r>
              <a:rPr lang="fa-IR" sz="2000" dirty="0"/>
              <a:t>1-وجود خواب زیاد و مداوم   اولین علامت اختلال می باشد و ویژگی بالینی کودک است.  هر اندازه کمبود در قوای هوشی باعث می شود  تا کودک قادر به واکنش در برابر محرکهای وارده همانند کودکان عادی نباشد. </a:t>
            </a:r>
            <a:br>
              <a:rPr lang="fa-IR" sz="2000" dirty="0"/>
            </a:br>
            <a:r>
              <a:rPr lang="fa-IR" sz="2000" dirty="0"/>
              <a:t>2-کوچکی یا بزرگی بیش از اندازه دور سر</a:t>
            </a:r>
            <a:br>
              <a:rPr lang="fa-IR" sz="2000" dirty="0"/>
            </a:br>
            <a:r>
              <a:rPr lang="fa-IR" sz="2000" dirty="0"/>
              <a:t>اندازه طبیعی 37 – 32 سانتی متر</a:t>
            </a:r>
            <a:br>
              <a:rPr lang="fa-IR" sz="2000" dirty="0"/>
            </a:br>
            <a:r>
              <a:rPr lang="fa-IR" sz="2000" dirty="0"/>
              <a:t>در یک سالگی دور سر به 50 سانتی متر می رسد .</a:t>
            </a:r>
            <a:br>
              <a:rPr lang="fa-IR" sz="2000" dirty="0"/>
            </a:br>
            <a:r>
              <a:rPr lang="fa-IR" sz="2000" dirty="0"/>
              <a:t>میکروسفالی اگر کمتر و هیدروسفالی اگر بیشتر باشد .</a:t>
            </a:r>
            <a:br>
              <a:rPr lang="fa-IR" sz="2000" dirty="0"/>
            </a:br>
            <a:br>
              <a:rPr lang="fa-IR" sz="2000" dirty="0"/>
            </a:br>
            <a:br>
              <a:rPr lang="fa-IR" sz="2000" dirty="0"/>
            </a:br>
            <a:endParaRPr lang="fa-IR" sz="2000" dirty="0"/>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64695"/>
            <a:ext cx="8915399" cy="5534525"/>
          </a:xfrm>
        </p:spPr>
        <p:txBody>
          <a:bodyPr>
            <a:noAutofit/>
          </a:bodyPr>
          <a:lstStyle/>
          <a:p>
            <a:pPr algn="r" rtl="1"/>
            <a:r>
              <a:rPr lang="fa-IR" sz="2000" b="1" dirty="0">
                <a:solidFill>
                  <a:srgbClr val="FF0000"/>
                </a:solidFill>
              </a:rPr>
              <a:t>علائم اختلال روانی – حرکتی در 8 هفتگی</a:t>
            </a:r>
            <a:br>
              <a:rPr lang="fa-IR" sz="2000" b="1" dirty="0"/>
            </a:br>
            <a:br>
              <a:rPr lang="fa-IR" sz="2000" dirty="0"/>
            </a:br>
            <a:r>
              <a:rPr lang="fa-IR" sz="2000" dirty="0"/>
              <a:t>1-از 3 روز تا 7 هفتگی  لبخند اجتماعی از علائم کودکان عادی است. اگر کودک سیر باشد ، زیرش خشک باشد ، ناراحتی نداشته باشد چه خواب باشد چه بیدار  این علامت در وی مشاهده می شود ولی کودک دچار این اختلال ممکن است این ویژگی را نداشته باشد.</a:t>
            </a:r>
            <a:br>
              <a:rPr lang="fa-IR" sz="2000" dirty="0"/>
            </a:br>
            <a:r>
              <a:rPr lang="fa-IR" sz="2000" dirty="0"/>
              <a:t>2-قادر به گردن گرفتن نیست</a:t>
            </a:r>
            <a:br>
              <a:rPr lang="fa-IR" sz="2000" dirty="0"/>
            </a:br>
            <a:br>
              <a:rPr lang="fa-IR" sz="2000" dirty="0"/>
            </a:br>
            <a:r>
              <a:rPr lang="fa-IR" sz="2000" b="1" dirty="0">
                <a:solidFill>
                  <a:srgbClr val="FF0000"/>
                </a:solidFill>
              </a:rPr>
              <a:t>اختلال روانی – حرکتی در 6 ماهگی </a:t>
            </a:r>
            <a:br>
              <a:rPr lang="fa-IR" sz="2000" b="1" dirty="0"/>
            </a:br>
            <a:br>
              <a:rPr lang="fa-IR" sz="2000" dirty="0"/>
            </a:br>
            <a:r>
              <a:rPr lang="fa-IR" sz="2000" dirty="0"/>
              <a:t>1-کند بودن در تمام جنبه های حرکتی تا این زمان ( نشستن ، گردن گرفتن )</a:t>
            </a:r>
            <a:br>
              <a:rPr lang="fa-IR" sz="2000" dirty="0"/>
            </a:br>
            <a:r>
              <a:rPr lang="fa-IR" sz="2000" dirty="0"/>
              <a:t>2-برنگرداندن سر به دنبال سرچشمه صدا که می تواند از نشانه های کودک ناشنوا باشد .</a:t>
            </a:r>
            <a:br>
              <a:rPr lang="fa-IR" sz="2000" dirty="0"/>
            </a:br>
            <a:r>
              <a:rPr lang="fa-IR" sz="2000" dirty="0"/>
              <a:t>3-شلی یا سفتی عضلانی</a:t>
            </a:r>
            <a:br>
              <a:rPr lang="fa-IR" sz="2000" dirty="0"/>
            </a:br>
            <a:r>
              <a:rPr lang="fa-IR" sz="2000" dirty="0"/>
              <a:t>4-وجود اختلالات بینائی، لوچی چشم یا زنش چشم</a:t>
            </a:r>
            <a:br>
              <a:rPr lang="fa-IR" sz="2000" dirty="0"/>
            </a:br>
            <a:r>
              <a:rPr lang="fa-IR" sz="2000" dirty="0"/>
              <a:t>5-صرع  </a:t>
            </a:r>
            <a:br>
              <a:rPr lang="fa-IR" sz="2000" dirty="0"/>
            </a:br>
            <a:br>
              <a:rPr lang="fa-IR" sz="2000" dirty="0"/>
            </a:br>
            <a:br>
              <a:rPr lang="fa-IR" sz="2000" dirty="0"/>
            </a:br>
            <a:endParaRPr lang="fa-IR" sz="2000" dirty="0"/>
          </a:p>
        </p:txBody>
      </p:sp>
    </p:spTree>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56410"/>
            <a:ext cx="8915399" cy="6485022"/>
          </a:xfrm>
        </p:spPr>
        <p:txBody>
          <a:bodyPr>
            <a:noAutofit/>
          </a:bodyPr>
          <a:lstStyle/>
          <a:p>
            <a:pPr algn="r" rtl="1"/>
            <a:br>
              <a:rPr lang="fa-IR" sz="2000" b="1" dirty="0">
                <a:solidFill>
                  <a:srgbClr val="FF0000"/>
                </a:solidFill>
              </a:rPr>
            </a:br>
            <a:br>
              <a:rPr lang="fa-IR" sz="2000" b="1" dirty="0">
                <a:solidFill>
                  <a:srgbClr val="FF0000"/>
                </a:solidFill>
              </a:rPr>
            </a:br>
            <a:br>
              <a:rPr lang="fa-IR" sz="2000" b="1" dirty="0">
                <a:solidFill>
                  <a:srgbClr val="FF0000"/>
                </a:solidFill>
              </a:rPr>
            </a:br>
            <a:br>
              <a:rPr lang="fa-IR" sz="2000" b="1" dirty="0">
                <a:solidFill>
                  <a:srgbClr val="FF0000"/>
                </a:solidFill>
              </a:rPr>
            </a:br>
            <a:br>
              <a:rPr lang="fa-IR" sz="2000" b="1" dirty="0">
                <a:solidFill>
                  <a:srgbClr val="FF0000"/>
                </a:solidFill>
              </a:rPr>
            </a:br>
            <a:r>
              <a:rPr lang="fa-IR" sz="2000" b="1" dirty="0">
                <a:solidFill>
                  <a:srgbClr val="FF0000"/>
                </a:solidFill>
              </a:rPr>
              <a:t>اختلال روانی – حرکتی در 10 ماهگی</a:t>
            </a:r>
            <a:br>
              <a:rPr lang="fa-IR" sz="2000" b="1" dirty="0">
                <a:solidFill>
                  <a:srgbClr val="FF0000"/>
                </a:solidFill>
              </a:rPr>
            </a:br>
            <a:br>
              <a:rPr lang="fa-IR" sz="2000" dirty="0"/>
            </a:br>
            <a:r>
              <a:rPr lang="fa-IR" sz="2000" dirty="0"/>
              <a:t>1-عدم تحمل وزن بدن بر روی پاها</a:t>
            </a:r>
            <a:br>
              <a:rPr lang="fa-IR" sz="2000" dirty="0"/>
            </a:br>
            <a:r>
              <a:rPr lang="fa-IR" sz="2000" dirty="0"/>
              <a:t>2-محدودیت حرکات مفاصل ( فلج مغزی )</a:t>
            </a:r>
            <a:br>
              <a:rPr lang="fa-IR" sz="2000" dirty="0"/>
            </a:br>
            <a:r>
              <a:rPr lang="fa-IR" sz="2000" dirty="0"/>
              <a:t>3-اشکال در صداسازی 6-3 ماهگی را مرحله </a:t>
            </a:r>
            <a:r>
              <a:rPr lang="en-US" sz="2000" dirty="0" err="1"/>
              <a:t>Babling</a:t>
            </a:r>
            <a:r>
              <a:rPr lang="en-US" sz="2000" dirty="0"/>
              <a:t> </a:t>
            </a:r>
            <a:r>
              <a:rPr lang="fa-IR" sz="2000" dirty="0"/>
              <a:t>گویند یعنی غان و غون در 9-7 ماهگی غان و غون پیشرفته</a:t>
            </a:r>
            <a:br>
              <a:rPr lang="fa-IR" sz="2000" dirty="0"/>
            </a:br>
            <a:r>
              <a:rPr lang="fa-IR" sz="2000" dirty="0"/>
              <a:t>4-اشکال در تعادل</a:t>
            </a:r>
            <a:br>
              <a:rPr lang="fa-IR" sz="2000" dirty="0"/>
            </a:br>
            <a:r>
              <a:rPr lang="fa-IR" sz="2000" dirty="0"/>
              <a:t>5-اشکال در جویدن که از علامتهای فرد با آسیب مغزی است</a:t>
            </a:r>
            <a:br>
              <a:rPr lang="fa-IR" sz="2000" dirty="0"/>
            </a:br>
            <a:r>
              <a:rPr lang="fa-IR" sz="2000" dirty="0"/>
              <a:t>6-هرگونه تاخیر در رشد گردن گرفتن ، نشستن ، ایستادن</a:t>
            </a:r>
            <a:br>
              <a:rPr lang="fa-IR" sz="2000" dirty="0"/>
            </a:br>
            <a:br>
              <a:rPr lang="fa-IR" sz="2000" dirty="0"/>
            </a:br>
            <a:r>
              <a:rPr lang="fa-IR" sz="2000" b="1" dirty="0">
                <a:solidFill>
                  <a:srgbClr val="FF0000"/>
                </a:solidFill>
              </a:rPr>
              <a:t>اختلال روانی – حرکتی در 18 ماهگی </a:t>
            </a:r>
            <a:br>
              <a:rPr lang="fa-IR" sz="2000" b="1" dirty="0"/>
            </a:br>
            <a:br>
              <a:rPr lang="fa-IR" sz="2000" dirty="0"/>
            </a:br>
            <a:r>
              <a:rPr lang="fa-IR" sz="2000" dirty="0"/>
              <a:t>1-وجود آبریزش از دهان ( 8-6 ماهگی طبیعی است )</a:t>
            </a:r>
            <a:br>
              <a:rPr lang="fa-IR" sz="2000" dirty="0"/>
            </a:br>
            <a:r>
              <a:rPr lang="fa-IR" sz="2000" dirty="0"/>
              <a:t>2-گذاشتن اشیای خوراکی و غیر خوراکی در دهان</a:t>
            </a:r>
            <a:br>
              <a:rPr lang="fa-IR" sz="2000" dirty="0"/>
            </a:br>
            <a:r>
              <a:rPr lang="fa-IR" sz="2000" dirty="0"/>
              <a:t>3-پرتاب کردن عمدی وسایل بازی به جای بازی</a:t>
            </a:r>
            <a:br>
              <a:rPr lang="fa-IR" sz="2000" dirty="0"/>
            </a:br>
            <a:r>
              <a:rPr lang="fa-IR" sz="2000" dirty="0"/>
              <a:t>4-عدم توانایی و ایستادن بدون کمک</a:t>
            </a:r>
            <a:br>
              <a:rPr lang="fa-IR" sz="2000" dirty="0"/>
            </a:br>
            <a:r>
              <a:rPr lang="fa-IR" sz="2000" dirty="0"/>
              <a:t>5-محدودیت در باز کردن رانها</a:t>
            </a:r>
            <a:br>
              <a:rPr lang="fa-IR" sz="2000" dirty="0"/>
            </a:br>
            <a:r>
              <a:rPr lang="fa-IR" sz="2000" dirty="0"/>
              <a:t>6-نگاه نکردن به دیگران ، جواب ندادن به دیگران ، فقدان علاقه به محیط</a:t>
            </a:r>
            <a:br>
              <a:rPr lang="fa-IR" sz="2000" dirty="0"/>
            </a:br>
            <a:br>
              <a:rPr lang="fa-IR" sz="2000" dirty="0"/>
            </a:br>
            <a:endParaRPr lang="fa-IR" sz="2000" dirty="0"/>
          </a:p>
        </p:txBody>
      </p:sp>
    </p:spTree>
  </p:cSld>
  <p:clrMapOvr>
    <a:masterClrMapping/>
  </p:clrMapOvr>
  <p:transition spd="slow">
    <p:newsflash/>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1021</TotalTime>
  <Words>2624</Words>
  <Application>Microsoft Office PowerPoint</Application>
  <PresentationFormat>Widescreen</PresentationFormat>
  <Paragraphs>81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Wingdings</vt:lpstr>
      <vt:lpstr>Wingdings 3</vt:lpstr>
      <vt:lpstr>Wisp</vt:lpstr>
      <vt:lpstr>PowerPoint Presentation</vt:lpstr>
      <vt:lpstr>اختلال هماهنگی رشدی</vt:lpstr>
      <vt:lpstr>اختلال هماهنگی رشدی (Developmental coordination disorder ) چیست؟</vt:lpstr>
      <vt:lpstr>تاریخچه</vt:lpstr>
      <vt:lpstr>میزان شیوع</vt:lpstr>
      <vt:lpstr>مشخصه هاي كودك مبتلا به DCD </vt:lpstr>
      <vt:lpstr>علائم: علائم اختلال روانی – حرکتی در 6 هفتگی  1-وجود خواب زیاد و مداوم   اولین علامت اختلال می باشد و ویژگی بالینی کودک است.  هر اندازه کمبود در قوای هوشی باعث می شود  تا کودک قادر به واکنش در برابر محرکهای وارده همانند کودکان عادی نباشد.  2-کوچکی یا بزرگی بیش از اندازه دور سر اندازه طبیعی 37 – 32 سانتی متر در یک سالگی دور سر به 50 سانتی متر می رسد . میکروسفالی اگر کمتر و هیدروسفالی اگر بیشتر باشد .   </vt:lpstr>
      <vt:lpstr>علائم اختلال روانی – حرکتی در 8 هفتگی  1-از 3 روز تا 7 هفتگی  لبخند اجتماعی از علائم کودکان عادی است. اگر کودک سیر باشد ، زیرش خشک باشد ، ناراحتی نداشته باشد چه خواب باشد چه بیدار  این علامت در وی مشاهده می شود ولی کودک دچار این اختلال ممکن است این ویژگی را نداشته باشد. 2-قادر به گردن گرفتن نیست  اختلال روانی – حرکتی در 6 ماهگی   1-کند بودن در تمام جنبه های حرکتی تا این زمان ( نشستن ، گردن گرفتن ) 2-برنگرداندن سر به دنبال سرچشمه صدا که می تواند از نشانه های کودک ناشنوا باشد . 3-شلی یا سفتی عضلانی 4-وجود اختلالات بینائی، لوچی چشم یا زنش چشم 5-صرع     </vt:lpstr>
      <vt:lpstr>     اختلال روانی – حرکتی در 10 ماهگی  1-عدم تحمل وزن بدن بر روی پاها 2-محدودیت حرکات مفاصل ( فلج مغزی ) 3-اشکال در صداسازی 6-3 ماهگی را مرحله Babling گویند یعنی غان و غون در 9-7 ماهگی غان و غون پیشرفته 4-اشکال در تعادل 5-اشکال در جویدن که از علامتهای فرد با آسیب مغزی است 6-هرگونه تاخیر در رشد گردن گرفتن ، نشستن ، ایستادن  اختلال روانی – حرکتی در 18 ماهگی   1-وجود آبریزش از دهان ( 8-6 ماهگی طبیعی است ) 2-گذاشتن اشیای خوراکی و غیر خوراکی در دهان 3-پرتاب کردن عمدی وسایل بازی به جای بازی 4-عدم توانایی و ایستادن بدون کمک 5-محدودیت در باز کردن رانها 6-نگاه نکردن به دیگران ، جواب ندادن به دیگران ، فقدان علاقه به محیط  </vt:lpstr>
      <vt:lpstr> اختلال روانی – حرکتی در 2 سالگی  1-عدم توانایی در راه رفتن بدون کمک 2-اختلال در دستها ، بسته شدن دست ، لرزش در دست 3-اختلال در تکلم : دایره لغات کودک عادی در 2 سالگی حدود  300 کلمه است در حالی که در این کودکان این تعدا بسیار اندک است و استفاده از واژگان در صحبت کردن همراه با مکث می باشد.  4-ضعفِ تمرکز قوای فکری 5-هرگونه تاخیر رشد عمومی اختلال روانی – حرکتی در 3 سالگی   1- اشکال شنوایی ، اختلال در گفتار ، ( عدم استفاده از جمله 3 کلمه ای ، محدودیت واژگان، اشکال در تلفظ ( حذف کردن صدا در کلمه ، سیب ایب ، جابجا گفتن صدا در کلمه مثل اسب است . اختلال در راه رفتن ، اختلال در تعادل ، هرگونه تاخیر در رشد عمومی </vt:lpstr>
      <vt:lpstr>   اختلال روانی – حرکتی در 4 سالگی  1-اختلال در دقت 2-ضعف تمرکز قوای فکری 3-فعالیت های حرکتی ضعیف 4-کندی در انجام اعمال 5-اختلال در تکلم به صورت تاخیر در گفتار 6-محدودیت واژگان 7-اشکال بینایی 8-هرگونه تاخیر در رشد عمومی  </vt:lpstr>
      <vt:lpstr>مشخصه هاي فيزيكي  </vt:lpstr>
      <vt:lpstr>PowerPoint Presentation</vt:lpstr>
      <vt:lpstr>مشخصه هاي رفتاري هيجاني</vt:lpstr>
      <vt:lpstr>مشخصه هاي رفتاري هيجاني</vt:lpstr>
      <vt:lpstr>ساير مشخصه هاي مشترك </vt:lpstr>
      <vt:lpstr>معیارهای تشخیص اختلال هماهنگی رشدی </vt:lpstr>
      <vt:lpstr>PowerPoint Presentation</vt:lpstr>
      <vt:lpstr>ارتباط DCD با انواع اختلالات</vt:lpstr>
      <vt:lpstr>عوامل خطرساز با DCD</vt:lpstr>
      <vt:lpstr>مشکلات هماهنگی حرکتی چگونه ایجاد می شوند ؟</vt:lpstr>
      <vt:lpstr>مشکلات هماهنگی حرکتی چگونه ایجاد می شوند ؟</vt:lpstr>
      <vt:lpstr>PowerPoint Presentation</vt:lpstr>
      <vt:lpstr>PowerPoint Presentation</vt:lpstr>
      <vt:lpstr>ابزارهای تشخیصی</vt:lpstr>
      <vt:lpstr>آزمونهای رسمی:</vt:lpstr>
      <vt:lpstr>آزمون های غیر رسمی</vt:lpstr>
      <vt:lpstr>درمان DCD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mahdi</dc:creator>
  <cp:lastModifiedBy>Lenovo College</cp:lastModifiedBy>
  <cp:revision>134</cp:revision>
  <dcterms:created xsi:type="dcterms:W3CDTF">2015-03-08T17:33:30Z</dcterms:created>
  <dcterms:modified xsi:type="dcterms:W3CDTF">2020-03-31T19:35:29Z</dcterms:modified>
</cp:coreProperties>
</file>