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72" d="100"/>
          <a:sy n="72" d="100"/>
        </p:scale>
        <p:origin x="66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2D12A-81F1-411A-BD33-54284032993E}" type="datetimeFigureOut">
              <a:rPr lang="en-US" smtClean="0"/>
              <a:pPr/>
              <a:t>3/27/2020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2A4047-23CA-4E6B-8BF5-EFD1F29E1557}" type="slidenum">
              <a:rPr lang="en-US" smtClean="0"/>
              <a:pPr/>
              <a:t>‹#›</a:t>
            </a:fld>
            <a:endParaRPr lang="en-US"/>
          </a:p>
        </p:txBody>
      </p:sp>
    </p:spTree>
    <p:extLst>
      <p:ext uri="{BB962C8B-B14F-4D97-AF65-F5344CB8AC3E}">
        <p14:creationId xmlns:p14="http://schemas.microsoft.com/office/powerpoint/2010/main" val="1660840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B9F544-A160-4C09-8677-26199F7A0921}"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8ADD9A-66B9-4FF1-A282-9E3CDF64AB1B}"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9AFE52-E5D0-4683-B95E-17E59DD9DC3F}"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DC40269-2468-4962-A160-6ACDEE3B64A5}"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6B0F8FE-E492-416B-8AE5-D29E9CCA087E}"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8234FEC-45F4-47CA-8983-1BF25F410F8B}"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7AB4E3-361D-436E-AAF6-4299467DE692}"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7B49E5-C88B-45ED-869F-A9299D59B915}"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6E81D1-0D47-4E01-94E8-810FF5CBE380}"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F6EDE-2235-4C36-BAE3-C4ED656F4FA4}" type="datetime1">
              <a:rPr lang="en-US" smtClean="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13FC2B-64AC-4546-BDB6-EDB6BEC1DDF6}"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4A6758-B812-47FF-9A0B-6F138466CC9F}" type="datetime1">
              <a:rPr lang="en-US" smtClean="0"/>
              <a:pPr/>
              <a:t>3/27/2020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4175E4-486A-4B18-8B69-0C78FBE43B15}" type="datetime1">
              <a:rPr lang="en-US" smtClean="0"/>
              <a:pPr/>
              <a:t>3/27/2020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4CA46B-D44E-4CE9-93EE-50FCF82E31C5}" type="datetime1">
              <a:rPr lang="en-US" smtClean="0"/>
              <a:pPr/>
              <a:t>3/27/2020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3F3B85-9152-414A-897F-5ED7E9141B7F}"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94569E-42C9-44D2-9E04-B72BB0D1BBDB}" type="datetime1">
              <a:rPr lang="en-US" smtClean="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61106DA-2208-40C1-BB36-B9D72F2642CD}" type="datetime1">
              <a:rPr lang="en-US" smtClean="0"/>
              <a:pPr/>
              <a:t>3/27/2020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13725" y="877824"/>
            <a:ext cx="8915399" cy="5376672"/>
          </a:xfrm>
        </p:spPr>
        <p:txBody>
          <a:bodyPr/>
          <a:lstStyle/>
          <a:p>
            <a:pPr marR="45720" lvl="0" algn="ctr" defTabSz="914400" rtl="1">
              <a:spcBef>
                <a:spcPct val="20000"/>
              </a:spcBef>
            </a:pPr>
            <a:br>
              <a:rPr lang="en-US" sz="2400" dirty="0">
                <a:solidFill>
                  <a:schemeClr val="tx1"/>
                </a:solidFill>
                <a:latin typeface="Constantia"/>
                <a:ea typeface="+mn-ea"/>
                <a:cs typeface="B Nazanin" pitchFamily="2" charset="-78"/>
              </a:rPr>
            </a:br>
            <a:br>
              <a:rPr lang="en-US" sz="2400" dirty="0">
                <a:solidFill>
                  <a:schemeClr val="tx1"/>
                </a:solidFill>
                <a:latin typeface="Constantia"/>
                <a:ea typeface="+mn-ea"/>
                <a:cs typeface="B Nazanin" pitchFamily="2" charset="-78"/>
              </a:rPr>
            </a:br>
            <a:br>
              <a:rPr lang="en-US" sz="2400" dirty="0">
                <a:solidFill>
                  <a:schemeClr val="tx1"/>
                </a:solidFill>
                <a:latin typeface="Constantia"/>
                <a:ea typeface="+mn-ea"/>
                <a:cs typeface="B Nazanin" pitchFamily="2" charset="-78"/>
              </a:rPr>
            </a:br>
            <a:r>
              <a:rPr lang="fa-IR" sz="3200" dirty="0">
                <a:solidFill>
                  <a:schemeClr val="tx1"/>
                </a:solidFill>
                <a:latin typeface="Constantia"/>
                <a:ea typeface="+mn-ea"/>
                <a:cs typeface="B Titr" panose="00000700000000000000" pitchFamily="2" charset="-78"/>
              </a:rPr>
              <a:t>فصل 8</a:t>
            </a:r>
            <a:br>
              <a:rPr lang="fa-IR" sz="3200" dirty="0">
                <a:solidFill>
                  <a:schemeClr val="tx1"/>
                </a:solidFill>
                <a:latin typeface="Constantia"/>
                <a:ea typeface="+mn-ea"/>
                <a:cs typeface="B Titr" panose="00000700000000000000" pitchFamily="2" charset="-78"/>
              </a:rPr>
            </a:br>
            <a:br>
              <a:rPr lang="en-US" sz="3200" dirty="0">
                <a:solidFill>
                  <a:schemeClr val="tx1"/>
                </a:solidFill>
                <a:latin typeface="Constantia"/>
                <a:ea typeface="+mn-ea"/>
                <a:cs typeface="B Titr" panose="00000700000000000000" pitchFamily="2" charset="-78"/>
              </a:rPr>
            </a:br>
            <a:br>
              <a:rPr lang="fa-IR" sz="2400" dirty="0">
                <a:solidFill>
                  <a:schemeClr val="tx1"/>
                </a:solidFill>
                <a:latin typeface="Constantia"/>
                <a:ea typeface="+mn-ea"/>
                <a:cs typeface="B Titr" panose="00000700000000000000" pitchFamily="2" charset="-78"/>
              </a:rPr>
            </a:br>
            <a:r>
              <a:rPr lang="fa-IR" sz="2400" dirty="0">
                <a:solidFill>
                  <a:schemeClr val="tx1"/>
                </a:solidFill>
                <a:latin typeface="Constantia"/>
                <a:ea typeface="+mn-ea"/>
                <a:cs typeface="B Titr" panose="00000700000000000000" pitchFamily="2" charset="-78"/>
              </a:rPr>
              <a:t>                                       </a:t>
            </a:r>
            <a:br>
              <a:rPr lang="fa-IR" sz="2400" dirty="0">
                <a:solidFill>
                  <a:prstClr val="black"/>
                </a:solidFill>
                <a:latin typeface="Constantia"/>
                <a:ea typeface="+mn-ea"/>
                <a:cs typeface="B Nazanin" pitchFamily="2" charset="-78"/>
              </a:rPr>
            </a:br>
            <a:endParaRPr lang="en-US" dirty="0"/>
          </a:p>
        </p:txBody>
      </p:sp>
      <p:sp>
        <p:nvSpPr>
          <p:cNvPr id="5" name="Oval 4"/>
          <p:cNvSpPr/>
          <p:nvPr/>
        </p:nvSpPr>
        <p:spPr>
          <a:xfrm>
            <a:off x="4157472" y="877824"/>
            <a:ext cx="3511296" cy="1426464"/>
          </a:xfrm>
          <a:prstGeom prst="ellipse">
            <a:avLst/>
          </a:prstGeom>
          <a:solidFill>
            <a:schemeClr val="tx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ial" panose="020B0604020202020204" pitchFamily="34" charset="0"/>
                <a:cs typeface="B Titr" panose="00000700000000000000" pitchFamily="2" charset="-78"/>
              </a:rPr>
              <a:t>روابط عمومی</a:t>
            </a:r>
            <a:endParaRPr lang="en-US" sz="32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ial" panose="020B0604020202020204" pitchFamily="34" charset="0"/>
              <a:cs typeface="B Titr" panose="00000700000000000000" pitchFamily="2" charset="-78"/>
            </a:endParaRPr>
          </a:p>
        </p:txBody>
      </p:sp>
      <p:sp>
        <p:nvSpPr>
          <p:cNvPr id="3" name="Slide Number Placeholder 2"/>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1019131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Titr" panose="00000700000000000000" pitchFamily="2" charset="-78"/>
              </a:rPr>
              <a:t>فعالیت ها ی بخش روابط اجتماعی</a:t>
            </a:r>
            <a:endParaRPr lang="en-US" dirty="0">
              <a:cs typeface="B Titr" panose="00000700000000000000" pitchFamily="2" charset="-78"/>
            </a:endParaRPr>
          </a:p>
        </p:txBody>
      </p:sp>
      <p:sp>
        <p:nvSpPr>
          <p:cNvPr id="3" name="Content Placeholder 2"/>
          <p:cNvSpPr>
            <a:spLocks noGrp="1"/>
          </p:cNvSpPr>
          <p:nvPr>
            <p:ph idx="1"/>
          </p:nvPr>
        </p:nvSpPr>
        <p:spPr/>
        <p:txBody>
          <a:bodyPr>
            <a:normAutofit/>
          </a:bodyPr>
          <a:lstStyle/>
          <a:p>
            <a:pPr algn="r" rtl="1">
              <a:lnSpc>
                <a:spcPct val="150000"/>
              </a:lnSpc>
            </a:pPr>
            <a:r>
              <a:rPr lang="fa-IR" sz="2400" dirty="0">
                <a:solidFill>
                  <a:srgbClr val="FFFF00"/>
                </a:solidFill>
                <a:cs typeface="B Nazanin" panose="00000400000000000000" pitchFamily="2" charset="-78"/>
              </a:rPr>
              <a:t>پیشگامی در ارتباط مستقیم :ارتباط چهره به چهره با اجتماعات می تواند ابزار قدرتمندی برای روابط عمومی سازمان ورزشی باشد</a:t>
            </a:r>
          </a:p>
          <a:p>
            <a:pPr algn="r" rtl="1">
              <a:lnSpc>
                <a:spcPct val="150000"/>
              </a:lnSpc>
            </a:pPr>
            <a:r>
              <a:rPr lang="fa-IR" sz="2400" dirty="0">
                <a:solidFill>
                  <a:srgbClr val="FFFF00"/>
                </a:solidFill>
                <a:cs typeface="B Nazanin" panose="00000400000000000000" pitchFamily="2" charset="-78"/>
              </a:rPr>
              <a:t>فعالیت در امور خیریه:تیم های حرفه ای ،تولید کنندگان و فروشندگان کالا و خدمات ورزشی اغلب به دنبال ابتکار عمل هایی در برنامه های خیریه کمک های نقدی و غیر نقدی هستن</a:t>
            </a:r>
            <a:endParaRPr lang="en-US" sz="2400" dirty="0">
              <a:solidFill>
                <a:srgbClr val="FFFF00"/>
              </a:solidFill>
              <a:cs typeface="B Nazanin" panose="000004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32837352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Titr" panose="00000700000000000000" pitchFamily="2" charset="-78"/>
              </a:rPr>
              <a:t>دیگر حوزه های فعالیت روابط عمومی </a:t>
            </a:r>
            <a:endParaRPr lang="en-US" dirty="0">
              <a:cs typeface="B Titr" panose="00000700000000000000" pitchFamily="2" charset="-78"/>
            </a:endParaRPr>
          </a:p>
        </p:txBody>
      </p:sp>
      <p:sp>
        <p:nvSpPr>
          <p:cNvPr id="3" name="Content Placeholder 2"/>
          <p:cNvSpPr>
            <a:spLocks noGrp="1"/>
          </p:cNvSpPr>
          <p:nvPr>
            <p:ph idx="1"/>
          </p:nvPr>
        </p:nvSpPr>
        <p:spPr/>
        <p:txBody>
          <a:bodyPr>
            <a:normAutofit/>
          </a:bodyPr>
          <a:lstStyle/>
          <a:p>
            <a:pPr algn="r" rtl="1">
              <a:lnSpc>
                <a:spcPct val="150000"/>
              </a:lnSpc>
            </a:pPr>
            <a:r>
              <a:rPr lang="fa-IR" sz="2400" b="1" dirty="0">
                <a:solidFill>
                  <a:srgbClr val="FFFF00"/>
                </a:solidFill>
                <a:cs typeface="B Nazanin" panose="00000400000000000000" pitchFamily="2" charset="-78"/>
              </a:rPr>
              <a:t>روابط با کارمند</a:t>
            </a:r>
          </a:p>
          <a:p>
            <a:pPr algn="r" rtl="1">
              <a:lnSpc>
                <a:spcPct val="150000"/>
              </a:lnSpc>
            </a:pPr>
            <a:r>
              <a:rPr lang="fa-IR" sz="2400" b="1" dirty="0">
                <a:solidFill>
                  <a:srgbClr val="FFFF00"/>
                </a:solidFill>
                <a:cs typeface="B Nazanin" panose="00000400000000000000" pitchFamily="2" charset="-78"/>
              </a:rPr>
              <a:t>روابط با سرمایه گذار</a:t>
            </a:r>
          </a:p>
          <a:p>
            <a:pPr algn="r" rtl="1">
              <a:lnSpc>
                <a:spcPct val="150000"/>
              </a:lnSpc>
            </a:pPr>
            <a:r>
              <a:rPr lang="fa-IR" sz="2400" b="1" dirty="0">
                <a:solidFill>
                  <a:srgbClr val="FFFF00"/>
                </a:solidFill>
                <a:cs typeface="B Nazanin" panose="00000400000000000000" pitchFamily="2" charset="-78"/>
              </a:rPr>
              <a:t>روابط با مشتری </a:t>
            </a:r>
          </a:p>
          <a:p>
            <a:pPr algn="r" rtl="1">
              <a:lnSpc>
                <a:spcPct val="150000"/>
              </a:lnSpc>
            </a:pPr>
            <a:r>
              <a:rPr lang="fa-IR" sz="2400" b="1" dirty="0">
                <a:solidFill>
                  <a:srgbClr val="FFFF00"/>
                </a:solidFill>
                <a:cs typeface="B Nazanin" panose="00000400000000000000" pitchFamily="2" charset="-78"/>
              </a:rPr>
              <a:t>روابط با بخش دولتی و قانون گذار</a:t>
            </a:r>
            <a:endParaRPr lang="en-US" sz="2400" b="1" dirty="0">
              <a:solidFill>
                <a:srgbClr val="FFFF00"/>
              </a:solidFill>
              <a:cs typeface="B Nazanin" panose="000004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815192864"/>
      </p:ext>
    </p:extLst>
  </p:cSld>
  <p:clrMapOvr>
    <a:masterClrMapping/>
  </p:clrMapOvr>
  <p:transition spd="slow">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421628" y="604684"/>
            <a:ext cx="5412654" cy="9144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latin typeface="Arial" panose="020B0604020202020204" pitchFamily="34" charset="0"/>
                <a:cs typeface="Arial" panose="020B0604020202020204" pitchFamily="34" charset="0"/>
              </a:rPr>
              <a:t>Advertising     </a:t>
            </a:r>
            <a:r>
              <a:rPr lang="fa-IR" sz="2000" b="1" dirty="0">
                <a:solidFill>
                  <a:schemeClr val="bg1"/>
                </a:solidFill>
                <a:latin typeface="Arial" panose="020B0604020202020204" pitchFamily="34" charset="0"/>
                <a:cs typeface="Arial" panose="020B0604020202020204" pitchFamily="34" charset="0"/>
              </a:rPr>
              <a:t>آگهی تبلیغاتی       </a:t>
            </a:r>
            <a:r>
              <a:rPr lang="en-US" sz="2000" b="1" dirty="0">
                <a:solidFill>
                  <a:schemeClr val="bg1"/>
                </a:solidFill>
                <a:latin typeface="Arial" panose="020B0604020202020204" pitchFamily="34" charset="0"/>
                <a:cs typeface="Arial" panose="020B0604020202020204" pitchFamily="34" charset="0"/>
              </a:rPr>
              <a:t>                                 </a:t>
            </a:r>
          </a:p>
        </p:txBody>
      </p:sp>
      <p:sp>
        <p:nvSpPr>
          <p:cNvPr id="5" name="Rounded Rectangle 4"/>
          <p:cNvSpPr/>
          <p:nvPr/>
        </p:nvSpPr>
        <p:spPr>
          <a:xfrm>
            <a:off x="3421627" y="2507226"/>
            <a:ext cx="5412654" cy="9144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latin typeface="Arial" panose="020B0604020202020204" pitchFamily="34" charset="0"/>
                <a:cs typeface="Arial" panose="020B0604020202020204" pitchFamily="34" charset="0"/>
              </a:rPr>
              <a:t>Publicity       </a:t>
            </a:r>
            <a:r>
              <a:rPr lang="fa-IR" sz="2000" b="1" dirty="0">
                <a:solidFill>
                  <a:schemeClr val="bg1"/>
                </a:solidFill>
                <a:latin typeface="Arial" panose="020B0604020202020204" pitchFamily="34" charset="0"/>
                <a:cs typeface="Arial" panose="020B0604020202020204" pitchFamily="34" charset="0"/>
              </a:rPr>
              <a:t>ایجاد آگاهی عمومی</a:t>
            </a:r>
            <a:endParaRPr lang="en-US" sz="2000" b="1" dirty="0">
              <a:solidFill>
                <a:schemeClr val="bg1"/>
              </a:solidFill>
              <a:latin typeface="Arial" panose="020B0604020202020204" pitchFamily="34" charset="0"/>
              <a:cs typeface="Arial" panose="020B0604020202020204" pitchFamily="34" charset="0"/>
            </a:endParaRPr>
          </a:p>
        </p:txBody>
      </p:sp>
      <p:sp>
        <p:nvSpPr>
          <p:cNvPr id="6" name="Rounded Rectangle 5"/>
          <p:cNvSpPr/>
          <p:nvPr/>
        </p:nvSpPr>
        <p:spPr>
          <a:xfrm>
            <a:off x="3421627" y="4409768"/>
            <a:ext cx="5412653" cy="9144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Public relation     </a:t>
            </a:r>
            <a:r>
              <a:rPr lang="fa-IR" sz="2000" b="1" dirty="0">
                <a:solidFill>
                  <a:schemeClr val="bg1"/>
                </a:solidFill>
                <a:latin typeface="Arial" panose="020B0604020202020204" pitchFamily="34" charset="0"/>
                <a:cs typeface="Arial" panose="020B0604020202020204" pitchFamily="34" charset="0"/>
              </a:rPr>
              <a:t>روابط</a:t>
            </a:r>
            <a:r>
              <a:rPr lang="fa-IR" sz="2000" b="1" dirty="0">
                <a:solidFill>
                  <a:schemeClr val="bg1"/>
                </a:solidFill>
              </a:rPr>
              <a:t> عمومی</a:t>
            </a:r>
            <a:endParaRPr lang="en-US" sz="2000" b="1" dirty="0">
              <a:solidFill>
                <a:schemeClr val="bg1"/>
              </a:solidFill>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510993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496" y="4047744"/>
            <a:ext cx="8915400" cy="1863213"/>
          </a:xfrm>
        </p:spPr>
        <p:txBody>
          <a:bodyPr>
            <a:normAutofit/>
          </a:bodyPr>
          <a:lstStyle/>
          <a:p>
            <a:pPr marL="0" indent="0" algn="r" rtl="1">
              <a:lnSpc>
                <a:spcPct val="150000"/>
              </a:lnSpc>
              <a:buNone/>
            </a:pPr>
            <a:r>
              <a:rPr lang="fa-IR" sz="2400" b="1" dirty="0">
                <a:solidFill>
                  <a:srgbClr val="FFFF00"/>
                </a:solidFill>
                <a:cs typeface="B Nazanin" panose="00000400000000000000" pitchFamily="2" charset="-78"/>
              </a:rPr>
              <a:t>آگهی تجاری </a:t>
            </a:r>
            <a:r>
              <a:rPr lang="en-US" sz="2400" b="1" dirty="0">
                <a:solidFill>
                  <a:srgbClr val="FFFF00"/>
                </a:solidFill>
                <a:cs typeface="B Nazanin" panose="00000400000000000000" pitchFamily="2" charset="-78"/>
              </a:rPr>
              <a:t> advertising   </a:t>
            </a:r>
            <a:r>
              <a:rPr lang="fa-IR" sz="2400" b="1" dirty="0">
                <a:solidFill>
                  <a:srgbClr val="FFFF00"/>
                </a:solidFill>
                <a:cs typeface="B Nazanin" panose="00000400000000000000" pitchFamily="2" charset="-78"/>
              </a:rPr>
              <a:t> شکل کنترل شده ای از ارتباط است در حالی که ایجاد آگاهی عمومی </a:t>
            </a:r>
            <a:r>
              <a:rPr lang="en-US" sz="2400" b="1" dirty="0">
                <a:solidFill>
                  <a:srgbClr val="FFFF00"/>
                </a:solidFill>
                <a:cs typeface="B Nazanin" panose="00000400000000000000" pitchFamily="2" charset="-78"/>
              </a:rPr>
              <a:t>publicity </a:t>
            </a:r>
            <a:r>
              <a:rPr lang="fa-IR" sz="2400" b="1" dirty="0">
                <a:solidFill>
                  <a:srgbClr val="FFFF00"/>
                </a:solidFill>
                <a:cs typeface="B Nazanin" panose="00000400000000000000" pitchFamily="2" charset="-78"/>
              </a:rPr>
              <a:t> که بخشی از روابط عموی است غیر قابل کنترل است</a:t>
            </a:r>
            <a:endParaRPr lang="en-US" sz="2400" b="1" dirty="0">
              <a:solidFill>
                <a:srgbClr val="FFFF00"/>
              </a:solidFill>
              <a:cs typeface="B Nazanin" panose="00000400000000000000" pitchFamily="2" charset="-78"/>
            </a:endParaRPr>
          </a:p>
        </p:txBody>
      </p:sp>
      <p:sp>
        <p:nvSpPr>
          <p:cNvPr id="4" name="Oval 3"/>
          <p:cNvSpPr/>
          <p:nvPr/>
        </p:nvSpPr>
        <p:spPr>
          <a:xfrm>
            <a:off x="4827147" y="2087192"/>
            <a:ext cx="2964426" cy="153383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a:cs typeface="B Titr" panose="00000700000000000000" pitchFamily="2" charset="-78"/>
              </a:rPr>
              <a:t>کنترل:</a:t>
            </a:r>
            <a:endParaRPr lang="en-US" sz="3200" dirty="0">
              <a:cs typeface="B Titr" panose="00000700000000000000" pitchFamily="2" charset="-78"/>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3</a:t>
            </a:fld>
            <a:endParaRPr lang="en-US" dirty="0"/>
          </a:p>
        </p:txBody>
      </p:sp>
      <p:sp>
        <p:nvSpPr>
          <p:cNvPr id="5" name="Rectangle 4"/>
          <p:cNvSpPr/>
          <p:nvPr/>
        </p:nvSpPr>
        <p:spPr>
          <a:xfrm>
            <a:off x="2584704" y="513144"/>
            <a:ext cx="7449312" cy="9144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dirty="0">
                <a:solidFill>
                  <a:srgbClr val="FF0000"/>
                </a:solidFill>
                <a:cs typeface="B Titr" panose="00000700000000000000" pitchFamily="2" charset="-78"/>
              </a:rPr>
              <a:t>ابعاد تفاوت   </a:t>
            </a:r>
            <a:r>
              <a:rPr lang="fa-IR" dirty="0"/>
              <a:t>             </a:t>
            </a:r>
            <a:r>
              <a:rPr lang="en-US" sz="2000" b="1" dirty="0">
                <a:solidFill>
                  <a:prstClr val="black"/>
                </a:solidFill>
                <a:latin typeface="Arial" panose="020B0604020202020204" pitchFamily="34" charset="0"/>
                <a:cs typeface="Arial" panose="020B0604020202020204" pitchFamily="34" charset="0"/>
              </a:rPr>
              <a:t>Publicity</a:t>
            </a:r>
            <a:r>
              <a:rPr lang="fa-IR" sz="2000" b="1" dirty="0">
                <a:solidFill>
                  <a:prstClr val="black"/>
                </a:solidFill>
                <a:latin typeface="Arial" panose="020B0604020202020204" pitchFamily="34" charset="0"/>
                <a:cs typeface="Arial" panose="020B0604020202020204" pitchFamily="34" charset="0"/>
              </a:rPr>
              <a:t>      </a:t>
            </a:r>
            <a:r>
              <a:rPr lang="fa-IR" dirty="0"/>
              <a:t>   </a:t>
            </a:r>
            <a:r>
              <a:rPr lang="en-US" sz="2000" b="1" dirty="0">
                <a:solidFill>
                  <a:prstClr val="black"/>
                </a:solidFill>
                <a:latin typeface="Arial" panose="020B0604020202020204" pitchFamily="34" charset="0"/>
                <a:cs typeface="Arial" panose="020B0604020202020204" pitchFamily="34" charset="0"/>
              </a:rPr>
              <a:t> Advertising</a:t>
            </a:r>
            <a:r>
              <a:rPr lang="fa-IR" sz="2000" b="1" dirty="0">
                <a:solidFill>
                  <a:prstClr val="black"/>
                </a:solidFill>
                <a:latin typeface="Arial" panose="020B0604020202020204" pitchFamily="34" charset="0"/>
                <a:cs typeface="Arial" panose="020B0604020202020204" pitchFamily="34" charset="0"/>
              </a:rPr>
              <a:t> </a:t>
            </a:r>
            <a:r>
              <a:rPr lang="fa-IR" dirty="0"/>
              <a:t> </a:t>
            </a:r>
            <a:endParaRPr lang="en-US" dirty="0"/>
          </a:p>
        </p:txBody>
      </p:sp>
    </p:spTree>
    <p:extLst>
      <p:ext uri="{BB962C8B-B14F-4D97-AF65-F5344CB8AC3E}">
        <p14:creationId xmlns:p14="http://schemas.microsoft.com/office/powerpoint/2010/main" val="434415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7786362" y="3149665"/>
            <a:ext cx="3318387" cy="171081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cs typeface="B Titr" panose="00000700000000000000" pitchFamily="2" charset="-78"/>
              </a:rPr>
              <a:t>هزینه</a:t>
            </a:r>
            <a:endParaRPr lang="en-US" sz="3600" dirty="0">
              <a:cs typeface="B Titr" panose="00000700000000000000" pitchFamily="2" charset="-78"/>
            </a:endParaRPr>
          </a:p>
        </p:txBody>
      </p:sp>
      <p:sp>
        <p:nvSpPr>
          <p:cNvPr id="9" name="Oval 8"/>
          <p:cNvSpPr/>
          <p:nvPr/>
        </p:nvSpPr>
        <p:spPr>
          <a:xfrm>
            <a:off x="2897960" y="3149665"/>
            <a:ext cx="3583858" cy="1651819"/>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cs typeface="B Titr" panose="00000700000000000000" pitchFamily="2" charset="-78"/>
              </a:rPr>
              <a:t>اعتبار</a:t>
            </a:r>
            <a:endParaRPr lang="en-US" sz="3600" dirty="0">
              <a:cs typeface="B Titr" panose="00000700000000000000" pitchFamily="2" charset="-78"/>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4</a:t>
            </a:fld>
            <a:endParaRPr lang="en-US" dirty="0"/>
          </a:p>
        </p:txBody>
      </p:sp>
      <p:sp>
        <p:nvSpPr>
          <p:cNvPr id="3" name="Rectangle 2"/>
          <p:cNvSpPr/>
          <p:nvPr/>
        </p:nvSpPr>
        <p:spPr>
          <a:xfrm>
            <a:off x="3108960" y="513144"/>
            <a:ext cx="7449312" cy="9144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dirty="0">
                <a:solidFill>
                  <a:srgbClr val="FF0000"/>
                </a:solidFill>
                <a:cs typeface="B Titr" panose="00000700000000000000" pitchFamily="2" charset="-78"/>
              </a:rPr>
              <a:t>ابعاد تفاوت   </a:t>
            </a:r>
            <a:r>
              <a:rPr lang="fa-IR" dirty="0"/>
              <a:t>             </a:t>
            </a:r>
            <a:r>
              <a:rPr lang="en-US" sz="2000" b="1" dirty="0">
                <a:solidFill>
                  <a:prstClr val="black"/>
                </a:solidFill>
                <a:latin typeface="Arial" panose="020B0604020202020204" pitchFamily="34" charset="0"/>
                <a:cs typeface="Arial" panose="020B0604020202020204" pitchFamily="34" charset="0"/>
              </a:rPr>
              <a:t>Publicity</a:t>
            </a:r>
            <a:r>
              <a:rPr lang="fa-IR" sz="2000" b="1" dirty="0">
                <a:solidFill>
                  <a:prstClr val="black"/>
                </a:solidFill>
                <a:latin typeface="Arial" panose="020B0604020202020204" pitchFamily="34" charset="0"/>
                <a:cs typeface="Arial" panose="020B0604020202020204" pitchFamily="34" charset="0"/>
              </a:rPr>
              <a:t>      </a:t>
            </a:r>
            <a:r>
              <a:rPr lang="fa-IR" dirty="0"/>
              <a:t>   </a:t>
            </a:r>
            <a:r>
              <a:rPr lang="en-US" sz="2000" b="1" dirty="0">
                <a:solidFill>
                  <a:prstClr val="black"/>
                </a:solidFill>
                <a:latin typeface="Arial" panose="020B0604020202020204" pitchFamily="34" charset="0"/>
                <a:cs typeface="Arial" panose="020B0604020202020204" pitchFamily="34" charset="0"/>
              </a:rPr>
              <a:t> Advertising</a:t>
            </a:r>
            <a:r>
              <a:rPr lang="fa-IR" sz="2000" b="1" dirty="0">
                <a:solidFill>
                  <a:prstClr val="black"/>
                </a:solidFill>
                <a:latin typeface="Arial" panose="020B0604020202020204" pitchFamily="34" charset="0"/>
                <a:cs typeface="Arial" panose="020B0604020202020204" pitchFamily="34" charset="0"/>
              </a:rPr>
              <a:t> </a:t>
            </a:r>
            <a:r>
              <a:rPr lang="fa-IR" dirty="0"/>
              <a:t> </a:t>
            </a:r>
            <a:endParaRPr lang="en-US" dirty="0"/>
          </a:p>
        </p:txBody>
      </p:sp>
    </p:spTree>
    <p:extLst>
      <p:ext uri="{BB962C8B-B14F-4D97-AF65-F5344CB8AC3E}">
        <p14:creationId xmlns:p14="http://schemas.microsoft.com/office/powerpoint/2010/main" val="2508506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Titr" panose="00000700000000000000" pitchFamily="2" charset="-78"/>
              </a:rPr>
              <a:t>روابط عمومی ورزشی:</a:t>
            </a:r>
            <a:endParaRPr lang="en-US" dirty="0">
              <a:cs typeface="B Titr" panose="00000700000000000000" pitchFamily="2" charset="-78"/>
            </a:endParaRPr>
          </a:p>
        </p:txBody>
      </p:sp>
      <p:sp>
        <p:nvSpPr>
          <p:cNvPr id="3" name="Content Placeholder 2"/>
          <p:cNvSpPr>
            <a:spLocks noGrp="1"/>
          </p:cNvSpPr>
          <p:nvPr>
            <p:ph idx="1"/>
          </p:nvPr>
        </p:nvSpPr>
        <p:spPr/>
        <p:txBody>
          <a:bodyPr>
            <a:normAutofit/>
          </a:bodyPr>
          <a:lstStyle/>
          <a:p>
            <a:pPr marL="0" indent="0" algn="r">
              <a:lnSpc>
                <a:spcPct val="150000"/>
              </a:lnSpc>
              <a:buNone/>
            </a:pPr>
            <a:r>
              <a:rPr lang="fa-IR" sz="2400" b="1" dirty="0">
                <a:solidFill>
                  <a:srgbClr val="FFFF00"/>
                </a:solidFill>
                <a:cs typeface="B Nazanin" panose="00000400000000000000" pitchFamily="2" charset="-78"/>
              </a:rPr>
              <a:t>روابط عمومی ورزشی یک وظیفه مدیریتی مبتنی بر ارتباطات است که به تعیین مخاطبین کلیدی سازمان ورزشی،ارزیابی روابط با مخاطبین و تقویت روابط مطلوب بین سازمان ورزشی و مخاطبین آنها می پردازد</a:t>
            </a:r>
            <a:r>
              <a:rPr lang="fa-IR" sz="2400" b="1" dirty="0">
                <a:cs typeface="B Nazanin" panose="00000400000000000000" pitchFamily="2" charset="-78"/>
              </a:rPr>
              <a:t>.</a:t>
            </a:r>
            <a:endParaRPr lang="en-US" sz="2400" b="1" dirty="0">
              <a:cs typeface="B Nazanin" panose="000004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397646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circle(in)">
                                      <p:cBhvr>
                                        <p:cTn id="25"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Titr" panose="00000700000000000000" pitchFamily="2" charset="-78"/>
              </a:rPr>
              <a:t>روابط عمومی و بازاریابی:</a:t>
            </a:r>
            <a:endParaRPr lang="en-US" dirty="0">
              <a:cs typeface="B Titr" panose="00000700000000000000" pitchFamily="2" charset="-78"/>
            </a:endParaRPr>
          </a:p>
        </p:txBody>
      </p:sp>
      <p:sp>
        <p:nvSpPr>
          <p:cNvPr id="3" name="Content Placeholder 2"/>
          <p:cNvSpPr>
            <a:spLocks noGrp="1"/>
          </p:cNvSpPr>
          <p:nvPr>
            <p:ph idx="1"/>
          </p:nvPr>
        </p:nvSpPr>
        <p:spPr>
          <a:xfrm>
            <a:off x="1932039" y="1905000"/>
            <a:ext cx="9572573" cy="4764024"/>
          </a:xfrm>
        </p:spPr>
        <p:txBody>
          <a:bodyPr>
            <a:normAutofit fontScale="92500" lnSpcReduction="20000"/>
          </a:bodyPr>
          <a:lstStyle/>
          <a:p>
            <a:pPr marL="0" indent="0" algn="r">
              <a:lnSpc>
                <a:spcPct val="170000"/>
              </a:lnSpc>
              <a:buNone/>
            </a:pPr>
            <a:r>
              <a:rPr lang="fa-IR" sz="2400" b="1" dirty="0">
                <a:solidFill>
                  <a:srgbClr val="FFFF00"/>
                </a:solidFill>
                <a:cs typeface="B Nazanin" panose="00000400000000000000" pitchFamily="2" charset="-78"/>
              </a:rPr>
              <a:t>تمرکز بازاریابی بر روی مشتریان است در صورتی که تمرکز روابط عمومی بر روی انواع گروهای متعددی از مخاطبان سازمان ورزشی است .</a:t>
            </a:r>
          </a:p>
          <a:p>
            <a:pPr marL="0" indent="0" algn="r">
              <a:lnSpc>
                <a:spcPct val="170000"/>
              </a:lnSpc>
              <a:buNone/>
            </a:pPr>
            <a:r>
              <a:rPr lang="fa-IR" sz="2400" b="1" dirty="0">
                <a:solidFill>
                  <a:srgbClr val="FFFF00"/>
                </a:solidFill>
                <a:cs typeface="B Nazanin" panose="00000400000000000000" pitchFamily="2" charset="-78"/>
              </a:rPr>
              <a:t>مشتریان تنها گروهی از مخاطبان هستند که در هر دو حوزه فعالیت ،مورد توجه قرار می گیرند با این تفاوت که دیدگاه روابط عمومی در مورد آنها فراتر از یک مشتری صرف است.</a:t>
            </a:r>
          </a:p>
          <a:p>
            <a:pPr marL="0" indent="0" algn="r">
              <a:lnSpc>
                <a:spcPct val="170000"/>
              </a:lnSpc>
              <a:buNone/>
            </a:pPr>
            <a:r>
              <a:rPr lang="fa-IR" sz="2400" b="1" dirty="0">
                <a:solidFill>
                  <a:srgbClr val="FFFF00"/>
                </a:solidFill>
                <a:cs typeface="B Nazanin" panose="00000400000000000000" pitchFamily="2" charset="-78"/>
              </a:rPr>
              <a:t>برنامه های روابط عمومی سازمان ورزشی مخاطبان متعددی دارد که دارای ارتباط دو سویه هستند .اما برنامه های بازاریابی تنها به سمت بازارهای هدف در درون جمعیت مصرف کنندگان کالاهای سازمانی یا مشتریان بالقوه آنها هدایت می شوند</a:t>
            </a:r>
          </a:p>
          <a:p>
            <a:pPr marL="0" indent="0">
              <a:buNone/>
            </a:pPr>
            <a:r>
              <a:rPr lang="fa-IR" dirty="0">
                <a:solidFill>
                  <a:srgbClr val="FFFF00"/>
                </a:solidFill>
              </a:rPr>
              <a:t> </a:t>
            </a:r>
          </a:p>
          <a:p>
            <a:pPr marL="0" indent="0">
              <a:buNone/>
            </a:pPr>
            <a:r>
              <a:rPr lang="fa-IR" dirty="0">
                <a:solidFill>
                  <a:srgbClr val="FFFF00"/>
                </a:solidFill>
              </a:rPr>
              <a:t> </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2165570082"/>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a:cs typeface="B Titr" panose="00000700000000000000" pitchFamily="2" charset="-78"/>
              </a:rPr>
              <a:t>روابط رسانه ای در ورزش </a:t>
            </a:r>
            <a:endParaRPr lang="en-US" b="1" dirty="0">
              <a:cs typeface="B Titr" panose="00000700000000000000" pitchFamily="2" charset="-78"/>
            </a:endParaRPr>
          </a:p>
        </p:txBody>
      </p:sp>
      <p:sp>
        <p:nvSpPr>
          <p:cNvPr id="3" name="Content Placeholder 2"/>
          <p:cNvSpPr>
            <a:spLocks noGrp="1"/>
          </p:cNvSpPr>
          <p:nvPr>
            <p:ph idx="1"/>
          </p:nvPr>
        </p:nvSpPr>
        <p:spPr>
          <a:xfrm>
            <a:off x="2589212" y="2036064"/>
            <a:ext cx="8915400" cy="3875158"/>
          </a:xfrm>
        </p:spPr>
        <p:txBody>
          <a:bodyPr>
            <a:normAutofit/>
          </a:bodyPr>
          <a:lstStyle/>
          <a:p>
            <a:pPr marL="0" indent="0" algn="r">
              <a:lnSpc>
                <a:spcPct val="150000"/>
              </a:lnSpc>
              <a:buNone/>
            </a:pPr>
            <a:r>
              <a:rPr lang="fa-IR" sz="2400" b="1" dirty="0">
                <a:solidFill>
                  <a:srgbClr val="FFFF00"/>
                </a:solidFill>
                <a:cs typeface="B Nazanin" panose="00000400000000000000" pitchFamily="2" charset="-78"/>
              </a:rPr>
              <a:t>تبلیغات می تواند اطلاعاتی در باره محصول ،خدمات یا خود سازمان ورزشی باشدکه از طریق رسانه هایی گروهی به طور مجانی ارئه می شود اعتبار این اطلاعات به دلیل اینکه از خروجی رسانه های گروهی بیرون آمده نه از سازمان ورزش بسیار بالا است.</a:t>
            </a:r>
          </a:p>
          <a:p>
            <a:pPr marL="0" indent="0" algn="r">
              <a:lnSpc>
                <a:spcPct val="150000"/>
              </a:lnSpc>
              <a:buNone/>
            </a:pPr>
            <a:r>
              <a:rPr lang="fa-IR" sz="2400" b="1" dirty="0">
                <a:solidFill>
                  <a:srgbClr val="FFFF00"/>
                </a:solidFill>
                <a:cs typeface="B Nazanin" panose="00000400000000000000" pitchFamily="2" charset="-78"/>
              </a:rPr>
              <a:t>هدف روابط رسانه ای پرورش روابط مطلوب با اعضای رسانه های گروهی است.برنامه رسانه ای به منظور گسترش تبلیغات مثبت و به حداقل رساندن تبلیغات منفی است</a:t>
            </a:r>
            <a:endParaRPr lang="en-US" sz="2400" b="1" dirty="0">
              <a:solidFill>
                <a:srgbClr val="FFFF00"/>
              </a:solidFill>
              <a:cs typeface="B Nazanin" panose="000004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7058962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Titr" panose="00000700000000000000" pitchFamily="2" charset="-78"/>
              </a:rPr>
              <a:t>مهمترین فعالیتهای بخش روابط رسانه ای </a:t>
            </a:r>
            <a:endParaRPr lang="en-US" dirty="0">
              <a:cs typeface="B Titr" panose="00000700000000000000" pitchFamily="2" charset="-78"/>
            </a:endParaRPr>
          </a:p>
        </p:txBody>
      </p:sp>
      <p:sp>
        <p:nvSpPr>
          <p:cNvPr id="3" name="Content Placeholder 2"/>
          <p:cNvSpPr>
            <a:spLocks noGrp="1"/>
          </p:cNvSpPr>
          <p:nvPr>
            <p:ph idx="1"/>
          </p:nvPr>
        </p:nvSpPr>
        <p:spPr/>
        <p:txBody>
          <a:bodyPr>
            <a:normAutofit/>
          </a:bodyPr>
          <a:lstStyle/>
          <a:p>
            <a:pPr algn="r" rtl="1">
              <a:lnSpc>
                <a:spcPct val="150000"/>
              </a:lnSpc>
            </a:pPr>
            <a:r>
              <a:rPr lang="fa-IR" sz="2400" b="1" dirty="0">
                <a:solidFill>
                  <a:srgbClr val="FFFF00"/>
                </a:solidFill>
                <a:cs typeface="B Nazanin" panose="00000400000000000000" pitchFamily="2" charset="-78"/>
              </a:rPr>
              <a:t>تبلیغات</a:t>
            </a:r>
          </a:p>
          <a:p>
            <a:pPr algn="r" rtl="1">
              <a:lnSpc>
                <a:spcPct val="150000"/>
              </a:lnSpc>
            </a:pPr>
            <a:r>
              <a:rPr lang="fa-IR" sz="2400" b="1" dirty="0">
                <a:solidFill>
                  <a:srgbClr val="FFFF00"/>
                </a:solidFill>
                <a:cs typeface="B Nazanin" panose="00000400000000000000" pitchFamily="2" charset="-78"/>
              </a:rPr>
              <a:t>مدیریت خدمات آماری و اطلاعاتی </a:t>
            </a:r>
          </a:p>
          <a:p>
            <a:pPr algn="r" rtl="1">
              <a:lnSpc>
                <a:spcPct val="150000"/>
              </a:lnSpc>
            </a:pPr>
            <a:r>
              <a:rPr lang="fa-IR" sz="2400" b="1" dirty="0">
                <a:solidFill>
                  <a:srgbClr val="FFFF00"/>
                </a:solidFill>
                <a:cs typeface="B Nazanin" panose="00000400000000000000" pitchFamily="2" charset="-78"/>
              </a:rPr>
              <a:t>مدیریت امور رسانه ها</a:t>
            </a:r>
            <a:r>
              <a:rPr lang="en-US" sz="2400" b="1" dirty="0">
                <a:solidFill>
                  <a:srgbClr val="FFFF00"/>
                </a:solidFill>
                <a:cs typeface="B Nazanin" panose="00000400000000000000" pitchFamily="2" charset="-78"/>
              </a:rPr>
              <a:t> </a:t>
            </a:r>
            <a:r>
              <a:rPr lang="fa-IR" sz="2400" b="1" dirty="0">
                <a:solidFill>
                  <a:srgbClr val="FFFF00"/>
                </a:solidFill>
                <a:cs typeface="B Nazanin" panose="00000400000000000000" pitchFamily="2" charset="-78"/>
              </a:rPr>
              <a:t>در بازی ها و رقابت ها</a:t>
            </a:r>
          </a:p>
          <a:p>
            <a:pPr algn="r" rtl="1">
              <a:lnSpc>
                <a:spcPct val="150000"/>
              </a:lnSpc>
            </a:pPr>
            <a:r>
              <a:rPr lang="fa-IR" sz="2400" b="1" dirty="0">
                <a:solidFill>
                  <a:srgbClr val="FFFF00"/>
                </a:solidFill>
                <a:cs typeface="B Nazanin" panose="00000400000000000000" pitchFamily="2" charset="-78"/>
              </a:rPr>
              <a:t>تولید نشریات</a:t>
            </a:r>
          </a:p>
          <a:p>
            <a:pPr algn="r" rtl="1">
              <a:lnSpc>
                <a:spcPct val="150000"/>
              </a:lnSpc>
            </a:pPr>
            <a:r>
              <a:rPr lang="fa-IR" sz="2400" b="1" dirty="0">
                <a:solidFill>
                  <a:srgbClr val="FFFF00"/>
                </a:solidFill>
                <a:cs typeface="B Nazanin" panose="00000400000000000000" pitchFamily="2" charset="-78"/>
              </a:rPr>
              <a:t>مدیریت وب سایت ها</a:t>
            </a:r>
            <a:endParaRPr lang="en-US" sz="2400" b="1" dirty="0">
              <a:solidFill>
                <a:srgbClr val="FFFF00"/>
              </a:solidFill>
              <a:cs typeface="B Nazanin" panose="000004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7743184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Titr" panose="00000700000000000000" pitchFamily="2" charset="-78"/>
              </a:rPr>
              <a:t>روابط اجتماعی در ورزش</a:t>
            </a:r>
            <a:endParaRPr lang="en-US" dirty="0">
              <a:cs typeface="B Titr" panose="00000700000000000000" pitchFamily="2" charset="-78"/>
            </a:endParaRPr>
          </a:p>
        </p:txBody>
      </p:sp>
      <p:sp>
        <p:nvSpPr>
          <p:cNvPr id="3" name="Content Placeholder 2"/>
          <p:cNvSpPr>
            <a:spLocks noGrp="1"/>
          </p:cNvSpPr>
          <p:nvPr>
            <p:ph idx="1"/>
          </p:nvPr>
        </p:nvSpPr>
        <p:spPr>
          <a:xfrm>
            <a:off x="1853184" y="1670304"/>
            <a:ext cx="9651428" cy="4791456"/>
          </a:xfrm>
        </p:spPr>
        <p:txBody>
          <a:bodyPr>
            <a:noAutofit/>
          </a:bodyPr>
          <a:lstStyle/>
          <a:p>
            <a:pPr marL="0" indent="0" algn="r">
              <a:buNone/>
            </a:pPr>
            <a:r>
              <a:rPr lang="fa-IR" sz="2400" b="1" dirty="0">
                <a:solidFill>
                  <a:srgbClr val="FFFF00"/>
                </a:solidFill>
                <a:cs typeface="B Nazanin" panose="00000400000000000000" pitchFamily="2" charset="-78"/>
              </a:rPr>
              <a:t>دومین شکل از رایج ترین فعالیتهای روابط عمومی در ورزش روابط اجتماعی در ورزش است .</a:t>
            </a:r>
          </a:p>
          <a:p>
            <a:pPr marL="0" indent="0" algn="r">
              <a:buNone/>
            </a:pPr>
            <a:r>
              <a:rPr lang="fa-IR" sz="2400" b="1" dirty="0">
                <a:solidFill>
                  <a:srgbClr val="FFFF00"/>
                </a:solidFill>
                <a:cs typeface="B Nazanin" panose="00000400000000000000" pitchFamily="2" charset="-78"/>
              </a:rPr>
              <a:t>روابط اجتماعی فعالیتی سازمانی برای ارتباط مطلوب سازمان ورزشی با جامعه ای است که در آن واقع شده است.</a:t>
            </a:r>
          </a:p>
          <a:p>
            <a:pPr marL="0" indent="0" algn="r">
              <a:buNone/>
            </a:pPr>
            <a:endParaRPr lang="en-US" sz="2400" b="1" dirty="0">
              <a:solidFill>
                <a:srgbClr val="FFFF00"/>
              </a:solidFill>
              <a:cs typeface="B Nazanin" panose="00000400000000000000" pitchFamily="2" charset="-78"/>
            </a:endParaRPr>
          </a:p>
          <a:p>
            <a:pPr marL="0" indent="0" algn="r">
              <a:buNone/>
            </a:pPr>
            <a:r>
              <a:rPr lang="fa-IR" sz="2400" b="1" dirty="0">
                <a:solidFill>
                  <a:srgbClr val="FFFF00"/>
                </a:solidFill>
                <a:cs typeface="B Nazanin" panose="00000400000000000000" pitchFamily="2" charset="-78"/>
              </a:rPr>
              <a:t>ارتباط اجتماعی با ارتباط رسانه ای تفاوت دارد زیرا ارتباط رسانه ای بر روی آنچه که در زمین اتفاق می افتد تمرکز می کند ،</a:t>
            </a:r>
            <a:r>
              <a:rPr lang="fa-IR" sz="2400" b="1">
                <a:solidFill>
                  <a:srgbClr val="FFFF00"/>
                </a:solidFill>
                <a:cs typeface="B Nazanin" panose="00000400000000000000" pitchFamily="2" charset="-78"/>
              </a:rPr>
              <a:t>در حالی </a:t>
            </a:r>
            <a:r>
              <a:rPr lang="fa-IR" sz="2400" b="1" dirty="0">
                <a:solidFill>
                  <a:srgbClr val="FFFF00"/>
                </a:solidFill>
                <a:cs typeface="B Nazanin" panose="00000400000000000000" pitchFamily="2" charset="-78"/>
              </a:rPr>
              <a:t>که ارتباط اجتماعی مربوط به آن چیزی است که در خارج زمین بازی اتفاق می افتد .در نهایت تلاقی این دو برنامه با یکدیگر به تامین هدف کمک می کند.</a:t>
            </a:r>
          </a:p>
          <a:p>
            <a:pPr marL="0" indent="0" algn="r">
              <a:buNone/>
            </a:pPr>
            <a:endParaRPr lang="en-US" sz="2400" b="1" dirty="0">
              <a:solidFill>
                <a:srgbClr val="FFFF00"/>
              </a:solidFill>
              <a:cs typeface="B Nazanin" panose="00000400000000000000" pitchFamily="2" charset="-78"/>
            </a:endParaRPr>
          </a:p>
          <a:p>
            <a:pPr marL="0" indent="0" algn="r">
              <a:buNone/>
            </a:pPr>
            <a:r>
              <a:rPr lang="fa-IR" sz="2400" b="1" dirty="0">
                <a:solidFill>
                  <a:srgbClr val="FFFF00"/>
                </a:solidFill>
                <a:cs typeface="B Nazanin" panose="00000400000000000000" pitchFamily="2" charset="-78"/>
              </a:rPr>
              <a:t>تعامل  مثبت  میان سازمان ورزشی و جامعه موجب پرورش نگرش های مطلوب میان اعضای جامعه می گردد.برنامه های روابط اجتماعی سازمان می تواند پیامدهایی چون ایجاد مسولیت اجتماعی ،آگاهی عمومی ،توجه نسبت به مشتریان و روحیه مضاعف برای کارمندان داشته باشد</a:t>
            </a:r>
            <a:endParaRPr lang="en-US" sz="2400" b="1" dirty="0">
              <a:solidFill>
                <a:srgbClr val="FFFF00"/>
              </a:solidFill>
              <a:cs typeface="B Nazanin" panose="00000400000000000000" pitchFamily="2"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4059400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506</TotalTime>
  <Words>553</Words>
  <Application>Microsoft Office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Century Gothic</vt:lpstr>
      <vt:lpstr>Constantia</vt:lpstr>
      <vt:lpstr>Wingdings 3</vt:lpstr>
      <vt:lpstr>Wisp</vt:lpstr>
      <vt:lpstr>   فصل 8                                           </vt:lpstr>
      <vt:lpstr>PowerPoint Presentation</vt:lpstr>
      <vt:lpstr>PowerPoint Presentation</vt:lpstr>
      <vt:lpstr>PowerPoint Presentation</vt:lpstr>
      <vt:lpstr>روابط عمومی ورزشی:</vt:lpstr>
      <vt:lpstr>روابط عمومی و بازاریابی:</vt:lpstr>
      <vt:lpstr>روابط رسانه ای در ورزش </vt:lpstr>
      <vt:lpstr>مهمترین فعالیتهای بخش روابط رسانه ای </vt:lpstr>
      <vt:lpstr>روابط اجتماعی در ورزش</vt:lpstr>
      <vt:lpstr>فعالیت ها ی بخش روابط اجتماعی</vt:lpstr>
      <vt:lpstr>دیگر حوزه های فعالیت روابط عمومی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استاد مربوطه : خانم دکتر زردشتیان دانشجو:بیژن زینی فر</dc:title>
  <dc:creator>Zero</dc:creator>
  <cp:lastModifiedBy>Dr Zardashtian</cp:lastModifiedBy>
  <cp:revision>45</cp:revision>
  <dcterms:created xsi:type="dcterms:W3CDTF">2015-10-29T16:38:01Z</dcterms:created>
  <dcterms:modified xsi:type="dcterms:W3CDTF">2020-03-27T17:02:50Z</dcterms:modified>
</cp:coreProperties>
</file>