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67" r:id="rId2"/>
    <p:sldId id="26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70" r:id="rId12"/>
  </p:sldIdLst>
  <p:sldSz cx="9144000" cy="6858000" type="screen4x3"/>
  <p:notesSz cx="6858000" cy="9144000"/>
  <p:defaultTextStyle>
    <a:defPPr>
      <a:defRPr lang="hi-I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FD328A2-B517-40D3-9533-B701F5F0288B}" type="datetimeFigureOut">
              <a:rPr lang="hi-IN" smtClean="0"/>
              <a:pPr/>
              <a:t>शुक्रवार, 7 चैत्र 1942</a:t>
            </a:fld>
            <a:endParaRPr lang="hi-IN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hi-IN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CF47D4C-6927-4E30-96A1-DD5B6AD3ECDF}" type="slidenum">
              <a:rPr lang="hi-IN" smtClean="0"/>
              <a:pPr/>
              <a:t>‹#›</a:t>
            </a:fld>
            <a:endParaRPr lang="hi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328A2-B517-40D3-9533-B701F5F0288B}" type="datetimeFigureOut">
              <a:rPr lang="hi-IN" smtClean="0"/>
              <a:pPr/>
              <a:t>शुक्रवार, 7 चैत्र 1942</a:t>
            </a:fld>
            <a:endParaRPr lang="hi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i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47D4C-6927-4E30-96A1-DD5B6AD3ECDF}" type="slidenum">
              <a:rPr lang="hi-IN" smtClean="0"/>
              <a:pPr/>
              <a:t>‹#›</a:t>
            </a:fld>
            <a:endParaRPr lang="hi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FD328A2-B517-40D3-9533-B701F5F0288B}" type="datetimeFigureOut">
              <a:rPr lang="hi-IN" smtClean="0"/>
              <a:pPr/>
              <a:t>शुक्रवार, 7 चैत्र 1942</a:t>
            </a:fld>
            <a:endParaRPr lang="hi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hi-IN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9CF47D4C-6927-4E30-96A1-DD5B6AD3ECDF}" type="slidenum">
              <a:rPr lang="hi-IN" smtClean="0"/>
              <a:pPr/>
              <a:t>‹#›</a:t>
            </a:fld>
            <a:endParaRPr lang="hi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328A2-B517-40D3-9533-B701F5F0288B}" type="datetimeFigureOut">
              <a:rPr lang="hi-IN" smtClean="0"/>
              <a:pPr/>
              <a:t>शुक्रवार, 7 चैत्र 1942</a:t>
            </a:fld>
            <a:endParaRPr lang="hi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i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CF47D4C-6927-4E30-96A1-DD5B6AD3ECDF}" type="slidenum">
              <a:rPr lang="hi-IN" smtClean="0"/>
              <a:pPr/>
              <a:t>‹#›</a:t>
            </a:fld>
            <a:endParaRPr lang="hi-IN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328A2-B517-40D3-9533-B701F5F0288B}" type="datetimeFigureOut">
              <a:rPr lang="hi-IN" smtClean="0"/>
              <a:pPr/>
              <a:t>शुक्रवार, 7 चैत्र 1942</a:t>
            </a:fld>
            <a:endParaRPr lang="hi-IN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9CF47D4C-6927-4E30-96A1-DD5B6AD3ECDF}" type="slidenum">
              <a:rPr lang="hi-IN" smtClean="0"/>
              <a:pPr/>
              <a:t>‹#›</a:t>
            </a:fld>
            <a:endParaRPr lang="hi-IN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i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FD328A2-B517-40D3-9533-B701F5F0288B}" type="datetimeFigureOut">
              <a:rPr lang="hi-IN" smtClean="0"/>
              <a:pPr/>
              <a:t>शुक्रवार, 7 चैत्र 1942</a:t>
            </a:fld>
            <a:endParaRPr lang="hi-IN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CF47D4C-6927-4E30-96A1-DD5B6AD3ECDF}" type="slidenum">
              <a:rPr lang="hi-IN" smtClean="0"/>
              <a:pPr/>
              <a:t>‹#›</a:t>
            </a:fld>
            <a:endParaRPr lang="hi-IN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hi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FD328A2-B517-40D3-9533-B701F5F0288B}" type="datetimeFigureOut">
              <a:rPr lang="hi-IN" smtClean="0"/>
              <a:pPr/>
              <a:t>शुक्रवार, 7 चैत्र 1942</a:t>
            </a:fld>
            <a:endParaRPr lang="hi-IN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CF47D4C-6927-4E30-96A1-DD5B6AD3ECDF}" type="slidenum">
              <a:rPr lang="hi-IN" smtClean="0"/>
              <a:pPr/>
              <a:t>‹#›</a:t>
            </a:fld>
            <a:endParaRPr lang="hi-IN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hi-IN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328A2-B517-40D3-9533-B701F5F0288B}" type="datetimeFigureOut">
              <a:rPr lang="hi-IN" smtClean="0"/>
              <a:pPr/>
              <a:t>शुक्रवार, 7 चैत्र 1942</a:t>
            </a:fld>
            <a:endParaRPr lang="hi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i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CF47D4C-6927-4E30-96A1-DD5B6AD3ECDF}" type="slidenum">
              <a:rPr lang="hi-IN" smtClean="0"/>
              <a:pPr/>
              <a:t>‹#›</a:t>
            </a:fld>
            <a:endParaRPr lang="hi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328A2-B517-40D3-9533-B701F5F0288B}" type="datetimeFigureOut">
              <a:rPr lang="hi-IN" smtClean="0"/>
              <a:pPr/>
              <a:t>शुक्रवार, 7 चैत्र 1942</a:t>
            </a:fld>
            <a:endParaRPr lang="hi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i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CF47D4C-6927-4E30-96A1-DD5B6AD3ECDF}" type="slidenum">
              <a:rPr lang="hi-IN" smtClean="0"/>
              <a:pPr/>
              <a:t>‹#›</a:t>
            </a:fld>
            <a:endParaRPr lang="hi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328A2-B517-40D3-9533-B701F5F0288B}" type="datetimeFigureOut">
              <a:rPr lang="hi-IN" smtClean="0"/>
              <a:pPr/>
              <a:t>शुक्रवार, 7 चैत्र 1942</a:t>
            </a:fld>
            <a:endParaRPr lang="hi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i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CF47D4C-6927-4E30-96A1-DD5B6AD3ECDF}" type="slidenum">
              <a:rPr lang="hi-IN" smtClean="0"/>
              <a:pPr/>
              <a:t>‹#›</a:t>
            </a:fld>
            <a:endParaRPr lang="hi-IN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FD328A2-B517-40D3-9533-B701F5F0288B}" type="datetimeFigureOut">
              <a:rPr lang="hi-IN" smtClean="0"/>
              <a:pPr/>
              <a:t>शुक्रवार, 7 चैत्र 1942</a:t>
            </a:fld>
            <a:endParaRPr lang="hi-IN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9CF47D4C-6927-4E30-96A1-DD5B6AD3ECDF}" type="slidenum">
              <a:rPr lang="hi-IN" smtClean="0"/>
              <a:pPr/>
              <a:t>‹#›</a:t>
            </a:fld>
            <a:endParaRPr lang="hi-IN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hi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FD328A2-B517-40D3-9533-B701F5F0288B}" type="datetimeFigureOut">
              <a:rPr lang="hi-IN" smtClean="0"/>
              <a:pPr/>
              <a:t>शुक्रवार, 7 चैत्र 1942</a:t>
            </a:fld>
            <a:endParaRPr lang="hi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hi-IN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CF47D4C-6927-4E30-96A1-DD5B6AD3ECDF}" type="slidenum">
              <a:rPr lang="hi-IN" smtClean="0"/>
              <a:pPr/>
              <a:t>‹#›</a:t>
            </a:fld>
            <a:endParaRPr lang="hi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8794" y="571480"/>
            <a:ext cx="5672150" cy="5214974"/>
          </a:xfrm>
        </p:spPr>
        <p:txBody>
          <a:bodyPr>
            <a:noAutofit/>
          </a:bodyPr>
          <a:lstStyle/>
          <a:p>
            <a:r>
              <a:rPr lang="en-US" sz="28700" dirty="0">
                <a:latin typeface="110_Besmellah_1(MRT)" pitchFamily="2" charset="0"/>
              </a:rPr>
              <a:t>F    </a:t>
            </a:r>
            <a:endParaRPr lang="hi-IN" sz="28700" dirty="0">
              <a:latin typeface="110_Besmellah_1(MRT)" pitchFamily="2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pPr algn="r" rtl="1"/>
            <a:r>
              <a:rPr lang="fa-IR" sz="2000" b="1" dirty="0">
                <a:cs typeface="B Nazanin" pitchFamily="2" charset="-78"/>
              </a:rPr>
              <a:t>اماکن ورزشی به عنوان مکان یا کانال توزیع</a:t>
            </a:r>
          </a:p>
          <a:p>
            <a:pPr algn="r" rtl="1">
              <a:buNone/>
            </a:pPr>
            <a:endParaRPr lang="fa-IR" sz="2000" dirty="0">
              <a:cs typeface="B Nazanin" pitchFamily="2" charset="-78"/>
            </a:endParaRPr>
          </a:p>
          <a:p>
            <a:pPr algn="r" rtl="1">
              <a:buNone/>
            </a:pPr>
            <a:endParaRPr lang="fa-IR" sz="2000" dirty="0">
              <a:cs typeface="B Nazanin" pitchFamily="2" charset="-78"/>
            </a:endParaRPr>
          </a:p>
          <a:p>
            <a:pPr algn="r" rtl="1">
              <a:buNone/>
            </a:pPr>
            <a:r>
              <a:rPr lang="fa-IR" sz="2000" dirty="0">
                <a:cs typeface="B Nazanin" pitchFamily="2" charset="-78"/>
              </a:rPr>
              <a:t>اماکن ورزشی کانال مناسبی برای توزیع دو نوع محصول ورزشی است :</a:t>
            </a:r>
          </a:p>
          <a:p>
            <a:pPr algn="r" rtl="1">
              <a:buNone/>
            </a:pPr>
            <a:r>
              <a:rPr lang="fa-IR" sz="2000" dirty="0">
                <a:cs typeface="B Nazanin" pitchFamily="2" charset="-78"/>
              </a:rPr>
              <a:t>1-خدمات فعالیت هنای ورزشی</a:t>
            </a:r>
          </a:p>
          <a:p>
            <a:pPr algn="r" rtl="1">
              <a:buNone/>
            </a:pPr>
            <a:r>
              <a:rPr lang="fa-IR" sz="2000" dirty="0">
                <a:cs typeface="B Nazanin" pitchFamily="2" charset="-78"/>
              </a:rPr>
              <a:t>2-رویداد های ورزش حرفه ای</a:t>
            </a:r>
            <a:endParaRPr lang="hi-IN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pictures\collection\Collections (33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500042"/>
            <a:ext cx="8358246" cy="607223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428728" y="857232"/>
            <a:ext cx="3786214" cy="10001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3200" dirty="0">
                <a:latin typeface="110_Besmellah_2(MRT)" pitchFamily="2" charset="0"/>
                <a:cs typeface="_MRT_Khodkar" pitchFamily="2" charset="-78"/>
              </a:rPr>
              <a:t>باتشکر از توجه شما</a:t>
            </a:r>
            <a:endParaRPr lang="hi-IN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571480"/>
            <a:ext cx="8229600" cy="5435811"/>
          </a:xfrm>
        </p:spPr>
        <p:txBody>
          <a:bodyPr/>
          <a:lstStyle/>
          <a:p>
            <a:pPr algn="ctr" rtl="1">
              <a:buNone/>
            </a:pPr>
            <a:r>
              <a:rPr lang="fa-IR" dirty="0">
                <a:cs typeface="B Nazanin" pitchFamily="2" charset="-78"/>
              </a:rPr>
              <a:t>به نام خدا</a:t>
            </a:r>
          </a:p>
          <a:p>
            <a:pPr algn="ctr" rtl="1">
              <a:buNone/>
            </a:pPr>
            <a:endParaRPr lang="fa-IR" dirty="0">
              <a:cs typeface="B Nazanin" pitchFamily="2" charset="-78"/>
            </a:endParaRPr>
          </a:p>
          <a:p>
            <a:pPr algn="ctr" rtl="1">
              <a:lnSpc>
                <a:spcPct val="150000"/>
              </a:lnSpc>
              <a:buNone/>
            </a:pPr>
            <a:r>
              <a:rPr lang="fa-IR" b="1" dirty="0">
                <a:cs typeface="B Nazanin" pitchFamily="2" charset="-78"/>
              </a:rPr>
              <a:t>قیمت،توزیع </a:t>
            </a:r>
          </a:p>
          <a:p>
            <a:pPr algn="ctr" rtl="1">
              <a:lnSpc>
                <a:spcPct val="150000"/>
              </a:lnSpc>
              <a:buNone/>
            </a:pPr>
            <a:r>
              <a:rPr lang="fa-IR" b="1" dirty="0">
                <a:cs typeface="B Nazanin" pitchFamily="2" charset="-78"/>
              </a:rPr>
              <a:t> </a:t>
            </a:r>
          </a:p>
          <a:p>
            <a:pPr algn="ctr" rtl="1">
              <a:lnSpc>
                <a:spcPct val="150000"/>
              </a:lnSpc>
              <a:buNone/>
            </a:pPr>
            <a:r>
              <a:rPr lang="fa-IR" b="1" dirty="0">
                <a:cs typeface="B Nazanin" pitchFamily="2" charset="-78"/>
              </a:rPr>
              <a:t>فصل 5 و 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00174"/>
            <a:ext cx="8229600" cy="4625989"/>
          </a:xfrm>
        </p:spPr>
        <p:txBody>
          <a:bodyPr>
            <a:normAutofit/>
          </a:bodyPr>
          <a:lstStyle/>
          <a:p>
            <a:pPr algn="r" rtl="1"/>
            <a:r>
              <a:rPr lang="fa-IR" sz="2000" dirty="0">
                <a:cs typeface="B Nazanin" pitchFamily="2" charset="-78"/>
              </a:rPr>
              <a:t>منعکس کننده ارزش یک محصول</a:t>
            </a:r>
          </a:p>
          <a:p>
            <a:pPr algn="r" rtl="1">
              <a:buNone/>
            </a:pPr>
            <a:endParaRPr lang="fa-IR" sz="2000" dirty="0">
              <a:cs typeface="B Nazanin" pitchFamily="2" charset="-78"/>
            </a:endParaRPr>
          </a:p>
          <a:p>
            <a:pPr algn="r" rtl="1">
              <a:buNone/>
            </a:pPr>
            <a:endParaRPr lang="fa-IR" sz="2000" dirty="0">
              <a:cs typeface="B Nazanin" pitchFamily="2" charset="-78"/>
            </a:endParaRPr>
          </a:p>
          <a:p>
            <a:pPr algn="r" rtl="1">
              <a:buNone/>
            </a:pPr>
            <a:endParaRPr lang="fa-IR" sz="2000" dirty="0">
              <a:cs typeface="B Nazanin" pitchFamily="2" charset="-78"/>
            </a:endParaRPr>
          </a:p>
          <a:p>
            <a:pPr algn="r" rtl="1">
              <a:buNone/>
            </a:pPr>
            <a:endParaRPr lang="fa-IR" sz="2000" dirty="0">
              <a:cs typeface="B Nazanin" pitchFamily="2" charset="-78"/>
            </a:endParaRPr>
          </a:p>
          <a:p>
            <a:pPr algn="r" rtl="1"/>
            <a:endParaRPr lang="fa-IR" sz="2000" dirty="0">
              <a:cs typeface="B Nazanin" pitchFamily="2" charset="-78"/>
            </a:endParaRPr>
          </a:p>
          <a:p>
            <a:pPr algn="r" rtl="1">
              <a:buNone/>
            </a:pPr>
            <a:r>
              <a:rPr lang="fa-IR" sz="2000" dirty="0">
                <a:cs typeface="B Nazanin" pitchFamily="2" charset="-78"/>
              </a:rPr>
              <a:t> ارزش:</a:t>
            </a:r>
          </a:p>
          <a:p>
            <a:pPr algn="r" rtl="1">
              <a:buNone/>
            </a:pPr>
            <a:endParaRPr lang="fa-IR" sz="2000" dirty="0">
              <a:cs typeface="B Nazanin" pitchFamily="2" charset="-78"/>
            </a:endParaRPr>
          </a:p>
          <a:p>
            <a:pPr algn="l">
              <a:buNone/>
            </a:pPr>
            <a:endParaRPr lang="hi-IN" sz="2000" dirty="0"/>
          </a:p>
        </p:txBody>
      </p:sp>
      <p:sp>
        <p:nvSpPr>
          <p:cNvPr id="5" name="Horizontal Scroll 4"/>
          <p:cNvSpPr/>
          <p:nvPr/>
        </p:nvSpPr>
        <p:spPr>
          <a:xfrm>
            <a:off x="3643306" y="571480"/>
            <a:ext cx="1785950" cy="78581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b="1" i="1" dirty="0"/>
              <a:t>قیمت</a:t>
            </a:r>
            <a:endParaRPr lang="hi-IN" dirty="0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i-IN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i-IN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857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i-I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Mangal" pitchFamily="18" charset="0"/>
            </a:endParaRPr>
          </a:p>
        </p:txBody>
      </p:sp>
      <p:pic>
        <p:nvPicPr>
          <p:cNvPr id="8" name="Picture 7" descr="index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28860" y="1571612"/>
            <a:ext cx="2143125" cy="2143125"/>
          </a:xfrm>
          <a:prstGeom prst="rect">
            <a:avLst/>
          </a:prstGeom>
        </p:spPr>
      </p:pic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i-IN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4810" y="4643446"/>
            <a:ext cx="4214842" cy="571504"/>
          </a:xfrm>
          <a:prstGeom prst="rect">
            <a:avLst/>
          </a:prstGeom>
          <a:noFill/>
        </p:spPr>
      </p:pic>
      <p:pic>
        <p:nvPicPr>
          <p:cNvPr id="11" name="Picture 10" descr="index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00100" y="4572008"/>
            <a:ext cx="2981325" cy="153352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000" b="1" dirty="0">
                <a:latin typeface="B Nazanin+ Black" pitchFamily="2" charset="-78"/>
                <a:cs typeface="B Nazanin" pitchFamily="2" charset="-78"/>
              </a:rPr>
              <a:t>درآمد:</a:t>
            </a:r>
          </a:p>
          <a:p>
            <a:pPr algn="r" rtl="1">
              <a:buNone/>
            </a:pPr>
            <a:r>
              <a:rPr lang="fa-IR" sz="2000" dirty="0">
                <a:latin typeface="B Nazanin+ Black" pitchFamily="2" charset="-78"/>
                <a:cs typeface="B Nazanin" pitchFamily="2" charset="-78"/>
              </a:rPr>
              <a:t>قیمت یا هزینه ای که مشتریان برای یک محصول می پردازند،ضربدرتعدادمحصول فروخته شده</a:t>
            </a:r>
          </a:p>
          <a:p>
            <a:pPr algn="r" rtl="1">
              <a:buNone/>
            </a:pPr>
            <a:endParaRPr lang="fa-IR" sz="2000" dirty="0">
              <a:latin typeface="B Nazanin+ Black" pitchFamily="2" charset="-78"/>
              <a:cs typeface="B Nazanin" pitchFamily="2" charset="-78"/>
            </a:endParaRPr>
          </a:p>
          <a:p>
            <a:pPr algn="r" rtl="1">
              <a:buNone/>
            </a:pPr>
            <a:endParaRPr lang="fa-IR" sz="2000" dirty="0">
              <a:latin typeface="B Nazanin+ Black" pitchFamily="2" charset="-78"/>
              <a:cs typeface="B Nazanin" pitchFamily="2" charset="-78"/>
            </a:endParaRPr>
          </a:p>
          <a:p>
            <a:pPr algn="r" rtl="1">
              <a:buNone/>
            </a:pPr>
            <a:endParaRPr lang="fa-IR" sz="2000" dirty="0">
              <a:latin typeface="B Nazanin+ Black" pitchFamily="2" charset="-78"/>
              <a:cs typeface="B Nazanin" pitchFamily="2" charset="-78"/>
            </a:endParaRPr>
          </a:p>
          <a:p>
            <a:pPr algn="r" rtl="1">
              <a:buNone/>
            </a:pPr>
            <a:r>
              <a:rPr lang="fa-IR" sz="2000" b="1" dirty="0">
                <a:latin typeface="B Nazanin+ Black" pitchFamily="2" charset="-78"/>
                <a:cs typeface="B Nazanin" pitchFamily="2" charset="-78"/>
              </a:rPr>
              <a:t>سود:</a:t>
            </a:r>
          </a:p>
          <a:p>
            <a:pPr algn="r" rtl="1">
              <a:buNone/>
            </a:pPr>
            <a:r>
              <a:rPr lang="fa-IR" sz="2000" dirty="0">
                <a:latin typeface="B Nazanin+ Black" pitchFamily="2" charset="-78"/>
                <a:cs typeface="B Nazanin" pitchFamily="2" charset="-78"/>
              </a:rPr>
              <a:t>باکسر هزینه ها از در آمد باقی مانده سود نام دارد</a:t>
            </a:r>
            <a:endParaRPr lang="hi-IN" sz="2000" dirty="0">
              <a:latin typeface="B Nazanin+ Black" pitchFamily="2" charset="-78"/>
            </a:endParaRPr>
          </a:p>
        </p:txBody>
      </p:sp>
      <p:sp>
        <p:nvSpPr>
          <p:cNvPr id="4" name="Horizontal Scroll 3"/>
          <p:cNvSpPr/>
          <p:nvPr/>
        </p:nvSpPr>
        <p:spPr>
          <a:xfrm>
            <a:off x="3071802" y="500042"/>
            <a:ext cx="2500330" cy="78581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منبع درآمد وسود</a:t>
            </a:r>
            <a:endParaRPr lang="hi-IN" dirty="0"/>
          </a:p>
        </p:txBody>
      </p:sp>
      <p:pic>
        <p:nvPicPr>
          <p:cNvPr id="5" name="Picture 4" descr="0384179559360613010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14414" y="2928934"/>
            <a:ext cx="3111504" cy="287338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728" y="274638"/>
            <a:ext cx="6500858" cy="796908"/>
          </a:xfrm>
        </p:spPr>
        <p:txBody>
          <a:bodyPr>
            <a:normAutofit/>
          </a:bodyPr>
          <a:lstStyle/>
          <a:p>
            <a:pPr algn="ctr"/>
            <a:r>
              <a:rPr lang="fa-IR" sz="2000" b="1" dirty="0">
                <a:cs typeface="B Nazanin" pitchFamily="2" charset="-78"/>
              </a:rPr>
              <a:t>فرآیند قیمت گذاری استراتژیک</a:t>
            </a:r>
            <a:endParaRPr lang="hi-IN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/>
          </a:bodyPr>
          <a:lstStyle/>
          <a:p>
            <a:pPr algn="r" rtl="1"/>
            <a:r>
              <a:rPr lang="fa-IR" sz="2000" dirty="0">
                <a:cs typeface="B Nazanin" pitchFamily="2" charset="-78"/>
              </a:rPr>
              <a:t>قیمت یک محصول باید با تجزیه وتحلیل دقیق وهدف های هماهنگ طرح ریزی شود</a:t>
            </a:r>
          </a:p>
          <a:p>
            <a:pPr algn="r" rtl="1">
              <a:buNone/>
            </a:pPr>
            <a:endParaRPr lang="hi-IN" sz="2000" dirty="0"/>
          </a:p>
        </p:txBody>
      </p:sp>
      <p:sp>
        <p:nvSpPr>
          <p:cNvPr id="4" name="Rounded Rectangle 3"/>
          <p:cNvSpPr/>
          <p:nvPr/>
        </p:nvSpPr>
        <p:spPr>
          <a:xfrm>
            <a:off x="3643306" y="1714488"/>
            <a:ext cx="221457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تعیین اهداف قیمت گذاری</a:t>
            </a:r>
            <a:endParaRPr lang="hi-IN" dirty="0"/>
          </a:p>
        </p:txBody>
      </p:sp>
      <p:cxnSp>
        <p:nvCxnSpPr>
          <p:cNvPr id="6" name="Straight Arrow Connector 5"/>
          <p:cNvCxnSpPr/>
          <p:nvPr/>
        </p:nvCxnSpPr>
        <p:spPr>
          <a:xfrm rot="5400000">
            <a:off x="4607719" y="2321712"/>
            <a:ext cx="35719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3643306" y="2500306"/>
            <a:ext cx="221457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تعیین حساسیت قیمت</a:t>
            </a:r>
            <a:endParaRPr lang="hi-IN" dirty="0"/>
          </a:p>
        </p:txBody>
      </p:sp>
      <p:cxnSp>
        <p:nvCxnSpPr>
          <p:cNvPr id="13" name="Straight Arrow Connector 12"/>
          <p:cNvCxnSpPr/>
          <p:nvPr/>
        </p:nvCxnSpPr>
        <p:spPr>
          <a:xfrm rot="5400000">
            <a:off x="4608512" y="3106736"/>
            <a:ext cx="35719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>
            <a:off x="4608512" y="3892554"/>
            <a:ext cx="35719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3643306" y="3286124"/>
            <a:ext cx="228601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انجام تحلیل نقطه سر به سر</a:t>
            </a:r>
            <a:endParaRPr lang="hi-IN" dirty="0"/>
          </a:p>
        </p:txBody>
      </p:sp>
      <p:sp>
        <p:nvSpPr>
          <p:cNvPr id="16" name="Rounded Rectangle 15"/>
          <p:cNvSpPr/>
          <p:nvPr/>
        </p:nvSpPr>
        <p:spPr>
          <a:xfrm>
            <a:off x="3643306" y="4071942"/>
            <a:ext cx="228601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ارزیابی متغیر های قیمت</a:t>
            </a:r>
            <a:endParaRPr lang="hi-IN" dirty="0"/>
          </a:p>
        </p:txBody>
      </p:sp>
      <p:cxnSp>
        <p:nvCxnSpPr>
          <p:cNvPr id="17" name="Straight Arrow Connector 16"/>
          <p:cNvCxnSpPr/>
          <p:nvPr/>
        </p:nvCxnSpPr>
        <p:spPr>
          <a:xfrm rot="5400000">
            <a:off x="4608512" y="4678372"/>
            <a:ext cx="35719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3714744" y="4857760"/>
            <a:ext cx="221457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انتخاب تاکتیک های قیمت</a:t>
            </a:r>
            <a:endParaRPr lang="hi-IN" dirty="0"/>
          </a:p>
        </p:txBody>
      </p:sp>
      <p:cxnSp>
        <p:nvCxnSpPr>
          <p:cNvPr id="19" name="Straight Arrow Connector 18"/>
          <p:cNvCxnSpPr/>
          <p:nvPr/>
        </p:nvCxnSpPr>
        <p:spPr>
          <a:xfrm rot="5400000">
            <a:off x="4608512" y="5464190"/>
            <a:ext cx="35719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3714744" y="5643578"/>
            <a:ext cx="221457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تعیین نقطه قیمت</a:t>
            </a:r>
            <a:endParaRPr lang="hi-I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/>
          </a:bodyPr>
          <a:lstStyle/>
          <a:p>
            <a:pPr algn="r" rtl="1">
              <a:buNone/>
            </a:pPr>
            <a:endParaRPr lang="fa-IR" sz="2000" dirty="0"/>
          </a:p>
          <a:p>
            <a:pPr algn="r" rtl="1">
              <a:buFont typeface="Wingdings" pitchFamily="2" charset="2"/>
              <a:buChar char="q"/>
            </a:pPr>
            <a:r>
              <a:rPr lang="fa-IR" sz="2000" dirty="0">
                <a:cs typeface="B Nazanin" pitchFamily="2" charset="-78"/>
              </a:rPr>
              <a:t>یعنی چه مقدار محصول فرخته شود تا درآمد برابر با هزینه تولید محصول گردد</a:t>
            </a:r>
          </a:p>
          <a:p>
            <a:pPr algn="r" rtl="1">
              <a:buNone/>
            </a:pPr>
            <a:endParaRPr lang="hi-IN" sz="2000" dirty="0"/>
          </a:p>
        </p:txBody>
      </p:sp>
      <p:sp>
        <p:nvSpPr>
          <p:cNvPr id="4" name="Horizontal Scroll 3"/>
          <p:cNvSpPr/>
          <p:nvPr/>
        </p:nvSpPr>
        <p:spPr>
          <a:xfrm>
            <a:off x="3500430" y="0"/>
            <a:ext cx="2571768" cy="92869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تجزیه وتحلیل نقطه سر به سر</a:t>
            </a:r>
            <a:endParaRPr lang="hi-IN" dirty="0"/>
          </a:p>
        </p:txBody>
      </p:sp>
      <p:pic>
        <p:nvPicPr>
          <p:cNvPr id="5" name="Picture 4" descr="break_eve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57620" y="2000240"/>
            <a:ext cx="3914775" cy="2667000"/>
          </a:xfrm>
          <a:prstGeom prst="rect">
            <a:avLst/>
          </a:prstGeom>
        </p:spPr>
      </p:pic>
      <p:pic>
        <p:nvPicPr>
          <p:cNvPr id="6" name="Picture 5" descr="images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57356" y="4572008"/>
            <a:ext cx="1524000" cy="1524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/>
          </a:bodyPr>
          <a:lstStyle/>
          <a:p>
            <a:pPr algn="r" rtl="1">
              <a:buFont typeface="Wingdings" pitchFamily="2" charset="2"/>
              <a:buChar char="q"/>
            </a:pPr>
            <a:r>
              <a:rPr lang="fa-IR" sz="2000" b="1" dirty="0">
                <a:cs typeface="B Nazanin" pitchFamily="2" charset="-78"/>
              </a:rPr>
              <a:t>قیمت گذاری رقبا</a:t>
            </a:r>
          </a:p>
          <a:p>
            <a:pPr algn="r" rtl="1">
              <a:buFont typeface="Wingdings" pitchFamily="2" charset="2"/>
              <a:buChar char="q"/>
            </a:pPr>
            <a:r>
              <a:rPr lang="fa-IR" sz="2000" b="1" dirty="0">
                <a:cs typeface="B Nazanin" pitchFamily="2" charset="-78"/>
              </a:rPr>
              <a:t>محدودیت های فنی وقانونی</a:t>
            </a:r>
          </a:p>
          <a:p>
            <a:pPr algn="r" rtl="1">
              <a:buFont typeface="Wingdings" pitchFamily="2" charset="2"/>
              <a:buChar char="q"/>
            </a:pPr>
            <a:r>
              <a:rPr lang="fa-IR" sz="2000" b="1" dirty="0">
                <a:cs typeface="B Nazanin" pitchFamily="2" charset="-78"/>
              </a:rPr>
              <a:t>تاثیر عناصر آمیخته بازاریابی بر قیمت گذاری</a:t>
            </a:r>
            <a:endParaRPr lang="hi-IN" sz="2000" b="1" dirty="0"/>
          </a:p>
        </p:txBody>
      </p:sp>
      <p:sp>
        <p:nvSpPr>
          <p:cNvPr id="4" name="Horizontal Scroll 3"/>
          <p:cNvSpPr/>
          <p:nvPr/>
        </p:nvSpPr>
        <p:spPr>
          <a:xfrm>
            <a:off x="3571868" y="214290"/>
            <a:ext cx="2143140" cy="92869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b="1" dirty="0">
                <a:cs typeface="B Nazanin" pitchFamily="2" charset="-78"/>
              </a:rPr>
              <a:t>متغییر های قیمت گذاری</a:t>
            </a:r>
            <a:endParaRPr lang="hi-IN" b="1" dirty="0"/>
          </a:p>
        </p:txBody>
      </p:sp>
      <p:pic>
        <p:nvPicPr>
          <p:cNvPr id="5" name="Picture 4" descr="images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8992" y="3857628"/>
            <a:ext cx="1790700" cy="162877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r" rtl="1">
              <a:buFont typeface="Wingdings" pitchFamily="2" charset="2"/>
              <a:buChar char="v"/>
            </a:pPr>
            <a:r>
              <a:rPr lang="fa-IR" sz="1800" dirty="0">
                <a:cs typeface="B Nazanin" pitchFamily="2" charset="-78"/>
              </a:rPr>
              <a:t>قیمت گذاری اعتباری</a:t>
            </a:r>
          </a:p>
          <a:p>
            <a:pPr algn="r" rtl="1">
              <a:buFont typeface="Wingdings" pitchFamily="2" charset="2"/>
              <a:buChar char="v"/>
            </a:pPr>
            <a:r>
              <a:rPr lang="fa-IR" sz="1800" dirty="0">
                <a:cs typeface="B Nazanin" pitchFamily="2" charset="-78"/>
              </a:rPr>
              <a:t>قیمت گذاری بر حسب شرایط فعلی</a:t>
            </a:r>
          </a:p>
          <a:p>
            <a:pPr algn="r" rtl="1">
              <a:buFont typeface="Wingdings" pitchFamily="2" charset="2"/>
              <a:buChar char="v"/>
            </a:pPr>
            <a:r>
              <a:rPr lang="fa-IR" sz="1800" dirty="0">
                <a:cs typeface="B Nazanin" pitchFamily="2" charset="-78"/>
              </a:rPr>
              <a:t>قیمت گذاری نفوذی</a:t>
            </a:r>
          </a:p>
          <a:p>
            <a:pPr algn="r" rtl="1">
              <a:buFont typeface="Wingdings" pitchFamily="2" charset="2"/>
              <a:buChar char="v"/>
            </a:pPr>
            <a:r>
              <a:rPr lang="fa-IR" sz="1800" dirty="0">
                <a:cs typeface="B Nazanin" pitchFamily="2" charset="-78"/>
              </a:rPr>
              <a:t>قیمت گذاری نقطه سر به سر</a:t>
            </a:r>
          </a:p>
          <a:p>
            <a:pPr algn="r" rtl="1">
              <a:buFont typeface="Wingdings" pitchFamily="2" charset="2"/>
              <a:buChar char="v"/>
            </a:pPr>
            <a:r>
              <a:rPr lang="fa-IR" sz="1800" dirty="0">
                <a:cs typeface="B Nazanin" pitchFamily="2" charset="-78"/>
              </a:rPr>
              <a:t>قیمت گذاری افزون بر هزینه</a:t>
            </a:r>
          </a:p>
          <a:p>
            <a:pPr algn="r" rtl="1">
              <a:buFont typeface="Wingdings" pitchFamily="2" charset="2"/>
              <a:buChar char="v"/>
            </a:pPr>
            <a:r>
              <a:rPr lang="fa-IR" sz="1800" dirty="0">
                <a:cs typeface="B Nazanin" pitchFamily="2" charset="-78"/>
              </a:rPr>
              <a:t>قیمت گذاری تخفیفی</a:t>
            </a:r>
          </a:p>
          <a:p>
            <a:pPr algn="r" rtl="1">
              <a:buFont typeface="Wingdings" pitchFamily="2" charset="2"/>
              <a:buChar char="v"/>
            </a:pPr>
            <a:r>
              <a:rPr lang="fa-IR" sz="1800" dirty="0">
                <a:cs typeface="B Nazanin" pitchFamily="2" charset="-78"/>
              </a:rPr>
              <a:t>قیمت گذاری ساعات مرده</a:t>
            </a:r>
          </a:p>
          <a:p>
            <a:pPr algn="r" rtl="1">
              <a:buFont typeface="Wingdings" pitchFamily="2" charset="2"/>
              <a:buChar char="v"/>
            </a:pPr>
            <a:r>
              <a:rPr lang="fa-IR" sz="1800" dirty="0">
                <a:cs typeface="B Nazanin" pitchFamily="2" charset="-78"/>
              </a:rPr>
              <a:t>قیمت گذاری بر حسب دسته بندی</a:t>
            </a:r>
            <a:endParaRPr lang="hi-IN" sz="1800" dirty="0"/>
          </a:p>
        </p:txBody>
      </p:sp>
      <p:sp>
        <p:nvSpPr>
          <p:cNvPr id="4" name="Horizontal Scroll 3"/>
          <p:cNvSpPr/>
          <p:nvPr/>
        </p:nvSpPr>
        <p:spPr>
          <a:xfrm>
            <a:off x="3571868" y="357166"/>
            <a:ext cx="2143140" cy="92869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b="1" dirty="0">
                <a:cs typeface="B Nazanin" pitchFamily="2" charset="-78"/>
              </a:rPr>
              <a:t>تاکتیک های قیمت گذاری</a:t>
            </a:r>
            <a:endParaRPr lang="hi-IN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/>
          </a:bodyPr>
          <a:lstStyle/>
          <a:p>
            <a:pPr algn="r" rtl="1"/>
            <a:endParaRPr lang="fa-IR" sz="2000" dirty="0">
              <a:cs typeface="B Nazanin" pitchFamily="2" charset="-78"/>
            </a:endParaRPr>
          </a:p>
          <a:p>
            <a:pPr algn="r" rtl="1"/>
            <a:r>
              <a:rPr lang="fa-IR" sz="2000" dirty="0">
                <a:cs typeface="B Nazanin" pitchFamily="2" charset="-78"/>
              </a:rPr>
              <a:t>انواع کانال های توزیع</a:t>
            </a:r>
          </a:p>
          <a:p>
            <a:pPr algn="r" rtl="1"/>
            <a:endParaRPr lang="fa-IR" sz="2000" dirty="0">
              <a:cs typeface="B Nazanin" pitchFamily="2" charset="-78"/>
            </a:endParaRPr>
          </a:p>
          <a:p>
            <a:pPr algn="r" rtl="1">
              <a:buNone/>
            </a:pPr>
            <a:r>
              <a:rPr lang="fa-IR" sz="2000" dirty="0">
                <a:cs typeface="B Nazanin" pitchFamily="2" charset="-78"/>
              </a:rPr>
              <a:t>الف)کانال توزیع غیر مستقیم</a:t>
            </a:r>
          </a:p>
          <a:p>
            <a:pPr algn="r" rtl="1">
              <a:buNone/>
            </a:pPr>
            <a:endParaRPr lang="fa-IR" sz="2000" dirty="0"/>
          </a:p>
          <a:p>
            <a:pPr algn="r" rtl="1">
              <a:buNone/>
            </a:pPr>
            <a:endParaRPr lang="fa-IR" sz="2000" dirty="0"/>
          </a:p>
          <a:p>
            <a:pPr algn="r" rtl="1">
              <a:buNone/>
            </a:pPr>
            <a:endParaRPr lang="fa-IR" sz="2000" dirty="0"/>
          </a:p>
          <a:p>
            <a:pPr algn="r" rtl="1">
              <a:buNone/>
            </a:pPr>
            <a:endParaRPr lang="fa-IR" sz="2000" dirty="0"/>
          </a:p>
          <a:p>
            <a:pPr algn="r" rtl="1">
              <a:buNone/>
            </a:pPr>
            <a:r>
              <a:rPr lang="fa-IR" sz="2000" dirty="0"/>
              <a:t>ب)</a:t>
            </a:r>
            <a:r>
              <a:rPr lang="fa-IR" sz="2000" dirty="0">
                <a:cs typeface="B Nazanin" pitchFamily="2" charset="-78"/>
              </a:rPr>
              <a:t>کانال توزیع غیرمستقیم</a:t>
            </a:r>
          </a:p>
          <a:p>
            <a:pPr algn="r" rtl="1">
              <a:buNone/>
            </a:pPr>
            <a:endParaRPr lang="hi-IN" sz="2000" dirty="0"/>
          </a:p>
        </p:txBody>
      </p:sp>
      <p:sp>
        <p:nvSpPr>
          <p:cNvPr id="4" name="Curved Down Ribbon 3"/>
          <p:cNvSpPr/>
          <p:nvPr/>
        </p:nvSpPr>
        <p:spPr>
          <a:xfrm>
            <a:off x="3357554" y="428604"/>
            <a:ext cx="2643206" cy="571504"/>
          </a:xfrm>
          <a:prstGeom prst="ellipse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توزیع</a:t>
            </a:r>
            <a:endParaRPr lang="hi-IN" dirty="0"/>
          </a:p>
        </p:txBody>
      </p:sp>
      <p:sp>
        <p:nvSpPr>
          <p:cNvPr id="5" name="Rounded Rectangle 4"/>
          <p:cNvSpPr/>
          <p:nvPr/>
        </p:nvSpPr>
        <p:spPr>
          <a:xfrm>
            <a:off x="1214414" y="2928934"/>
            <a:ext cx="100013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تولید کننده</a:t>
            </a:r>
            <a:endParaRPr lang="hi-IN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313020" y="3214686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2786050" y="2928934"/>
            <a:ext cx="1143008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عمده فروش</a:t>
            </a:r>
            <a:endParaRPr lang="hi-IN" dirty="0"/>
          </a:p>
        </p:txBody>
      </p:sp>
      <p:sp>
        <p:nvSpPr>
          <p:cNvPr id="9" name="Rounded Rectangle 8"/>
          <p:cNvSpPr/>
          <p:nvPr/>
        </p:nvSpPr>
        <p:spPr>
          <a:xfrm>
            <a:off x="4429124" y="2928934"/>
            <a:ext cx="1143008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خرده فروش</a:t>
            </a:r>
            <a:endParaRPr lang="hi-IN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4000496" y="3214686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6072198" y="2928934"/>
            <a:ext cx="1143008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مصرف کننده نهایی</a:t>
            </a:r>
            <a:endParaRPr lang="hi-IN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5572132" y="3214686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1928794" y="4643446"/>
            <a:ext cx="1143008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تولید کننده</a:t>
            </a:r>
            <a:endParaRPr lang="hi-IN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3214678" y="4929198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3714744" y="4643446"/>
            <a:ext cx="1143008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خرده فروش</a:t>
            </a:r>
            <a:endParaRPr lang="hi-IN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4929190" y="4929198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5429256" y="4643446"/>
            <a:ext cx="1143008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مصرف کننده نهایی</a:t>
            </a:r>
            <a:endParaRPr lang="hi-IN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195</TotalTime>
  <Words>239</Words>
  <Application>Microsoft Office PowerPoint</Application>
  <PresentationFormat>On-screen Show (4:3)</PresentationFormat>
  <Paragraphs>70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110_Besmellah_1(MRT)</vt:lpstr>
      <vt:lpstr>110_Besmellah_2(MRT)</vt:lpstr>
      <vt:lpstr>Arial</vt:lpstr>
      <vt:lpstr>B Nazanin+ Black</vt:lpstr>
      <vt:lpstr>Tw Cen MT</vt:lpstr>
      <vt:lpstr>Wingdings</vt:lpstr>
      <vt:lpstr>Wingdings 2</vt:lpstr>
      <vt:lpstr>Median</vt:lpstr>
      <vt:lpstr>PowerPoint Presentation</vt:lpstr>
      <vt:lpstr>PowerPoint Presentation</vt:lpstr>
      <vt:lpstr>PowerPoint Presentation</vt:lpstr>
      <vt:lpstr>PowerPoint Presentation</vt:lpstr>
      <vt:lpstr>فرآیند قیمت گذاری استراتژیک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Mohammad Hasan</dc:creator>
  <cp:lastModifiedBy>Dr Zardashtian</cp:lastModifiedBy>
  <cp:revision>24</cp:revision>
  <dcterms:created xsi:type="dcterms:W3CDTF">2015-10-14T13:57:05Z</dcterms:created>
  <dcterms:modified xsi:type="dcterms:W3CDTF">2020-03-27T16:53:14Z</dcterms:modified>
</cp:coreProperties>
</file>