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2" d="100"/>
          <a:sy n="72"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991022-6139-4732-BFA4-9A4CDA3D5CB0}" type="datetimeFigureOut">
              <a:rPr lang="en-US" smtClean="0"/>
              <a:pPr/>
              <a:t>3/27/2020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18D5E8-1359-4451-AD81-7204CC234C30}" type="slidenum">
              <a:rPr lang="en-US" smtClean="0"/>
              <a:pPr/>
              <a:t>‹#›</a:t>
            </a:fld>
            <a:endParaRPr lang="en-US"/>
          </a:p>
        </p:txBody>
      </p:sp>
    </p:spTree>
    <p:extLst>
      <p:ext uri="{BB962C8B-B14F-4D97-AF65-F5344CB8AC3E}">
        <p14:creationId xmlns:p14="http://schemas.microsoft.com/office/powerpoint/2010/main" val="1648623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18D5E8-1359-4451-AD81-7204CC234C30}" type="slidenum">
              <a:rPr lang="en-US" smtClean="0"/>
              <a:pPr/>
              <a:t>11</a:t>
            </a:fld>
            <a:endParaRPr lang="en-US"/>
          </a:p>
        </p:txBody>
      </p:sp>
    </p:spTree>
    <p:extLst>
      <p:ext uri="{BB962C8B-B14F-4D97-AF65-F5344CB8AC3E}">
        <p14:creationId xmlns:p14="http://schemas.microsoft.com/office/powerpoint/2010/main" val="341342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49CB5F-FF7D-440D-AA74-881175525D8B}"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667CA9-2DC2-4BA6-8BA6-23A59FB6E1C1}"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7AA5DE-6F9D-4E07-866B-6C704AADF386}"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8F557CE-5530-496B-9BA3-9DD030B5D2F1}"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BDFD67-E122-43A0-AF20-6A3D4DD54D3D}"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5274439-70BF-443C-8D98-FD033D136231}"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0B14E4-DE49-48A2-8A8D-948FBE4EF9A7}"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CBFB5-9E39-4E0C-A798-D0AE28B9806A}"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C124FF-ED9A-4E7B-A34A-D28F7A890A2B}"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A9B035-5A63-4956-B1B8-1C17A90DEA75}"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95CE52-4B58-4EB6-8AEA-53CAF5CB2468}"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5FA29C-23A1-4814-87D7-3E7FF641C987}" type="datetime1">
              <a:rPr lang="en-US" smtClean="0"/>
              <a:pPr/>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28C058-1ABE-4993-9933-644E61272C22}" type="datetime1">
              <a:rPr lang="en-US" smtClean="0"/>
              <a:pPr/>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B7602-A751-4AB9-B1BC-1DE936E5F1AC}" type="datetime1">
              <a:rPr lang="en-US" smtClean="0"/>
              <a:pPr/>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50B002-63FE-4DA0-B6A9-A5718A8C9817}"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7CDDF8-2196-41CF-9DAA-54ABC2076FF7}"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913561-807B-4050-92A3-885A814E68EA}" type="datetime1">
              <a:rPr lang="en-US" smtClean="0"/>
              <a:pPr/>
              <a:t>3/27/2020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03776" y="673608"/>
            <a:ext cx="3592004" cy="2262781"/>
          </a:xfrm>
          <a:solidFill>
            <a:schemeClr val="accent6">
              <a:lumMod val="60000"/>
              <a:lumOff val="40000"/>
            </a:schemeClr>
          </a:solidFill>
        </p:spPr>
        <p:txBody>
          <a:bodyPr>
            <a:normAutofit/>
          </a:bodyPr>
          <a:lstStyle/>
          <a:p>
            <a:pPr algn="r"/>
            <a:r>
              <a:rPr lang="fa-IR" sz="4400" dirty="0">
                <a:cs typeface="B Titr" panose="00000700000000000000" pitchFamily="2" charset="-78"/>
              </a:rPr>
              <a:t>بازاریابی اسلامی</a:t>
            </a:r>
            <a:br>
              <a:rPr lang="fa-IR" sz="4400" dirty="0">
                <a:cs typeface="B Titr" panose="00000700000000000000" pitchFamily="2" charset="-78"/>
              </a:rPr>
            </a:br>
            <a:endParaRPr lang="en-US" sz="4400" dirty="0">
              <a:cs typeface="B Titr" panose="00000700000000000000" pitchFamily="2" charset="-78"/>
            </a:endParaRPr>
          </a:p>
        </p:txBody>
      </p:sp>
      <p:sp>
        <p:nvSpPr>
          <p:cNvPr id="3" name="Subtitle 2"/>
          <p:cNvSpPr>
            <a:spLocks noGrp="1"/>
          </p:cNvSpPr>
          <p:nvPr>
            <p:ph type="subTitle" idx="1"/>
          </p:nvPr>
        </p:nvSpPr>
        <p:spPr>
          <a:xfrm>
            <a:off x="2113725" y="3608833"/>
            <a:ext cx="8915399" cy="1438655"/>
          </a:xfrm>
        </p:spPr>
        <p:txBody>
          <a:bodyPr>
            <a:normAutofit/>
          </a:bodyPr>
          <a:lstStyle/>
          <a:p>
            <a:pPr algn="r"/>
            <a:r>
              <a:rPr lang="fa-IR" sz="2400" dirty="0">
                <a:solidFill>
                  <a:schemeClr val="accent2"/>
                </a:solidFill>
                <a:cs typeface="B Titr" panose="00000700000000000000" pitchFamily="2" charset="-78"/>
              </a:rPr>
              <a:t>استاد :دکتر زردشتیان </a:t>
            </a:r>
          </a:p>
          <a:p>
            <a:pPr algn="r"/>
            <a:r>
              <a:rPr lang="fa-IR" sz="2400" dirty="0">
                <a:solidFill>
                  <a:schemeClr val="accent2"/>
                </a:solidFill>
                <a:cs typeface="B Titr" panose="00000700000000000000" pitchFamily="2" charset="-78"/>
              </a:rPr>
              <a:t>فصل 19</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418563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بازاریابی حلال در ورزش</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marL="0" indent="0" algn="r">
              <a:lnSpc>
                <a:spcPct val="150000"/>
              </a:lnSpc>
              <a:buNone/>
            </a:pPr>
            <a:r>
              <a:rPr lang="fa-IR" dirty="0">
                <a:solidFill>
                  <a:srgbClr val="FF0000"/>
                </a:solidFill>
                <a:cs typeface="B Titr" panose="00000700000000000000" pitchFamily="2" charset="-78"/>
              </a:rPr>
              <a:t>در اسلام قوانین خاصی برای پوشاک وجود دارد و این قوانین شامل پوشاک ورزشی نیز می شود.به همین دلیل شرکت کنندگان مسلمان در ورزش باید با توجه به ضوابط فوق اقدام به خرید پوشاک و سپس شرکت در مسابقات ورزشی نمایند.</a:t>
            </a:r>
          </a:p>
          <a:p>
            <a:pPr marL="0" indent="0" algn="r">
              <a:lnSpc>
                <a:spcPct val="150000"/>
              </a:lnSpc>
              <a:buNone/>
            </a:pPr>
            <a:r>
              <a:rPr lang="fa-IR" dirty="0">
                <a:solidFill>
                  <a:srgbClr val="FF0000"/>
                </a:solidFill>
                <a:cs typeface="B Titr" panose="00000700000000000000" pitchFamily="2" charset="-78"/>
              </a:rPr>
              <a:t>در واقع بازاریابی اسلامی در حوزه ورزش هنوز به شکل جدی در سطح جهان مورد توجه قرار نگرفته است و رشد و توسعه آن در سطح جهان با چالش هایی همراه است که نیاز به خلاقیت و نوآوری و البته استقامت و شهامت قابل توجهی دارد تا امکان توسعه برند اسلامی ورزشی در سطح جهان امکان پذیر گردد</a:t>
            </a:r>
            <a:endParaRPr lang="en-US" dirty="0">
              <a:solidFill>
                <a:srgbClr val="FF000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42864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fa-IR" sz="9600" dirty="0">
                <a:solidFill>
                  <a:srgbClr val="00B0F0"/>
                </a:solidFill>
                <a:cs typeface="B Titr" panose="00000700000000000000" pitchFamily="2" charset="-78"/>
              </a:rPr>
              <a:t>پایان</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287718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7024" y="573024"/>
            <a:ext cx="9200324" cy="5730240"/>
          </a:xfrm>
          <a:solidFill>
            <a:srgbClr val="00B050"/>
          </a:solidFill>
          <a:ln>
            <a:solidFill>
              <a:srgbClr val="FFFF00"/>
            </a:solidFill>
          </a:ln>
        </p:spPr>
        <p:txBody>
          <a:bodyPr>
            <a:normAutofit/>
          </a:bodyPr>
          <a:lstStyle/>
          <a:p>
            <a:pPr marL="0" indent="0" algn="r">
              <a:lnSpc>
                <a:spcPct val="150000"/>
              </a:lnSpc>
              <a:buNone/>
            </a:pPr>
            <a:r>
              <a:rPr lang="fa-IR" sz="2000" dirty="0">
                <a:solidFill>
                  <a:schemeClr val="bg1"/>
                </a:solidFill>
                <a:cs typeface="B Titr" panose="00000700000000000000" pitchFamily="2" charset="-78"/>
              </a:rPr>
              <a:t>در این ارئه به صورت خلاصه گفته خواهد شد که بازاریابی اسلامی امروزه جای خود را در بازریابی جهانی به خوبی یافته است .برندهای اسلامی که در مجموع به آن برند های حلال گفته می شود دارای استانداردی است که باید توسط مراجع معتبر تایید شوند.</a:t>
            </a:r>
          </a:p>
          <a:p>
            <a:pPr marL="0" indent="0" algn="r">
              <a:lnSpc>
                <a:spcPct val="150000"/>
              </a:lnSpc>
              <a:buNone/>
            </a:pPr>
            <a:r>
              <a:rPr lang="fa-IR" sz="2000" dirty="0">
                <a:solidFill>
                  <a:schemeClr val="bg1"/>
                </a:solidFill>
                <a:cs typeface="B Titr" panose="00000700000000000000" pitchFamily="2" charset="-78"/>
              </a:rPr>
              <a:t>بسیاری از شرکت های مسلمان و غیر مسلمان دنیا به اهمیت بازار مسلمانان جهان پی برده اند وتلاش زیادی صرف ورود به بازار مسلمانان از طریق تولید محصولات حلال و توزیع آن در سطح جهان نموده اند.بازاریابی اسلامی در حوزه محصولات ورزشی هنوز در سطح مناسبی قرار ندارد اما با رشد جمعیت مسلمانان جهان و ورود زنان ورزشکار به حوزه ورزش جهانی ،آینده روشنی در پیش روی بازریابی اسلامی در حوزه محصولات ورزشی قرار دارد</a:t>
            </a:r>
            <a:endParaRPr lang="en-US" sz="2000" dirty="0">
              <a:solidFill>
                <a:schemeClr val="bg1"/>
              </a:solidFill>
              <a:cs typeface="B Titr" panose="00000700000000000000" pitchFamily="2" charset="-78"/>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83132132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70176" y="1524000"/>
            <a:ext cx="8668512" cy="3645408"/>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150000"/>
              </a:lnSpc>
            </a:pPr>
            <a:r>
              <a:rPr lang="fa-IR" dirty="0">
                <a:solidFill>
                  <a:schemeClr val="accent1"/>
                </a:solidFill>
                <a:cs typeface="B Titr" panose="00000700000000000000" pitchFamily="2" charset="-78"/>
              </a:rPr>
              <a:t>آنچه که در باورهای اسلامی موجب تشخیص رفتار درست از نادرست یا به عبارتی دیگر تشخیص حلال از حرام می شود،شریعت است که به آن برند اسلامی نیز گفته می شود.</a:t>
            </a:r>
          </a:p>
          <a:p>
            <a:pPr algn="r">
              <a:lnSpc>
                <a:spcPct val="150000"/>
              </a:lnSpc>
            </a:pPr>
            <a:r>
              <a:rPr lang="fa-IR" dirty="0">
                <a:solidFill>
                  <a:schemeClr val="accent1"/>
                </a:solidFill>
                <a:cs typeface="B Titr" panose="00000700000000000000" pitchFamily="2" charset="-78"/>
              </a:rPr>
              <a:t>امروزه این برند سازی در سطح جهان بر امور مالی و محصولات غذایی متمرکز شده است. </a:t>
            </a:r>
          </a:p>
          <a:p>
            <a:pPr algn="r">
              <a:lnSpc>
                <a:spcPct val="150000"/>
              </a:lnSpc>
            </a:pPr>
            <a:r>
              <a:rPr lang="fa-IR" dirty="0">
                <a:solidFill>
                  <a:schemeClr val="accent1"/>
                </a:solidFill>
                <a:cs typeface="B Titr" panose="00000700000000000000" pitchFamily="2" charset="-78"/>
              </a:rPr>
              <a:t>برندهای اسلامی نظیر(حلال) و (کوشر)در کشورهای مختلف جهان نشان دهنده خلوص و پاکی هستند که از اعتقادات مذهبی بنیان گذاران آن نشات میگیرد</a:t>
            </a:r>
          </a:p>
          <a:p>
            <a:pPr algn="r">
              <a:lnSpc>
                <a:spcPct val="150000"/>
              </a:lnSpc>
            </a:pPr>
            <a:endParaRPr lang="en-US" dirty="0">
              <a:solidFill>
                <a:schemeClr val="accent1"/>
              </a:solidFill>
              <a:cs typeface="B Titr" panose="00000700000000000000" pitchFamily="2" charset="-78"/>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1516262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2957" y="489998"/>
            <a:ext cx="3966371" cy="838930"/>
          </a:xfrm>
          <a:solidFill>
            <a:srgbClr val="FFFF00"/>
          </a:solidFill>
        </p:spPr>
        <p:txBody>
          <a:bodyPr/>
          <a:lstStyle/>
          <a:p>
            <a:r>
              <a:rPr lang="fa-IR" dirty="0">
                <a:solidFill>
                  <a:srgbClr val="0070C0"/>
                </a:solidFill>
                <a:cs typeface="B Titr" panose="00000700000000000000" pitchFamily="2" charset="-78"/>
              </a:rPr>
              <a:t>دین به عنوان یک برند</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lstStyle/>
          <a:p>
            <a:pPr marL="0" indent="0" algn="r">
              <a:lnSpc>
                <a:spcPct val="200000"/>
              </a:lnSpc>
              <a:buNone/>
            </a:pPr>
            <a:r>
              <a:rPr lang="fa-IR" dirty="0">
                <a:solidFill>
                  <a:srgbClr val="00B0F0"/>
                </a:solidFill>
                <a:cs typeface="B Titr" panose="00000700000000000000" pitchFamily="2" charset="-78"/>
              </a:rPr>
              <a:t>در اسلام برندها نمی توانند مورد پذیرش شریعت اسلام قرار گیرند مگر آنکه شرایط مربوط به محتوا ،فلسفه ،نیت و تاثیرات محصولات مطابق با اصول اسلامی مراعات شود.</a:t>
            </a:r>
          </a:p>
          <a:p>
            <a:pPr marL="0" indent="0" algn="r">
              <a:lnSpc>
                <a:spcPct val="200000"/>
              </a:lnSpc>
              <a:buNone/>
            </a:pPr>
            <a:r>
              <a:rPr lang="fa-IR" dirty="0">
                <a:solidFill>
                  <a:srgbClr val="00B0F0"/>
                </a:solidFill>
                <a:cs typeface="B Titr" panose="00000700000000000000" pitchFamily="2" charset="-78"/>
              </a:rPr>
              <a:t>نتیجه این امر منجر به تولید برند حلال می شود در این رابطه دین نقش مهمی در تبدیل کسب و کار به داریی های اخلاقی که هدف آن چیزی فراتر از فروش و درآمد زایی است می گردد.</a:t>
            </a:r>
            <a:endParaRPr lang="en-US" dirty="0">
              <a:solidFill>
                <a:srgbClr val="00B0F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9034090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949" y="575342"/>
            <a:ext cx="7148483" cy="777970"/>
          </a:xfrm>
        </p:spPr>
        <p:txBody>
          <a:bodyPr>
            <a:normAutofit/>
          </a:bodyPr>
          <a:lstStyle/>
          <a:p>
            <a:r>
              <a:rPr lang="fa-IR" sz="2800" b="1" dirty="0">
                <a:cs typeface="B Titr" panose="00000700000000000000" pitchFamily="2" charset="-78"/>
              </a:rPr>
              <a:t>برند های اسلامی در مقابل محصولات کشورهای اسلامی</a:t>
            </a:r>
            <a:endParaRPr lang="en-US" sz="2800" b="1" dirty="0">
              <a:cs typeface="B Titr" panose="00000700000000000000" pitchFamily="2" charset="-78"/>
            </a:endParaRPr>
          </a:p>
        </p:txBody>
      </p:sp>
      <p:sp>
        <p:nvSpPr>
          <p:cNvPr id="3" name="Content Placeholder 2"/>
          <p:cNvSpPr>
            <a:spLocks noGrp="1"/>
          </p:cNvSpPr>
          <p:nvPr>
            <p:ph idx="1"/>
          </p:nvPr>
        </p:nvSpPr>
        <p:spPr>
          <a:xfrm>
            <a:off x="2589212" y="2133600"/>
            <a:ext cx="8915400" cy="2255520"/>
          </a:xfrm>
        </p:spPr>
        <p:txBody>
          <a:bodyPr/>
          <a:lstStyle/>
          <a:p>
            <a:pPr marL="0" indent="0" algn="r">
              <a:lnSpc>
                <a:spcPct val="200000"/>
              </a:lnSpc>
              <a:buNone/>
            </a:pPr>
            <a:r>
              <a:rPr lang="fa-IR" dirty="0">
                <a:solidFill>
                  <a:srgbClr val="FF0000"/>
                </a:solidFill>
                <a:cs typeface="B Titr" panose="00000700000000000000" pitchFamily="2" charset="-78"/>
              </a:rPr>
              <a:t>هر محصولی که از نظر جغرافیای تولید در کشور های مسلمان تولید میشود را نباید با محصولات تحت برند اسلامی اشتباه گرفت.در برندینگ اسلامی توجه به شرایط مقرر شده در اسلام برای تولید محصولات در اولویت قرار دارد.</a:t>
            </a:r>
            <a:endParaRPr lang="en-US" dirty="0">
              <a:solidFill>
                <a:srgbClr val="FF000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873951547"/>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dirty="0">
                <a:cs typeface="B Titr" panose="00000700000000000000" pitchFamily="2" charset="-78"/>
              </a:rPr>
              <a:t>بازار حلال</a:t>
            </a:r>
            <a:endParaRPr lang="en-US" sz="4000" dirty="0">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r">
              <a:lnSpc>
                <a:spcPct val="200000"/>
              </a:lnSpc>
              <a:buNone/>
            </a:pPr>
            <a:r>
              <a:rPr lang="fa-IR" sz="2000" dirty="0">
                <a:solidFill>
                  <a:srgbClr val="00B0F0"/>
                </a:solidFill>
                <a:cs typeface="B Titr" panose="00000700000000000000" pitchFamily="2" charset="-78"/>
              </a:rPr>
              <a:t>امروزه تولید محصولات حلال دیگر فقط یک وظیفه دینی نیست .حلال یک تجارت بزرگ است که گستره بزرگی از محصولات مختلف را در بر میگیرد </a:t>
            </a:r>
          </a:p>
          <a:p>
            <a:pPr marL="0" indent="0" algn="r">
              <a:lnSpc>
                <a:spcPct val="200000"/>
              </a:lnSpc>
              <a:buNone/>
            </a:pPr>
            <a:r>
              <a:rPr lang="fa-IR" sz="2000" dirty="0">
                <a:solidFill>
                  <a:srgbClr val="00B0F0"/>
                </a:solidFill>
                <a:cs typeface="B Titr" panose="00000700000000000000" pitchFamily="2" charset="-78"/>
              </a:rPr>
              <a:t>امروزه دیگر هیچ شرکت تولیدی نمی تواند به طور جهانی فعالیت کند ،مگر آنکه به نیاز های مسلمانان به عنوان بخش مهمی از بازار توجه کند و به تامین نیازهای آنان بپردازد </a:t>
            </a:r>
            <a:endParaRPr lang="en-US" sz="2000" dirty="0">
              <a:solidFill>
                <a:srgbClr val="00B0F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900121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طبقه بندی محصولات حلال</a:t>
            </a:r>
            <a:endParaRPr lang="en-US" dirty="0">
              <a:cs typeface="B Titr" panose="00000700000000000000" pitchFamily="2" charset="-78"/>
            </a:endParaRPr>
          </a:p>
        </p:txBody>
      </p:sp>
      <p:sp>
        <p:nvSpPr>
          <p:cNvPr id="3" name="Content Placeholder 2"/>
          <p:cNvSpPr>
            <a:spLocks noGrp="1"/>
          </p:cNvSpPr>
          <p:nvPr>
            <p:ph idx="1"/>
          </p:nvPr>
        </p:nvSpPr>
        <p:spPr>
          <a:xfrm>
            <a:off x="2589212" y="1426464"/>
            <a:ext cx="8915400" cy="4484758"/>
          </a:xfrm>
        </p:spPr>
        <p:txBody>
          <a:bodyPr/>
          <a:lstStyle/>
          <a:p>
            <a:pPr algn="r" rtl="1">
              <a:buFont typeface="+mj-lt"/>
              <a:buAutoNum type="arabicPeriod"/>
            </a:pPr>
            <a:r>
              <a:rPr lang="fa-IR" dirty="0">
                <a:solidFill>
                  <a:srgbClr val="00B050"/>
                </a:solidFill>
                <a:cs typeface="B Titr" panose="00000700000000000000" pitchFamily="2" charset="-78"/>
              </a:rPr>
              <a:t>مواد غذایی.</a:t>
            </a:r>
          </a:p>
          <a:p>
            <a:pPr algn="r" rtl="1">
              <a:lnSpc>
                <a:spcPct val="300000"/>
              </a:lnSpc>
              <a:buFont typeface="+mj-lt"/>
              <a:buAutoNum type="arabicPeriod"/>
            </a:pPr>
            <a:r>
              <a:rPr lang="fa-IR" dirty="0">
                <a:solidFill>
                  <a:srgbClr val="00B050"/>
                </a:solidFill>
                <a:cs typeface="B Titr" panose="00000700000000000000" pitchFamily="2" charset="-78"/>
              </a:rPr>
              <a:t>محصولات مربوط به سبک زندگی.</a:t>
            </a:r>
          </a:p>
          <a:p>
            <a:pPr algn="r" rtl="1">
              <a:lnSpc>
                <a:spcPct val="300000"/>
              </a:lnSpc>
              <a:buFont typeface="+mj-lt"/>
              <a:buAutoNum type="arabicPeriod"/>
            </a:pPr>
            <a:r>
              <a:rPr lang="fa-IR" dirty="0">
                <a:solidFill>
                  <a:srgbClr val="00B050"/>
                </a:solidFill>
                <a:cs typeface="B Titr" panose="00000700000000000000" pitchFamily="2" charset="-78"/>
              </a:rPr>
              <a:t>خدمات.</a:t>
            </a:r>
            <a:endParaRPr lang="en-US" dirty="0">
              <a:solidFill>
                <a:srgbClr val="00B05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6713075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1309" y="819182"/>
            <a:ext cx="5136803" cy="704818"/>
          </a:xfrm>
        </p:spPr>
        <p:txBody>
          <a:bodyPr/>
          <a:lstStyle/>
          <a:p>
            <a:pPr algn="ctr"/>
            <a:r>
              <a:rPr lang="fa-IR" dirty="0">
                <a:solidFill>
                  <a:srgbClr val="7030A0"/>
                </a:solidFill>
                <a:cs typeface="B Titr" panose="00000700000000000000" pitchFamily="2" charset="-78"/>
              </a:rPr>
              <a:t>گواهی تاییدیه حلال</a:t>
            </a:r>
            <a:endParaRPr lang="en-US" dirty="0">
              <a:solidFill>
                <a:srgbClr val="7030A0"/>
              </a:solidFill>
              <a:cs typeface="B Titr" panose="00000700000000000000" pitchFamily="2" charset="-78"/>
            </a:endParaRPr>
          </a:p>
        </p:txBody>
      </p:sp>
      <p:sp>
        <p:nvSpPr>
          <p:cNvPr id="3" name="Content Placeholder 2"/>
          <p:cNvSpPr>
            <a:spLocks noGrp="1"/>
          </p:cNvSpPr>
          <p:nvPr>
            <p:ph idx="1"/>
          </p:nvPr>
        </p:nvSpPr>
        <p:spPr/>
        <p:txBody>
          <a:bodyPr/>
          <a:lstStyle/>
          <a:p>
            <a:pPr marL="0" indent="0" algn="r">
              <a:lnSpc>
                <a:spcPct val="200000"/>
              </a:lnSpc>
              <a:buNone/>
            </a:pPr>
            <a:r>
              <a:rPr lang="fa-IR" dirty="0">
                <a:solidFill>
                  <a:srgbClr val="00B050"/>
                </a:solidFill>
                <a:cs typeface="B Titr" panose="00000700000000000000" pitchFamily="2" charset="-78"/>
              </a:rPr>
              <a:t>شرکت های تولیدی گواهی تاییدیه حلال را استفاده میکنند تا به مصرف کنندگان اطلاع دهند و آنها را مطمئن سازند که محصولات آنها مورد پذیرش شریعت اسلامی است .یعنی اینکته استفاده از محصولات این شرکت از نظر قوانین اسلامی مجاز است.َ </a:t>
            </a:r>
            <a:endParaRPr lang="en-US" dirty="0">
              <a:solidFill>
                <a:srgbClr val="00B05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7151935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solidFill>
                  <a:srgbClr val="7030A0"/>
                </a:solidFill>
                <a:cs typeface="B Titr" panose="00000700000000000000" pitchFamily="2" charset="-78"/>
              </a:rPr>
              <a:t>اهمیت بازاریابی اسلامی و کشور های مسلمان</a:t>
            </a:r>
            <a:endParaRPr lang="en-US" sz="3200" dirty="0">
              <a:solidFill>
                <a:srgbClr val="7030A0"/>
              </a:solidFill>
              <a:cs typeface="B Titr" panose="00000700000000000000" pitchFamily="2" charset="-78"/>
            </a:endParaRPr>
          </a:p>
        </p:txBody>
      </p:sp>
      <p:sp>
        <p:nvSpPr>
          <p:cNvPr id="3" name="Content Placeholder 2"/>
          <p:cNvSpPr>
            <a:spLocks noGrp="1"/>
          </p:cNvSpPr>
          <p:nvPr>
            <p:ph idx="1"/>
          </p:nvPr>
        </p:nvSpPr>
        <p:spPr/>
        <p:txBody>
          <a:bodyPr/>
          <a:lstStyle/>
          <a:p>
            <a:pPr algn="r" rtl="1">
              <a:lnSpc>
                <a:spcPct val="150000"/>
              </a:lnSpc>
            </a:pPr>
            <a:r>
              <a:rPr lang="fa-IR" dirty="0">
                <a:solidFill>
                  <a:srgbClr val="00B0F0"/>
                </a:solidFill>
                <a:cs typeface="B Titr" panose="00000700000000000000" pitchFamily="2" charset="-78"/>
              </a:rPr>
              <a:t>کشورهای اسلامی به این واقعیت دست یافته اند که آنها نمی توانند برای همیشه به منابع ذخیره ای خود یعنی طلای سیاه متکی باشند </a:t>
            </a:r>
          </a:p>
          <a:p>
            <a:pPr algn="r" rtl="1">
              <a:lnSpc>
                <a:spcPct val="150000"/>
              </a:lnSpc>
            </a:pPr>
            <a:r>
              <a:rPr lang="fa-IR" dirty="0">
                <a:solidFill>
                  <a:srgbClr val="00B0F0"/>
                </a:solidFill>
                <a:cs typeface="B Titr" panose="00000700000000000000" pitchFamily="2" charset="-78"/>
              </a:rPr>
              <a:t>جمعیت مسلمانان حدود یک چهارم جمعیت جهان است که نه تنها در خاور میانه بلکه در سراسر جهان مستقر هستند و این بخش از مردم جهان بازار مهمی برای فروش محصولات مختلف است</a:t>
            </a:r>
          </a:p>
          <a:p>
            <a:pPr algn="r" rtl="1">
              <a:lnSpc>
                <a:spcPct val="150000"/>
              </a:lnSpc>
            </a:pPr>
            <a:r>
              <a:rPr lang="fa-IR" dirty="0">
                <a:solidFill>
                  <a:srgbClr val="00B0F0"/>
                </a:solidFill>
                <a:cs typeface="B Titr" panose="00000700000000000000" pitchFamily="2" charset="-78"/>
              </a:rPr>
              <a:t>قدرت اقتصادی حلال می تواند صدها هزار فرصت شغلی برای مسلمانان ایجاد کند و هزاران بنگاه اقتصادی را به وجود آورد ویا تقویت کند .ظرفیت خالی هزاران کارخانه را رونق بخشد و بازارهای نوینی به وجود آورد </a:t>
            </a:r>
            <a:endParaRPr lang="en-US" dirty="0">
              <a:solidFill>
                <a:srgbClr val="00B0F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028088883"/>
      </p:ext>
    </p:extLst>
  </p:cSld>
  <p:clrMapOvr>
    <a:masterClrMapping/>
  </p:clrMapOvr>
  <p:transition spd="slow">
    <p:randomBar dir="vert"/>
  </p:transition>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415</TotalTime>
  <Words>683</Words>
  <Application>Microsoft Office PowerPoint</Application>
  <PresentationFormat>Widescreen</PresentationFormat>
  <Paragraphs>42</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Wisp</vt:lpstr>
      <vt:lpstr>بازاریابی اسلامی </vt:lpstr>
      <vt:lpstr>PowerPoint Presentation</vt:lpstr>
      <vt:lpstr>PowerPoint Presentation</vt:lpstr>
      <vt:lpstr>دین به عنوان یک برند</vt:lpstr>
      <vt:lpstr>برند های اسلامی در مقابل محصولات کشورهای اسلامی</vt:lpstr>
      <vt:lpstr>بازار حلال</vt:lpstr>
      <vt:lpstr>طبقه بندی محصولات حلال</vt:lpstr>
      <vt:lpstr>گواهی تاییدیه حلال</vt:lpstr>
      <vt:lpstr>اهمیت بازاریابی اسلامی و کشور های مسلمان</vt:lpstr>
      <vt:lpstr>بازاریابی حلال در ورزش</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Zero</dc:creator>
  <cp:lastModifiedBy>Dr Zardashtian</cp:lastModifiedBy>
  <cp:revision>30</cp:revision>
  <dcterms:created xsi:type="dcterms:W3CDTF">2015-12-19T09:07:40Z</dcterms:created>
  <dcterms:modified xsi:type="dcterms:W3CDTF">2020-03-27T16:54:23Z</dcterms:modified>
</cp:coreProperties>
</file>