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72" r:id="rId2"/>
    <p:sldId id="274" r:id="rId3"/>
    <p:sldId id="273" r:id="rId4"/>
    <p:sldId id="257" r:id="rId5"/>
    <p:sldId id="258" r:id="rId6"/>
    <p:sldId id="259" r:id="rId7"/>
    <p:sldId id="261" r:id="rId8"/>
    <p:sldId id="262" r:id="rId9"/>
    <p:sldId id="263" r:id="rId10"/>
    <p:sldId id="265" r:id="rId11"/>
    <p:sldId id="266" r:id="rId12"/>
    <p:sldId id="267" r:id="rId13"/>
    <p:sldId id="268" r:id="rId14"/>
    <p:sldId id="269" r:id="rId15"/>
    <p:sldId id="270"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28578-D824-4241-987A-94C3EB516F6E}" type="datetimeFigureOut">
              <a:rPr lang="en-US" smtClean="0"/>
              <a:pPr/>
              <a:t>3/27/2020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0F46C-5542-44D5-8C13-8FA858021AF3}" type="slidenum">
              <a:rPr lang="en-US" smtClean="0"/>
              <a:pPr/>
              <a:t>‹#›</a:t>
            </a:fld>
            <a:endParaRPr lang="en-US"/>
          </a:p>
        </p:txBody>
      </p:sp>
    </p:spTree>
    <p:extLst>
      <p:ext uri="{BB962C8B-B14F-4D97-AF65-F5344CB8AC3E}">
        <p14:creationId xmlns:p14="http://schemas.microsoft.com/office/powerpoint/2010/main" val="401056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10F46C-5542-44D5-8C13-8FA858021AF3}" type="slidenum">
              <a:rPr lang="en-US" smtClean="0"/>
              <a:pPr/>
              <a:t>10</a:t>
            </a:fld>
            <a:endParaRPr lang="en-US"/>
          </a:p>
        </p:txBody>
      </p:sp>
    </p:spTree>
    <p:extLst>
      <p:ext uri="{BB962C8B-B14F-4D97-AF65-F5344CB8AC3E}">
        <p14:creationId xmlns:p14="http://schemas.microsoft.com/office/powerpoint/2010/main" val="44612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94363D-AE02-4662-9EF3-E4D9CD9FC3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46F-8AB8-4A13-B7F5-C18EF714A2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4363D-AE02-4662-9EF3-E4D9CD9FC3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46F-8AB8-4A13-B7F5-C18EF714A2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094363D-AE02-4662-9EF3-E4D9CD9FC3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46F-8AB8-4A13-B7F5-C18EF714A281}"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4363D-AE02-4662-9EF3-E4D9CD9FC3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46F-8AB8-4A13-B7F5-C18EF714A281}"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94363D-AE02-4662-9EF3-E4D9CD9FC31E}" type="datetimeFigureOut">
              <a:rPr lang="en-US" smtClean="0"/>
              <a:pPr/>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AF46F-8AB8-4A13-B7F5-C18EF714A2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094363D-AE02-4662-9EF3-E4D9CD9FC31E}"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AF46F-8AB8-4A13-B7F5-C18EF714A281}"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94363D-AE02-4662-9EF3-E4D9CD9FC31E}" type="datetimeFigureOut">
              <a:rPr lang="en-US" smtClean="0"/>
              <a:pPr/>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AF46F-8AB8-4A13-B7F5-C18EF714A2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94363D-AE02-4662-9EF3-E4D9CD9FC31E}" type="datetimeFigureOut">
              <a:rPr lang="en-US" smtClean="0"/>
              <a:pPr/>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AF46F-8AB8-4A13-B7F5-C18EF714A2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094363D-AE02-4662-9EF3-E4D9CD9FC31E}" type="datetimeFigureOut">
              <a:rPr lang="en-US" smtClean="0"/>
              <a:pPr/>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AF46F-8AB8-4A13-B7F5-C18EF714A2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094363D-AE02-4662-9EF3-E4D9CD9FC31E}"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AF46F-8AB8-4A13-B7F5-C18EF714A281}"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94363D-AE02-4662-9EF3-E4D9CD9FC31E}" type="datetimeFigureOut">
              <a:rPr lang="en-US" smtClean="0"/>
              <a:pPr/>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AF46F-8AB8-4A13-B7F5-C18EF714A281}"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094363D-AE02-4662-9EF3-E4D9CD9FC31E}" type="datetimeFigureOut">
              <a:rPr lang="en-US" smtClean="0"/>
              <a:pPr/>
              <a:t>3/27/2020</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40AF46F-8AB8-4A13-B7F5-C18EF714A281}"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8763000" cy="604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891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613391"/>
            <a:ext cx="7408333" cy="4221163"/>
          </a:xfrm>
        </p:spPr>
        <p:txBody>
          <a:bodyPr/>
          <a:lstStyle/>
          <a:p>
            <a:pPr marL="0" indent="0" algn="r" rtl="1">
              <a:buNone/>
            </a:pPr>
            <a:r>
              <a:rPr lang="fa-IR" dirty="0"/>
              <a:t>حقوق رقابت مجموه اي از مقررات ،اصول و رويه هاي قضايي در رابطه با توافقهاي ميان بنگاه هايي است كه رقابت را محدود مينمايند ويا متمركز كرده ويا از قدرت بازار سوء استفاده ميكنند كه اين قوانين مورد حمايت دولت ها قرار دارند.</a:t>
            </a:r>
          </a:p>
          <a:p>
            <a:pPr marL="0" indent="0" algn="r" rtl="1">
              <a:buNone/>
            </a:pPr>
            <a:r>
              <a:rPr lang="fa-IR" dirty="0">
                <a:solidFill>
                  <a:schemeClr val="tx1"/>
                </a:solidFill>
              </a:rPr>
              <a:t>چرا حقوق رقابت ومقررات مربوط به آن وضع ميشود؟</a:t>
            </a:r>
          </a:p>
          <a:p>
            <a:pPr marL="0" indent="0" algn="r" rtl="1">
              <a:buNone/>
            </a:pPr>
            <a:r>
              <a:rPr lang="fa-IR" sz="2000" dirty="0"/>
              <a:t>1-رقابت را در بازار به عنوان يك جريان محافظت كنند </a:t>
            </a:r>
          </a:p>
          <a:p>
            <a:pPr marL="0" indent="0" algn="r" rtl="1">
              <a:buNone/>
            </a:pPr>
            <a:r>
              <a:rPr lang="fa-IR" sz="2000" dirty="0"/>
              <a:t>2-از آن دسته روش هاي بازاري كه سبب ظلم واستثمار ميشوند،جلوگيري كنند</a:t>
            </a:r>
          </a:p>
          <a:p>
            <a:pPr marL="0" indent="0" algn="r" rtl="1">
              <a:buNone/>
            </a:pPr>
            <a:r>
              <a:rPr lang="fa-IR" sz="2000" dirty="0"/>
              <a:t>3-يك محيط سالم براي رقابت ايجاد كند</a:t>
            </a:r>
            <a:endParaRPr lang="en-US" sz="2000" dirty="0"/>
          </a:p>
        </p:txBody>
      </p:sp>
      <p:sp>
        <p:nvSpPr>
          <p:cNvPr id="3" name="Title 2"/>
          <p:cNvSpPr>
            <a:spLocks noGrp="1"/>
          </p:cNvSpPr>
          <p:nvPr>
            <p:ph type="title"/>
          </p:nvPr>
        </p:nvSpPr>
        <p:spPr/>
        <p:txBody>
          <a:bodyPr/>
          <a:lstStyle/>
          <a:p>
            <a:pPr algn="r" rtl="1"/>
            <a:r>
              <a:rPr lang="fa-IR" dirty="0"/>
              <a:t>حقوق رقابت:</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45" y="228600"/>
            <a:ext cx="289560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8399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lstStyle/>
          <a:p>
            <a:pPr marL="0" indent="0" algn="r" rtl="1">
              <a:buNone/>
            </a:pPr>
            <a:r>
              <a:rPr lang="fa-IR" dirty="0"/>
              <a:t>كشورها براي دستيابي به بازار آزاده چه كنند؟</a:t>
            </a:r>
          </a:p>
          <a:p>
            <a:pPr marL="0" indent="0" algn="r" rtl="1">
              <a:buNone/>
            </a:pPr>
            <a:endParaRPr lang="fa-IR" dirty="0"/>
          </a:p>
          <a:p>
            <a:pPr marL="0" indent="0" algn="r" rtl="1">
              <a:buNone/>
            </a:pPr>
            <a:r>
              <a:rPr lang="fa-IR" dirty="0"/>
              <a:t>1-تشويق به استفاده از تكنولوژي پيشرفته جديد</a:t>
            </a:r>
          </a:p>
          <a:p>
            <a:pPr marL="0" indent="0" algn="r" rtl="1">
              <a:buNone/>
            </a:pPr>
            <a:r>
              <a:rPr lang="fa-IR" dirty="0"/>
              <a:t>2-نوآوري</a:t>
            </a:r>
          </a:p>
          <a:p>
            <a:pPr marL="0" indent="0" algn="r" rtl="1">
              <a:buNone/>
            </a:pPr>
            <a:r>
              <a:rPr lang="fa-IR" dirty="0"/>
              <a:t>3-ايجاد فرصتهاي جديد شغلي</a:t>
            </a:r>
          </a:p>
          <a:p>
            <a:pPr marL="0" indent="0" algn="r" rtl="1">
              <a:buNone/>
            </a:pPr>
            <a:r>
              <a:rPr lang="fa-IR" dirty="0"/>
              <a:t>4-جلوگيري از ايجاد انحصار</a:t>
            </a:r>
          </a:p>
          <a:p>
            <a:pPr marL="0" indent="0" algn="r" rtl="1">
              <a:buNone/>
            </a:pPr>
            <a:endParaRPr lang="en-US" dirty="0"/>
          </a:p>
        </p:txBody>
      </p:sp>
      <p:sp>
        <p:nvSpPr>
          <p:cNvPr id="3" name="Title 2"/>
          <p:cNvSpPr>
            <a:spLocks noGrp="1"/>
          </p:cNvSpPr>
          <p:nvPr>
            <p:ph type="title"/>
          </p:nvPr>
        </p:nvSpPr>
        <p:spPr>
          <a:xfrm>
            <a:off x="838200" y="338328"/>
            <a:ext cx="7467600" cy="1252728"/>
          </a:xfrm>
        </p:spPr>
        <p:txBody>
          <a:bodyPr>
            <a:normAutofit/>
          </a:bodyPr>
          <a:lstStyle/>
          <a:p>
            <a:pPr algn="r" rtl="1"/>
            <a:r>
              <a:rPr lang="fa-IR" sz="3600" dirty="0"/>
              <a:t>رقابت آزاد</a:t>
            </a:r>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352800"/>
            <a:ext cx="26638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2250"/>
            <a:ext cx="21463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822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0456"/>
            <a:ext cx="7408333" cy="4373563"/>
          </a:xfrm>
        </p:spPr>
        <p:txBody>
          <a:bodyPr/>
          <a:lstStyle/>
          <a:p>
            <a:pPr marL="0" indent="0" algn="r" rtl="1">
              <a:buNone/>
            </a:pPr>
            <a:r>
              <a:rPr lang="fa-IR" dirty="0"/>
              <a:t>آگهي نامه:هر نوع فراورده چاپي و محصول تبليغات اعم از برگه، كاتالوگ ، بروشورو محصولات مشابه كه با هدف معرفي و تبليغ كالا و خدمات انتشار ميابد آگهي نامه مينامند.</a:t>
            </a:r>
          </a:p>
          <a:p>
            <a:pPr marL="0" indent="0" algn="r" rtl="1">
              <a:buNone/>
            </a:pPr>
            <a:r>
              <a:rPr lang="fa-IR" dirty="0"/>
              <a:t>1-كانونهاي داراي مجوزاز وزارت فرهنگ و ارشاد اسلامي</a:t>
            </a:r>
          </a:p>
          <a:p>
            <a:pPr marL="0" indent="0" algn="r" rtl="1">
              <a:buNone/>
            </a:pPr>
            <a:r>
              <a:rPr lang="fa-IR" dirty="0"/>
              <a:t>2-استفاده ابزاري از زن و مرد در تبليغات ممنوع است</a:t>
            </a:r>
          </a:p>
          <a:p>
            <a:pPr marL="0" indent="0" algn="r" rtl="1">
              <a:buNone/>
            </a:pPr>
            <a:r>
              <a:rPr lang="fa-IR" dirty="0"/>
              <a:t>3-درج آگهي  احزاب و نهادهاي سياسي ممنوع است</a:t>
            </a:r>
          </a:p>
          <a:p>
            <a:pPr marL="0" indent="0" algn="r" rtl="1">
              <a:buNone/>
            </a:pPr>
            <a:r>
              <a:rPr lang="fa-IR" dirty="0"/>
              <a:t>4-آگهي نامه بايدداراي شناسنامه اي باشد كه پروانه فعاليت،شماره تلفن و..</a:t>
            </a:r>
          </a:p>
          <a:p>
            <a:pPr marL="0" indent="0" algn="r" rtl="1">
              <a:buNone/>
            </a:pPr>
            <a:r>
              <a:rPr lang="fa-IR" dirty="0"/>
              <a:t>5-كانونهاي آگهي موظف هستند تعداد دو نسخه از آگهي نامه را به اداره ارشاد و فرهنگ شهر خود تحويل دهد</a:t>
            </a:r>
            <a:endParaRPr lang="en-US" dirty="0"/>
          </a:p>
        </p:txBody>
      </p:sp>
      <p:sp>
        <p:nvSpPr>
          <p:cNvPr id="3" name="Title 2"/>
          <p:cNvSpPr>
            <a:spLocks noGrp="1"/>
          </p:cNvSpPr>
          <p:nvPr>
            <p:ph type="title"/>
          </p:nvPr>
        </p:nvSpPr>
        <p:spPr/>
        <p:txBody>
          <a:bodyPr>
            <a:normAutofit/>
          </a:bodyPr>
          <a:lstStyle/>
          <a:p>
            <a:pPr algn="r" rtl="1"/>
            <a:r>
              <a:rPr lang="fa-IR" sz="3600" dirty="0"/>
              <a:t>حقوق تبليغات</a:t>
            </a:r>
            <a:endParaRPr lang="en-US" sz="36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228599"/>
            <a:ext cx="2438400" cy="1546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698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4000"/>
            <a:ext cx="7408333" cy="4602163"/>
          </a:xfrm>
        </p:spPr>
        <p:txBody>
          <a:bodyPr/>
          <a:lstStyle/>
          <a:p>
            <a:pPr marL="0" indent="0" algn="r" rtl="1">
              <a:buNone/>
            </a:pPr>
            <a:r>
              <a:rPr lang="fa-IR" dirty="0"/>
              <a:t> </a:t>
            </a:r>
            <a:r>
              <a:rPr lang="fa-IR" dirty="0">
                <a:solidFill>
                  <a:srgbClr val="FF0000"/>
                </a:solidFill>
                <a:effectLst>
                  <a:outerShdw blurRad="38100" dist="38100" dir="2700000" algn="tl">
                    <a:srgbClr val="000000">
                      <a:alpha val="43137"/>
                    </a:srgbClr>
                  </a:outerShdw>
                </a:effectLst>
              </a:rPr>
              <a:t>اساسي ترين ركن ورزش حرفه اي قرارداد ورزشي است </a:t>
            </a:r>
          </a:p>
          <a:p>
            <a:pPr marL="0" indent="0" algn="r" rtl="1">
              <a:buNone/>
            </a:pPr>
            <a:r>
              <a:rPr lang="fa-IR" b="1" dirty="0">
                <a:solidFill>
                  <a:schemeClr val="tx1"/>
                </a:solidFill>
                <a:effectLst>
                  <a:outerShdw blurRad="38100" dist="38100" dir="2700000" algn="tl">
                    <a:srgbClr val="000000">
                      <a:alpha val="43137"/>
                    </a:srgbClr>
                  </a:outerShdw>
                </a:effectLst>
              </a:rPr>
              <a:t>قرارداد  ورزشي </a:t>
            </a:r>
            <a:r>
              <a:rPr lang="fa-IR" dirty="0"/>
              <a:t>:عقديست كه موضوع آن به طور مستقيم يا غير مستقيم به امور ورزشي مربوط ميشود اعم از اينكه موضوع قرارداد مستقيما انجام فعاليتي ورزشي باشد يا از جمله اموري باشد براي انجام فعاليت هاي ورزشي اجتنب ناپذير است</a:t>
            </a:r>
          </a:p>
          <a:p>
            <a:pPr marL="0" indent="0" algn="r" rtl="1">
              <a:buNone/>
            </a:pPr>
            <a:r>
              <a:rPr lang="fa-IR" dirty="0">
                <a:solidFill>
                  <a:schemeClr val="tx1"/>
                </a:solidFill>
                <a:effectLst>
                  <a:outerShdw blurRad="38100" dist="38100" dir="2700000" algn="tl">
                    <a:srgbClr val="000000">
                      <a:alpha val="43137"/>
                    </a:srgbClr>
                  </a:outerShdw>
                </a:effectLst>
              </a:rPr>
              <a:t>قرارداد مستقيم</a:t>
            </a:r>
            <a:r>
              <a:rPr lang="fa-IR" dirty="0"/>
              <a:t>:باشگاه با بازيكنان</a:t>
            </a:r>
          </a:p>
          <a:p>
            <a:pPr marL="0" indent="0" algn="r" rtl="1">
              <a:buNone/>
            </a:pPr>
            <a:r>
              <a:rPr lang="fa-IR" b="1" dirty="0">
                <a:solidFill>
                  <a:schemeClr val="tx1"/>
                </a:solidFill>
                <a:effectLst>
                  <a:outerShdw blurRad="38100" dist="38100" dir="2700000" algn="tl">
                    <a:srgbClr val="000000">
                      <a:alpha val="43137"/>
                    </a:srgbClr>
                  </a:outerShdw>
                </a:effectLst>
              </a:rPr>
              <a:t>غير مستقيم: </a:t>
            </a:r>
            <a:r>
              <a:rPr lang="fa-IR" dirty="0"/>
              <a:t>قرارداد مربيان،پزشكان تيم،وكلاي ورزشي،خبرنگاران و اسپانسرها و...</a:t>
            </a:r>
          </a:p>
          <a:p>
            <a:pPr marL="0" indent="0" algn="r" rtl="1">
              <a:buNone/>
            </a:pPr>
            <a:endParaRPr lang="fa-IR" dirty="0"/>
          </a:p>
          <a:p>
            <a:pPr marL="0" indent="0" algn="r">
              <a:buNone/>
            </a:pPr>
            <a:endParaRPr lang="en-US" dirty="0"/>
          </a:p>
        </p:txBody>
      </p:sp>
      <p:sp>
        <p:nvSpPr>
          <p:cNvPr id="3" name="Title 2"/>
          <p:cNvSpPr>
            <a:spLocks noGrp="1"/>
          </p:cNvSpPr>
          <p:nvPr>
            <p:ph type="title"/>
          </p:nvPr>
        </p:nvSpPr>
        <p:spPr/>
        <p:txBody>
          <a:bodyPr>
            <a:normAutofit/>
          </a:bodyPr>
          <a:lstStyle/>
          <a:p>
            <a:pPr algn="r"/>
            <a:r>
              <a:rPr lang="fa-IR" sz="3600" b="1" dirty="0">
                <a:effectLst>
                  <a:outerShdw blurRad="38100" dist="38100" dir="2700000" algn="tl">
                    <a:srgbClr val="000000">
                      <a:alpha val="43137"/>
                    </a:srgbClr>
                  </a:outerShdw>
                </a:effectLst>
              </a:rPr>
              <a:t>قراردادهاي ورزشي</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9214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371600"/>
            <a:ext cx="7408333" cy="4754563"/>
          </a:xfrm>
        </p:spPr>
        <p:txBody>
          <a:bodyPr/>
          <a:lstStyle/>
          <a:p>
            <a:pPr marL="0" indent="0" algn="r">
              <a:buNone/>
            </a:pPr>
            <a:r>
              <a:rPr lang="fa-IR" dirty="0"/>
              <a:t>مورد قراردار، مال يا عملي كه هر يك از طرفين قرارداد ،بر تسليم يا  انجام آن تعهد ميكنند.</a:t>
            </a:r>
          </a:p>
          <a:p>
            <a:pPr marL="0" indent="0" algn="r">
              <a:buNone/>
            </a:pPr>
            <a:r>
              <a:rPr lang="fa-IR" b="1" dirty="0"/>
              <a:t>تعهد باشگاه </a:t>
            </a:r>
            <a:r>
              <a:rPr lang="fa-IR" dirty="0"/>
              <a:t>=پرداخت دستمزد</a:t>
            </a:r>
          </a:p>
          <a:p>
            <a:pPr marL="0" indent="0" algn="r" rtl="1">
              <a:buNone/>
            </a:pPr>
            <a:r>
              <a:rPr lang="fa-IR" b="1" dirty="0"/>
              <a:t>تعهد بازيكن</a:t>
            </a:r>
            <a:r>
              <a:rPr lang="fa-IR" dirty="0"/>
              <a:t>=اعمال مهارت،تكنيك،وقدرت جسماني درمسابقات و تمرينات</a:t>
            </a:r>
          </a:p>
          <a:p>
            <a:pPr marL="0" indent="0" algn="r" rtl="1">
              <a:buNone/>
            </a:pPr>
            <a:endParaRPr lang="fa-IR" dirty="0"/>
          </a:p>
          <a:p>
            <a:pPr marL="0" indent="0" algn="r" rtl="1">
              <a:buNone/>
            </a:pPr>
            <a:r>
              <a:rPr lang="fa-IR" dirty="0"/>
              <a:t>در قراردادهاي ورزشي رابطه متقابل بين دو طرف قراردار برقرار است</a:t>
            </a:r>
          </a:p>
          <a:p>
            <a:pPr marL="0" indent="0" algn="r" rtl="1">
              <a:buNone/>
            </a:pPr>
            <a:r>
              <a:rPr lang="fa-IR" b="1" dirty="0"/>
              <a:t>مهارت بالاي بازيكن=مبلغ قرارداد بالاتر</a:t>
            </a:r>
          </a:p>
          <a:p>
            <a:pPr marL="0" indent="0" algn="r" rtl="1">
              <a:buNone/>
            </a:pPr>
            <a:r>
              <a:rPr lang="fa-IR" b="1" dirty="0"/>
              <a:t>مدت قرارداد</a:t>
            </a:r>
            <a:r>
              <a:rPr lang="fa-IR" dirty="0"/>
              <a:t>:مهمترين مبحث در زمان قراردار</a:t>
            </a:r>
            <a:r>
              <a:rPr lang="fa-IR" b="1" dirty="0">
                <a:solidFill>
                  <a:srgbClr val="FF0000"/>
                </a:solidFill>
              </a:rPr>
              <a:t>مبلغ و مدت زمان </a:t>
            </a:r>
            <a:r>
              <a:rPr lang="fa-IR" dirty="0"/>
              <a:t>قرارداد است.</a:t>
            </a:r>
          </a:p>
        </p:txBody>
      </p:sp>
      <p:sp>
        <p:nvSpPr>
          <p:cNvPr id="3" name="Title 2"/>
          <p:cNvSpPr>
            <a:spLocks noGrp="1"/>
          </p:cNvSpPr>
          <p:nvPr>
            <p:ph type="title"/>
          </p:nvPr>
        </p:nvSpPr>
        <p:spPr/>
        <p:txBody>
          <a:bodyPr>
            <a:normAutofit/>
          </a:bodyPr>
          <a:lstStyle/>
          <a:p>
            <a:pPr algn="r"/>
            <a:r>
              <a:rPr lang="fa-IR" sz="3600" dirty="0"/>
              <a:t>موضوع قرارداد:</a:t>
            </a:r>
            <a:endParaRPr lang="en-US" sz="3600" dirty="0"/>
          </a:p>
        </p:txBody>
      </p:sp>
    </p:spTree>
    <p:extLst>
      <p:ext uri="{BB962C8B-B14F-4D97-AF65-F5344CB8AC3E}">
        <p14:creationId xmlns:p14="http://schemas.microsoft.com/office/powerpoint/2010/main" val="353030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4100"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5021"/>
            <a:ext cx="8763000" cy="32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038600"/>
            <a:ext cx="7924800" cy="369332"/>
          </a:xfrm>
          <a:prstGeom prst="rect">
            <a:avLst/>
          </a:prstGeom>
          <a:noFill/>
        </p:spPr>
        <p:txBody>
          <a:bodyPr wrap="square" rtlCol="0">
            <a:spAutoFit/>
          </a:bodyPr>
          <a:lstStyle/>
          <a:p>
            <a:pPr algn="r"/>
            <a:r>
              <a:rPr lang="fa-IR" dirty="0"/>
              <a:t>رفتار ما تحت نظارت قانون است،قانون است كه به ما ميگويد چه كاري درست است وچه كاري غلط</a:t>
            </a:r>
            <a:endParaRPr lang="en-US" dirty="0"/>
          </a:p>
        </p:txBody>
      </p:sp>
    </p:spTree>
    <p:extLst>
      <p:ext uri="{BB962C8B-B14F-4D97-AF65-F5344CB8AC3E}">
        <p14:creationId xmlns:p14="http://schemas.microsoft.com/office/powerpoint/2010/main" val="141311723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1"/>
            <a:ext cx="7696200" cy="56580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63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52600" y="2667000"/>
            <a:ext cx="6371167" cy="3611563"/>
          </a:xfrm>
        </p:spPr>
        <p:txBody>
          <a:bodyPr/>
          <a:lstStyle/>
          <a:p>
            <a:pPr marL="0" indent="0" algn="ctr">
              <a:buNone/>
            </a:pPr>
            <a:r>
              <a:rPr lang="fa-IR" b="1" u="sng" dirty="0">
                <a:effectLst>
                  <a:outerShdw blurRad="38100" dist="38100" dir="2700000" algn="tl">
                    <a:srgbClr val="000000">
                      <a:alpha val="43137"/>
                    </a:srgbClr>
                  </a:outerShdw>
                </a:effectLst>
              </a:rPr>
              <a:t>جنبه هاي قانوني بازار يابي ورزشي</a:t>
            </a:r>
          </a:p>
          <a:p>
            <a:pPr marL="0" indent="0" algn="ctr">
              <a:buNone/>
            </a:pPr>
            <a:endParaRPr lang="fa-IR" dirty="0"/>
          </a:p>
          <a:p>
            <a:pPr marL="0" indent="0" algn="ctr">
              <a:buNone/>
            </a:pPr>
            <a:endParaRPr lang="fa-IR" dirty="0"/>
          </a:p>
          <a:p>
            <a:pPr marL="0" indent="0" algn="ctr">
              <a:buNone/>
            </a:pPr>
            <a:r>
              <a:rPr lang="fa-IR" b="1" dirty="0"/>
              <a:t>فصل 18 </a:t>
            </a:r>
          </a:p>
        </p:txBody>
      </p:sp>
      <p:sp>
        <p:nvSpPr>
          <p:cNvPr id="3" name="Title 2"/>
          <p:cNvSpPr>
            <a:spLocks noGrp="1"/>
          </p:cNvSpPr>
          <p:nvPr>
            <p:ph type="title"/>
          </p:nvPr>
        </p:nvSpPr>
        <p:spPr/>
        <p:txBody>
          <a:bodyPr>
            <a:normAutofit/>
          </a:bodyPr>
          <a:lstStyle/>
          <a:p>
            <a:pPr algn="r"/>
            <a:r>
              <a:rPr lang="fa-IR" sz="3200" b="1" dirty="0">
                <a:solidFill>
                  <a:srgbClr val="FF0000"/>
                </a:solidFill>
                <a:effectLst>
                  <a:outerShdw blurRad="38100" dist="38100" dir="2700000" algn="tl">
                    <a:srgbClr val="000000">
                      <a:alpha val="43137"/>
                    </a:srgbClr>
                  </a:outerShdw>
                </a:effectLst>
              </a:rPr>
              <a:t>مديريت بازريابي  ورزشي</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02930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219200"/>
            <a:ext cx="7408333" cy="4906963"/>
          </a:xfrm>
        </p:spPr>
        <p:txBody>
          <a:bodyPr>
            <a:normAutofit lnSpcReduction="10000"/>
          </a:bodyPr>
          <a:lstStyle/>
          <a:p>
            <a:pPr marL="457200" indent="-457200" algn="r">
              <a:buFont typeface="+mj-lt"/>
              <a:buAutoNum type="arabicPeriod"/>
            </a:pPr>
            <a:r>
              <a:rPr lang="fa-IR" sz="3600" b="1" dirty="0"/>
              <a:t>فهرست:</a:t>
            </a:r>
          </a:p>
          <a:p>
            <a:pPr marL="0" indent="0" algn="r">
              <a:buNone/>
            </a:pPr>
            <a:endParaRPr lang="fa-IR" dirty="0"/>
          </a:p>
          <a:p>
            <a:pPr marL="0" indent="0" algn="r">
              <a:buNone/>
            </a:pPr>
            <a:r>
              <a:rPr lang="fa-IR" dirty="0"/>
              <a:t>1-تعريف قانون</a:t>
            </a:r>
          </a:p>
          <a:p>
            <a:pPr marL="0" indent="0" algn="r">
              <a:buNone/>
            </a:pPr>
            <a:r>
              <a:rPr lang="fa-IR" dirty="0"/>
              <a:t>2-نقش قانون </a:t>
            </a:r>
          </a:p>
          <a:p>
            <a:pPr marL="0" indent="0" algn="r">
              <a:buNone/>
            </a:pPr>
            <a:r>
              <a:rPr lang="fa-IR" dirty="0"/>
              <a:t>3-دارايي هاي معنوي در ورزش</a:t>
            </a:r>
          </a:p>
          <a:p>
            <a:pPr marL="0" indent="0" algn="r" rtl="1">
              <a:buNone/>
            </a:pPr>
            <a:r>
              <a:rPr lang="fa-IR" dirty="0"/>
              <a:t>4-قانون حق تكثير</a:t>
            </a:r>
          </a:p>
          <a:p>
            <a:pPr marL="0" indent="0" algn="r" rtl="1">
              <a:buNone/>
            </a:pPr>
            <a:r>
              <a:rPr lang="fa-IR" dirty="0"/>
              <a:t>5-قانون ثبت آرم</a:t>
            </a:r>
          </a:p>
          <a:p>
            <a:pPr marL="0" indent="0" algn="r" rtl="1">
              <a:buNone/>
            </a:pPr>
            <a:r>
              <a:rPr lang="fa-IR" dirty="0"/>
              <a:t>6-ثبت اختراع</a:t>
            </a:r>
          </a:p>
          <a:p>
            <a:pPr marL="0" indent="0" algn="r" rtl="1">
              <a:buNone/>
            </a:pPr>
            <a:r>
              <a:rPr lang="fa-IR" dirty="0"/>
              <a:t>7-حقوق رقابت</a:t>
            </a:r>
          </a:p>
          <a:p>
            <a:pPr marL="0" indent="0" algn="r" rtl="1">
              <a:buNone/>
            </a:pPr>
            <a:r>
              <a:rPr lang="fa-IR" dirty="0"/>
              <a:t>8-حقوق تبليغات</a:t>
            </a:r>
          </a:p>
          <a:p>
            <a:pPr marL="0" indent="0" algn="r" rtl="1">
              <a:buNone/>
            </a:pPr>
            <a:r>
              <a:rPr lang="fa-IR" dirty="0"/>
              <a:t>9-قراردادها</a:t>
            </a:r>
          </a:p>
          <a:p>
            <a:pPr marL="0" indent="0" algn="r" rtl="1">
              <a:buNone/>
            </a:pPr>
            <a:endParaRPr lang="fa-IR" dirty="0"/>
          </a:p>
          <a:p>
            <a:pPr marL="0" indent="0" algn="r">
              <a:buNone/>
            </a:pPr>
            <a:endParaRPr lang="fa-IR" dirty="0"/>
          </a:p>
          <a:p>
            <a:pPr marL="0" indent="0" algn="r">
              <a:buNone/>
            </a:pPr>
            <a:endParaRPr lang="en-US" dirty="0"/>
          </a:p>
        </p:txBody>
      </p:sp>
      <p:sp>
        <p:nvSpPr>
          <p:cNvPr id="3" name="Title 2"/>
          <p:cNvSpPr>
            <a:spLocks noGrp="1"/>
          </p:cNvSpPr>
          <p:nvPr>
            <p:ph type="title"/>
          </p:nvPr>
        </p:nvSpPr>
        <p:spPr>
          <a:xfrm>
            <a:off x="457200" y="338328"/>
            <a:ext cx="8229600" cy="728472"/>
          </a:xfrm>
        </p:spPr>
        <p:txBody>
          <a:bodyPr>
            <a:normAutofit fontScale="90000"/>
          </a:bodyPr>
          <a:lstStyle/>
          <a:p>
            <a:endParaRPr lang="en-US" dirty="0"/>
          </a:p>
        </p:txBody>
      </p:sp>
    </p:spTree>
    <p:extLst>
      <p:ext uri="{BB962C8B-B14F-4D97-AF65-F5344CB8AC3E}">
        <p14:creationId xmlns:p14="http://schemas.microsoft.com/office/powerpoint/2010/main" val="1062622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828800"/>
            <a:ext cx="7408333" cy="4297363"/>
          </a:xfrm>
        </p:spPr>
        <p:txBody>
          <a:bodyPr/>
          <a:lstStyle/>
          <a:p>
            <a:pPr marL="0" indent="0" algn="r">
              <a:buNone/>
            </a:pPr>
            <a:r>
              <a:rPr lang="fa-IR" dirty="0">
                <a:solidFill>
                  <a:schemeClr val="tx1"/>
                </a:solidFill>
              </a:rPr>
              <a:t>تعريف قانون:</a:t>
            </a:r>
            <a:r>
              <a:rPr lang="fa-IR" dirty="0"/>
              <a:t>قاعده اي است كه مقامات صلاحيت دار آن را وضع و ابلاغ ميكنند</a:t>
            </a:r>
          </a:p>
          <a:p>
            <a:pPr marL="0" indent="0" algn="r">
              <a:buNone/>
            </a:pPr>
            <a:endParaRPr lang="fa-IR" dirty="0"/>
          </a:p>
          <a:p>
            <a:pPr marL="0" indent="0" algn="r">
              <a:buNone/>
            </a:pPr>
            <a:r>
              <a:rPr lang="fa-IR" dirty="0"/>
              <a:t> </a:t>
            </a:r>
            <a:r>
              <a:rPr lang="fa-IR" dirty="0">
                <a:solidFill>
                  <a:schemeClr val="tx1"/>
                </a:solidFill>
              </a:rPr>
              <a:t>معناي حقوقي قانون:</a:t>
            </a:r>
            <a:r>
              <a:rPr lang="fa-IR" dirty="0"/>
              <a:t>قواعد لازم الاجرا و داراي ضمانت اجرايي مشخص در هر جامعه است </a:t>
            </a:r>
          </a:p>
          <a:p>
            <a:pPr marL="0" indent="0" algn="r">
              <a:buNone/>
            </a:pPr>
            <a:r>
              <a:rPr lang="fa-IR" dirty="0"/>
              <a:t>تصويب نامه ها</a:t>
            </a:r>
          </a:p>
          <a:p>
            <a:pPr marL="0" indent="0" algn="r">
              <a:buNone/>
            </a:pPr>
            <a:r>
              <a:rPr lang="fa-IR" dirty="0"/>
              <a:t>آيين نامه ها</a:t>
            </a:r>
          </a:p>
          <a:p>
            <a:pPr marL="0" indent="0" algn="r">
              <a:buNone/>
            </a:pPr>
            <a:r>
              <a:rPr lang="fa-IR" dirty="0"/>
              <a:t>نظام نامه ها </a:t>
            </a:r>
          </a:p>
          <a:p>
            <a:pPr marL="0" indent="0" algn="r">
              <a:buNone/>
            </a:pPr>
            <a:r>
              <a:rPr lang="fa-IR" dirty="0"/>
              <a:t>مقررات اجرايي</a:t>
            </a:r>
            <a:endParaRPr lang="en-US" dirty="0"/>
          </a:p>
        </p:txBody>
      </p:sp>
      <p:sp>
        <p:nvSpPr>
          <p:cNvPr id="3" name="Title 2"/>
          <p:cNvSpPr>
            <a:spLocks noGrp="1"/>
          </p:cNvSpPr>
          <p:nvPr>
            <p:ph type="title"/>
          </p:nvPr>
        </p:nvSpPr>
        <p:spPr/>
        <p:txBody>
          <a:bodyPr/>
          <a:lstStyle/>
          <a:p>
            <a:pPr algn="r"/>
            <a:r>
              <a:rPr lang="fa-IR" dirty="0"/>
              <a:t>قانون و قانونگذاري</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1" y="304801"/>
            <a:ext cx="25908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76"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493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52600"/>
            <a:ext cx="7408333" cy="4373563"/>
          </a:xfrm>
        </p:spPr>
        <p:txBody>
          <a:bodyPr/>
          <a:lstStyle/>
          <a:p>
            <a:pPr marL="0" indent="0" algn="r">
              <a:buNone/>
            </a:pPr>
            <a:r>
              <a:rPr lang="fa-IR" dirty="0">
                <a:solidFill>
                  <a:schemeClr val="tx1"/>
                </a:solidFill>
              </a:rPr>
              <a:t>قانون بر تمام جنبه هاي زندگي افراد حاكم است</a:t>
            </a:r>
          </a:p>
          <a:p>
            <a:pPr marL="0" indent="0" algn="r">
              <a:buNone/>
            </a:pPr>
            <a:r>
              <a:rPr lang="fa-IR" dirty="0">
                <a:solidFill>
                  <a:srgbClr val="FF0000"/>
                </a:solidFill>
              </a:rPr>
              <a:t>بازاريابي </a:t>
            </a:r>
            <a:r>
              <a:rPr lang="fa-IR" dirty="0"/>
              <a:t>يكي از اين جنبه هاست كه بر تجارت جهاني،پول،جهاني سازي وسرمايه گذارينقش بسيار مهمي دارد</a:t>
            </a:r>
          </a:p>
          <a:p>
            <a:pPr marL="0" indent="0" algn="r">
              <a:buNone/>
            </a:pPr>
            <a:r>
              <a:rPr lang="fa-IR" dirty="0">
                <a:solidFill>
                  <a:schemeClr val="tx1"/>
                </a:solidFill>
              </a:rPr>
              <a:t>شركتهاي نايك، ريباك، آديداس،</a:t>
            </a:r>
            <a:endParaRPr lang="en-US" dirty="0">
              <a:solidFill>
                <a:schemeClr val="tx1"/>
              </a:solidFill>
            </a:endParaRPr>
          </a:p>
        </p:txBody>
      </p:sp>
      <p:sp>
        <p:nvSpPr>
          <p:cNvPr id="3" name="Title 2"/>
          <p:cNvSpPr>
            <a:spLocks noGrp="1"/>
          </p:cNvSpPr>
          <p:nvPr>
            <p:ph type="title"/>
          </p:nvPr>
        </p:nvSpPr>
        <p:spPr/>
        <p:txBody>
          <a:bodyPr>
            <a:normAutofit/>
          </a:bodyPr>
          <a:lstStyle/>
          <a:p>
            <a:pPr algn="r"/>
            <a:r>
              <a:rPr lang="fa-IR" sz="4000" dirty="0"/>
              <a:t>نقش قانون در بازاريابي</a:t>
            </a:r>
            <a:endParaRPr lang="en-US" sz="40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405" y="4038600"/>
            <a:ext cx="32480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295775"/>
            <a:ext cx="32480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28600"/>
            <a:ext cx="3305175"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04245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0200"/>
            <a:ext cx="7738533" cy="4525963"/>
          </a:xfrm>
        </p:spPr>
        <p:txBody>
          <a:bodyPr>
            <a:normAutofit/>
          </a:bodyPr>
          <a:lstStyle/>
          <a:p>
            <a:pPr marL="0" indent="0" algn="r" rtl="1">
              <a:buNone/>
            </a:pPr>
            <a:r>
              <a:rPr lang="fa-IR" sz="2200" dirty="0"/>
              <a:t>به منظور حمايت از يك اختراع،ايده،ابتكار،يا يك محصول خلاقه در مقابل فعاليتهاي تجاري نادرست وغير منصفانه ،قوانيني ،نظيرحقوق تكثير، آرمهاي تجاري،حق ثبت اختراع وامتياز به عنوان  حقوق ودارايي هاي  معنوي وضع گرديدنداين قوانين حق انحصاري براي صاحبان ايده و اختراعات و اكتشافات فراهم ميسازد</a:t>
            </a:r>
          </a:p>
          <a:p>
            <a:pPr marL="0" indent="0" algn="r" rtl="1">
              <a:buNone/>
            </a:pPr>
            <a:r>
              <a:rPr lang="fa-IR" dirty="0">
                <a:solidFill>
                  <a:schemeClr val="accent3">
                    <a:lumMod val="50000"/>
                  </a:schemeClr>
                </a:solidFill>
              </a:rPr>
              <a:t>قوانين حمايتي شامل...</a:t>
            </a:r>
            <a:endParaRPr lang="en-US" dirty="0">
              <a:solidFill>
                <a:schemeClr val="accent3">
                  <a:lumMod val="50000"/>
                </a:schemeClr>
              </a:solidFill>
            </a:endParaRPr>
          </a:p>
          <a:p>
            <a:pPr algn="r" rtl="1">
              <a:buFont typeface="Courier New" panose="02070309020205020404" pitchFamily="49" charset="0"/>
              <a:buChar char="o"/>
            </a:pPr>
            <a:r>
              <a:rPr lang="fa-IR" sz="2200" dirty="0"/>
              <a:t>حق تكثير </a:t>
            </a:r>
          </a:p>
          <a:p>
            <a:pPr algn="r" rtl="1">
              <a:buFont typeface="Courier New" panose="02070309020205020404" pitchFamily="49" charset="0"/>
              <a:buChar char="o"/>
            </a:pPr>
            <a:r>
              <a:rPr lang="fa-IR" sz="2200" dirty="0"/>
              <a:t>آرم تجاري</a:t>
            </a:r>
          </a:p>
          <a:p>
            <a:pPr algn="r" rtl="1">
              <a:buFont typeface="Courier New" panose="02070309020205020404" pitchFamily="49" charset="0"/>
              <a:buChar char="o"/>
            </a:pPr>
            <a:r>
              <a:rPr lang="fa-IR" sz="2200" dirty="0"/>
              <a:t>ثبت اختراع</a:t>
            </a:r>
          </a:p>
          <a:p>
            <a:pPr marL="0" indent="0" algn="r" rtl="1">
              <a:buNone/>
            </a:pPr>
            <a:endParaRPr lang="fa-IR" sz="2200" dirty="0"/>
          </a:p>
          <a:p>
            <a:pPr marL="0" indent="0" algn="r" rtl="1">
              <a:buNone/>
            </a:pPr>
            <a:endParaRPr lang="en-US" sz="2200" dirty="0"/>
          </a:p>
        </p:txBody>
      </p:sp>
      <p:sp>
        <p:nvSpPr>
          <p:cNvPr id="3" name="Title 2"/>
          <p:cNvSpPr>
            <a:spLocks noGrp="1"/>
          </p:cNvSpPr>
          <p:nvPr>
            <p:ph type="title"/>
          </p:nvPr>
        </p:nvSpPr>
        <p:spPr/>
        <p:txBody>
          <a:bodyPr>
            <a:normAutofit/>
          </a:bodyPr>
          <a:lstStyle/>
          <a:p>
            <a:pPr algn="r"/>
            <a:r>
              <a:rPr lang="fa-IR" sz="3600" dirty="0"/>
              <a:t>دارايي هاي معنوي در ورزشي</a:t>
            </a:r>
            <a:endParaRPr lang="en-US" sz="3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00400"/>
            <a:ext cx="29718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4396144"/>
            <a:ext cx="3190875" cy="2058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716" y="4396144"/>
            <a:ext cx="2676525" cy="219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294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600200"/>
            <a:ext cx="7408333" cy="4525963"/>
          </a:xfrm>
        </p:spPr>
        <p:txBody>
          <a:bodyPr>
            <a:normAutofit/>
          </a:bodyPr>
          <a:lstStyle/>
          <a:p>
            <a:pPr marL="0" indent="0" algn="r" rtl="1">
              <a:buNone/>
            </a:pPr>
            <a:r>
              <a:rPr lang="fa-IR" dirty="0"/>
              <a:t>حق تكثير:حق انحصاري وقانوني كه مانع از توليد مجدد، انتشار و فروش هرگونه اثر ادبي ،موسيقيايي،ياهنري براي مدت زمان خاص ميگردد اين حق انحصاري متعلق به مولف اصلي ميباشد</a:t>
            </a:r>
          </a:p>
          <a:p>
            <a:pPr marL="0" indent="0" algn="r" rtl="1">
              <a:buNone/>
            </a:pPr>
            <a:endParaRPr lang="fa-IR" dirty="0"/>
          </a:p>
          <a:p>
            <a:pPr marL="0" indent="0" algn="r" rtl="1">
              <a:buNone/>
            </a:pPr>
            <a:r>
              <a:rPr lang="fa-IR" dirty="0"/>
              <a:t>بهره مندي از آثاردر برخي موارد مغاير با حق تكثير محسوب نميشود</a:t>
            </a:r>
          </a:p>
          <a:p>
            <a:pPr marL="0" indent="0" algn="r" rtl="1">
              <a:buNone/>
            </a:pPr>
            <a:r>
              <a:rPr lang="fa-IR" dirty="0"/>
              <a:t>((استفاده آزاد ورفتار منصفانه))</a:t>
            </a:r>
          </a:p>
          <a:p>
            <a:pPr marL="0" indent="0" algn="r" rtl="1">
              <a:buNone/>
            </a:pPr>
            <a:r>
              <a:rPr lang="fa-IR" dirty="0"/>
              <a:t>1-قصد سودجويي نداشته باشد</a:t>
            </a:r>
          </a:p>
          <a:p>
            <a:pPr marL="0" indent="0" algn="r" rtl="1">
              <a:buNone/>
            </a:pPr>
            <a:r>
              <a:rPr lang="fa-IR" dirty="0"/>
              <a:t>2-مقدار استفاده در حد متعارف باشد (مقاصد علمي)</a:t>
            </a:r>
            <a:endParaRPr lang="en-US" dirty="0"/>
          </a:p>
        </p:txBody>
      </p:sp>
      <p:sp>
        <p:nvSpPr>
          <p:cNvPr id="3" name="Title 2"/>
          <p:cNvSpPr>
            <a:spLocks noGrp="1"/>
          </p:cNvSpPr>
          <p:nvPr>
            <p:ph type="title"/>
          </p:nvPr>
        </p:nvSpPr>
        <p:spPr/>
        <p:txBody>
          <a:bodyPr>
            <a:normAutofit/>
          </a:bodyPr>
          <a:lstStyle/>
          <a:p>
            <a:pPr algn="r" rtl="1"/>
            <a:r>
              <a:rPr lang="fa-IR" sz="4000" dirty="0"/>
              <a:t>قانون حق تكثيرو بازاريابي</a:t>
            </a:r>
            <a:endParaRPr lang="en-US" sz="40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5029200"/>
            <a:ext cx="37338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094846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447800"/>
            <a:ext cx="7408333" cy="4678363"/>
          </a:xfrm>
        </p:spPr>
        <p:txBody>
          <a:bodyPr/>
          <a:lstStyle/>
          <a:p>
            <a:pPr marL="0" indent="0" algn="r" rtl="1">
              <a:buNone/>
            </a:pPr>
            <a:r>
              <a:rPr lang="fa-IR" dirty="0"/>
              <a:t>آرم تجاري علامت مشخصي است كه بر روي محصولات شركت توليد كننده نصب ميشود وآن محصول را از نمونه هاي مشابه متمايز ميسازد،</a:t>
            </a:r>
          </a:p>
          <a:p>
            <a:pPr marL="0" indent="0" algn="r" rtl="1">
              <a:buNone/>
            </a:pPr>
            <a:r>
              <a:rPr lang="fa-IR" dirty="0"/>
              <a:t>قانون ثبت آرم تجاري ،توليد كنندگان و صاحبان آرمهاي تجاري را در برابر سوء استفاده رقبا محافظت ميكند </a:t>
            </a:r>
          </a:p>
          <a:p>
            <a:pPr marL="0" indent="0" algn="r" rtl="1">
              <a:buNone/>
            </a:pPr>
            <a:endParaRPr lang="en-US" dirty="0"/>
          </a:p>
        </p:txBody>
      </p:sp>
      <p:sp>
        <p:nvSpPr>
          <p:cNvPr id="3" name="Title 2"/>
          <p:cNvSpPr>
            <a:spLocks noGrp="1"/>
          </p:cNvSpPr>
          <p:nvPr>
            <p:ph type="title"/>
          </p:nvPr>
        </p:nvSpPr>
        <p:spPr/>
        <p:txBody>
          <a:bodyPr>
            <a:normAutofit/>
          </a:bodyPr>
          <a:lstStyle/>
          <a:p>
            <a:pPr algn="r" rtl="1"/>
            <a:r>
              <a:rPr lang="fa-IR" sz="3600" dirty="0"/>
              <a:t>قانون ثبت آرم تجاري</a:t>
            </a:r>
            <a:endParaRPr lang="en-US" sz="36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054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49" y="3312851"/>
            <a:ext cx="27066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581400"/>
            <a:ext cx="2667000" cy="136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1437" y="3545006"/>
            <a:ext cx="2314575" cy="139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9462" y="3218028"/>
            <a:ext cx="1733550" cy="188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09810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05000"/>
            <a:ext cx="7408333" cy="4221163"/>
          </a:xfrm>
        </p:spPr>
        <p:txBody>
          <a:bodyPr/>
          <a:lstStyle/>
          <a:p>
            <a:pPr marL="0" indent="0" algn="r" rtl="1">
              <a:buNone/>
            </a:pPr>
            <a:r>
              <a:rPr lang="fa-IR" dirty="0"/>
              <a:t>امتيازيست كه دولت يا موسسه خاص در يك كشور به مبتكران و مخترعان براي  ايجاد يك ابداع نو و جديد كه از نظر اقتصادي حاِئز اهميت باشد  اهدا ميكند. </a:t>
            </a:r>
          </a:p>
          <a:p>
            <a:pPr marL="0" indent="0" algn="r" rtl="1">
              <a:buNone/>
            </a:pPr>
            <a:r>
              <a:rPr lang="fa-IR" sz="2800" b="1" dirty="0">
                <a:solidFill>
                  <a:schemeClr val="accent3">
                    <a:lumMod val="50000"/>
                  </a:schemeClr>
                </a:solidFill>
              </a:rPr>
              <a:t>گواهي اختراع</a:t>
            </a:r>
            <a:r>
              <a:rPr lang="fa-IR" dirty="0">
                <a:solidFill>
                  <a:schemeClr val="accent3">
                    <a:lumMod val="50000"/>
                  </a:schemeClr>
                </a:solidFill>
              </a:rPr>
              <a:t>:</a:t>
            </a:r>
            <a:r>
              <a:rPr lang="fa-IR" dirty="0"/>
              <a:t>سندي است كه به مخترع داده ميشود تا به موجب آن از امتيازات اختراع خود بهره مند شود.</a:t>
            </a:r>
          </a:p>
          <a:p>
            <a:pPr marL="0" indent="0" algn="r" rtl="1">
              <a:buNone/>
            </a:pPr>
            <a:r>
              <a:rPr lang="fa-IR" dirty="0"/>
              <a:t>20 سال بهره برداري از اختراع</a:t>
            </a:r>
          </a:p>
          <a:p>
            <a:pPr marL="0" indent="0" algn="r" rtl="1">
              <a:buNone/>
            </a:pPr>
            <a:endParaRPr lang="en-US" dirty="0"/>
          </a:p>
        </p:txBody>
      </p:sp>
      <p:sp>
        <p:nvSpPr>
          <p:cNvPr id="3" name="Title 2"/>
          <p:cNvSpPr>
            <a:spLocks noGrp="1"/>
          </p:cNvSpPr>
          <p:nvPr>
            <p:ph type="title"/>
          </p:nvPr>
        </p:nvSpPr>
        <p:spPr>
          <a:xfrm>
            <a:off x="457200" y="338328"/>
            <a:ext cx="7696200" cy="1252728"/>
          </a:xfrm>
        </p:spPr>
        <p:txBody>
          <a:bodyPr>
            <a:normAutofit/>
          </a:bodyPr>
          <a:lstStyle/>
          <a:p>
            <a:pPr algn="r" rtl="1"/>
            <a:r>
              <a:rPr lang="fa-IR" sz="3200" dirty="0">
                <a:solidFill>
                  <a:schemeClr val="accent3">
                    <a:lumMod val="50000"/>
                  </a:schemeClr>
                </a:solidFill>
              </a:rPr>
              <a:t>ثبت اختراع  </a:t>
            </a:r>
            <a:endParaRPr lang="en-US" sz="3200" dirty="0">
              <a:solidFill>
                <a:schemeClr val="accent3">
                  <a:lumMod val="50000"/>
                </a:schemeClr>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876800"/>
            <a:ext cx="319087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9308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512</TotalTime>
  <Words>753</Words>
  <Application>Microsoft Office PowerPoint</Application>
  <PresentationFormat>On-screen Show (4:3)</PresentationFormat>
  <Paragraphs>84</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Candara</vt:lpstr>
      <vt:lpstr>Courier New</vt:lpstr>
      <vt:lpstr>Symbol</vt:lpstr>
      <vt:lpstr>Waveform</vt:lpstr>
      <vt:lpstr>PowerPoint Presentation</vt:lpstr>
      <vt:lpstr>مديريت بازريابي  ورزشي</vt:lpstr>
      <vt:lpstr>PowerPoint Presentation</vt:lpstr>
      <vt:lpstr>قانون و قانونگذاري</vt:lpstr>
      <vt:lpstr>نقش قانون در بازاريابي</vt:lpstr>
      <vt:lpstr>دارايي هاي معنوي در ورزشي</vt:lpstr>
      <vt:lpstr>قانون حق تكثيرو بازاريابي</vt:lpstr>
      <vt:lpstr>قانون ثبت آرم تجاري</vt:lpstr>
      <vt:lpstr>ثبت اختراع  </vt:lpstr>
      <vt:lpstr>حقوق رقابت:</vt:lpstr>
      <vt:lpstr>رقابت آزاد</vt:lpstr>
      <vt:lpstr>حقوق تبليغات</vt:lpstr>
      <vt:lpstr>قراردادهاي ورزشي</vt:lpstr>
      <vt:lpstr>موضوع قرارداد:</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HADI</dc:creator>
  <cp:lastModifiedBy>Dr Zardashtian</cp:lastModifiedBy>
  <cp:revision>46</cp:revision>
  <dcterms:created xsi:type="dcterms:W3CDTF">2015-12-18T12:40:50Z</dcterms:created>
  <dcterms:modified xsi:type="dcterms:W3CDTF">2020-03-27T17:01:22Z</dcterms:modified>
</cp:coreProperties>
</file>