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2" r:id="rId2"/>
    <p:sldId id="273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9" r:id="rId13"/>
    <p:sldId id="267" r:id="rId14"/>
    <p:sldId id="268" r:id="rId15"/>
    <p:sldId id="270" r:id="rId16"/>
    <p:sldId id="274" r:id="rId17"/>
  </p:sldIdLst>
  <p:sldSz cx="9144000" cy="6858000" type="screen4x3"/>
  <p:notesSz cx="6858000" cy="9144000"/>
  <p:defaultTextStyle>
    <a:defPPr>
      <a:defRPr lang="hi-I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i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i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2D7D63-D09F-464D-8BBF-63FDFF98AAEF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i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A13DF5A-399B-466C-8D99-AF15C1051E67}" type="slidenum">
              <a:rPr lang="hi-IN" smtClean="0"/>
              <a:pPr/>
              <a:t>‹#›</a:t>
            </a:fld>
            <a:endParaRPr lang="hi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8794" y="571480"/>
            <a:ext cx="5672150" cy="5214974"/>
          </a:xfrm>
        </p:spPr>
        <p:txBody>
          <a:bodyPr>
            <a:noAutofit/>
          </a:bodyPr>
          <a:lstStyle/>
          <a:p>
            <a:r>
              <a:rPr lang="en-US" sz="28700" dirty="0">
                <a:latin typeface="110_Besmellah_1(MRT)" pitchFamily="2" charset="0"/>
              </a:rPr>
              <a:t>F    </a:t>
            </a:r>
            <a:endParaRPr lang="hi-IN" sz="28700" dirty="0">
              <a:latin typeface="110_Besmellah_1(MRT)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r" rtl="1"/>
            <a:r>
              <a:rPr lang="fa-IR" sz="2000" dirty="0"/>
              <a:t>منابع اطلاعاتی مستقیم متاثر از نوع طرح تحقیق هستند</a:t>
            </a:r>
          </a:p>
          <a:p>
            <a:pPr algn="r" rtl="1">
              <a:buNone/>
            </a:pPr>
            <a:endParaRPr lang="hi-IN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1800" b="1" dirty="0">
                <a:cs typeface="B Nazanin" pitchFamily="2" charset="-78"/>
              </a:rPr>
              <a:t>تعیین منابع اطلاعاتی</a:t>
            </a:r>
            <a:endParaRPr lang="hi-IN" sz="1800" b="1" dirty="0"/>
          </a:p>
        </p:txBody>
      </p:sp>
      <p:sp>
        <p:nvSpPr>
          <p:cNvPr id="4" name="Left Arrow 3"/>
          <p:cNvSpPr/>
          <p:nvPr/>
        </p:nvSpPr>
        <p:spPr>
          <a:xfrm>
            <a:off x="7429520" y="2071678"/>
            <a:ext cx="1214446" cy="64294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/>
              <a:t>تحقیق کیفی</a:t>
            </a:r>
            <a:endParaRPr lang="hi-IN" dirty="0"/>
          </a:p>
        </p:txBody>
      </p:sp>
      <p:sp>
        <p:nvSpPr>
          <p:cNvPr id="5" name="Rectangle 4"/>
          <p:cNvSpPr/>
          <p:nvPr/>
        </p:nvSpPr>
        <p:spPr>
          <a:xfrm>
            <a:off x="1285852" y="2071678"/>
            <a:ext cx="592935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گرد آوری ،تجزیه وتحلیل وتفسیر داده های حاصل از مشاهده رفتار مردم ویا نحوه پاسخ گویی آنها به سوالات باز سر وکار دارد</a:t>
            </a:r>
            <a:endParaRPr lang="hi-IN" dirty="0"/>
          </a:p>
        </p:txBody>
      </p:sp>
      <p:sp>
        <p:nvSpPr>
          <p:cNvPr id="6" name="Left Arrow 5"/>
          <p:cNvSpPr/>
          <p:nvPr/>
        </p:nvSpPr>
        <p:spPr>
          <a:xfrm>
            <a:off x="7429520" y="3857628"/>
            <a:ext cx="1214446" cy="64294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/>
              <a:t>تحقیق کمی</a:t>
            </a:r>
            <a:endParaRPr lang="hi-IN" dirty="0"/>
          </a:p>
        </p:txBody>
      </p:sp>
      <p:sp>
        <p:nvSpPr>
          <p:cNvPr id="7" name="Rectangle 6"/>
          <p:cNvSpPr/>
          <p:nvPr/>
        </p:nvSpPr>
        <p:spPr>
          <a:xfrm>
            <a:off x="1285852" y="3786190"/>
            <a:ext cx="600079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شامل گرد </a:t>
            </a:r>
            <a:r>
              <a:rPr lang="fa-IR"/>
              <a:t>آوری،تجزیه ،تحلیل  وتفسیر داده های گرد آوری شده از یک نمونه بزرگتر از طریق یک پیمایش یا یک پرسشنامه سازمان یافته است</a:t>
            </a:r>
            <a:endParaRPr lang="hi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1900" dirty="0">
                <a:cs typeface="B Nazanin" pitchFamily="2" charset="-78"/>
              </a:rPr>
              <a:t>یک مورد آنالیز داده های ثانویه است</a:t>
            </a:r>
          </a:p>
          <a:p>
            <a:pPr algn="r" rtl="1"/>
            <a:r>
              <a:rPr lang="fa-IR" sz="1900" dirty="0">
                <a:cs typeface="B Nazanin" pitchFamily="2" charset="-78"/>
              </a:rPr>
              <a:t>داده های ثانویه که از مطالعات پژوهش های ورزشی حاصل شده اند به طور معمول در چهار دسته طبقه بندی می شوند</a:t>
            </a:r>
          </a:p>
          <a:p>
            <a:pPr algn="r" rtl="1">
              <a:buNone/>
            </a:pPr>
            <a:r>
              <a:rPr lang="fa-IR" sz="1900" dirty="0">
                <a:cs typeface="B Nazanin" pitchFamily="2" charset="-78"/>
              </a:rPr>
              <a:t>1- مطالعات تصادفی- محدود</a:t>
            </a:r>
          </a:p>
          <a:p>
            <a:pPr algn="r" rtl="1">
              <a:buNone/>
            </a:pPr>
            <a:r>
              <a:rPr lang="fa-IR" sz="1900" dirty="0">
                <a:cs typeface="B Nazanin" pitchFamily="2" charset="-78"/>
              </a:rPr>
              <a:t>2- مطالعات تصادفی- گسترده</a:t>
            </a:r>
          </a:p>
          <a:p>
            <a:pPr algn="r" rtl="1">
              <a:buNone/>
            </a:pPr>
            <a:r>
              <a:rPr lang="fa-IR" sz="1900" dirty="0">
                <a:cs typeface="B Nazanin" pitchFamily="2" charset="-78"/>
              </a:rPr>
              <a:t>3- مطالعات استاندارد – محدود</a:t>
            </a:r>
          </a:p>
          <a:p>
            <a:pPr algn="r" rtl="1">
              <a:buNone/>
            </a:pPr>
            <a:r>
              <a:rPr lang="fa-IR" sz="1900" dirty="0">
                <a:cs typeface="B Nazanin" pitchFamily="2" charset="-78"/>
              </a:rPr>
              <a:t>4- مطالعات استاندارد - گسترده</a:t>
            </a:r>
            <a:endParaRPr lang="hi-IN" sz="19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000" b="1" dirty="0">
                <a:cs typeface="B Nazanin" pitchFamily="2" charset="-78"/>
              </a:rPr>
              <a:t>منابع اکتشافی اطلاعات</a:t>
            </a:r>
            <a:endParaRPr lang="hi-IN" sz="2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000" dirty="0"/>
              <a:t>عبارت است از مصاحبه با یک جمع 8تا 12 نفره به طور هم زمان وبه شکل گروهی</a:t>
            </a:r>
          </a:p>
          <a:p>
            <a:pPr algn="r" rtl="1"/>
            <a:endParaRPr lang="fa-IR" sz="2000" dirty="0"/>
          </a:p>
          <a:p>
            <a:pPr algn="r" rtl="1"/>
            <a:endParaRPr lang="fa-IR" sz="2000" dirty="0"/>
          </a:p>
          <a:p>
            <a:pPr algn="r" rtl="1"/>
            <a:endParaRPr lang="fa-IR" sz="2000" dirty="0"/>
          </a:p>
          <a:p>
            <a:pPr algn="r" rtl="1"/>
            <a:endParaRPr lang="fa-IR" sz="2000" dirty="0"/>
          </a:p>
          <a:p>
            <a:pPr algn="r" rtl="1"/>
            <a:endParaRPr lang="fa-IR" sz="2000" dirty="0"/>
          </a:p>
          <a:p>
            <a:pPr algn="r" rtl="1">
              <a:buNone/>
            </a:pPr>
            <a:r>
              <a:rPr lang="fa-IR" sz="2000" dirty="0"/>
              <a:t>پیمایش تجربی:</a:t>
            </a:r>
          </a:p>
          <a:p>
            <a:pPr algn="r" rtl="1">
              <a:buNone/>
            </a:pPr>
            <a:r>
              <a:rPr lang="fa-IR" sz="2000" dirty="0"/>
              <a:t>گرد آوری اطلاعات توسط کسانی که متخصص حوزه بازار یابی ورزشی هستند </a:t>
            </a:r>
            <a:endParaRPr lang="hi-IN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000" b="1" dirty="0"/>
              <a:t>گروه های متمرکز (هدف)</a:t>
            </a:r>
            <a:endParaRPr lang="hi-IN" sz="2000" b="1" dirty="0"/>
          </a:p>
        </p:txBody>
      </p:sp>
      <p:pic>
        <p:nvPicPr>
          <p:cNvPr id="4" name="Picture 3" descr="258280857964027135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2571744"/>
            <a:ext cx="2628900" cy="122872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مطالعات مقطعی: 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عناصر یک نمونه رادر یک جامعه ودر بازه زمانی خاص مورد بررسی قرارمی دهد</a:t>
            </a: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مطالعات طولی: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اقدام به ارزیابی عناصر یک نمونه در درون یک جامعه وبه صورت تکراری در خلال یک بازه زمانی خاص می پردازد</a:t>
            </a:r>
            <a:endParaRPr lang="hi-IN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000" b="1" dirty="0">
                <a:cs typeface="B Nazanin" pitchFamily="2" charset="-78"/>
              </a:rPr>
              <a:t>منابع توصیفی اطلاعات</a:t>
            </a:r>
            <a:endParaRPr lang="hi-IN" sz="2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000" dirty="0">
                <a:cs typeface="B Nazanin" pitchFamily="2" charset="-78"/>
              </a:rPr>
              <a:t>پرسشنامه ومشاهده دو روش عمده برای کسب اطلاعات کمی در تحقیقات توصیفی هستند</a:t>
            </a:r>
          </a:p>
          <a:p>
            <a:pPr algn="r" rtl="1"/>
            <a:r>
              <a:rPr lang="fa-IR" sz="2000" dirty="0">
                <a:cs typeface="B Nazanin" pitchFamily="2" charset="-78"/>
              </a:rPr>
              <a:t>پرسشنامه: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مجموعه ای ساختار یافته از سوالات برای کسب اطلاعات از پاسخگویان است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هر پرسش نامه دارای سه هدف است»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1-بیان کننده اطلاعات مورد نیاز در قالب سوالاتی است که پاسخگو بتواند وبخواهد که پاسخ دهد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2-پرسشنامه باید پاسخ گو را ترغیب به همکاری وتکمیل پرسشنامه کند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3- پرسشنامه باید خطای پاسخگو را به حداقل برساند</a:t>
            </a:r>
            <a:endParaRPr lang="hi-IN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000" dirty="0"/>
              <a:t>ابزار تحقیق</a:t>
            </a:r>
            <a:endParaRPr lang="hi-IN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fa-IR" sz="2000" dirty="0">
                <a:cs typeface="B Nazanin" pitchFamily="2" charset="-78"/>
              </a:rPr>
              <a:t>نمونه: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  انتخاب بخشی از جمعیت که نماینده کل جامعه است</a:t>
            </a: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الف) نمونه گیری احتمالی</a:t>
            </a: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ب)  نمونه گیری غیر احتمالی</a:t>
            </a:r>
            <a:endParaRPr lang="hi-IN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000" b="1" dirty="0">
                <a:cs typeface="B Nazanin" pitchFamily="2" charset="-78"/>
              </a:rPr>
              <a:t>نمونه گیری</a:t>
            </a:r>
            <a:endParaRPr lang="hi-IN" sz="20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ictures\collection\Collections (3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8358246" cy="607223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428728" y="857232"/>
            <a:ext cx="3786214" cy="10001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>
                <a:latin typeface="110_Besmellah_2(MRT)" pitchFamily="2" charset="0"/>
                <a:cs typeface="_MRT_Khodkar" pitchFamily="2" charset="-78"/>
              </a:rPr>
              <a:t>باتشکر از توجه شما</a:t>
            </a:r>
            <a:endParaRPr lang="hi-IN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5435811"/>
          </a:xfrm>
        </p:spPr>
        <p:txBody>
          <a:bodyPr/>
          <a:lstStyle/>
          <a:p>
            <a:pPr algn="ctr" rtl="1">
              <a:buNone/>
            </a:pPr>
            <a:r>
              <a:rPr lang="fa-IR" dirty="0">
                <a:cs typeface="B Nazanin" pitchFamily="2" charset="-78"/>
              </a:rPr>
              <a:t>به نام خدا</a:t>
            </a:r>
          </a:p>
          <a:p>
            <a:pPr algn="ctr" rtl="1">
              <a:buNone/>
            </a:pPr>
            <a:endParaRPr lang="fa-IR" dirty="0">
              <a:cs typeface="B Nazanin" pitchFamily="2" charset="-78"/>
            </a:endParaRPr>
          </a:p>
          <a:p>
            <a:pPr algn="ctr" rtl="1">
              <a:lnSpc>
                <a:spcPct val="150000"/>
              </a:lnSpc>
              <a:buNone/>
            </a:pPr>
            <a:r>
              <a:rPr lang="fa-IR" b="1" dirty="0">
                <a:cs typeface="B Nazanin" pitchFamily="2" charset="-78"/>
              </a:rPr>
              <a:t>تحقیقات بازار یابی ،جذب حامیان مالی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fa-IR" b="1" dirty="0">
                <a:cs typeface="B Nazanin" pitchFamily="2" charset="-78"/>
              </a:rPr>
              <a:t>فصل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1900" b="1" dirty="0">
                <a:cs typeface="B Nazanin" pitchFamily="2" charset="-78"/>
              </a:rPr>
              <a:t>زمانی رخ می دهد که یک سازمان ورزشی ،باشگاه،لیگ ورزشگاه یا ورزشکار توسط شرکت یا فرد خاصی حمایت شود </a:t>
            </a:r>
          </a:p>
          <a:p>
            <a:pPr algn="r" rtl="1">
              <a:buNone/>
            </a:pPr>
            <a:r>
              <a:rPr lang="fa-IR" sz="1900" b="1" dirty="0">
                <a:cs typeface="B Nazanin" pitchFamily="2" charset="-78"/>
              </a:rPr>
              <a:t>دریافت کنندگان حمایت مالی به عنوان به عنوان دارایی های حمایت یا دارایی های ورزش شناخته می شوند</a:t>
            </a:r>
          </a:p>
          <a:p>
            <a:pPr algn="r" rtl="1">
              <a:buNone/>
            </a:pPr>
            <a:r>
              <a:rPr lang="fa-IR" sz="1900" b="1" dirty="0">
                <a:cs typeface="B Nazanin" pitchFamily="2" charset="-78"/>
              </a:rPr>
              <a:t>حمایت مالی برای هردو طرف قرارداد واجد منافعی است</a:t>
            </a:r>
            <a:endParaRPr lang="hi-IN" sz="1900" b="1" dirty="0"/>
          </a:p>
        </p:txBody>
      </p:sp>
      <p:sp>
        <p:nvSpPr>
          <p:cNvPr id="4" name="Horizontal Scroll 3"/>
          <p:cNvSpPr/>
          <p:nvPr/>
        </p:nvSpPr>
        <p:spPr>
          <a:xfrm>
            <a:off x="3357554" y="428604"/>
            <a:ext cx="2714644" cy="85725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حمایت مالی ورزشی</a:t>
            </a:r>
            <a:endParaRPr lang="hi-IN" dirty="0"/>
          </a:p>
        </p:txBody>
      </p:sp>
      <p:pic>
        <p:nvPicPr>
          <p:cNvPr id="7" name="Picture 6" descr="index.jpg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4" y="3857628"/>
            <a:ext cx="2095500" cy="1381125"/>
          </a:xfrm>
          <a:prstGeom prst="rect">
            <a:avLst/>
          </a:prstGeom>
        </p:spPr>
      </p:pic>
      <p:pic>
        <p:nvPicPr>
          <p:cNvPr id="8" name="Picture 7" descr="اسپانسر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3929066"/>
            <a:ext cx="2357454" cy="14287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000" dirty="0">
                <a:cs typeface="B Nazanin" pitchFamily="2" charset="-78"/>
              </a:rPr>
              <a:t>حامیان مالی ودارایی های ورزشی اهداف مختلفی دارند که برای حصول به این اهداف در برنامه حمایت مالی شرکت می کنند</a:t>
            </a:r>
          </a:p>
          <a:p>
            <a:pPr algn="r" rtl="1"/>
            <a:r>
              <a:rPr lang="fa-IR" sz="2000" dirty="0">
                <a:cs typeface="B Nazanin" pitchFamily="2" charset="-78"/>
              </a:rPr>
              <a:t>دوهدف عمده برای حامی مالی عبارتند از: 1-ارتقای تصویر برند 2-افزایش آگاهی در خصوص برند</a:t>
            </a:r>
          </a:p>
          <a:p>
            <a:pPr algn="r" rtl="1"/>
            <a:r>
              <a:rPr lang="fa-IR" sz="2000" dirty="0">
                <a:cs typeface="B Nazanin" pitchFamily="2" charset="-78"/>
              </a:rPr>
              <a:t>هدف دارایی های ورزشی: بهره برداری ازحمایت مالی به منظور تامین اهداف اداری و توسعه ای است </a:t>
            </a:r>
            <a:endParaRPr lang="hi-IN" sz="2000" dirty="0"/>
          </a:p>
        </p:txBody>
      </p:sp>
      <p:sp>
        <p:nvSpPr>
          <p:cNvPr id="4" name="Horizontal Scroll 3"/>
          <p:cNvSpPr/>
          <p:nvPr/>
        </p:nvSpPr>
        <p:spPr>
          <a:xfrm>
            <a:off x="3714744" y="500042"/>
            <a:ext cx="1785950" cy="85725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اهداف حمایت مالی</a:t>
            </a:r>
            <a:endParaRPr lang="hi-IN" dirty="0"/>
          </a:p>
        </p:txBody>
      </p:sp>
      <p:pic>
        <p:nvPicPr>
          <p:cNvPr id="5" name="Picture 4" descr="images.png65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86116" y="4214818"/>
            <a:ext cx="28575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algn="r" rtl="1"/>
            <a:r>
              <a:rPr lang="fa-IR" sz="1800" dirty="0"/>
              <a:t>معمولا دارایی ورزشی به اسپانسر پیشنهاد حمایت مالی می دهد چون برای دارایی وزرشی سنجش واندازه گیری منافع در مقایسه با اسپانسر آسان تر است</a:t>
            </a:r>
          </a:p>
          <a:p>
            <a:pPr algn="r" rtl="1"/>
            <a:r>
              <a:rPr lang="fa-IR" sz="1800" dirty="0"/>
              <a:t>دو عنصر اصلی در هدف گیری حمایت مالی:1- انتخاب اسپانسر مناسب 2- نوشتن یک طرح مناسب</a:t>
            </a:r>
          </a:p>
          <a:p>
            <a:pPr algn="r" rtl="1"/>
            <a:endParaRPr lang="hi-IN" sz="1800" dirty="0"/>
          </a:p>
        </p:txBody>
      </p:sp>
      <p:sp>
        <p:nvSpPr>
          <p:cNvPr id="4" name="Horizontal Scroll 3"/>
          <p:cNvSpPr/>
          <p:nvPr/>
        </p:nvSpPr>
        <p:spPr>
          <a:xfrm>
            <a:off x="3857620" y="428604"/>
            <a:ext cx="2143140" cy="78581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هدف گیری حمایت مالی</a:t>
            </a:r>
            <a:endParaRPr lang="hi-IN" dirty="0"/>
          </a:p>
        </p:txBody>
      </p:sp>
      <p:pic>
        <p:nvPicPr>
          <p:cNvPr id="5" name="Picture 4" descr="images.jpg321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3357562"/>
            <a:ext cx="2286000" cy="2000264"/>
          </a:xfrm>
          <a:prstGeom prst="rect">
            <a:avLst/>
          </a:prstGeom>
        </p:spPr>
      </p:pic>
      <p:pic>
        <p:nvPicPr>
          <p:cNvPr id="6" name="Picture 5" descr="624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86380" y="3500438"/>
            <a:ext cx="2533650" cy="18002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algn="r" rtl="1"/>
            <a:r>
              <a:rPr lang="fa-IR" sz="2000" dirty="0"/>
              <a:t>مراحل ارزیابی شامل بررسی عملکرد حمایت مالی  وتعیین این که تلاش های بازاریابی که به همراه حمایت مالی انجام شده موثر بوده است یا نه.</a:t>
            </a:r>
          </a:p>
          <a:p>
            <a:pPr algn="r" rtl="1"/>
            <a:r>
              <a:rPr lang="fa-IR" sz="2000" dirty="0"/>
              <a:t>برای تعیین اثر بخشی میتوان از مصاحبه ها ،گزارش فروش ،گزارش اثر بخشی آگهی تجاری از طریق رسانه هاو...استفاده کرد</a:t>
            </a:r>
            <a:endParaRPr lang="hi-IN" sz="2000" dirty="0"/>
          </a:p>
        </p:txBody>
      </p:sp>
      <p:sp>
        <p:nvSpPr>
          <p:cNvPr id="4" name="Horizontal Scroll 3"/>
          <p:cNvSpPr/>
          <p:nvPr/>
        </p:nvSpPr>
        <p:spPr>
          <a:xfrm>
            <a:off x="3500430" y="214290"/>
            <a:ext cx="2643206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ارزیابی اثر بخشی حمایت مالی در ورزش</a:t>
            </a:r>
            <a:endParaRPr lang="hi-IN" dirty="0"/>
          </a:p>
        </p:txBody>
      </p:sp>
      <p:pic>
        <p:nvPicPr>
          <p:cNvPr id="5" name="Picture 4" descr="images.jpg14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3857628"/>
            <a:ext cx="2657475" cy="1714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1800" dirty="0">
                <a:cs typeface="B Nazanin" pitchFamily="2" charset="-78"/>
              </a:rPr>
              <a:t>گرد آوری وآنالیز اطلاعات پیرامون مصرف کنندگان ورزشی،مکان های بازاروتاثیرات محرک های بازار یابی ورزشی است</a:t>
            </a:r>
          </a:p>
          <a:p>
            <a:pPr algn="r" rtl="1"/>
            <a:r>
              <a:rPr lang="fa-IR" sz="1800" dirty="0">
                <a:cs typeface="B Nazanin" pitchFamily="2" charset="-78"/>
              </a:rPr>
              <a:t>این کار در وهله نخست از طریق تعیین وتعریف تهدید ها وفرصت های بازار وسپس طراحی ،به کار گیری مدیریت وارزیابی از طریق طرح بازار یابی امکانپذیر است</a:t>
            </a:r>
            <a:endParaRPr lang="hi-IN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cs typeface="B Nazanin" pitchFamily="2" charset="-78"/>
              </a:rPr>
              <a:t>                              (SMR)                  </a:t>
            </a:r>
            <a:r>
              <a:rPr lang="fa-IR" sz="2000" b="1" dirty="0">
                <a:cs typeface="B Nazanin" pitchFamily="2" charset="-78"/>
              </a:rPr>
              <a:t>تحقیقات بازار یابی ورزشی</a:t>
            </a:r>
            <a:endParaRPr lang="hi-IN" sz="2000" b="1" dirty="0"/>
          </a:p>
        </p:txBody>
      </p:sp>
      <p:pic>
        <p:nvPicPr>
          <p:cNvPr id="4" name="Picture 3" descr="images.jpg مارکت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4000504"/>
            <a:ext cx="2705100" cy="1685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r" rtl="1"/>
            <a:endParaRPr lang="hi-IN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000" b="1" dirty="0">
                <a:cs typeface="B Nazanin" pitchFamily="2" charset="-78"/>
              </a:rPr>
              <a:t>فرآیند تحقیقات بازار یابی ورزشی</a:t>
            </a:r>
            <a:endParaRPr lang="hi-IN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3357554" y="1357298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1- تعیین نیاز برای تحقیقات بازار یابی ورزشی </a:t>
            </a:r>
            <a:endParaRPr lang="hi-IN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7554" y="1643050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2- تعریف مساله</a:t>
            </a:r>
            <a:endParaRPr lang="hi-IN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57554" y="1928802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3- تعیین اهداف ومقاصد تحقیقات بازار یابی ورزشی</a:t>
            </a:r>
            <a:endParaRPr lang="hi-IN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7554" y="2214554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4-انتخاب روش شناس مناسب</a:t>
            </a:r>
            <a:endParaRPr lang="hi-IN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7554" y="2500306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5- تعیین منابع اطلاعاتی وروش هایی برای گرد آوری داده ها</a:t>
            </a:r>
            <a:endParaRPr lang="hi-IN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7554" y="2786058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6-طراحی فرم های گرد آوری داده ها</a:t>
            </a:r>
            <a:endParaRPr lang="hi-IN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57554" y="3071810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7- تعیین اندازه نمونه ها</a:t>
            </a:r>
            <a:endParaRPr lang="hi-IN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57554" y="3357562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8-گرد آوری داده ها</a:t>
            </a:r>
            <a:endParaRPr lang="hi-IN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57554" y="3643314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9-بررسی داده ها وترسیم نتایج</a:t>
            </a:r>
            <a:endParaRPr lang="hi-IN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57554" y="3929066"/>
            <a:ext cx="52864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10-آماده سازی وارائه گزارش نهایی تحقیق</a:t>
            </a:r>
            <a:endParaRPr lang="hi-IN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r" rtl="1"/>
            <a:r>
              <a:rPr lang="fa-IR" sz="1800" b="1" dirty="0">
                <a:cs typeface="B Nazanin" pitchFamily="2" charset="-78"/>
              </a:rPr>
              <a:t>روش پژوهش: </a:t>
            </a:r>
            <a:r>
              <a:rPr lang="fa-IR" sz="1800" dirty="0">
                <a:cs typeface="B Nazanin" pitchFamily="2" charset="-78"/>
              </a:rPr>
              <a:t>طرحی برای یک مطالعه است که امکان گرد آوری وتحلیل اطلاعات جمع آوری شده را فراهم میسازد</a:t>
            </a:r>
          </a:p>
          <a:p>
            <a:pPr algn="r" rtl="1">
              <a:buNone/>
            </a:pPr>
            <a:endParaRPr lang="fa-IR" sz="1800" dirty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1800" dirty="0">
                <a:cs typeface="B Nazanin" pitchFamily="2" charset="-78"/>
              </a:rPr>
              <a:t>دو منبع اطلاعاتی در تحقیقات بازار یابی:</a:t>
            </a:r>
          </a:p>
          <a:p>
            <a:pPr algn="r" rtl="1">
              <a:buNone/>
            </a:pPr>
            <a:r>
              <a:rPr lang="fa-IR" sz="1800" dirty="0">
                <a:cs typeface="B Nazanin" pitchFamily="2" charset="-78"/>
              </a:rPr>
              <a:t>1- داده های اولیه یا دست اول: توسط بازاریاب ورزشی وبه طور خاص برای پروژه پژوهشی جمع آوری می شوند</a:t>
            </a:r>
          </a:p>
          <a:p>
            <a:pPr algn="r" rtl="1">
              <a:buNone/>
            </a:pPr>
            <a:r>
              <a:rPr lang="fa-IR" sz="1800" dirty="0">
                <a:cs typeface="B Nazanin" pitchFamily="2" charset="-78"/>
              </a:rPr>
              <a:t>2- داده های ثانویه: از طریق یک منبع دیگر ویا برای یک هدف دیگر پیش از پروژه پژوهشی جاری گرد آوری می شوند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1800" b="1" dirty="0">
                <a:cs typeface="B Nazanin" pitchFamily="2" charset="-78"/>
              </a:rPr>
              <a:t>روش تحقیق اکتشافی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1800" b="1" dirty="0">
                <a:cs typeface="B Nazanin" pitchFamily="2" charset="-78"/>
              </a:rPr>
              <a:t>روش تحقیق توصیفی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1800" b="1" dirty="0">
                <a:cs typeface="B Nazanin" pitchFamily="2" charset="-78"/>
              </a:rPr>
              <a:t>روش تحقیق علی</a:t>
            </a:r>
            <a:endParaRPr lang="hi-IN" sz="1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000" b="1" dirty="0">
                <a:cs typeface="B Nazanin" pitchFamily="2" charset="-78"/>
              </a:rPr>
              <a:t>انتخاب روش شناسی مناسب تحقیق</a:t>
            </a:r>
            <a:endParaRPr lang="hi-IN" sz="2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399</TotalTime>
  <Words>736</Words>
  <Application>Microsoft Office PowerPoint</Application>
  <PresentationFormat>On-screen Show (4:3)</PresentationFormat>
  <Paragraphs>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110_Besmellah_1(MRT)</vt:lpstr>
      <vt:lpstr>110_Besmellah_2(MRT)</vt:lpstr>
      <vt:lpstr>Lucida Sans Unicode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        (SMR)                  تحقیقات بازار یابی ورزشی</vt:lpstr>
      <vt:lpstr>فرآیند تحقیقات بازار یابی ورزشی</vt:lpstr>
      <vt:lpstr>انتخاب روش شناسی مناسب تحقیق</vt:lpstr>
      <vt:lpstr>تعیین منابع اطلاعاتی</vt:lpstr>
      <vt:lpstr>منابع اکتشافی اطلاعات</vt:lpstr>
      <vt:lpstr>گروه های متمرکز (هدف)</vt:lpstr>
      <vt:lpstr>منابع توصیفی اطلاعات</vt:lpstr>
      <vt:lpstr>ابزار تحقیق</vt:lpstr>
      <vt:lpstr>نمونه گیری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Mohammad Hasan</dc:creator>
  <cp:lastModifiedBy>Dr Zardashtian</cp:lastModifiedBy>
  <cp:revision>35</cp:revision>
  <dcterms:created xsi:type="dcterms:W3CDTF">2015-12-12T07:14:02Z</dcterms:created>
  <dcterms:modified xsi:type="dcterms:W3CDTF">2020-03-27T16:52:21Z</dcterms:modified>
</cp:coreProperties>
</file>