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7" r:id="rId21"/>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a-IR"/>
          </a:p>
        </p:txBody>
      </p:sp>
      <p:sp>
        <p:nvSpPr>
          <p:cNvPr id="4" name="Date Placeholder 3"/>
          <p:cNvSpPr>
            <a:spLocks noGrp="1"/>
          </p:cNvSpPr>
          <p:nvPr>
            <p:ph type="dt" sz="half" idx="10"/>
          </p:nvPr>
        </p:nvSpPr>
        <p:spPr/>
        <p:txBody>
          <a:bodyPr/>
          <a:lstStyle/>
          <a:p>
            <a:fld id="{9385C1F2-6CD0-4A38-8FF8-EB3AFD43A494}" type="datetimeFigureOut">
              <a:rPr lang="fa-IR" smtClean="0"/>
              <a:t>03/08/1441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1089876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9385C1F2-6CD0-4A38-8FF8-EB3AFD43A494}" type="datetimeFigureOut">
              <a:rPr lang="fa-IR" smtClean="0"/>
              <a:t>03/08/1441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2360410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9385C1F2-6CD0-4A38-8FF8-EB3AFD43A494}" type="datetimeFigureOut">
              <a:rPr lang="fa-IR" smtClean="0"/>
              <a:t>03/08/1441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4241752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9385C1F2-6CD0-4A38-8FF8-EB3AFD43A494}" type="datetimeFigureOut">
              <a:rPr lang="fa-IR" smtClean="0"/>
              <a:t>03/08/1441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4031936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85C1F2-6CD0-4A38-8FF8-EB3AFD43A494}" type="datetimeFigureOut">
              <a:rPr lang="fa-IR" smtClean="0"/>
              <a:t>03/08/1441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3468722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p:cNvSpPr>
            <a:spLocks noGrp="1"/>
          </p:cNvSpPr>
          <p:nvPr>
            <p:ph type="dt" sz="half" idx="10"/>
          </p:nvPr>
        </p:nvSpPr>
        <p:spPr/>
        <p:txBody>
          <a:bodyPr/>
          <a:lstStyle/>
          <a:p>
            <a:fld id="{9385C1F2-6CD0-4A38-8FF8-EB3AFD43A494}" type="datetimeFigureOut">
              <a:rPr lang="fa-IR" smtClean="0"/>
              <a:t>03/08/1441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3011613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p:cNvSpPr>
            <a:spLocks noGrp="1"/>
          </p:cNvSpPr>
          <p:nvPr>
            <p:ph type="dt" sz="half" idx="10"/>
          </p:nvPr>
        </p:nvSpPr>
        <p:spPr/>
        <p:txBody>
          <a:bodyPr/>
          <a:lstStyle/>
          <a:p>
            <a:fld id="{9385C1F2-6CD0-4A38-8FF8-EB3AFD43A494}" type="datetimeFigureOut">
              <a:rPr lang="fa-IR" smtClean="0"/>
              <a:t>03/08/1441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2017124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Date Placeholder 2"/>
          <p:cNvSpPr>
            <a:spLocks noGrp="1"/>
          </p:cNvSpPr>
          <p:nvPr>
            <p:ph type="dt" sz="half" idx="10"/>
          </p:nvPr>
        </p:nvSpPr>
        <p:spPr/>
        <p:txBody>
          <a:bodyPr/>
          <a:lstStyle/>
          <a:p>
            <a:fld id="{9385C1F2-6CD0-4A38-8FF8-EB3AFD43A494}" type="datetimeFigureOut">
              <a:rPr lang="fa-IR" smtClean="0"/>
              <a:t>03/08/1441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15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85C1F2-6CD0-4A38-8FF8-EB3AFD43A494}" type="datetimeFigureOut">
              <a:rPr lang="fa-IR" smtClean="0"/>
              <a:t>03/08/1441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511491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385C1F2-6CD0-4A38-8FF8-EB3AFD43A494}" type="datetimeFigureOut">
              <a:rPr lang="fa-IR" smtClean="0"/>
              <a:t>03/08/1441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2564136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385C1F2-6CD0-4A38-8FF8-EB3AFD43A494}" type="datetimeFigureOut">
              <a:rPr lang="fa-IR" smtClean="0"/>
              <a:t>03/08/1441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76320DB-869B-4145-A0F9-C4A1539E8C13}" type="slidenum">
              <a:rPr lang="fa-IR" smtClean="0"/>
              <a:t>‹#›</a:t>
            </a:fld>
            <a:endParaRPr lang="fa-IR"/>
          </a:p>
        </p:txBody>
      </p:sp>
    </p:spTree>
    <p:extLst>
      <p:ext uri="{BB962C8B-B14F-4D97-AF65-F5344CB8AC3E}">
        <p14:creationId xmlns:p14="http://schemas.microsoft.com/office/powerpoint/2010/main" val="2058996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385C1F2-6CD0-4A38-8FF8-EB3AFD43A494}" type="datetimeFigureOut">
              <a:rPr lang="fa-IR" smtClean="0"/>
              <a:t>03/08/1441</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76320DB-869B-4145-A0F9-C4A1539E8C13}" type="slidenum">
              <a:rPr lang="fa-IR" smtClean="0"/>
              <a:t>‹#›</a:t>
            </a:fld>
            <a:endParaRPr lang="fa-IR"/>
          </a:p>
        </p:txBody>
      </p:sp>
    </p:spTree>
    <p:extLst>
      <p:ext uri="{BB962C8B-B14F-4D97-AF65-F5344CB8AC3E}">
        <p14:creationId xmlns:p14="http://schemas.microsoft.com/office/powerpoint/2010/main" val="1151774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rgbClr val="FFFF00"/>
          </a:solidFill>
        </p:spPr>
        <p:txBody>
          <a:bodyPr>
            <a:normAutofit/>
          </a:bodyPr>
          <a:lstStyle/>
          <a:p>
            <a:r>
              <a:rPr lang="fa-IR" sz="4000" dirty="0">
                <a:cs typeface="B Nazanin" panose="00000400000000000000" pitchFamily="2" charset="-78"/>
              </a:rPr>
              <a:t>                                  </a:t>
            </a:r>
            <a:r>
              <a:rPr lang="fa-IR" sz="4000" dirty="0">
                <a:solidFill>
                  <a:srgbClr val="FF0000"/>
                </a:solidFill>
                <a:cs typeface="B Nazanin" panose="00000400000000000000" pitchFamily="2" charset="-78"/>
              </a:rPr>
              <a:t>فهرست مطالب</a:t>
            </a:r>
            <a:br>
              <a:rPr lang="fa-IR" sz="4000" dirty="0">
                <a:solidFill>
                  <a:srgbClr val="FF0000"/>
                </a:solidFill>
                <a:cs typeface="B Nazanin" panose="00000400000000000000" pitchFamily="2" charset="-78"/>
              </a:rPr>
            </a:br>
            <a:r>
              <a:rPr lang="fa-IR" sz="4000" dirty="0">
                <a:solidFill>
                  <a:srgbClr val="FF0000"/>
                </a:solidFill>
                <a:cs typeface="B Nazanin" panose="00000400000000000000" pitchFamily="2" charset="-78"/>
              </a:rPr>
              <a:t>   </a:t>
            </a:r>
            <a:r>
              <a:rPr lang="fa-IR" sz="3200" dirty="0">
                <a:solidFill>
                  <a:srgbClr val="FF0000"/>
                </a:solidFill>
                <a:cs typeface="B Nazanin" panose="00000400000000000000" pitchFamily="2" charset="-78"/>
              </a:rPr>
              <a:t>فصل 4 انگیزش ...........................................................................................................................2</a:t>
            </a:r>
            <a:br>
              <a:rPr lang="fa-IR" sz="4000" dirty="0">
                <a:solidFill>
                  <a:srgbClr val="FF0000"/>
                </a:solidFill>
                <a:cs typeface="B Nazanin" panose="00000400000000000000" pitchFamily="2" charset="-78"/>
              </a:rPr>
            </a:br>
            <a:r>
              <a:rPr lang="fa-IR" sz="2800" dirty="0">
                <a:cs typeface="B Nazanin" panose="00000400000000000000" pitchFamily="2" charset="-78"/>
              </a:rPr>
              <a:t>    نخستین نظریه های انگیزش ..........................................................................................................................3</a:t>
            </a:r>
            <a:br>
              <a:rPr lang="fa-IR" sz="2800" dirty="0">
                <a:cs typeface="B Nazanin" panose="00000400000000000000" pitchFamily="2" charset="-78"/>
              </a:rPr>
            </a:br>
            <a:r>
              <a:rPr lang="fa-IR" sz="2800" dirty="0">
                <a:cs typeface="B Nazanin" panose="00000400000000000000" pitchFamily="2" charset="-78"/>
              </a:rPr>
              <a:t>   نظریه های نوین انگیزش ..................................................................................................................................4</a:t>
            </a:r>
            <a:br>
              <a:rPr lang="fa-IR" sz="2800" dirty="0">
                <a:cs typeface="B Nazanin" panose="00000400000000000000" pitchFamily="2" charset="-78"/>
              </a:rPr>
            </a:br>
            <a:r>
              <a:rPr lang="fa-IR" sz="2800" dirty="0">
                <a:cs typeface="B Nazanin" panose="00000400000000000000" pitchFamily="2" charset="-78"/>
              </a:rPr>
              <a:t>   تئوری تقویت رفتار ............................................................................................................................................6</a:t>
            </a:r>
            <a:br>
              <a:rPr lang="fa-IR" sz="2800" dirty="0">
                <a:cs typeface="B Nazanin" panose="00000400000000000000" pitchFamily="2" charset="-78"/>
              </a:rPr>
            </a:br>
            <a:r>
              <a:rPr lang="fa-IR" sz="2800" dirty="0">
                <a:cs typeface="B Nazanin" panose="00000400000000000000" pitchFamily="2" charset="-78"/>
              </a:rPr>
              <a:t>   نظریه برابری .......................................................................................................................................................7</a:t>
            </a:r>
            <a:br>
              <a:rPr lang="fa-IR" sz="2800" dirty="0">
                <a:cs typeface="B Nazanin" panose="00000400000000000000" pitchFamily="2" charset="-78"/>
              </a:rPr>
            </a:br>
            <a:r>
              <a:rPr lang="fa-IR" sz="2800" dirty="0">
                <a:cs typeface="B Nazanin" panose="00000400000000000000" pitchFamily="2" charset="-78"/>
              </a:rPr>
              <a:t>  نظریه انتظار .........................................................................................................................................................9</a:t>
            </a:r>
            <a:br>
              <a:rPr lang="fa-IR" sz="2800" dirty="0">
                <a:cs typeface="B Nazanin" panose="00000400000000000000" pitchFamily="2" charset="-78"/>
              </a:rPr>
            </a:br>
            <a:r>
              <a:rPr lang="fa-IR" sz="2800" dirty="0">
                <a:cs typeface="B Nazanin" panose="00000400000000000000" pitchFamily="2" charset="-78"/>
              </a:rPr>
              <a:t> </a:t>
            </a:r>
            <a:r>
              <a:rPr lang="fa-IR" sz="2800" dirty="0">
                <a:solidFill>
                  <a:srgbClr val="FF0000"/>
                </a:solidFill>
                <a:cs typeface="B Nazanin" panose="00000400000000000000" pitchFamily="2" charset="-78"/>
              </a:rPr>
              <a:t>فصل 5 انگیزش از مفاهیم تا کاربرد .................................................................................................................10 </a:t>
            </a:r>
            <a:br>
              <a:rPr lang="fa-IR" sz="2800" dirty="0">
                <a:cs typeface="B Nazanin" panose="00000400000000000000" pitchFamily="2" charset="-78"/>
              </a:rPr>
            </a:br>
            <a:r>
              <a:rPr lang="fa-IR" sz="2800" dirty="0">
                <a:cs typeface="B Nazanin" panose="00000400000000000000" pitchFamily="2" charset="-78"/>
              </a:rPr>
              <a:t>  مدیریت متنی بر هدف ......................................................................................................................................11</a:t>
            </a:r>
            <a:br>
              <a:rPr lang="fa-IR" sz="2800" dirty="0">
                <a:cs typeface="B Nazanin" panose="00000400000000000000" pitchFamily="2" charset="-78"/>
              </a:rPr>
            </a:br>
            <a:r>
              <a:rPr lang="fa-IR" sz="2800" dirty="0">
                <a:cs typeface="B Nazanin" panose="00000400000000000000" pitchFamily="2" charset="-78"/>
              </a:rPr>
              <a:t>  تعدیل رفتار ..........................................................................................................................................................13</a:t>
            </a:r>
            <a:br>
              <a:rPr lang="fa-IR" sz="2800" dirty="0">
                <a:cs typeface="B Nazanin" panose="00000400000000000000" pitchFamily="2" charset="-78"/>
              </a:rPr>
            </a:br>
            <a:r>
              <a:rPr lang="fa-IR" sz="2800" dirty="0">
                <a:cs typeface="B Nazanin" panose="00000400000000000000" pitchFamily="2" charset="-78"/>
              </a:rPr>
              <a:t>  مشارکت دادن ......................................................................................................................................................14</a:t>
            </a:r>
            <a:br>
              <a:rPr lang="fa-IR" sz="2800" dirty="0">
                <a:cs typeface="B Nazanin" panose="00000400000000000000" pitchFamily="2" charset="-78"/>
              </a:rPr>
            </a:br>
            <a:r>
              <a:rPr lang="fa-IR" sz="2800" dirty="0">
                <a:cs typeface="B Nazanin" panose="00000400000000000000" pitchFamily="2" charset="-78"/>
              </a:rPr>
              <a:t>  برنامه های مبتنی بر حقوق متغیر ....................................................................................................................17</a:t>
            </a:r>
            <a:br>
              <a:rPr lang="fa-IR" sz="2800" dirty="0">
                <a:cs typeface="B Nazanin" panose="00000400000000000000" pitchFamily="2" charset="-78"/>
              </a:rPr>
            </a:br>
            <a:r>
              <a:rPr lang="fa-IR" sz="2800" dirty="0">
                <a:cs typeface="B Nazanin" panose="00000400000000000000" pitchFamily="2" charset="-78"/>
              </a:rPr>
              <a:t>  بر نامه پرداخت بر اساس مهارت .......................................................................................................................19  </a:t>
            </a:r>
            <a:endParaRPr lang="fa-IR" sz="4000" dirty="0">
              <a:cs typeface="B Nazanin" panose="00000400000000000000" pitchFamily="2" charset="-78"/>
            </a:endParaRPr>
          </a:p>
        </p:txBody>
      </p:sp>
    </p:spTree>
    <p:extLst>
      <p:ext uri="{BB962C8B-B14F-4D97-AF65-F5344CB8AC3E}">
        <p14:creationId xmlns:p14="http://schemas.microsoft.com/office/powerpoint/2010/main" val="1599021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rgbClr val="FFFF00"/>
          </a:solidFill>
        </p:spPr>
        <p:txBody>
          <a:bodyPr>
            <a:normAutofit fontScale="90000"/>
          </a:bodyPr>
          <a:lstStyle/>
          <a:p>
            <a:r>
              <a:rPr lang="fa-IR" dirty="0">
                <a:solidFill>
                  <a:srgbClr val="FF0000"/>
                </a:solidFill>
                <a:cs typeface="B Nazanin" panose="00000400000000000000" pitchFamily="2" charset="-78"/>
              </a:rPr>
              <a:t>  </a:t>
            </a: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a:t>
            </a:r>
            <a:br>
              <a:rPr lang="fa-IR" dirty="0">
                <a:solidFill>
                  <a:srgbClr val="FF0000"/>
                </a:solidFill>
                <a:cs typeface="B Nazanin" panose="00000400000000000000" pitchFamily="2" charset="-78"/>
              </a:rPr>
            </a:br>
            <a:br>
              <a:rPr lang="fa-IR" dirty="0">
                <a:solidFill>
                  <a:srgbClr val="FF0000"/>
                </a:solidFill>
                <a:cs typeface="B Nazanin" panose="00000400000000000000" pitchFamily="2" charset="-78"/>
              </a:rPr>
            </a:br>
            <a:br>
              <a:rPr lang="fa-IR" dirty="0">
                <a:solidFill>
                  <a:srgbClr val="FF0000"/>
                </a:solidFill>
                <a:cs typeface="B Nazanin" panose="00000400000000000000" pitchFamily="2" charset="-78"/>
              </a:rPr>
            </a:b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مدیریت مبتنی بر هدف      </a:t>
            </a:r>
            <a:r>
              <a:rPr lang="en-US" dirty="0">
                <a:solidFill>
                  <a:srgbClr val="FF0000"/>
                </a:solidFill>
                <a:cs typeface="B Nazanin" panose="00000400000000000000" pitchFamily="2" charset="-78"/>
              </a:rPr>
              <a:t>objectives</a:t>
            </a:r>
            <a:r>
              <a:rPr lang="fa-IR" dirty="0">
                <a:solidFill>
                  <a:srgbClr val="FF0000"/>
                </a:solidFill>
                <a:cs typeface="B Nazanin" panose="00000400000000000000" pitchFamily="2" charset="-78"/>
              </a:rPr>
              <a:t>  </a:t>
            </a:r>
            <a:r>
              <a:rPr lang="en-US" dirty="0">
                <a:solidFill>
                  <a:srgbClr val="FF0000"/>
                </a:solidFill>
                <a:cs typeface="B Nazanin" panose="00000400000000000000" pitchFamily="2" charset="-78"/>
              </a:rPr>
              <a:t>by</a:t>
            </a:r>
            <a:r>
              <a:rPr lang="fa-IR" dirty="0">
                <a:solidFill>
                  <a:srgbClr val="FF0000"/>
                </a:solidFill>
                <a:cs typeface="B Nazanin" panose="00000400000000000000" pitchFamily="2" charset="-78"/>
              </a:rPr>
              <a:t>    </a:t>
            </a:r>
            <a:r>
              <a:rPr lang="en-US" dirty="0">
                <a:solidFill>
                  <a:srgbClr val="FF0000"/>
                </a:solidFill>
                <a:cs typeface="B Nazanin" panose="00000400000000000000" pitchFamily="2" charset="-78"/>
              </a:rPr>
              <a:t>Management</a:t>
            </a:r>
            <a:br>
              <a:rPr lang="fa-IR" dirty="0">
                <a:solidFill>
                  <a:srgbClr val="FF0000"/>
                </a:solidFill>
                <a:cs typeface="B Nazanin" panose="00000400000000000000" pitchFamily="2" charset="-78"/>
              </a:rPr>
            </a:b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a:t>
            </a:r>
            <a:r>
              <a:rPr lang="fa-IR" sz="3200" dirty="0">
                <a:cs typeface="B Nazanin" panose="00000400000000000000" pitchFamily="2" charset="-78"/>
              </a:rPr>
              <a:t>در مدیریت بر مبنای هدف به مشارکت افراد در تعیین هدف تاکید می شود این هدفها قابل    </a:t>
            </a:r>
            <a:br>
              <a:rPr lang="fa-IR" sz="3200" dirty="0">
                <a:cs typeface="B Nazanin" panose="00000400000000000000" pitchFamily="2" charset="-78"/>
              </a:rPr>
            </a:br>
            <a:r>
              <a:rPr lang="fa-IR" sz="3200" dirty="0">
                <a:cs typeface="B Nazanin" panose="00000400000000000000" pitchFamily="2" charset="-78"/>
              </a:rPr>
              <a:t>  لمس ،قابل تایید و قابل سنجش یا اندازه گیری باشد</a:t>
            </a:r>
            <a:br>
              <a:rPr lang="fa-IR" sz="3200" dirty="0">
                <a:cs typeface="B Nazanin" panose="00000400000000000000" pitchFamily="2" charset="-78"/>
              </a:rPr>
            </a:br>
            <a:r>
              <a:rPr lang="fa-IR" sz="3200" dirty="0">
                <a:cs typeface="B Nazanin" panose="00000400000000000000" pitchFamily="2" charset="-78"/>
              </a:rPr>
              <a:t>  اگر همه افراد بتوانند به هدفهای خود دست یابند در آن صورت هدف واحد و در نتیجه هدف کل </a:t>
            </a:r>
            <a:br>
              <a:rPr lang="fa-IR" sz="3200" dirty="0">
                <a:cs typeface="B Nazanin" panose="00000400000000000000" pitchFamily="2" charset="-78"/>
              </a:rPr>
            </a:br>
            <a:r>
              <a:rPr lang="fa-IR" sz="3200" dirty="0">
                <a:cs typeface="B Nazanin" panose="00000400000000000000" pitchFamily="2" charset="-78"/>
              </a:rPr>
              <a:t>  سازمان تامین خواهد شد (یک مسیر پایین به بالا) </a:t>
            </a:r>
            <a:br>
              <a:rPr lang="fa-IR" sz="3200" dirty="0">
                <a:cs typeface="B Nazanin" panose="00000400000000000000" pitchFamily="2" charset="-78"/>
              </a:rPr>
            </a:br>
            <a:br>
              <a:rPr lang="fa-IR" sz="3200" dirty="0">
                <a:cs typeface="B Nazanin" panose="00000400000000000000" pitchFamily="2" charset="-78"/>
              </a:rPr>
            </a:br>
            <a:r>
              <a:rPr lang="fa-IR" dirty="0">
                <a:solidFill>
                  <a:srgbClr val="0070C0"/>
                </a:solidFill>
                <a:cs typeface="B Nazanin" panose="00000400000000000000" pitchFamily="2" charset="-78"/>
              </a:rPr>
              <a:t>  چهار رکن مدیریت مبتنی بر هدف</a:t>
            </a:r>
            <a:br>
              <a:rPr lang="fa-IR" sz="3200" dirty="0">
                <a:cs typeface="B Nazanin" panose="00000400000000000000" pitchFamily="2" charset="-78"/>
              </a:rPr>
            </a:br>
            <a:br>
              <a:rPr lang="fa-IR" sz="3200" dirty="0">
                <a:cs typeface="B Nazanin" panose="00000400000000000000" pitchFamily="2" charset="-78"/>
              </a:rPr>
            </a:br>
            <a:r>
              <a:rPr lang="fa-IR" sz="3200" dirty="0">
                <a:cs typeface="B Nazanin" panose="00000400000000000000" pitchFamily="2" charset="-78"/>
              </a:rPr>
              <a:t>  </a:t>
            </a:r>
            <a:r>
              <a:rPr lang="fa-IR" dirty="0">
                <a:solidFill>
                  <a:srgbClr val="FF0000"/>
                </a:solidFill>
                <a:cs typeface="B Nazanin" panose="00000400000000000000" pitchFamily="2" charset="-78"/>
              </a:rPr>
              <a:t>0</a:t>
            </a:r>
            <a:r>
              <a:rPr lang="fa-IR" sz="3600" dirty="0">
                <a:solidFill>
                  <a:srgbClr val="FF0000"/>
                </a:solidFill>
                <a:cs typeface="B Nazanin" panose="00000400000000000000" pitchFamily="2" charset="-78"/>
              </a:rPr>
              <a:t>تعیین هدف یا هدفهای مشخص </a:t>
            </a:r>
            <a:br>
              <a:rPr lang="fa-IR" sz="3600" dirty="0">
                <a:solidFill>
                  <a:srgbClr val="FF0000"/>
                </a:solidFill>
                <a:cs typeface="B Nazanin" panose="00000400000000000000" pitchFamily="2" charset="-78"/>
              </a:rPr>
            </a:br>
            <a:r>
              <a:rPr lang="fa-IR" sz="3600" dirty="0">
                <a:solidFill>
                  <a:srgbClr val="FF0000"/>
                </a:solidFill>
                <a:cs typeface="B Nazanin" panose="00000400000000000000" pitchFamily="2" charset="-78"/>
              </a:rPr>
              <a:t>  0تصمیم گیری مشارکتی </a:t>
            </a:r>
            <a:br>
              <a:rPr lang="fa-IR" sz="3600" dirty="0">
                <a:solidFill>
                  <a:srgbClr val="FF0000"/>
                </a:solidFill>
                <a:cs typeface="B Nazanin" panose="00000400000000000000" pitchFamily="2" charset="-78"/>
              </a:rPr>
            </a:br>
            <a:r>
              <a:rPr lang="fa-IR" sz="3600" dirty="0">
                <a:solidFill>
                  <a:srgbClr val="FF0000"/>
                </a:solidFill>
                <a:cs typeface="B Nazanin" panose="00000400000000000000" pitchFamily="2" charset="-78"/>
              </a:rPr>
              <a:t>  0تعیین زمان مشخص(</a:t>
            </a:r>
            <a:r>
              <a:rPr lang="fa-IR" sz="2800" dirty="0">
                <a:solidFill>
                  <a:srgbClr val="FF0000"/>
                </a:solidFill>
                <a:cs typeface="B Nazanin" panose="00000400000000000000" pitchFamily="2" charset="-78"/>
              </a:rPr>
              <a:t>سه ماه،شش ماه و یک ساله)</a:t>
            </a:r>
            <a:br>
              <a:rPr lang="fa-IR" sz="2800" dirty="0">
                <a:solidFill>
                  <a:srgbClr val="FF0000"/>
                </a:solidFill>
                <a:cs typeface="B Nazanin" panose="00000400000000000000" pitchFamily="2" charset="-78"/>
              </a:rPr>
            </a:br>
            <a:r>
              <a:rPr lang="fa-IR" sz="2800" dirty="0">
                <a:solidFill>
                  <a:srgbClr val="FF0000"/>
                </a:solidFill>
                <a:cs typeface="B Nazanin" panose="00000400000000000000" pitchFamily="2" charset="-78"/>
              </a:rPr>
              <a:t>   </a:t>
            </a:r>
            <a:r>
              <a:rPr lang="fa-IR" sz="3200" dirty="0">
                <a:solidFill>
                  <a:srgbClr val="FF0000"/>
                </a:solidFill>
                <a:cs typeface="B Nazanin" panose="00000400000000000000" pitchFamily="2" charset="-78"/>
              </a:rPr>
              <a:t>0 </a:t>
            </a:r>
            <a:r>
              <a:rPr lang="fa-IR" sz="3600" dirty="0">
                <a:solidFill>
                  <a:srgbClr val="FF0000"/>
                </a:solidFill>
                <a:cs typeface="B Nazanin" panose="00000400000000000000" pitchFamily="2" charset="-78"/>
              </a:rPr>
              <a:t>بازخورد نمودن نتیجه عملکرد (</a:t>
            </a:r>
            <a:r>
              <a:rPr lang="fa-IR" sz="2800" dirty="0">
                <a:solidFill>
                  <a:srgbClr val="FF0000"/>
                </a:solidFill>
                <a:cs typeface="B Nazanin" panose="00000400000000000000" pitchFamily="2" charset="-78"/>
              </a:rPr>
              <a:t>نظارت افراد و کارکنان بر نوع فعالیت و کار خود و در صورت انحراف اصلاح)</a:t>
            </a:r>
            <a:br>
              <a:rPr lang="fa-IR" sz="3600" dirty="0">
                <a:solidFill>
                  <a:srgbClr val="FF0000"/>
                </a:solidFill>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endParaRPr lang="fa-IR" dirty="0">
              <a:solidFill>
                <a:srgbClr val="FF0000"/>
              </a:solidFill>
              <a:cs typeface="B Nazanin" panose="00000400000000000000" pitchFamily="2" charset="-78"/>
            </a:endParaRPr>
          </a:p>
        </p:txBody>
      </p:sp>
    </p:spTree>
    <p:extLst>
      <p:ext uri="{BB962C8B-B14F-4D97-AF65-F5344CB8AC3E}">
        <p14:creationId xmlns:p14="http://schemas.microsoft.com/office/powerpoint/2010/main" val="782057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chemeClr val="accent1">
              <a:lumMod val="20000"/>
              <a:lumOff val="80000"/>
            </a:schemeClr>
          </a:solidFill>
        </p:spPr>
        <p:txBody>
          <a:bodyPr>
            <a:normAutofit/>
          </a:bodyPr>
          <a:lstStyle/>
          <a:p>
            <a:r>
              <a:rPr lang="fa-IR" sz="4000" dirty="0">
                <a:solidFill>
                  <a:srgbClr val="FF0000"/>
                </a:solidFill>
                <a:cs typeface="B Nazanin" panose="00000400000000000000" pitchFamily="2" charset="-78"/>
              </a:rPr>
              <a:t>        رابطه بین مدیریت بر مبنای هدف و نظریه تعیین هدف</a:t>
            </a:r>
            <a:br>
              <a:rPr lang="fa-IR" sz="4000" dirty="0">
                <a:solidFill>
                  <a:srgbClr val="FF0000"/>
                </a:solidFill>
                <a:cs typeface="B Nazanin" panose="00000400000000000000" pitchFamily="2" charset="-78"/>
              </a:rPr>
            </a:br>
            <a:r>
              <a:rPr lang="fa-IR" sz="4000" dirty="0">
                <a:solidFill>
                  <a:srgbClr val="FF0000"/>
                </a:solidFill>
                <a:cs typeface="B Nazanin" panose="00000400000000000000" pitchFamily="2" charset="-78"/>
              </a:rPr>
              <a:t>  </a:t>
            </a:r>
            <a:br>
              <a:rPr lang="fa-IR" sz="4000" dirty="0">
                <a:solidFill>
                  <a:srgbClr val="FF0000"/>
                </a:solidFill>
                <a:cs typeface="B Nazanin" panose="00000400000000000000" pitchFamily="2" charset="-78"/>
              </a:rPr>
            </a:br>
            <a:r>
              <a:rPr lang="fa-IR" sz="3600" dirty="0">
                <a:solidFill>
                  <a:srgbClr val="FF0000"/>
                </a:solidFill>
                <a:cs typeface="B Nazanin" panose="00000400000000000000" pitchFamily="2" charset="-78"/>
              </a:rPr>
              <a:t> </a:t>
            </a:r>
            <a:r>
              <a:rPr lang="fa-IR" sz="3600" dirty="0">
                <a:cs typeface="B Nazanin" panose="00000400000000000000" pitchFamily="2" charset="-78"/>
              </a:rPr>
              <a:t>در مدیریت مبتنی برهدف مستقیما به هدفهای خاص و فرایند بازخورد نمودن نتیجه </a:t>
            </a:r>
            <a:br>
              <a:rPr lang="fa-IR" sz="3600" dirty="0">
                <a:cs typeface="B Nazanin" panose="00000400000000000000" pitchFamily="2" charset="-78"/>
              </a:rPr>
            </a:br>
            <a:r>
              <a:rPr lang="fa-IR" sz="3600" dirty="0">
                <a:cs typeface="B Nazanin" panose="00000400000000000000" pitchFamily="2" charset="-78"/>
              </a:rPr>
              <a:t> تاکید می شود . اگر هدفهای مورد نظر نسبتا مشکل باشد به گونه ای که فرد احساس </a:t>
            </a:r>
            <a:br>
              <a:rPr lang="fa-IR" sz="3600" dirty="0">
                <a:cs typeface="B Nazanin" panose="00000400000000000000" pitchFamily="2" charset="-78"/>
              </a:rPr>
            </a:br>
            <a:r>
              <a:rPr lang="fa-IR" sz="3600" dirty="0">
                <a:cs typeface="B Nazanin" panose="00000400000000000000" pitchFamily="2" charset="-78"/>
              </a:rPr>
              <a:t> کند به همکاری دیگری یا دیگران نیاز دارد در آن صورت مدیریت مبتنی بر هدف </a:t>
            </a:r>
            <a:br>
              <a:rPr lang="fa-IR" sz="3600" dirty="0">
                <a:cs typeface="B Nazanin" panose="00000400000000000000" pitchFamily="2" charset="-78"/>
              </a:rPr>
            </a:br>
            <a:r>
              <a:rPr lang="fa-IR" sz="3600" dirty="0">
                <a:cs typeface="B Nazanin" panose="00000400000000000000" pitchFamily="2" charset="-78"/>
              </a:rPr>
              <a:t> کار سازتر خواهد بود . </a:t>
            </a:r>
            <a:br>
              <a:rPr lang="fa-IR" sz="3600" dirty="0">
                <a:cs typeface="B Nazanin" panose="00000400000000000000" pitchFamily="2" charset="-78"/>
              </a:rPr>
            </a:br>
            <a:br>
              <a:rPr lang="fa-IR" sz="3600" dirty="0">
                <a:cs typeface="B Nazanin" panose="00000400000000000000" pitchFamily="2" charset="-78"/>
              </a:rPr>
            </a:br>
            <a:r>
              <a:rPr lang="fa-IR" sz="3600" dirty="0">
                <a:cs typeface="B Nazanin" panose="00000400000000000000" pitchFamily="2" charset="-78"/>
              </a:rPr>
              <a:t>تنها اختلاف بین مدیریت مبتنی بر هدف و نظریه  تعیین هدف مربوط به مساله </a:t>
            </a:r>
            <a:br>
              <a:rPr lang="fa-IR" sz="3600" dirty="0">
                <a:cs typeface="B Nazanin" panose="00000400000000000000" pitchFamily="2" charset="-78"/>
              </a:rPr>
            </a:br>
            <a:r>
              <a:rPr lang="fa-IR" sz="3600" dirty="0">
                <a:cs typeface="B Nazanin" panose="00000400000000000000" pitchFamily="2" charset="-78"/>
              </a:rPr>
              <a:t> مشارکت دادن افراد است </a:t>
            </a:r>
            <a:endParaRPr lang="fa-IR" sz="3600" dirty="0">
              <a:solidFill>
                <a:srgbClr val="FF0000"/>
              </a:solidFill>
              <a:cs typeface="B Nazanin" panose="00000400000000000000" pitchFamily="2" charset="-78"/>
            </a:endParaRPr>
          </a:p>
        </p:txBody>
      </p:sp>
    </p:spTree>
    <p:extLst>
      <p:ext uri="{BB962C8B-B14F-4D97-AF65-F5344CB8AC3E}">
        <p14:creationId xmlns:p14="http://schemas.microsoft.com/office/powerpoint/2010/main" val="689519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rgbClr val="FF0000"/>
          </a:solidFill>
        </p:spPr>
        <p:txBody>
          <a:bodyPr/>
          <a:lstStyle/>
          <a:p>
            <a:r>
              <a:rPr lang="fa-IR" dirty="0">
                <a:solidFill>
                  <a:srgbClr val="FF0000"/>
                </a:solidFill>
                <a:cs typeface="B Nazanin" panose="00000400000000000000" pitchFamily="2" charset="-78"/>
              </a:rPr>
              <a:t>      تعدیل رف           </a:t>
            </a:r>
            <a:r>
              <a:rPr lang="en-US" dirty="0">
                <a:solidFill>
                  <a:srgbClr val="FF0000"/>
                </a:solidFill>
                <a:cs typeface="B Nazanin" panose="00000400000000000000" pitchFamily="2" charset="-78"/>
              </a:rPr>
              <a:t>Behavior  modification</a:t>
            </a:r>
            <a:br>
              <a:rPr lang="fa-IR" dirty="0">
                <a:solidFill>
                  <a:srgbClr val="FF0000"/>
                </a:solidFill>
                <a:cs typeface="B Nazanin" panose="00000400000000000000" pitchFamily="2" charset="-78"/>
              </a:rPr>
            </a:br>
            <a:br>
              <a:rPr lang="fa-IR" dirty="0">
                <a:solidFill>
                  <a:srgbClr val="FF0000"/>
                </a:solidFill>
                <a:cs typeface="B Nazanin" panose="00000400000000000000" pitchFamily="2" charset="-78"/>
              </a:rPr>
            </a:br>
            <a:r>
              <a:rPr lang="fa-IR" dirty="0">
                <a:solidFill>
                  <a:srgbClr val="00B0F0"/>
                </a:solidFill>
                <a:cs typeface="B Nazanin" panose="00000400000000000000" pitchFamily="2" charset="-78"/>
              </a:rPr>
              <a:t>                     </a:t>
            </a:r>
            <a:r>
              <a:rPr lang="fa-IR" sz="5400" dirty="0">
                <a:solidFill>
                  <a:srgbClr val="00B0F0"/>
                </a:solidFill>
                <a:cs typeface="B Nazanin" panose="00000400000000000000" pitchFamily="2" charset="-78"/>
              </a:rPr>
              <a:t>مراحل اجرای تعدیل رفتار</a:t>
            </a:r>
            <a:br>
              <a:rPr lang="fa-IR" sz="3600" dirty="0">
                <a:cs typeface="B Nazanin" panose="00000400000000000000" pitchFamily="2" charset="-78"/>
              </a:rPr>
            </a:br>
            <a:br>
              <a:rPr lang="fa-IR" sz="3600" dirty="0">
                <a:cs typeface="B Nazanin" panose="00000400000000000000" pitchFamily="2" charset="-78"/>
              </a:rPr>
            </a:br>
            <a:r>
              <a:rPr lang="fa-IR" sz="3600" dirty="0">
                <a:cs typeface="B Nazanin" panose="00000400000000000000" pitchFamily="2" charset="-78"/>
              </a:rPr>
              <a:t>  </a:t>
            </a:r>
            <a:r>
              <a:rPr lang="fa-IR" sz="3600" dirty="0">
                <a:solidFill>
                  <a:srgbClr val="FFFF00"/>
                </a:solidFill>
                <a:cs typeface="B Nazanin" panose="00000400000000000000" pitchFamily="2" charset="-78"/>
              </a:rPr>
              <a:t>0 شناسایی رفتارهایی که بر عملکرد بیشترین اثر را دارد </a:t>
            </a:r>
            <a:br>
              <a:rPr lang="fa-IR" sz="3600" dirty="0">
                <a:solidFill>
                  <a:srgbClr val="FFFF00"/>
                </a:solidFill>
                <a:cs typeface="B Nazanin" panose="00000400000000000000" pitchFamily="2" charset="-78"/>
              </a:rPr>
            </a:br>
            <a:r>
              <a:rPr lang="fa-IR" sz="3600" dirty="0">
                <a:solidFill>
                  <a:srgbClr val="FFFF00"/>
                </a:solidFill>
                <a:cs typeface="B Nazanin" panose="00000400000000000000" pitchFamily="2" charset="-78"/>
              </a:rPr>
              <a:t>  0 تعیین معیار سنجش یا اندازه گیری رفتارها </a:t>
            </a:r>
            <a:br>
              <a:rPr lang="fa-IR" sz="3600" dirty="0">
                <a:solidFill>
                  <a:srgbClr val="FFFF00"/>
                </a:solidFill>
                <a:cs typeface="B Nazanin" panose="00000400000000000000" pitchFamily="2" charset="-78"/>
              </a:rPr>
            </a:br>
            <a:r>
              <a:rPr lang="fa-IR" sz="3600" dirty="0">
                <a:solidFill>
                  <a:srgbClr val="FFFF00"/>
                </a:solidFill>
                <a:cs typeface="B Nazanin" panose="00000400000000000000" pitchFamily="2" charset="-78"/>
              </a:rPr>
              <a:t>  0 شناسایی ترتیب رفتارها </a:t>
            </a:r>
            <a:br>
              <a:rPr lang="fa-IR" sz="3600" dirty="0">
                <a:solidFill>
                  <a:srgbClr val="FFFF00"/>
                </a:solidFill>
                <a:cs typeface="B Nazanin" panose="00000400000000000000" pitchFamily="2" charset="-78"/>
              </a:rPr>
            </a:br>
            <a:r>
              <a:rPr lang="fa-IR" sz="3600" dirty="0">
                <a:solidFill>
                  <a:srgbClr val="FFFF00"/>
                </a:solidFill>
                <a:cs typeface="B Nazanin" panose="00000400000000000000" pitchFamily="2" charset="-78"/>
              </a:rPr>
              <a:t>  0 ارائه نوعی استراتژی و دادن تغییرات لازم در رفتارها </a:t>
            </a:r>
            <a:br>
              <a:rPr lang="fa-IR" sz="3600" dirty="0">
                <a:solidFill>
                  <a:srgbClr val="FFFF00"/>
                </a:solidFill>
                <a:cs typeface="B Nazanin" panose="00000400000000000000" pitchFamily="2" charset="-78"/>
              </a:rPr>
            </a:br>
            <a:r>
              <a:rPr lang="fa-IR" sz="3600" dirty="0">
                <a:solidFill>
                  <a:srgbClr val="FFFF00"/>
                </a:solidFill>
                <a:cs typeface="B Nazanin" panose="00000400000000000000" pitchFamily="2" charset="-78"/>
              </a:rPr>
              <a:t>  0 ارزیابی بهبود عملکرد </a:t>
            </a:r>
            <a:endParaRPr lang="fa-IR" dirty="0">
              <a:solidFill>
                <a:srgbClr val="FFFF00"/>
              </a:solidFill>
              <a:cs typeface="B Nazanin" panose="00000400000000000000" pitchFamily="2" charset="-78"/>
            </a:endParaRPr>
          </a:p>
        </p:txBody>
      </p:sp>
    </p:spTree>
    <p:extLst>
      <p:ext uri="{BB962C8B-B14F-4D97-AF65-F5344CB8AC3E}">
        <p14:creationId xmlns:p14="http://schemas.microsoft.com/office/powerpoint/2010/main" val="2986514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chemeClr val="accent1">
              <a:lumMod val="60000"/>
              <a:lumOff val="40000"/>
            </a:schemeClr>
          </a:solidFill>
        </p:spPr>
        <p:txBody>
          <a:bodyPr/>
          <a:lstStyle/>
          <a:p>
            <a:r>
              <a:rPr lang="fa-IR" dirty="0">
                <a:solidFill>
                  <a:srgbClr val="FF0000"/>
                </a:solidFill>
                <a:cs typeface="B Nazanin" panose="00000400000000000000" pitchFamily="2" charset="-78"/>
              </a:rPr>
              <a:t>                 رابطه بین تعدیل رفتار و تئوری رفتار</a:t>
            </a:r>
            <a:br>
              <a:rPr lang="fa-IR" dirty="0">
                <a:solidFill>
                  <a:srgbClr val="FF0000"/>
                </a:solidFill>
                <a:cs typeface="B Nazanin" panose="00000400000000000000" pitchFamily="2" charset="-78"/>
              </a:rPr>
            </a:br>
            <a:br>
              <a:rPr lang="fa-IR" dirty="0">
                <a:solidFill>
                  <a:srgbClr val="FF0000"/>
                </a:solidFill>
                <a:cs typeface="B Nazanin" panose="00000400000000000000" pitchFamily="2" charset="-78"/>
              </a:rPr>
            </a:b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a:t>
            </a:r>
            <a:r>
              <a:rPr lang="fa-IR" sz="3600" dirty="0">
                <a:cs typeface="B Nazanin" panose="00000400000000000000" pitchFamily="2" charset="-78"/>
              </a:rPr>
              <a:t>رابطه تئوری تقویت رفتار بر تقویت رفتار مثبت ،شکل دادن به رفتار و شناخت</a:t>
            </a:r>
            <a:br>
              <a:rPr lang="fa-IR" sz="3600" dirty="0">
                <a:cs typeface="B Nazanin" panose="00000400000000000000" pitchFamily="2" charset="-78"/>
              </a:rPr>
            </a:br>
            <a:r>
              <a:rPr lang="fa-IR" sz="3600" dirty="0">
                <a:cs typeface="B Nazanin" panose="00000400000000000000" pitchFamily="2" charset="-78"/>
              </a:rPr>
              <a:t>   برنامه هایی که بر رفتار اثرات زیاد دارند متکی هستند . </a:t>
            </a:r>
            <a:br>
              <a:rPr lang="fa-IR" sz="3600" dirty="0">
                <a:cs typeface="B Nazanin" panose="00000400000000000000" pitchFamily="2" charset="-78"/>
              </a:rPr>
            </a:br>
            <a:r>
              <a:rPr lang="fa-IR" sz="3600" dirty="0">
                <a:cs typeface="B Nazanin" panose="00000400000000000000" pitchFamily="2" charset="-78"/>
              </a:rPr>
              <a:t>   </a:t>
            </a:r>
            <a:br>
              <a:rPr lang="fa-IR" sz="3600" dirty="0">
                <a:cs typeface="B Nazanin" panose="00000400000000000000" pitchFamily="2" charset="-78"/>
              </a:rPr>
            </a:br>
            <a:r>
              <a:rPr lang="fa-IR" sz="3600" dirty="0">
                <a:cs typeface="B Nazanin" panose="00000400000000000000" pitchFamily="2" charset="-78"/>
              </a:rPr>
              <a:t>            </a:t>
            </a:r>
            <a:r>
              <a:rPr lang="fa-IR" sz="4000" dirty="0">
                <a:solidFill>
                  <a:srgbClr val="FF0000"/>
                </a:solidFill>
                <a:cs typeface="B Nazanin" panose="00000400000000000000" pitchFamily="2" charset="-78"/>
              </a:rPr>
              <a:t>مشارکت دادن      </a:t>
            </a:r>
            <a:r>
              <a:rPr lang="en-US" sz="4000" dirty="0">
                <a:solidFill>
                  <a:srgbClr val="FF0000"/>
                </a:solidFill>
                <a:cs typeface="B Nazanin" panose="00000400000000000000" pitchFamily="2" charset="-78"/>
              </a:rPr>
              <a:t>Employee   involvement</a:t>
            </a:r>
            <a:br>
              <a:rPr lang="fa-IR" sz="4000" dirty="0">
                <a:solidFill>
                  <a:srgbClr val="FF0000"/>
                </a:solidFill>
                <a:cs typeface="B Nazanin" panose="00000400000000000000" pitchFamily="2" charset="-78"/>
              </a:rPr>
            </a:br>
            <a:br>
              <a:rPr lang="fa-IR" sz="4000" dirty="0">
                <a:solidFill>
                  <a:srgbClr val="FF0000"/>
                </a:solidFill>
                <a:cs typeface="B Nazanin" panose="00000400000000000000" pitchFamily="2" charset="-78"/>
              </a:rPr>
            </a:br>
            <a:r>
              <a:rPr lang="fa-IR" sz="4000" dirty="0">
                <a:cs typeface="B Nazanin" panose="00000400000000000000" pitchFamily="2" charset="-78"/>
              </a:rPr>
              <a:t>  </a:t>
            </a:r>
            <a:r>
              <a:rPr lang="fa-IR" sz="3200" dirty="0">
                <a:cs typeface="B Nazanin" panose="00000400000000000000" pitchFamily="2" charset="-78"/>
              </a:rPr>
              <a:t>انواع روش ها و فعالیتهایی است که در زمینه مشارکت اعضای سازمان در تصمیم گیریها ، </a:t>
            </a:r>
            <a:br>
              <a:rPr lang="fa-IR" sz="3200" dirty="0">
                <a:cs typeface="B Nazanin" panose="00000400000000000000" pitchFamily="2" charset="-78"/>
              </a:rPr>
            </a:br>
            <a:r>
              <a:rPr lang="fa-IR" sz="3200" dirty="0">
                <a:cs typeface="B Nazanin" panose="00000400000000000000" pitchFamily="2" charset="-78"/>
              </a:rPr>
              <a:t>  مدیریت مشارکتی ، سهیم کردن کارکنان در شرکت و .....می باشد . </a:t>
            </a:r>
            <a:endParaRPr lang="fa-IR" dirty="0">
              <a:solidFill>
                <a:srgbClr val="FF0000"/>
              </a:solidFill>
              <a:cs typeface="B Nazanin" panose="00000400000000000000" pitchFamily="2" charset="-78"/>
            </a:endParaRPr>
          </a:p>
        </p:txBody>
      </p:sp>
    </p:spTree>
    <p:extLst>
      <p:ext uri="{BB962C8B-B14F-4D97-AF65-F5344CB8AC3E}">
        <p14:creationId xmlns:p14="http://schemas.microsoft.com/office/powerpoint/2010/main" val="3549663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chemeClr val="accent1">
              <a:lumMod val="20000"/>
              <a:lumOff val="80000"/>
            </a:schemeClr>
          </a:solidFill>
        </p:spPr>
        <p:txBody>
          <a:bodyPr>
            <a:normAutofit/>
          </a:bodyPr>
          <a:lstStyle/>
          <a:p>
            <a:r>
              <a:rPr lang="fa-IR" sz="4000" dirty="0">
                <a:solidFill>
                  <a:srgbClr val="FF0000"/>
                </a:solidFill>
                <a:cs typeface="B Nazanin" panose="00000400000000000000" pitchFamily="2" charset="-78"/>
              </a:rPr>
              <a:t>نمونه هایی از برنامه های  مشارکت کارکنان </a:t>
            </a:r>
            <a:br>
              <a:rPr lang="fa-IR" sz="4000" dirty="0">
                <a:cs typeface="B Nazanin" panose="00000400000000000000" pitchFamily="2" charset="-78"/>
              </a:rPr>
            </a:br>
            <a:br>
              <a:rPr lang="fa-IR" sz="4000" dirty="0">
                <a:cs typeface="B Nazanin" panose="00000400000000000000" pitchFamily="2" charset="-78"/>
              </a:rPr>
            </a:br>
            <a:r>
              <a:rPr lang="fa-IR" sz="4000" dirty="0">
                <a:cs typeface="B Nazanin" panose="00000400000000000000" pitchFamily="2" charset="-78"/>
              </a:rPr>
              <a:t> </a:t>
            </a:r>
            <a:r>
              <a:rPr lang="fa-IR" sz="3200" dirty="0">
                <a:solidFill>
                  <a:srgbClr val="FF0000"/>
                </a:solidFill>
                <a:cs typeface="B Nazanin" panose="00000400000000000000" pitchFamily="2" charset="-78"/>
              </a:rPr>
              <a:t>1- مدیریت مشارکتی : </a:t>
            </a:r>
            <a:r>
              <a:rPr lang="fa-IR" sz="3200" dirty="0">
                <a:cs typeface="B Nazanin" panose="00000400000000000000" pitchFamily="2" charset="-78"/>
              </a:rPr>
              <a:t>شرکت زیر دستان در تصمیم گیریهای سازمان</a:t>
            </a:r>
            <a:br>
              <a:rPr lang="fa-IR" sz="3200" dirty="0">
                <a:cs typeface="B Nazanin" panose="00000400000000000000" pitchFamily="2" charset="-78"/>
              </a:rPr>
            </a:br>
            <a:r>
              <a:rPr lang="fa-IR" sz="3200" dirty="0">
                <a:cs typeface="B Nazanin" panose="00000400000000000000" pitchFamily="2" charset="-78"/>
              </a:rPr>
              <a:t> </a:t>
            </a:r>
            <a:br>
              <a:rPr lang="fa-IR" sz="3200" dirty="0">
                <a:cs typeface="B Nazanin" panose="00000400000000000000" pitchFamily="2" charset="-78"/>
              </a:rPr>
            </a:br>
            <a:r>
              <a:rPr lang="fa-IR" sz="3200" dirty="0">
                <a:solidFill>
                  <a:srgbClr val="FF0000"/>
                </a:solidFill>
                <a:cs typeface="B Nazanin" panose="00000400000000000000" pitchFamily="2" charset="-78"/>
              </a:rPr>
              <a:t> 2- مشارکت نمایندگان کارکنان : </a:t>
            </a:r>
            <a:r>
              <a:rPr lang="fa-IR" sz="3200" dirty="0">
                <a:cs typeface="B Nazanin" panose="00000400000000000000" pitchFamily="2" charset="-78"/>
              </a:rPr>
              <a:t>انتخاب نمایندگانی از جانب کارکنان توزیع قدرت در حق</a:t>
            </a:r>
            <a:br>
              <a:rPr lang="fa-IR" sz="3200" dirty="0">
                <a:cs typeface="B Nazanin" panose="00000400000000000000" pitchFamily="2" charset="-78"/>
              </a:rPr>
            </a:br>
            <a:r>
              <a:rPr lang="fa-IR" sz="3200" dirty="0">
                <a:cs typeface="B Nazanin" panose="00000400000000000000" pitchFamily="2" charset="-78"/>
              </a:rPr>
              <a:t>  است و سازمان می کوشد بدین وسیله حقوقی برابر به نیروی کار بدهد تا آن نیرو همسنگ </a:t>
            </a:r>
            <a:br>
              <a:rPr lang="fa-IR" sz="3200" dirty="0">
                <a:cs typeface="B Nazanin" panose="00000400000000000000" pitchFamily="2" charset="-78"/>
              </a:rPr>
            </a:br>
            <a:r>
              <a:rPr lang="fa-IR" sz="3200" dirty="0">
                <a:cs typeface="B Nazanin" panose="00000400000000000000" pitchFamily="2" charset="-78"/>
              </a:rPr>
              <a:t>  مدیریت و سهامداران شود </a:t>
            </a:r>
            <a:br>
              <a:rPr lang="fa-IR" sz="3200" dirty="0">
                <a:cs typeface="B Nazanin" panose="00000400000000000000" pitchFamily="2" charset="-78"/>
              </a:rPr>
            </a:br>
            <a:br>
              <a:rPr lang="fa-IR" sz="3200" dirty="0">
                <a:cs typeface="B Nazanin" panose="00000400000000000000" pitchFamily="2" charset="-78"/>
              </a:rPr>
            </a:br>
            <a:r>
              <a:rPr lang="fa-IR" sz="3200" dirty="0">
                <a:cs typeface="B Nazanin" panose="00000400000000000000" pitchFamily="2" charset="-78"/>
              </a:rPr>
              <a:t> </a:t>
            </a:r>
            <a:r>
              <a:rPr lang="fa-IR" sz="3200" dirty="0">
                <a:solidFill>
                  <a:srgbClr val="FF0000"/>
                </a:solidFill>
                <a:cs typeface="B Nazanin" panose="00000400000000000000" pitchFamily="2" charset="-78"/>
              </a:rPr>
              <a:t>3- دایره کیفیت : </a:t>
            </a:r>
            <a:r>
              <a:rPr lang="fa-IR" sz="3200" dirty="0">
                <a:cs typeface="B Nazanin" panose="00000400000000000000" pitchFamily="2" charset="-78"/>
              </a:rPr>
              <a:t>یک گروه کاری 8 تا 10 نفره است که از کارکنان و سرپرستان تشکیل می شود </a:t>
            </a:r>
            <a:br>
              <a:rPr lang="fa-IR" sz="3200" dirty="0">
                <a:cs typeface="B Nazanin" panose="00000400000000000000" pitchFamily="2" charset="-78"/>
              </a:rPr>
            </a:br>
            <a:r>
              <a:rPr lang="fa-IR" sz="3200" dirty="0">
                <a:cs typeface="B Nazanin" panose="00000400000000000000" pitchFamily="2" charset="-78"/>
              </a:rPr>
              <a:t> و افراد گروه در آن مسئولیت مشترک دارند در مورد اجرای راه حل های نهایی که توسط این گروه </a:t>
            </a:r>
            <a:br>
              <a:rPr lang="fa-IR" sz="3200" dirty="0">
                <a:cs typeface="B Nazanin" panose="00000400000000000000" pitchFamily="2" charset="-78"/>
              </a:rPr>
            </a:br>
            <a:r>
              <a:rPr lang="fa-IR" sz="3200" dirty="0">
                <a:cs typeface="B Nazanin" panose="00000400000000000000" pitchFamily="2" charset="-78"/>
              </a:rPr>
              <a:t>  توصیه شده است مسئولیت آنها برعهده مدیریت است </a:t>
            </a:r>
            <a:br>
              <a:rPr lang="fa-IR" sz="3200" dirty="0">
                <a:cs typeface="B Nazanin" panose="00000400000000000000" pitchFamily="2" charset="-78"/>
              </a:rPr>
            </a:br>
            <a:r>
              <a:rPr lang="fa-IR" sz="3200" dirty="0">
                <a:cs typeface="B Nazanin" panose="00000400000000000000" pitchFamily="2" charset="-78"/>
              </a:rPr>
              <a:t> </a:t>
            </a:r>
            <a:r>
              <a:rPr lang="fa-IR" sz="3200" dirty="0">
                <a:solidFill>
                  <a:srgbClr val="FF0000"/>
                </a:solidFill>
                <a:cs typeface="B Nazanin" panose="00000400000000000000" pitchFamily="2" charset="-78"/>
              </a:rPr>
              <a:t>4- سیم کردن کارکنان در شرکت : </a:t>
            </a:r>
            <a:r>
              <a:rPr lang="fa-IR" sz="3200" dirty="0">
                <a:cs typeface="B Nazanin" panose="00000400000000000000" pitchFamily="2" charset="-78"/>
              </a:rPr>
              <a:t>کارکنان ملک سهام می شوند ولی در اختیار آنان قرار </a:t>
            </a:r>
            <a:br>
              <a:rPr lang="fa-IR" sz="3200" dirty="0">
                <a:cs typeface="B Nazanin" panose="00000400000000000000" pitchFamily="2" charset="-78"/>
              </a:rPr>
            </a:br>
            <a:r>
              <a:rPr lang="fa-IR" sz="3200" dirty="0">
                <a:cs typeface="B Nazanin" panose="00000400000000000000" pitchFamily="2" charset="-78"/>
              </a:rPr>
              <a:t>  نمی گیرد و تا زمانی که در استخدام شرکت هستند حق فروش آن را ندارند </a:t>
            </a:r>
            <a:br>
              <a:rPr lang="fa-IR" sz="3200" dirty="0">
                <a:cs typeface="B Nazanin" panose="00000400000000000000" pitchFamily="2" charset="-78"/>
              </a:rPr>
            </a:br>
            <a:endParaRPr lang="fa-IR" sz="3200" dirty="0">
              <a:cs typeface="B Nazanin" panose="00000400000000000000" pitchFamily="2" charset="-78"/>
            </a:endParaRPr>
          </a:p>
        </p:txBody>
      </p:sp>
    </p:spTree>
    <p:extLst>
      <p:ext uri="{BB962C8B-B14F-4D97-AF65-F5344CB8AC3E}">
        <p14:creationId xmlns:p14="http://schemas.microsoft.com/office/powerpoint/2010/main" val="3844946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rgbClr val="FFFF00"/>
          </a:solidFill>
        </p:spPr>
        <p:txBody>
          <a:bodyPr>
            <a:normAutofit fontScale="90000"/>
          </a:bodyPr>
          <a:lstStyle/>
          <a:p>
            <a:br>
              <a:rPr lang="fa-IR" sz="3200" dirty="0">
                <a:cs typeface="B Nazanin" panose="00000400000000000000" pitchFamily="2" charset="-78"/>
              </a:rPr>
            </a:br>
            <a:br>
              <a:rPr lang="fa-IR" sz="3200" dirty="0">
                <a:cs typeface="B Nazanin" panose="00000400000000000000" pitchFamily="2" charset="-78"/>
              </a:rPr>
            </a:br>
            <a:r>
              <a:rPr lang="fa-IR" sz="3200" dirty="0">
                <a:cs typeface="B Nazanin" panose="00000400000000000000" pitchFamily="2" charset="-78"/>
              </a:rPr>
              <a:t>    </a:t>
            </a:r>
            <a:r>
              <a:rPr lang="fa-IR" sz="3200" dirty="0">
                <a:solidFill>
                  <a:srgbClr val="FF0000"/>
                </a:solidFill>
                <a:cs typeface="B Nazanin" panose="00000400000000000000" pitchFamily="2" charset="-78"/>
              </a:rPr>
              <a:t>شیوه عملکردیک نمونه از دایره کیفیت</a:t>
            </a: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br>
              <a:rPr lang="fa-IR" sz="3200" dirty="0">
                <a:cs typeface="B Nazanin" panose="00000400000000000000" pitchFamily="2" charset="-78"/>
              </a:rPr>
            </a:br>
            <a:endParaRPr lang="fa-IR" sz="3200" dirty="0">
              <a:cs typeface="B Nazanin" panose="00000400000000000000" pitchFamily="2" charset="-78"/>
            </a:endParaRPr>
          </a:p>
        </p:txBody>
      </p:sp>
      <p:sp>
        <p:nvSpPr>
          <p:cNvPr id="4" name="Rounded Rectangle 3"/>
          <p:cNvSpPr/>
          <p:nvPr/>
        </p:nvSpPr>
        <p:spPr>
          <a:xfrm>
            <a:off x="5156200" y="381000"/>
            <a:ext cx="1879600" cy="914400"/>
          </a:xfrm>
          <a:prstGeom prst="roundRect">
            <a:avLst/>
          </a:prstGeom>
          <a:ln/>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dirty="0">
                <a:cs typeface="B Nazanin" panose="00000400000000000000" pitchFamily="2" charset="-78"/>
              </a:rPr>
              <a:t>شناسایی کردن مساله </a:t>
            </a:r>
          </a:p>
        </p:txBody>
      </p:sp>
      <p:sp>
        <p:nvSpPr>
          <p:cNvPr id="5" name="Rounded Rectangle 4"/>
          <p:cNvSpPr/>
          <p:nvPr/>
        </p:nvSpPr>
        <p:spPr>
          <a:xfrm>
            <a:off x="8280578" y="2336800"/>
            <a:ext cx="1790700" cy="91440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fa-IR" sz="2800" dirty="0">
                <a:cs typeface="B Nazanin" panose="00000400000000000000" pitchFamily="2" charset="-78"/>
              </a:rPr>
              <a:t>گزینش مساله</a:t>
            </a:r>
          </a:p>
        </p:txBody>
      </p:sp>
      <p:sp>
        <p:nvSpPr>
          <p:cNvPr id="6" name="Rounded Rectangle 5"/>
          <p:cNvSpPr/>
          <p:nvPr/>
        </p:nvSpPr>
        <p:spPr>
          <a:xfrm>
            <a:off x="8207463" y="4942267"/>
            <a:ext cx="1936929" cy="91440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fa-IR" sz="2800" dirty="0">
                <a:cs typeface="B Nazanin" panose="00000400000000000000" pitchFamily="2" charset="-78"/>
              </a:rPr>
              <a:t>بررسی مساله</a:t>
            </a:r>
          </a:p>
        </p:txBody>
      </p:sp>
      <p:sp>
        <p:nvSpPr>
          <p:cNvPr id="7" name="Rounded Rectangle 6"/>
          <p:cNvSpPr/>
          <p:nvPr/>
        </p:nvSpPr>
        <p:spPr>
          <a:xfrm>
            <a:off x="4839660" y="5856667"/>
            <a:ext cx="2044700" cy="91440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fa-IR" sz="2800" dirty="0">
                <a:cs typeface="B Nazanin" panose="00000400000000000000" pitchFamily="2" charset="-78"/>
              </a:rPr>
              <a:t>راه حل های پیشنهادی</a:t>
            </a:r>
          </a:p>
        </p:txBody>
      </p:sp>
      <p:sp>
        <p:nvSpPr>
          <p:cNvPr id="8" name="Rounded Rectangle 7"/>
          <p:cNvSpPr/>
          <p:nvPr/>
        </p:nvSpPr>
        <p:spPr>
          <a:xfrm>
            <a:off x="1378040" y="4398135"/>
            <a:ext cx="2259169" cy="914400"/>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fa-IR" sz="2800" dirty="0">
                <a:cs typeface="B Nazanin" panose="00000400000000000000" pitchFamily="2" charset="-78"/>
              </a:rPr>
              <a:t>بررسی راه حل ها</a:t>
            </a:r>
          </a:p>
        </p:txBody>
      </p:sp>
      <p:sp>
        <p:nvSpPr>
          <p:cNvPr id="9" name="Rounded Rectangle 8"/>
          <p:cNvSpPr/>
          <p:nvPr/>
        </p:nvSpPr>
        <p:spPr>
          <a:xfrm>
            <a:off x="1523374" y="1828085"/>
            <a:ext cx="1968500" cy="914400"/>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fa-IR" sz="2800" dirty="0">
                <a:cs typeface="B Nazanin" panose="00000400000000000000" pitchFamily="2" charset="-78"/>
              </a:rPr>
              <a:t>تصمیم گیری</a:t>
            </a:r>
          </a:p>
        </p:txBody>
      </p:sp>
      <p:cxnSp>
        <p:nvCxnSpPr>
          <p:cNvPr id="12" name="Straight Arrow Connector 11"/>
          <p:cNvCxnSpPr/>
          <p:nvPr/>
        </p:nvCxnSpPr>
        <p:spPr>
          <a:xfrm>
            <a:off x="7289442" y="1295400"/>
            <a:ext cx="991136" cy="7523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9175928" y="3428999"/>
            <a:ext cx="0" cy="14263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7035800" y="5600700"/>
            <a:ext cx="987738" cy="2205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flipV="1">
            <a:off x="3720909" y="5312535"/>
            <a:ext cx="954122" cy="701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3078051" y="2852672"/>
            <a:ext cx="12879" cy="13844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4050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chemeClr val="accent1">
              <a:lumMod val="20000"/>
              <a:lumOff val="80000"/>
            </a:schemeClr>
          </a:solidFill>
        </p:spPr>
        <p:txBody>
          <a:bodyPr/>
          <a:lstStyle/>
          <a:p>
            <a:r>
              <a:rPr lang="fa-IR" dirty="0">
                <a:cs typeface="B Nazanin" panose="00000400000000000000" pitchFamily="2" charset="-78"/>
              </a:rPr>
              <a:t>          </a:t>
            </a:r>
            <a:r>
              <a:rPr lang="fa-IR" dirty="0">
                <a:solidFill>
                  <a:srgbClr val="FF0000"/>
                </a:solidFill>
                <a:cs typeface="B Nazanin" panose="00000400000000000000" pitchFamily="2" charset="-78"/>
              </a:rPr>
              <a:t>برنامه های مبتنی بر حقوق متغیر </a:t>
            </a:r>
            <a:br>
              <a:rPr lang="fa-IR" dirty="0">
                <a:solidFill>
                  <a:srgbClr val="FF0000"/>
                </a:solidFill>
                <a:cs typeface="B Nazanin" panose="00000400000000000000" pitchFamily="2" charset="-78"/>
              </a:rPr>
            </a:br>
            <a:br>
              <a:rPr lang="fa-IR" dirty="0">
                <a:cs typeface="B Nazanin" panose="00000400000000000000" pitchFamily="2" charset="-78"/>
              </a:rPr>
            </a:br>
            <a:r>
              <a:rPr lang="fa-IR" dirty="0">
                <a:cs typeface="B Nazanin" panose="00000400000000000000" pitchFamily="2" charset="-78"/>
              </a:rPr>
              <a:t>    </a:t>
            </a:r>
            <a:r>
              <a:rPr lang="fa-IR" sz="3200" dirty="0">
                <a:cs typeface="B Nazanin" panose="00000400000000000000" pitchFamily="2" charset="-78"/>
              </a:rPr>
              <a:t>این برنامه بر اساس عملکرد افراد در سازمان می باشد کسانی که عملکرد ضعیفی دارند</a:t>
            </a:r>
            <a:br>
              <a:rPr lang="fa-IR" sz="3200" dirty="0">
                <a:cs typeface="B Nazanin" panose="00000400000000000000" pitchFamily="2" charset="-78"/>
              </a:rPr>
            </a:br>
            <a:r>
              <a:rPr lang="fa-IR" sz="3200" dirty="0">
                <a:cs typeface="B Nazanin" panose="00000400000000000000" pitchFamily="2" charset="-78"/>
              </a:rPr>
              <a:t>      </a:t>
            </a:r>
            <a:r>
              <a:rPr lang="fa-IR" sz="3200" dirty="0">
                <a:solidFill>
                  <a:prstClr val="black"/>
                </a:solidFill>
                <a:cs typeface="B Nazanin" panose="00000400000000000000" pitchFamily="2" charset="-78"/>
              </a:rPr>
              <a:t>دستمزد و حقوق اندکی می گیرند و کسانی که عملکرد بالایی دارند شاهد افزایش دستمزد و</a:t>
            </a:r>
            <a:br>
              <a:rPr lang="fa-IR" sz="3200" dirty="0">
                <a:solidFill>
                  <a:prstClr val="black"/>
                </a:solidFill>
                <a:cs typeface="B Nazanin" panose="00000400000000000000" pitchFamily="2" charset="-78"/>
              </a:rPr>
            </a:br>
            <a:r>
              <a:rPr lang="fa-IR" sz="3200" dirty="0">
                <a:solidFill>
                  <a:prstClr val="black"/>
                </a:solidFill>
                <a:cs typeface="B Nazanin" panose="00000400000000000000" pitchFamily="2" charset="-78"/>
              </a:rPr>
              <a:t>      حقوق خود (در مقایسه با افزایش درامد شرکت ) هستند </a:t>
            </a:r>
            <a:br>
              <a:rPr lang="fa-IR" sz="3200" dirty="0">
                <a:solidFill>
                  <a:prstClr val="black"/>
                </a:solidFill>
                <a:cs typeface="B Nazanin" panose="00000400000000000000" pitchFamily="2" charset="-78"/>
              </a:rPr>
            </a:br>
            <a:br>
              <a:rPr lang="fa-IR" sz="3200" dirty="0">
                <a:solidFill>
                  <a:prstClr val="black"/>
                </a:solidFill>
                <a:cs typeface="B Nazanin" panose="00000400000000000000" pitchFamily="2" charset="-78"/>
              </a:rPr>
            </a:br>
            <a:r>
              <a:rPr lang="fa-IR" sz="4000" dirty="0">
                <a:solidFill>
                  <a:srgbClr val="C00000"/>
                </a:solidFill>
                <a:cs typeface="B Nazanin" panose="00000400000000000000" pitchFamily="2" charset="-78"/>
              </a:rPr>
              <a:t>برنامه های اجرا شده در این مورد</a:t>
            </a:r>
            <a:br>
              <a:rPr lang="fa-IR" sz="3200" dirty="0">
                <a:solidFill>
                  <a:prstClr val="black"/>
                </a:solidFill>
                <a:cs typeface="B Nazanin" panose="00000400000000000000" pitchFamily="2" charset="-78"/>
              </a:rPr>
            </a:br>
            <a:br>
              <a:rPr lang="fa-IR" sz="3200" dirty="0">
                <a:solidFill>
                  <a:prstClr val="black"/>
                </a:solidFill>
                <a:cs typeface="B Nazanin" panose="00000400000000000000" pitchFamily="2" charset="-78"/>
              </a:rPr>
            </a:br>
            <a:r>
              <a:rPr lang="fa-IR" sz="3200" dirty="0">
                <a:solidFill>
                  <a:prstClr val="black"/>
                </a:solidFill>
                <a:cs typeface="B Nazanin" panose="00000400000000000000" pitchFamily="2" charset="-78"/>
              </a:rPr>
              <a:t>      </a:t>
            </a:r>
            <a:r>
              <a:rPr lang="fa-IR" sz="3200" dirty="0">
                <a:solidFill>
                  <a:srgbClr val="FF0000"/>
                </a:solidFill>
                <a:cs typeface="B Nazanin" panose="00000400000000000000" pitchFamily="2" charset="-78"/>
              </a:rPr>
              <a:t>0 پرداخت دستمزد بر اساس قطعه کاری </a:t>
            </a:r>
            <a:r>
              <a:rPr lang="fa-IR" sz="3200" dirty="0">
                <a:solidFill>
                  <a:prstClr val="black"/>
                </a:solidFill>
                <a:cs typeface="B Nazanin" panose="00000400000000000000" pitchFamily="2" charset="-78"/>
              </a:rPr>
              <a:t>(درصدی و بدون حقوق پایه)</a:t>
            </a:r>
            <a:br>
              <a:rPr lang="fa-IR" sz="3200" dirty="0">
                <a:solidFill>
                  <a:prstClr val="black"/>
                </a:solidFill>
                <a:cs typeface="B Nazanin" panose="00000400000000000000" pitchFamily="2" charset="-78"/>
              </a:rPr>
            </a:br>
            <a:r>
              <a:rPr lang="fa-IR" sz="3200" dirty="0">
                <a:solidFill>
                  <a:prstClr val="black"/>
                </a:solidFill>
                <a:cs typeface="B Nazanin" panose="00000400000000000000" pitchFamily="2" charset="-78"/>
              </a:rPr>
              <a:t>      </a:t>
            </a:r>
            <a:r>
              <a:rPr lang="fa-IR" sz="3200" dirty="0">
                <a:solidFill>
                  <a:srgbClr val="FF0000"/>
                </a:solidFill>
                <a:cs typeface="B Nazanin" panose="00000400000000000000" pitchFamily="2" charset="-78"/>
              </a:rPr>
              <a:t>0 دادن پاداش یا جایزه </a:t>
            </a:r>
            <a:r>
              <a:rPr lang="fa-IR" sz="3200" dirty="0">
                <a:solidFill>
                  <a:prstClr val="black"/>
                </a:solidFill>
                <a:cs typeface="B Nazanin" panose="00000400000000000000" pitchFamily="2" charset="-78"/>
              </a:rPr>
              <a:t>(پاداش پایان سال )</a:t>
            </a:r>
            <a:br>
              <a:rPr lang="fa-IR" sz="3200" dirty="0">
                <a:solidFill>
                  <a:prstClr val="black"/>
                </a:solidFill>
                <a:cs typeface="B Nazanin" panose="00000400000000000000" pitchFamily="2" charset="-78"/>
              </a:rPr>
            </a:br>
            <a:r>
              <a:rPr lang="fa-IR" sz="3200" dirty="0">
                <a:solidFill>
                  <a:prstClr val="black"/>
                </a:solidFill>
                <a:cs typeface="B Nazanin" panose="00000400000000000000" pitchFamily="2" charset="-78"/>
              </a:rPr>
              <a:t>      </a:t>
            </a:r>
            <a:r>
              <a:rPr lang="fa-IR" sz="3200" dirty="0">
                <a:solidFill>
                  <a:srgbClr val="FF0000"/>
                </a:solidFill>
                <a:cs typeface="B Nazanin" panose="00000400000000000000" pitchFamily="2" charset="-78"/>
              </a:rPr>
              <a:t>0 مشارکت در سود </a:t>
            </a:r>
            <a:r>
              <a:rPr lang="fa-IR" sz="3200" dirty="0">
                <a:solidFill>
                  <a:prstClr val="black"/>
                </a:solidFill>
                <a:cs typeface="B Nazanin" panose="00000400000000000000" pitchFamily="2" charset="-78"/>
              </a:rPr>
              <a:t>(بر اساس سود آوری شرکت و تقسیم بین افراد سازمان)</a:t>
            </a:r>
            <a:br>
              <a:rPr lang="fa-IR" sz="3200" dirty="0">
                <a:solidFill>
                  <a:prstClr val="black"/>
                </a:solidFill>
                <a:cs typeface="B Nazanin" panose="00000400000000000000" pitchFamily="2" charset="-78"/>
              </a:rPr>
            </a:br>
            <a:r>
              <a:rPr lang="fa-IR" sz="3200" dirty="0">
                <a:solidFill>
                  <a:prstClr val="black"/>
                </a:solidFill>
                <a:cs typeface="B Nazanin" panose="00000400000000000000" pitchFamily="2" charset="-78"/>
              </a:rPr>
              <a:t>      </a:t>
            </a:r>
            <a:r>
              <a:rPr lang="fa-IR" sz="3200" dirty="0">
                <a:solidFill>
                  <a:srgbClr val="FF0000"/>
                </a:solidFill>
                <a:cs typeface="B Nazanin" panose="00000400000000000000" pitchFamily="2" charset="-78"/>
              </a:rPr>
              <a:t>0 طرح دادن پاداش به گروه </a:t>
            </a:r>
            <a:endParaRPr lang="fa-IR" dirty="0">
              <a:solidFill>
                <a:srgbClr val="FF0000"/>
              </a:solidFill>
              <a:cs typeface="B Nazanin" panose="00000400000000000000" pitchFamily="2" charset="-78"/>
            </a:endParaRPr>
          </a:p>
        </p:txBody>
      </p:sp>
    </p:spTree>
    <p:extLst>
      <p:ext uri="{BB962C8B-B14F-4D97-AF65-F5344CB8AC3E}">
        <p14:creationId xmlns:p14="http://schemas.microsoft.com/office/powerpoint/2010/main" val="3885018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chemeClr val="accent1">
              <a:lumMod val="60000"/>
              <a:lumOff val="40000"/>
            </a:schemeClr>
          </a:solidFill>
        </p:spPr>
        <p:txBody>
          <a:bodyPr/>
          <a:lstStyle/>
          <a:p>
            <a:r>
              <a:rPr lang="fa-IR" dirty="0"/>
              <a:t>     </a:t>
            </a:r>
            <a:r>
              <a:rPr lang="fa-IR" dirty="0">
                <a:solidFill>
                  <a:srgbClr val="FFFF00"/>
                </a:solidFill>
              </a:rPr>
              <a:t>  </a:t>
            </a:r>
            <a:r>
              <a:rPr lang="fa-IR" dirty="0">
                <a:solidFill>
                  <a:srgbClr val="FFFF00"/>
                </a:solidFill>
                <a:cs typeface="B Nazanin" panose="00000400000000000000" pitchFamily="2" charset="-78"/>
              </a:rPr>
              <a:t>تئوری انتظار و برنامه مبتنی بر پرداخت متغیر</a:t>
            </a:r>
            <a:br>
              <a:rPr lang="fa-IR" dirty="0">
                <a:cs typeface="B Nazanin" panose="00000400000000000000" pitchFamily="2" charset="-78"/>
              </a:rPr>
            </a:br>
            <a:br>
              <a:rPr lang="fa-IR" dirty="0">
                <a:cs typeface="B Nazanin" panose="00000400000000000000" pitchFamily="2" charset="-78"/>
              </a:rPr>
            </a:br>
            <a:br>
              <a:rPr lang="fa-IR" dirty="0">
                <a:cs typeface="B Nazanin" panose="00000400000000000000" pitchFamily="2" charset="-78"/>
              </a:rPr>
            </a:br>
            <a:r>
              <a:rPr lang="fa-IR" sz="3200" dirty="0">
                <a:cs typeface="B Nazanin" panose="00000400000000000000" pitchFamily="2" charset="-78"/>
              </a:rPr>
              <a:t>    پرداخت دستمزد متغیر با تئوری انتظار سازگاری دارد اگر پاداش بر اساس عوامل غیر مولد داده </a:t>
            </a:r>
            <a:br>
              <a:rPr lang="fa-IR" sz="3200" dirty="0">
                <a:cs typeface="B Nazanin" panose="00000400000000000000" pitchFamily="2" charset="-78"/>
              </a:rPr>
            </a:br>
            <a:r>
              <a:rPr lang="fa-IR" sz="3200" dirty="0">
                <a:cs typeface="B Nazanin" panose="00000400000000000000" pitchFamily="2" charset="-78"/>
              </a:rPr>
              <a:t>    شود (مثل سابقه خدمت یا عنوان و مقام سازمانی ) در آن صورت کارکنان دست از تلاش </a:t>
            </a:r>
            <a:br>
              <a:rPr lang="fa-IR" sz="3200" dirty="0">
                <a:cs typeface="B Nazanin" panose="00000400000000000000" pitchFamily="2" charset="-78"/>
              </a:rPr>
            </a:br>
            <a:r>
              <a:rPr lang="fa-IR" sz="3200" dirty="0">
                <a:cs typeface="B Nazanin" panose="00000400000000000000" pitchFamily="2" charset="-78"/>
              </a:rPr>
              <a:t>    بر خواهند داشت  </a:t>
            </a:r>
            <a:br>
              <a:rPr lang="fa-IR" sz="3200" dirty="0">
                <a:cs typeface="B Nazanin" panose="00000400000000000000" pitchFamily="2" charset="-78"/>
              </a:rPr>
            </a:br>
            <a:r>
              <a:rPr lang="fa-IR" sz="3200" dirty="0">
                <a:cs typeface="B Nazanin" panose="00000400000000000000" pitchFamily="2" charset="-78"/>
              </a:rPr>
              <a:t>    </a:t>
            </a:r>
            <a:br>
              <a:rPr lang="fa-IR" dirty="0"/>
            </a:br>
            <a:r>
              <a:rPr lang="fa-IR" dirty="0"/>
              <a:t> </a:t>
            </a:r>
            <a:br>
              <a:rPr lang="fa-IR" dirty="0"/>
            </a:br>
            <a:endParaRPr lang="fa-IR" dirty="0"/>
          </a:p>
        </p:txBody>
      </p:sp>
    </p:spTree>
    <p:extLst>
      <p:ext uri="{BB962C8B-B14F-4D97-AF65-F5344CB8AC3E}">
        <p14:creationId xmlns:p14="http://schemas.microsoft.com/office/powerpoint/2010/main" val="2381897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rgbClr val="92D050"/>
          </a:solidFill>
        </p:spPr>
        <p:txBody>
          <a:bodyPr/>
          <a:lstStyle/>
          <a:p>
            <a:r>
              <a:rPr lang="fa-IR" dirty="0">
                <a:cs typeface="B Nazanin" panose="00000400000000000000" pitchFamily="2" charset="-78"/>
              </a:rPr>
              <a:t>                 </a:t>
            </a:r>
            <a:r>
              <a:rPr lang="fa-IR" dirty="0">
                <a:solidFill>
                  <a:srgbClr val="FFFF00"/>
                </a:solidFill>
                <a:cs typeface="B Nazanin" panose="00000400000000000000" pitchFamily="2" charset="-78"/>
              </a:rPr>
              <a:t>برنامه پرداخت بر اساس مهارت </a:t>
            </a:r>
            <a:br>
              <a:rPr lang="fa-IR" dirty="0">
                <a:solidFill>
                  <a:srgbClr val="FF0000"/>
                </a:solidFill>
                <a:cs typeface="B Nazanin" panose="00000400000000000000" pitchFamily="2" charset="-78"/>
              </a:rPr>
            </a:br>
            <a:br>
              <a:rPr lang="fa-IR" dirty="0">
                <a:cs typeface="B Nazanin" panose="00000400000000000000" pitchFamily="2" charset="-78"/>
              </a:rPr>
            </a:br>
            <a:r>
              <a:rPr lang="fa-IR" sz="3200" dirty="0">
                <a:cs typeface="B Nazanin" panose="00000400000000000000" pitchFamily="2" charset="-78"/>
              </a:rPr>
              <a:t>   سازمانها افراد را با توجه به مهارتشان استخدام می کنند و پرداخت دستمزد براساس مهارت و </a:t>
            </a:r>
            <a:br>
              <a:rPr lang="fa-IR" sz="3200" dirty="0">
                <a:cs typeface="B Nazanin" panose="00000400000000000000" pitchFamily="2" charset="-78"/>
              </a:rPr>
            </a:br>
            <a:r>
              <a:rPr lang="fa-IR" sz="3200" dirty="0">
                <a:cs typeface="B Nazanin" panose="00000400000000000000" pitchFamily="2" charset="-78"/>
              </a:rPr>
              <a:t>  شایستگی فرد یا شیوه ای که او می تواند کاری را انجام دهد برنامه پرداخت بر اساس مهارت </a:t>
            </a:r>
            <a:br>
              <a:rPr lang="fa-IR" sz="3200" dirty="0">
                <a:cs typeface="B Nazanin" panose="00000400000000000000" pitchFamily="2" charset="-78"/>
              </a:rPr>
            </a:br>
            <a:r>
              <a:rPr lang="fa-IR" sz="3200" dirty="0">
                <a:cs typeface="B Nazanin" panose="00000400000000000000" pitchFamily="2" charset="-78"/>
              </a:rPr>
              <a:t>  کارکنان را تشویق می کند تا مهارتهای زیادی را فراگیرند </a:t>
            </a:r>
            <a:br>
              <a:rPr lang="fa-IR" sz="3200" dirty="0">
                <a:cs typeface="B Nazanin" panose="00000400000000000000" pitchFamily="2" charset="-78"/>
              </a:rPr>
            </a:br>
            <a:br>
              <a:rPr lang="fa-IR" sz="3200" dirty="0">
                <a:cs typeface="B Nazanin" panose="00000400000000000000" pitchFamily="2" charset="-78"/>
              </a:rPr>
            </a:br>
            <a:r>
              <a:rPr lang="fa-IR" sz="3200" dirty="0">
                <a:solidFill>
                  <a:srgbClr val="FF0000"/>
                </a:solidFill>
                <a:cs typeface="B Nazanin" panose="00000400000000000000" pitchFamily="2" charset="-78"/>
              </a:rPr>
              <a:t>  </a:t>
            </a:r>
            <a:r>
              <a:rPr lang="fa-IR" sz="3600" dirty="0">
                <a:solidFill>
                  <a:srgbClr val="FFFF00"/>
                </a:solidFill>
                <a:cs typeface="B Nazanin" panose="00000400000000000000" pitchFamily="2" charset="-78"/>
              </a:rPr>
              <a:t>نقاط ضعف : </a:t>
            </a:r>
            <a:br>
              <a:rPr lang="fa-IR" sz="3200" dirty="0">
                <a:cs typeface="B Nazanin" panose="00000400000000000000" pitchFamily="2" charset="-78"/>
              </a:rPr>
            </a:br>
            <a:r>
              <a:rPr lang="fa-IR" sz="3200" dirty="0">
                <a:cs typeface="B Nazanin" panose="00000400000000000000" pitchFamily="2" charset="-78"/>
              </a:rPr>
              <a:t>  0 فراگیری همه مهارتها زمانی موجب استیصال افراد می گردد که رشد و ترقی و افزایش پرداخت  </a:t>
            </a:r>
            <a:br>
              <a:rPr lang="fa-IR" sz="3200" dirty="0">
                <a:cs typeface="B Nazanin" panose="00000400000000000000" pitchFamily="2" charset="-78"/>
              </a:rPr>
            </a:br>
            <a:r>
              <a:rPr lang="fa-IR" sz="3200" dirty="0">
                <a:cs typeface="B Nazanin" panose="00000400000000000000" pitchFamily="2" charset="-78"/>
              </a:rPr>
              <a:t>     بر اساس مهارتهای جدیدی باشد که باید فراگیرد </a:t>
            </a:r>
            <a:br>
              <a:rPr lang="fa-IR" sz="3200" dirty="0">
                <a:cs typeface="B Nazanin" panose="00000400000000000000" pitchFamily="2" charset="-78"/>
              </a:rPr>
            </a:br>
            <a:r>
              <a:rPr lang="fa-IR" sz="3200" dirty="0">
                <a:cs typeface="B Nazanin" panose="00000400000000000000" pitchFamily="2" charset="-78"/>
              </a:rPr>
              <a:t>  0 در برخی موارد مهارتهای آموخته شده منسوخ می گردد </a:t>
            </a:r>
            <a:br>
              <a:rPr lang="fa-IR" sz="3200" dirty="0">
                <a:cs typeface="B Nazanin" panose="00000400000000000000" pitchFamily="2" charset="-78"/>
              </a:rPr>
            </a:br>
            <a:r>
              <a:rPr lang="fa-IR" sz="3200" dirty="0">
                <a:solidFill>
                  <a:srgbClr val="FF0000"/>
                </a:solidFill>
                <a:cs typeface="B Nazanin" panose="00000400000000000000" pitchFamily="2" charset="-78"/>
              </a:rPr>
              <a:t>   </a:t>
            </a:r>
            <a:r>
              <a:rPr lang="fa-IR" sz="3600" dirty="0">
                <a:solidFill>
                  <a:srgbClr val="FFFF00"/>
                </a:solidFill>
                <a:cs typeface="B Nazanin" panose="00000400000000000000" pitchFamily="2" charset="-78"/>
              </a:rPr>
              <a:t>نقاط قوت : </a:t>
            </a:r>
            <a:br>
              <a:rPr lang="fa-IR" sz="3200" dirty="0">
                <a:cs typeface="B Nazanin" panose="00000400000000000000" pitchFamily="2" charset="-78"/>
              </a:rPr>
            </a:br>
            <a:r>
              <a:rPr lang="fa-IR" sz="3200" dirty="0">
                <a:cs typeface="B Nazanin" panose="00000400000000000000" pitchFamily="2" charset="-78"/>
              </a:rPr>
              <a:t>  0 پرداخت بر اثر مهارت نشان دهنده این است که در سازمان عدل و انصاف رعایت می شود .</a:t>
            </a:r>
            <a:br>
              <a:rPr lang="fa-IR" sz="3200" dirty="0">
                <a:cs typeface="B Nazanin" panose="00000400000000000000" pitchFamily="2" charset="-78"/>
              </a:rPr>
            </a:br>
            <a:r>
              <a:rPr lang="fa-IR" sz="3200" dirty="0">
                <a:cs typeface="B Nazanin" panose="00000400000000000000" pitchFamily="2" charset="-78"/>
              </a:rPr>
              <a:t>  0 داشتن فرصت تجربه آموزی و رشد</a:t>
            </a:r>
            <a:br>
              <a:rPr lang="fa-IR" dirty="0">
                <a:cs typeface="B Nazanin" panose="00000400000000000000" pitchFamily="2" charset="-78"/>
              </a:rPr>
            </a:br>
            <a:endParaRPr lang="fa-IR" dirty="0">
              <a:cs typeface="B Nazanin" panose="00000400000000000000" pitchFamily="2" charset="-78"/>
            </a:endParaRPr>
          </a:p>
        </p:txBody>
      </p:sp>
    </p:spTree>
    <p:extLst>
      <p:ext uri="{BB962C8B-B14F-4D97-AF65-F5344CB8AC3E}">
        <p14:creationId xmlns:p14="http://schemas.microsoft.com/office/powerpoint/2010/main" val="29919802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chemeClr val="accent1">
              <a:lumMod val="20000"/>
              <a:lumOff val="80000"/>
            </a:schemeClr>
          </a:solidFill>
        </p:spPr>
        <p:txBody>
          <a:bodyPr/>
          <a:lstStyle/>
          <a:p>
            <a:r>
              <a:rPr lang="fa-IR" dirty="0">
                <a:cs typeface="B Nazanin" panose="00000400000000000000" pitchFamily="2" charset="-78"/>
              </a:rPr>
              <a:t>          </a:t>
            </a:r>
            <a:r>
              <a:rPr lang="fa-IR" dirty="0">
                <a:solidFill>
                  <a:srgbClr val="FF0000"/>
                </a:solidFill>
                <a:cs typeface="B Nazanin" panose="00000400000000000000" pitchFamily="2" charset="-78"/>
              </a:rPr>
              <a:t>پرداخت براساس مهارت و تئورهای انگیزش</a:t>
            </a:r>
            <a:br>
              <a:rPr lang="fa-IR" dirty="0">
                <a:solidFill>
                  <a:srgbClr val="FF0000"/>
                </a:solidFill>
                <a:cs typeface="B Nazanin" panose="00000400000000000000" pitchFamily="2" charset="-78"/>
              </a:rPr>
            </a:br>
            <a:br>
              <a:rPr lang="fa-IR" dirty="0">
                <a:cs typeface="B Nazanin" panose="00000400000000000000" pitchFamily="2" charset="-78"/>
              </a:rPr>
            </a:br>
            <a:r>
              <a:rPr lang="fa-IR" dirty="0">
                <a:cs typeface="B Nazanin" panose="00000400000000000000" pitchFamily="2" charset="-78"/>
              </a:rPr>
              <a:t>   </a:t>
            </a:r>
            <a:r>
              <a:rPr lang="fa-IR" sz="3200" dirty="0">
                <a:cs typeface="B Nazanin" panose="00000400000000000000" pitchFamily="2" charset="-78"/>
              </a:rPr>
              <a:t>برنامه های پرداخت بر اساس مهارت با تئوریهای انگیزش (سلسله مراتب ،تئوری تقویت رفتار </a:t>
            </a:r>
            <a:br>
              <a:rPr lang="fa-IR" sz="3200" dirty="0">
                <a:cs typeface="B Nazanin" panose="00000400000000000000" pitchFamily="2" charset="-78"/>
              </a:rPr>
            </a:br>
            <a:r>
              <a:rPr lang="fa-IR" sz="3200" dirty="0">
                <a:cs typeface="B Nazanin" panose="00000400000000000000" pitchFamily="2" charset="-78"/>
              </a:rPr>
              <a:t>   و .......) سازگاری دارد .</a:t>
            </a:r>
            <a:br>
              <a:rPr lang="fa-IR" sz="3200" dirty="0">
                <a:cs typeface="B Nazanin" panose="00000400000000000000" pitchFamily="2" charset="-78"/>
              </a:rPr>
            </a:br>
            <a:r>
              <a:rPr lang="fa-IR" sz="3200" dirty="0">
                <a:cs typeface="B Nazanin" panose="00000400000000000000" pitchFamily="2" charset="-78"/>
              </a:rPr>
              <a:t>   </a:t>
            </a:r>
            <a:br>
              <a:rPr lang="fa-IR" sz="3200" dirty="0">
                <a:cs typeface="B Nazanin" panose="00000400000000000000" pitchFamily="2" charset="-78"/>
              </a:rPr>
            </a:br>
            <a:r>
              <a:rPr lang="fa-IR" sz="3200" dirty="0">
                <a:cs typeface="B Nazanin" panose="00000400000000000000" pitchFamily="2" charset="-78"/>
              </a:rPr>
              <a:t>  0 در این دنیای نوینکه مهارت و دانش سرنوشت ساز هستند شاید معقول نباشد که افراد را به </a:t>
            </a:r>
            <a:br>
              <a:rPr lang="fa-IR" sz="3200" dirty="0">
                <a:cs typeface="B Nazanin" panose="00000400000000000000" pitchFamily="2" charset="-78"/>
              </a:rPr>
            </a:br>
            <a:r>
              <a:rPr lang="fa-IR" sz="3200" dirty="0">
                <a:cs typeface="B Nazanin" panose="00000400000000000000" pitchFamily="2" charset="-78"/>
              </a:rPr>
              <a:t>  عنوان کارمندان رسمی و قطعی سازمان یا شرکت به حساب آوریم . معقول این است که آنان را</a:t>
            </a:r>
            <a:br>
              <a:rPr lang="fa-IR" sz="3200" dirty="0">
                <a:cs typeface="B Nazanin" panose="00000400000000000000" pitchFamily="2" charset="-78"/>
              </a:rPr>
            </a:br>
            <a:r>
              <a:rPr lang="fa-IR" sz="3200" dirty="0">
                <a:cs typeface="B Nazanin" panose="00000400000000000000" pitchFamily="2" charset="-78"/>
              </a:rPr>
              <a:t> </a:t>
            </a:r>
            <a:r>
              <a:rPr lang="fa-IR" sz="3200" dirty="0">
                <a:solidFill>
                  <a:prstClr val="black"/>
                </a:solidFill>
                <a:cs typeface="B Nazanin" panose="00000400000000000000" pitchFamily="2" charset="-78"/>
              </a:rPr>
              <a:t>به عنوان کسانی تلقی کنیم که دارای مهارتهای خاص هستند و بر اساس همین مهارتها هم به </a:t>
            </a:r>
            <a:br>
              <a:rPr lang="fa-IR" sz="3200" dirty="0">
                <a:solidFill>
                  <a:prstClr val="black"/>
                </a:solidFill>
                <a:cs typeface="B Nazanin" panose="00000400000000000000" pitchFamily="2" charset="-78"/>
              </a:rPr>
            </a:br>
            <a:r>
              <a:rPr lang="fa-IR" sz="3200" dirty="0">
                <a:solidFill>
                  <a:prstClr val="black"/>
                </a:solidFill>
                <a:cs typeface="B Nazanin" panose="00000400000000000000" pitchFamily="2" charset="-78"/>
              </a:rPr>
              <a:t>  آنان حقوق و پاداش بدهیم .</a:t>
            </a:r>
            <a:endParaRPr lang="fa-IR" sz="3200" dirty="0">
              <a:cs typeface="B Nazanin" panose="00000400000000000000" pitchFamily="2" charset="-78"/>
            </a:endParaRPr>
          </a:p>
        </p:txBody>
      </p:sp>
    </p:spTree>
    <p:extLst>
      <p:ext uri="{BB962C8B-B14F-4D97-AF65-F5344CB8AC3E}">
        <p14:creationId xmlns:p14="http://schemas.microsoft.com/office/powerpoint/2010/main" val="746026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858000"/>
          </a:xfrm>
          <a:solidFill>
            <a:schemeClr val="accent5">
              <a:lumMod val="20000"/>
              <a:lumOff val="80000"/>
            </a:schemeClr>
          </a:solidFill>
        </p:spPr>
        <p:txBody>
          <a:bodyPr/>
          <a:lstStyle/>
          <a:p>
            <a:r>
              <a:rPr lang="fa-IR" dirty="0">
                <a:cs typeface="B Nazanin" panose="00000400000000000000" pitchFamily="2" charset="-78"/>
              </a:rPr>
              <a:t>                     </a:t>
            </a:r>
            <a:r>
              <a:rPr lang="fa-IR" sz="6600" dirty="0">
                <a:solidFill>
                  <a:srgbClr val="FF0000"/>
                </a:solidFill>
                <a:cs typeface="B Nazanin" panose="00000400000000000000" pitchFamily="2" charset="-78"/>
              </a:rPr>
              <a:t>فصل4 :  انگیزش      </a:t>
            </a:r>
            <a:br>
              <a:rPr lang="fa-IR" sz="6600" dirty="0">
                <a:cs typeface="B Nazanin" panose="00000400000000000000" pitchFamily="2" charset="-78"/>
              </a:rPr>
            </a:br>
            <a:br>
              <a:rPr lang="fa-IR" sz="6600" dirty="0">
                <a:cs typeface="B Nazanin" panose="00000400000000000000" pitchFamily="2" charset="-78"/>
              </a:rPr>
            </a:br>
            <a:br>
              <a:rPr lang="fa-IR" sz="6600" dirty="0">
                <a:cs typeface="B Nazanin" panose="00000400000000000000" pitchFamily="2" charset="-78"/>
              </a:rPr>
            </a:br>
            <a:r>
              <a:rPr lang="fa-IR" sz="6600" dirty="0">
                <a:cs typeface="B Nazanin" panose="00000400000000000000" pitchFamily="2" charset="-78"/>
              </a:rPr>
              <a:t>                </a:t>
            </a:r>
            <a:endParaRPr lang="fa-IR" sz="5400" dirty="0">
              <a:cs typeface="B Nazanin" panose="00000400000000000000" pitchFamily="2" charset="-78"/>
            </a:endParaRPr>
          </a:p>
        </p:txBody>
      </p:sp>
    </p:spTree>
    <p:extLst>
      <p:ext uri="{BB962C8B-B14F-4D97-AF65-F5344CB8AC3E}">
        <p14:creationId xmlns:p14="http://schemas.microsoft.com/office/powerpoint/2010/main" val="109985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rgbClr val="FFFF00"/>
          </a:solidFill>
        </p:spPr>
        <p:txBody>
          <a:bodyPr/>
          <a:lstStyle/>
          <a:p>
            <a:r>
              <a:rPr lang="fa-IR" dirty="0"/>
              <a:t>                                 </a:t>
            </a:r>
            <a:r>
              <a:rPr lang="fa-IR" dirty="0">
                <a:solidFill>
                  <a:srgbClr val="FF0000"/>
                </a:solidFill>
                <a:cs typeface="B Nazanin" panose="00000400000000000000" pitchFamily="2" charset="-78"/>
              </a:rPr>
              <a:t>فهرست منابع</a:t>
            </a:r>
            <a:br>
              <a:rPr lang="fa-IR" dirty="0">
                <a:solidFill>
                  <a:srgbClr val="FF0000"/>
                </a:solidFill>
                <a:cs typeface="B Nazanin" panose="00000400000000000000" pitchFamily="2" charset="-78"/>
              </a:rPr>
            </a:b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a:t>
            </a:r>
            <a:r>
              <a:rPr lang="fa-IR" sz="3600" dirty="0">
                <a:cs typeface="B Nazanin" panose="00000400000000000000" pitchFamily="2" charset="-78"/>
              </a:rPr>
              <a:t>1- مبانی مدیریت رفتار سازمانی  :   دکتر علی رضائیان</a:t>
            </a:r>
            <a:br>
              <a:rPr lang="fa-IR" sz="3600" dirty="0">
                <a:cs typeface="B Nazanin" panose="00000400000000000000" pitchFamily="2" charset="-78"/>
              </a:rPr>
            </a:br>
            <a:br>
              <a:rPr lang="fa-IR" sz="3600" dirty="0">
                <a:cs typeface="B Nazanin" panose="00000400000000000000" pitchFamily="2" charset="-78"/>
              </a:rPr>
            </a:br>
            <a:r>
              <a:rPr lang="fa-IR" sz="3600" dirty="0">
                <a:cs typeface="B Nazanin" panose="00000400000000000000" pitchFamily="2" charset="-78"/>
              </a:rPr>
              <a:t>   2- رفتار سازمانی : استیفن پی رابینز ترجمه دکتر علی پارسائیان و دکتر اعرابی  </a:t>
            </a:r>
            <a:endParaRPr lang="fa-IR" dirty="0">
              <a:solidFill>
                <a:srgbClr val="FF0000"/>
              </a:solidFill>
              <a:cs typeface="B Nazanin" panose="00000400000000000000" pitchFamily="2" charset="-78"/>
            </a:endParaRPr>
          </a:p>
        </p:txBody>
      </p:sp>
    </p:spTree>
    <p:extLst>
      <p:ext uri="{BB962C8B-B14F-4D97-AF65-F5344CB8AC3E}">
        <p14:creationId xmlns:p14="http://schemas.microsoft.com/office/powerpoint/2010/main" val="312223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858000"/>
          </a:xfrm>
          <a:solidFill>
            <a:schemeClr val="bg2">
              <a:lumMod val="90000"/>
            </a:schemeClr>
          </a:solidFill>
        </p:spPr>
        <p:txBody>
          <a:bodyPr/>
          <a:lstStyle/>
          <a:p>
            <a:r>
              <a:rPr lang="fa-IR" dirty="0">
                <a:solidFill>
                  <a:schemeClr val="bg1"/>
                </a:solidFill>
                <a:cs typeface="B Nazanin" panose="00000400000000000000" pitchFamily="2" charset="-78"/>
              </a:rPr>
              <a:t>       انگیزش                  </a:t>
            </a:r>
            <a:r>
              <a:rPr lang="en-US" dirty="0">
                <a:solidFill>
                  <a:schemeClr val="bg1"/>
                </a:solidFill>
                <a:cs typeface="B Nazanin" panose="00000400000000000000" pitchFamily="2" charset="-78"/>
              </a:rPr>
              <a:t>Motivation</a:t>
            </a:r>
            <a:br>
              <a:rPr lang="fa-IR" dirty="0">
                <a:cs typeface="B Nazanin" panose="00000400000000000000" pitchFamily="2" charset="-78"/>
              </a:rPr>
            </a:br>
            <a:br>
              <a:rPr lang="fa-IR" dirty="0">
                <a:cs typeface="B Nazanin" panose="00000400000000000000" pitchFamily="2" charset="-78"/>
              </a:rPr>
            </a:br>
            <a:r>
              <a:rPr lang="fa-IR" dirty="0">
                <a:solidFill>
                  <a:srgbClr val="002060"/>
                </a:solidFill>
                <a:cs typeface="B Nazanin" panose="00000400000000000000" pitchFamily="2" charset="-78"/>
              </a:rPr>
              <a:t>     </a:t>
            </a:r>
            <a:r>
              <a:rPr lang="fa-IR" sz="4000" dirty="0">
                <a:solidFill>
                  <a:srgbClr val="002060"/>
                </a:solidFill>
                <a:cs typeface="B Nazanin" panose="00000400000000000000" pitchFamily="2" charset="-78"/>
              </a:rPr>
              <a:t>انگیزش : چرایی کار یا تمایل به انجام کار</a:t>
            </a:r>
            <a:br>
              <a:rPr lang="fa-IR" sz="4000" dirty="0">
                <a:solidFill>
                  <a:srgbClr val="002060"/>
                </a:solidFill>
                <a:cs typeface="B Nazanin" panose="00000400000000000000" pitchFamily="2" charset="-78"/>
              </a:rPr>
            </a:br>
            <a:br>
              <a:rPr lang="fa-IR" sz="4000" dirty="0">
                <a:cs typeface="B Nazanin" panose="00000400000000000000" pitchFamily="2" charset="-78"/>
              </a:rPr>
            </a:br>
            <a:r>
              <a:rPr lang="fa-IR" sz="4000" dirty="0">
                <a:cs typeface="B Nazanin" panose="00000400000000000000" pitchFamily="2" charset="-78"/>
              </a:rPr>
              <a:t>    </a:t>
            </a:r>
            <a:r>
              <a:rPr lang="fa-IR" sz="3600" dirty="0">
                <a:solidFill>
                  <a:schemeClr val="bg1"/>
                </a:solidFill>
                <a:cs typeface="B Nazanin" panose="00000400000000000000" pitchFamily="2" charset="-78"/>
              </a:rPr>
              <a:t>نخستین نظریه های انگیزش </a:t>
            </a:r>
            <a:br>
              <a:rPr lang="fa-IR" sz="3600" dirty="0">
                <a:cs typeface="B Nazanin" panose="00000400000000000000" pitchFamily="2" charset="-78"/>
              </a:rPr>
            </a:br>
            <a:br>
              <a:rPr lang="fa-IR" sz="3600" dirty="0">
                <a:cs typeface="B Nazanin" panose="00000400000000000000" pitchFamily="2" charset="-78"/>
              </a:rPr>
            </a:br>
            <a:r>
              <a:rPr lang="fa-IR" sz="3600" dirty="0">
                <a:cs typeface="B Nazanin" panose="00000400000000000000" pitchFamily="2" charset="-78"/>
              </a:rPr>
              <a:t>  0  نظریه سلسله مراتب نیازها (مزلو)</a:t>
            </a:r>
            <a:br>
              <a:rPr lang="fa-IR" sz="3600" dirty="0">
                <a:cs typeface="B Nazanin" panose="00000400000000000000" pitchFamily="2" charset="-78"/>
              </a:rPr>
            </a:br>
            <a:r>
              <a:rPr lang="fa-IR" sz="3600" dirty="0">
                <a:cs typeface="B Nazanin" panose="00000400000000000000" pitchFamily="2" charset="-78"/>
              </a:rPr>
              <a:t>  0 نظریه </a:t>
            </a:r>
            <a:r>
              <a:rPr lang="en-US" sz="3600" dirty="0">
                <a:cs typeface="B Nazanin" panose="00000400000000000000" pitchFamily="2" charset="-78"/>
              </a:rPr>
              <a:t>x  </a:t>
            </a:r>
            <a:r>
              <a:rPr lang="fa-IR" sz="3600" dirty="0">
                <a:cs typeface="B Nazanin" panose="00000400000000000000" pitchFamily="2" charset="-78"/>
              </a:rPr>
              <a:t> و </a:t>
            </a:r>
            <a:r>
              <a:rPr lang="en-US" sz="3600" dirty="0">
                <a:cs typeface="B Nazanin" panose="00000400000000000000" pitchFamily="2" charset="-78"/>
              </a:rPr>
              <a:t>y</a:t>
            </a:r>
            <a:br>
              <a:rPr lang="fa-IR" sz="3600" dirty="0">
                <a:cs typeface="B Nazanin" panose="00000400000000000000" pitchFamily="2" charset="-78"/>
              </a:rPr>
            </a:br>
            <a:r>
              <a:rPr lang="fa-IR" sz="3600" dirty="0">
                <a:cs typeface="B Nazanin" panose="00000400000000000000" pitchFamily="2" charset="-78"/>
              </a:rPr>
              <a:t>  0 نظریه انگیزش – بهداشت روانی</a:t>
            </a:r>
          </a:p>
        </p:txBody>
      </p:sp>
    </p:spTree>
    <p:extLst>
      <p:ext uri="{BB962C8B-B14F-4D97-AF65-F5344CB8AC3E}">
        <p14:creationId xmlns:p14="http://schemas.microsoft.com/office/powerpoint/2010/main" val="3273193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a:solidFill>
            <a:srgbClr val="FFFF00"/>
          </a:solidFill>
        </p:spPr>
        <p:txBody>
          <a:bodyPr>
            <a:normAutofit/>
          </a:bodyPr>
          <a:lstStyle/>
          <a:p>
            <a:r>
              <a:rPr lang="fa-IR" sz="3600" dirty="0">
                <a:cs typeface="B Nazanin" panose="00000400000000000000" pitchFamily="2" charset="-78"/>
              </a:rPr>
              <a:t>      </a:t>
            </a:r>
            <a:r>
              <a:rPr lang="fa-IR" sz="3600" dirty="0">
                <a:solidFill>
                  <a:srgbClr val="FF0000"/>
                </a:solidFill>
                <a:cs typeface="B Nazanin" panose="00000400000000000000" pitchFamily="2" charset="-78"/>
              </a:rPr>
              <a:t>نظریه های نوین انگیزش</a:t>
            </a:r>
            <a:br>
              <a:rPr lang="fa-IR" sz="3600" dirty="0">
                <a:cs typeface="B Nazanin" panose="00000400000000000000" pitchFamily="2" charset="-78"/>
              </a:rPr>
            </a:br>
            <a:br>
              <a:rPr lang="fa-IR" sz="3600" dirty="0">
                <a:cs typeface="B Nazanin" panose="00000400000000000000" pitchFamily="2" charset="-78"/>
              </a:rPr>
            </a:br>
            <a:r>
              <a:rPr lang="fa-IR" sz="3600" dirty="0">
                <a:cs typeface="B Nazanin" panose="00000400000000000000" pitchFamily="2" charset="-78"/>
              </a:rPr>
              <a:t>         نظریه مبتنی بر نیازهای سه گانه</a:t>
            </a:r>
            <a:br>
              <a:rPr lang="fa-IR" sz="3600" dirty="0">
                <a:cs typeface="B Nazanin" panose="00000400000000000000" pitchFamily="2" charset="-78"/>
              </a:rPr>
            </a:br>
            <a:br>
              <a:rPr lang="fa-IR" sz="3600" dirty="0">
                <a:cs typeface="B Nazanin" panose="00000400000000000000" pitchFamily="2" charset="-78"/>
              </a:rPr>
            </a:br>
            <a:r>
              <a:rPr lang="fa-IR" sz="3600" dirty="0">
                <a:cs typeface="B Nazanin" panose="00000400000000000000" pitchFamily="2" charset="-78"/>
              </a:rPr>
              <a:t>         نظریه تعیین هدف </a:t>
            </a:r>
            <a:br>
              <a:rPr lang="fa-IR" sz="3600" dirty="0">
                <a:cs typeface="B Nazanin" panose="00000400000000000000" pitchFamily="2" charset="-78"/>
              </a:rPr>
            </a:br>
            <a:br>
              <a:rPr lang="fa-IR" sz="3600" dirty="0">
                <a:cs typeface="B Nazanin" panose="00000400000000000000" pitchFamily="2" charset="-78"/>
              </a:rPr>
            </a:br>
            <a:r>
              <a:rPr lang="fa-IR" sz="3600" dirty="0">
                <a:cs typeface="B Nazanin" panose="00000400000000000000" pitchFamily="2" charset="-78"/>
              </a:rPr>
              <a:t>         تئوری تقویت رفتار</a:t>
            </a:r>
            <a:br>
              <a:rPr lang="fa-IR" sz="3600" dirty="0">
                <a:cs typeface="B Nazanin" panose="00000400000000000000" pitchFamily="2" charset="-78"/>
              </a:rPr>
            </a:br>
            <a:br>
              <a:rPr lang="fa-IR" sz="3600" dirty="0">
                <a:cs typeface="B Nazanin" panose="00000400000000000000" pitchFamily="2" charset="-78"/>
              </a:rPr>
            </a:br>
            <a:r>
              <a:rPr lang="fa-IR" sz="3600" dirty="0">
                <a:cs typeface="B Nazanin" panose="00000400000000000000" pitchFamily="2" charset="-78"/>
              </a:rPr>
              <a:t>         نظریه برابری </a:t>
            </a:r>
            <a:br>
              <a:rPr lang="fa-IR" sz="3600" dirty="0">
                <a:cs typeface="B Nazanin" panose="00000400000000000000" pitchFamily="2" charset="-78"/>
              </a:rPr>
            </a:br>
            <a:br>
              <a:rPr lang="fa-IR" sz="3600" dirty="0">
                <a:cs typeface="B Nazanin" panose="00000400000000000000" pitchFamily="2" charset="-78"/>
              </a:rPr>
            </a:br>
            <a:r>
              <a:rPr lang="fa-IR" sz="3600" dirty="0">
                <a:cs typeface="B Nazanin" panose="00000400000000000000" pitchFamily="2" charset="-78"/>
              </a:rPr>
              <a:t>         نظریه انتظار  </a:t>
            </a:r>
          </a:p>
        </p:txBody>
      </p:sp>
      <p:sp>
        <p:nvSpPr>
          <p:cNvPr id="5" name="Oval 4"/>
          <p:cNvSpPr/>
          <p:nvPr/>
        </p:nvSpPr>
        <p:spPr>
          <a:xfrm>
            <a:off x="11269015" y="1828801"/>
            <a:ext cx="347728" cy="2994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dirty="0"/>
          </a:p>
        </p:txBody>
      </p:sp>
      <p:sp>
        <p:nvSpPr>
          <p:cNvPr id="6" name="Oval 5"/>
          <p:cNvSpPr/>
          <p:nvPr/>
        </p:nvSpPr>
        <p:spPr>
          <a:xfrm>
            <a:off x="11269015" y="2736767"/>
            <a:ext cx="347728" cy="25113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Oval 6"/>
          <p:cNvSpPr/>
          <p:nvPr/>
        </p:nvSpPr>
        <p:spPr>
          <a:xfrm>
            <a:off x="11294772" y="3760631"/>
            <a:ext cx="321971" cy="2962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Oval 7"/>
          <p:cNvSpPr/>
          <p:nvPr/>
        </p:nvSpPr>
        <p:spPr>
          <a:xfrm>
            <a:off x="11269015" y="4736178"/>
            <a:ext cx="347728" cy="293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9" name="Oval 8"/>
          <p:cNvSpPr/>
          <p:nvPr/>
        </p:nvSpPr>
        <p:spPr>
          <a:xfrm>
            <a:off x="11269016" y="5708516"/>
            <a:ext cx="347728" cy="34133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3481850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rgbClr val="92D050"/>
          </a:solidFill>
        </p:spPr>
        <p:txBody>
          <a:bodyPr/>
          <a:lstStyle/>
          <a:p>
            <a:r>
              <a:rPr lang="fa-IR" dirty="0"/>
              <a:t> </a:t>
            </a:r>
            <a:br>
              <a:rPr lang="fa-IR" dirty="0"/>
            </a:br>
            <a:r>
              <a:rPr lang="fa-IR" dirty="0">
                <a:solidFill>
                  <a:srgbClr val="FFFF00"/>
                </a:solidFill>
                <a:cs typeface="B Nazanin" panose="00000400000000000000" pitchFamily="2" charset="-78"/>
              </a:rPr>
              <a:t>    تئوری تقویت رفتار                      </a:t>
            </a:r>
            <a:r>
              <a:rPr lang="en-US" dirty="0" err="1">
                <a:solidFill>
                  <a:srgbClr val="FFFF00"/>
                </a:solidFill>
                <a:cs typeface="B Nazanin" panose="00000400000000000000" pitchFamily="2" charset="-78"/>
              </a:rPr>
              <a:t>Reinforcment</a:t>
            </a:r>
            <a:br>
              <a:rPr lang="fa-IR" dirty="0">
                <a:solidFill>
                  <a:srgbClr val="FF0000"/>
                </a:solidFill>
                <a:cs typeface="B Nazanin" panose="00000400000000000000" pitchFamily="2" charset="-78"/>
              </a:rPr>
            </a:br>
            <a:br>
              <a:rPr lang="fa-IR" dirty="0">
                <a:cs typeface="B Nazanin" panose="00000400000000000000" pitchFamily="2" charset="-78"/>
              </a:rPr>
            </a:br>
            <a:br>
              <a:rPr lang="fa-IR" dirty="0">
                <a:cs typeface="B Nazanin" panose="00000400000000000000" pitchFamily="2" charset="-78"/>
              </a:rPr>
            </a:br>
            <a:r>
              <a:rPr lang="fa-IR" dirty="0">
                <a:cs typeface="B Nazanin" panose="00000400000000000000" pitchFamily="2" charset="-78"/>
              </a:rPr>
              <a:t>     </a:t>
            </a:r>
            <a:r>
              <a:rPr lang="fa-IR" sz="3200" dirty="0">
                <a:cs typeface="B Nazanin" panose="00000400000000000000" pitchFamily="2" charset="-78"/>
              </a:rPr>
              <a:t>تئوری تقویت رفتار نقطه مقابل نظریه هدف است (وسیله هدف را تعیین می کند ) آنچه</a:t>
            </a:r>
            <a:br>
              <a:rPr lang="fa-IR" sz="3200" dirty="0">
                <a:cs typeface="B Nazanin" panose="00000400000000000000" pitchFamily="2" charset="-78"/>
              </a:rPr>
            </a:br>
            <a:r>
              <a:rPr lang="fa-IR" sz="3200" dirty="0">
                <a:cs typeface="B Nazanin" panose="00000400000000000000" pitchFamily="2" charset="-78"/>
              </a:rPr>
              <a:t>       موجب کنترل رفتار می شود عامل تقویت کننده می باشد در تئوری تقویت رفتار حالت  </a:t>
            </a:r>
            <a:br>
              <a:rPr lang="fa-IR" sz="3200" dirty="0">
                <a:cs typeface="B Nazanin" panose="00000400000000000000" pitchFamily="2" charset="-78"/>
              </a:rPr>
            </a:br>
            <a:r>
              <a:rPr lang="fa-IR" sz="3200" dirty="0">
                <a:cs typeface="B Nazanin" panose="00000400000000000000" pitchFamily="2" charset="-78"/>
              </a:rPr>
              <a:t>      درونی نادیده انگاشته می شود و تنها به چیزهایی توجه می شود که هنگام عمل یا اقدام </a:t>
            </a:r>
            <a:br>
              <a:rPr lang="fa-IR" sz="3200" dirty="0">
                <a:cs typeface="B Nazanin" panose="00000400000000000000" pitchFamily="2" charset="-78"/>
              </a:rPr>
            </a:br>
            <a:r>
              <a:rPr lang="fa-IR" sz="3200" dirty="0">
                <a:cs typeface="B Nazanin" panose="00000400000000000000" pitchFamily="2" charset="-78"/>
              </a:rPr>
              <a:t>      برای شخص اتفاق می افتد .</a:t>
            </a:r>
            <a:endParaRPr lang="fa-IR" dirty="0">
              <a:cs typeface="B Nazanin" panose="00000400000000000000" pitchFamily="2" charset="-78"/>
            </a:endParaRPr>
          </a:p>
        </p:txBody>
      </p:sp>
    </p:spTree>
    <p:extLst>
      <p:ext uri="{BB962C8B-B14F-4D97-AF65-F5344CB8AC3E}">
        <p14:creationId xmlns:p14="http://schemas.microsoft.com/office/powerpoint/2010/main" val="507038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chemeClr val="accent1">
              <a:lumMod val="20000"/>
              <a:lumOff val="80000"/>
            </a:schemeClr>
          </a:solidFill>
        </p:spPr>
        <p:txBody>
          <a:bodyPr>
            <a:normAutofit/>
          </a:bodyPr>
          <a:lstStyle/>
          <a:p>
            <a:r>
              <a:rPr lang="fa-IR" dirty="0">
                <a:cs typeface="B Nazanin" panose="00000400000000000000" pitchFamily="2" charset="-78"/>
              </a:rPr>
              <a:t>    </a:t>
            </a:r>
            <a:r>
              <a:rPr lang="fa-IR" dirty="0">
                <a:solidFill>
                  <a:srgbClr val="FF0000"/>
                </a:solidFill>
                <a:cs typeface="B Nazanin" panose="00000400000000000000" pitchFamily="2" charset="-78"/>
              </a:rPr>
              <a:t>نظریه برابری               </a:t>
            </a:r>
            <a:r>
              <a:rPr lang="en-US" dirty="0">
                <a:solidFill>
                  <a:srgbClr val="FF0000"/>
                </a:solidFill>
                <a:cs typeface="B Nazanin" panose="00000400000000000000" pitchFamily="2" charset="-78"/>
              </a:rPr>
              <a:t>Equity theory</a:t>
            </a:r>
            <a:br>
              <a:rPr lang="fa-IR" dirty="0">
                <a:solidFill>
                  <a:srgbClr val="FF0000"/>
                </a:solidFill>
                <a:cs typeface="B Nazanin" panose="00000400000000000000" pitchFamily="2" charset="-78"/>
              </a:rPr>
            </a:br>
            <a:br>
              <a:rPr lang="fa-IR" dirty="0">
                <a:solidFill>
                  <a:srgbClr val="FF0000"/>
                </a:solidFill>
                <a:cs typeface="B Nazanin" panose="00000400000000000000" pitchFamily="2" charset="-78"/>
              </a:rPr>
            </a:br>
            <a:r>
              <a:rPr lang="fa-IR" sz="3600" dirty="0">
                <a:solidFill>
                  <a:srgbClr val="FF0000"/>
                </a:solidFill>
                <a:cs typeface="B Nazanin" panose="00000400000000000000" pitchFamily="2" charset="-78"/>
              </a:rPr>
              <a:t>    </a:t>
            </a:r>
            <a:r>
              <a:rPr lang="fa-IR" sz="3600" dirty="0">
                <a:cs typeface="B Nazanin" panose="00000400000000000000" pitchFamily="2" charset="-78"/>
              </a:rPr>
              <a:t>در نظریه برابری مرجع یا چیزی که فرد خود را با آن مقایسه می کند از اهمیت </a:t>
            </a:r>
            <a:br>
              <a:rPr lang="fa-IR" sz="3600" dirty="0">
                <a:cs typeface="B Nazanin" panose="00000400000000000000" pitchFamily="2" charset="-78"/>
              </a:rPr>
            </a:br>
            <a:r>
              <a:rPr lang="fa-IR" sz="3600" dirty="0">
                <a:cs typeface="B Nazanin" panose="00000400000000000000" pitchFamily="2" charset="-78"/>
              </a:rPr>
              <a:t>    زیادی برخوردار است . سه مرجع همواره مورد توجه است </a:t>
            </a:r>
            <a:br>
              <a:rPr lang="fa-IR" sz="3600" dirty="0">
                <a:cs typeface="B Nazanin" panose="00000400000000000000" pitchFamily="2" charset="-78"/>
              </a:rPr>
            </a:br>
            <a:r>
              <a:rPr lang="fa-IR" sz="3600" dirty="0">
                <a:cs typeface="B Nazanin" panose="00000400000000000000" pitchFamily="2" charset="-78"/>
              </a:rPr>
              <a:t>    </a:t>
            </a: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0 </a:t>
            </a:r>
            <a:r>
              <a:rPr lang="fa-IR" sz="3600" dirty="0">
                <a:solidFill>
                  <a:srgbClr val="FF0000"/>
                </a:solidFill>
                <a:cs typeface="B Nazanin" panose="00000400000000000000" pitchFamily="2" charset="-78"/>
              </a:rPr>
              <a:t>دیگران : </a:t>
            </a:r>
            <a:r>
              <a:rPr lang="fa-IR" sz="3200" dirty="0">
                <a:cs typeface="B Nazanin" panose="00000400000000000000" pitchFamily="2" charset="-78"/>
              </a:rPr>
              <a:t>دوستان ،همسایگان و همکارانی هستند که کارهای مشابه در همان سازمان</a:t>
            </a: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a:t>
            </a:r>
            <a:r>
              <a:rPr lang="fa-IR" sz="3200" dirty="0">
                <a:cs typeface="B Nazanin" panose="00000400000000000000" pitchFamily="2" charset="-78"/>
              </a:rPr>
              <a:t>انجام می دهند .</a:t>
            </a:r>
            <a:r>
              <a:rPr lang="fa-IR" dirty="0">
                <a:solidFill>
                  <a:srgbClr val="FF0000"/>
                </a:solidFill>
                <a:cs typeface="B Nazanin" panose="00000400000000000000" pitchFamily="2" charset="-78"/>
              </a:rPr>
              <a:t>  </a:t>
            </a: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0</a:t>
            </a:r>
            <a:r>
              <a:rPr lang="fa-IR" sz="3600" dirty="0">
                <a:solidFill>
                  <a:srgbClr val="FF0000"/>
                </a:solidFill>
                <a:cs typeface="B Nazanin" panose="00000400000000000000" pitchFamily="2" charset="-78"/>
              </a:rPr>
              <a:t>سیستم : </a:t>
            </a:r>
            <a:r>
              <a:rPr lang="fa-IR" sz="3200" dirty="0">
                <a:cs typeface="B Nazanin" panose="00000400000000000000" pitchFamily="2" charset="-78"/>
              </a:rPr>
              <a:t>سیاستهای سازمان در مورد پرداخت حقوق و پاداش و شیوه اجرای آن است .</a:t>
            </a: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a:t>
            </a:r>
            <a:r>
              <a:rPr lang="fa-IR" sz="4000" dirty="0">
                <a:solidFill>
                  <a:srgbClr val="FF0000"/>
                </a:solidFill>
                <a:cs typeface="B Nazanin" panose="00000400000000000000" pitchFamily="2" charset="-78"/>
              </a:rPr>
              <a:t>0خود : </a:t>
            </a:r>
            <a:r>
              <a:rPr lang="fa-IR" sz="3200" dirty="0">
                <a:cs typeface="B Nazanin" panose="00000400000000000000" pitchFamily="2" charset="-78"/>
              </a:rPr>
              <a:t>محاسبه و مقایسه داده ها با ستاده های فردی است </a:t>
            </a:r>
            <a:r>
              <a:rPr lang="fa-IR" sz="3200" dirty="0"/>
              <a:t>.</a:t>
            </a:r>
            <a:br>
              <a:rPr lang="fa-IR" dirty="0">
                <a:solidFill>
                  <a:srgbClr val="FF0000"/>
                </a:solidFill>
              </a:rPr>
            </a:br>
            <a:r>
              <a:rPr lang="fa-IR" dirty="0"/>
              <a:t>   </a:t>
            </a:r>
            <a:r>
              <a:rPr lang="fa-IR" sz="3600" dirty="0"/>
              <a:t>   </a:t>
            </a:r>
            <a:r>
              <a:rPr lang="fa-IR" dirty="0"/>
              <a:t> </a:t>
            </a:r>
          </a:p>
        </p:txBody>
      </p:sp>
    </p:spTree>
    <p:extLst>
      <p:ext uri="{BB962C8B-B14F-4D97-AF65-F5344CB8AC3E}">
        <p14:creationId xmlns:p14="http://schemas.microsoft.com/office/powerpoint/2010/main" val="4196447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rgbClr val="FF0000"/>
          </a:solidFill>
        </p:spPr>
        <p:txBody>
          <a:bodyPr>
            <a:normAutofit/>
          </a:bodyPr>
          <a:lstStyle/>
          <a:p>
            <a:r>
              <a:rPr lang="fa-IR" sz="3600" dirty="0">
                <a:solidFill>
                  <a:srgbClr val="FF0000"/>
                </a:solidFill>
                <a:cs typeface="B Nazanin" panose="00000400000000000000" pitchFamily="2" charset="-78"/>
              </a:rPr>
              <a:t>   فرد نسبت به نابرابری در سازمان واکنشهای منفی و مثبت را نشان می دهد</a:t>
            </a:r>
            <a:br>
              <a:rPr lang="fa-IR" sz="3600" dirty="0">
                <a:cs typeface="B Nazanin" panose="00000400000000000000" pitchFamily="2" charset="-78"/>
              </a:rPr>
            </a:br>
            <a:r>
              <a:rPr lang="fa-IR" sz="3600" dirty="0">
                <a:cs typeface="B Nazanin" panose="00000400000000000000" pitchFamily="2" charset="-78"/>
              </a:rPr>
              <a:t>                                       </a:t>
            </a:r>
            <a:br>
              <a:rPr lang="fa-IR" sz="3600" dirty="0">
                <a:cs typeface="B Nazanin" panose="00000400000000000000" pitchFamily="2" charset="-78"/>
              </a:rPr>
            </a:br>
            <a:r>
              <a:rPr lang="fa-IR" sz="3600" dirty="0">
                <a:cs typeface="B Nazanin" panose="00000400000000000000" pitchFamily="2" charset="-78"/>
              </a:rPr>
              <a:t>                                               </a:t>
            </a:r>
            <a:r>
              <a:rPr lang="fa-IR" sz="3200" dirty="0">
                <a:solidFill>
                  <a:srgbClr val="FFFF00"/>
                </a:solidFill>
                <a:cs typeface="B Nazanin" panose="00000400000000000000" pitchFamily="2" charset="-78"/>
              </a:rPr>
              <a:t>افزایش کیفیت و کمیت (مثبت)</a:t>
            </a:r>
            <a:br>
              <a:rPr lang="fa-IR" sz="3600" dirty="0">
                <a:cs typeface="B Nazanin" panose="00000400000000000000" pitchFamily="2" charset="-78"/>
              </a:rPr>
            </a:br>
            <a:r>
              <a:rPr lang="fa-IR" sz="3600" dirty="0">
                <a:solidFill>
                  <a:srgbClr val="FFFF00"/>
                </a:solidFill>
                <a:cs typeface="B Nazanin" panose="00000400000000000000" pitchFamily="2" charset="-78"/>
              </a:rPr>
              <a:t>بر اساس ساعت کاری</a:t>
            </a:r>
            <a:br>
              <a:rPr lang="fa-IR" sz="3600" dirty="0">
                <a:solidFill>
                  <a:srgbClr val="FFFF00"/>
                </a:solidFill>
                <a:cs typeface="B Nazanin" panose="00000400000000000000" pitchFamily="2" charset="-78"/>
              </a:rPr>
            </a:br>
            <a:r>
              <a:rPr lang="fa-IR" sz="3600" dirty="0">
                <a:solidFill>
                  <a:srgbClr val="FFFF00"/>
                </a:solidFill>
                <a:cs typeface="B Nazanin" panose="00000400000000000000" pitchFamily="2" charset="-78"/>
              </a:rPr>
              <a:t>                                              </a:t>
            </a:r>
            <a:r>
              <a:rPr lang="fa-IR" sz="3200" dirty="0">
                <a:solidFill>
                  <a:srgbClr val="FFFF00"/>
                </a:solidFill>
                <a:cs typeface="B Nazanin" panose="00000400000000000000" pitchFamily="2" charset="-78"/>
              </a:rPr>
              <a:t>کاهش کیفیت و کمیت (منفی)</a:t>
            </a:r>
            <a:br>
              <a:rPr lang="fa-IR" sz="3200" dirty="0">
                <a:solidFill>
                  <a:srgbClr val="FFFF00"/>
                </a:solidFill>
                <a:cs typeface="B Nazanin" panose="00000400000000000000" pitchFamily="2" charset="-78"/>
              </a:rPr>
            </a:br>
            <a:br>
              <a:rPr lang="fa-IR" sz="3200" dirty="0">
                <a:solidFill>
                  <a:srgbClr val="FFFF00"/>
                </a:solidFill>
                <a:cs typeface="B Nazanin" panose="00000400000000000000" pitchFamily="2" charset="-78"/>
              </a:rPr>
            </a:br>
            <a:r>
              <a:rPr lang="fa-IR" sz="3200" dirty="0">
                <a:solidFill>
                  <a:srgbClr val="FFFF00"/>
                </a:solidFill>
                <a:cs typeface="B Nazanin" panose="00000400000000000000" pitchFamily="2" charset="-78"/>
              </a:rPr>
              <a:t>                                                   کاهش کمیت و افزایش کیفیت (مثبت)  </a:t>
            </a:r>
            <a:br>
              <a:rPr lang="fa-IR" sz="3200" dirty="0">
                <a:solidFill>
                  <a:srgbClr val="FFFF00"/>
                </a:solidFill>
                <a:cs typeface="B Nazanin" panose="00000400000000000000" pitchFamily="2" charset="-78"/>
              </a:rPr>
            </a:br>
            <a:r>
              <a:rPr lang="fa-IR" sz="3200" dirty="0">
                <a:solidFill>
                  <a:srgbClr val="FFFF00"/>
                </a:solidFill>
                <a:cs typeface="B Nazanin" panose="00000400000000000000" pitchFamily="2" charset="-78"/>
              </a:rPr>
              <a:t>بر اساس میزان تولید</a:t>
            </a:r>
            <a:br>
              <a:rPr lang="fa-IR" sz="3200" dirty="0">
                <a:solidFill>
                  <a:srgbClr val="FFFF00"/>
                </a:solidFill>
                <a:cs typeface="B Nazanin" panose="00000400000000000000" pitchFamily="2" charset="-78"/>
              </a:rPr>
            </a:br>
            <a:r>
              <a:rPr lang="fa-IR" sz="3200" dirty="0">
                <a:solidFill>
                  <a:srgbClr val="FFFF00"/>
                </a:solidFill>
                <a:cs typeface="B Nazanin" panose="00000400000000000000" pitchFamily="2" charset="-78"/>
              </a:rPr>
              <a:t>                                                   افزایش کمیت و کاهش کیفیت (منفی)     </a:t>
            </a:r>
            <a:br>
              <a:rPr lang="fa-IR" sz="3200" dirty="0">
                <a:solidFill>
                  <a:srgbClr val="FFFF00"/>
                </a:solidFill>
                <a:cs typeface="B Nazanin" panose="00000400000000000000" pitchFamily="2" charset="-78"/>
              </a:rPr>
            </a:br>
            <a:br>
              <a:rPr lang="fa-IR" sz="3200" dirty="0">
                <a:solidFill>
                  <a:srgbClr val="FFFF00"/>
                </a:solidFill>
                <a:cs typeface="B Nazanin" panose="00000400000000000000" pitchFamily="2" charset="-78"/>
              </a:rPr>
            </a:br>
            <a:r>
              <a:rPr lang="fa-IR" sz="3200" dirty="0">
                <a:solidFill>
                  <a:srgbClr val="FFFF00"/>
                </a:solidFill>
                <a:cs typeface="B Nazanin" panose="00000400000000000000" pitchFamily="2" charset="-78"/>
              </a:rPr>
              <a:t>فرد برای رفع بی عدالتی کارهای زیر را انجام می دهد </a:t>
            </a:r>
            <a:br>
              <a:rPr lang="fa-IR" sz="3200" dirty="0">
                <a:solidFill>
                  <a:srgbClr val="FFFF00"/>
                </a:solidFill>
                <a:cs typeface="B Nazanin" panose="00000400000000000000" pitchFamily="2" charset="-78"/>
              </a:rPr>
            </a:br>
            <a:br>
              <a:rPr lang="fa-IR" sz="3200" dirty="0">
                <a:solidFill>
                  <a:srgbClr val="FFFF00"/>
                </a:solidFill>
                <a:cs typeface="B Nazanin" panose="00000400000000000000" pitchFamily="2" charset="-78"/>
              </a:rPr>
            </a:br>
            <a:r>
              <a:rPr lang="fa-IR" sz="3200" dirty="0">
                <a:solidFill>
                  <a:srgbClr val="FFFF00"/>
                </a:solidFill>
                <a:cs typeface="B Nazanin" panose="00000400000000000000" pitchFamily="2" charset="-78"/>
              </a:rPr>
              <a:t>کاهش کیفیت کار،غیبت ،ترک سازمان ، تقاضای افزایش حقوق و .........</a:t>
            </a:r>
          </a:p>
        </p:txBody>
      </p:sp>
      <p:cxnSp>
        <p:nvCxnSpPr>
          <p:cNvPr id="12" name="Straight Connector 11"/>
          <p:cNvCxnSpPr/>
          <p:nvPr/>
        </p:nvCxnSpPr>
        <p:spPr>
          <a:xfrm>
            <a:off x="9079606" y="1539022"/>
            <a:ext cx="0" cy="1065728"/>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7225048" y="1539022"/>
            <a:ext cx="1854558"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7225048" y="2604750"/>
            <a:ext cx="1854558" cy="35417"/>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9234152" y="3535248"/>
            <a:ext cx="0" cy="1036752"/>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flipV="1">
            <a:off x="7225048" y="3507076"/>
            <a:ext cx="2009104" cy="28172"/>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7225048" y="4572000"/>
            <a:ext cx="2009105"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0771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chemeClr val="accent1">
              <a:lumMod val="20000"/>
              <a:lumOff val="80000"/>
            </a:schemeClr>
          </a:solidFill>
        </p:spPr>
        <p:txBody>
          <a:bodyPr>
            <a:normAutofit fontScale="90000"/>
          </a:bodyPr>
          <a:lstStyle/>
          <a:p>
            <a:r>
              <a:rPr lang="fa-IR" dirty="0">
                <a:cs typeface="B Nazanin" panose="00000400000000000000" pitchFamily="2" charset="-78"/>
              </a:rPr>
              <a:t>     </a:t>
            </a:r>
            <a:r>
              <a:rPr lang="fa-IR" dirty="0">
                <a:solidFill>
                  <a:srgbClr val="FF0000"/>
                </a:solidFill>
                <a:cs typeface="B Nazanin" panose="00000400000000000000" pitchFamily="2" charset="-78"/>
              </a:rPr>
              <a:t>نظریه انتظار           </a:t>
            </a:r>
            <a:r>
              <a:rPr lang="en-US" dirty="0">
                <a:solidFill>
                  <a:srgbClr val="FF0000"/>
                </a:solidFill>
                <a:cs typeface="B Nazanin" panose="00000400000000000000" pitchFamily="2" charset="-78"/>
              </a:rPr>
              <a:t>Expectancy             </a:t>
            </a: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a:t>
            </a:r>
            <a:r>
              <a:rPr lang="fa-IR" sz="3200" dirty="0">
                <a:cs typeface="B Nazanin" panose="00000400000000000000" pitchFamily="2" charset="-78"/>
              </a:rPr>
              <a:t>میزان انگیزش آدمی به این واقعیت وابسته است که چقدر چیزی را می خواهد و چقدر فکر </a:t>
            </a:r>
            <a:r>
              <a:rPr lang="fa-IR" dirty="0">
                <a:solidFill>
                  <a:srgbClr val="FF0000"/>
                </a:solidFill>
                <a:cs typeface="B Nazanin" panose="00000400000000000000" pitchFamily="2" charset="-78"/>
              </a:rPr>
              <a:t> </a:t>
            </a:r>
            <a:br>
              <a:rPr lang="fa-IR" dirty="0">
                <a:solidFill>
                  <a:srgbClr val="FF0000"/>
                </a:solidFill>
                <a:cs typeface="B Nazanin" panose="00000400000000000000" pitchFamily="2" charset="-78"/>
              </a:rPr>
            </a:br>
            <a:r>
              <a:rPr lang="fa-IR" dirty="0">
                <a:solidFill>
                  <a:srgbClr val="FF0000"/>
                </a:solidFill>
                <a:cs typeface="B Nazanin" panose="00000400000000000000" pitchFamily="2" charset="-78"/>
              </a:rPr>
              <a:t>  </a:t>
            </a:r>
            <a:r>
              <a:rPr lang="fa-IR" sz="3200" dirty="0">
                <a:cs typeface="B Nazanin" panose="00000400000000000000" pitchFamily="2" charset="-78"/>
              </a:rPr>
              <a:t>می کند آن را به دست آورد.</a:t>
            </a:r>
            <a:br>
              <a:rPr lang="fa-IR" sz="3200" dirty="0">
                <a:cs typeface="B Nazanin" panose="00000400000000000000" pitchFamily="2" charset="-78"/>
              </a:rPr>
            </a:br>
            <a:r>
              <a:rPr lang="fa-IR" sz="3200" dirty="0">
                <a:solidFill>
                  <a:srgbClr val="FF0000"/>
                </a:solidFill>
                <a:cs typeface="B Nazanin" panose="00000400000000000000" pitchFamily="2" charset="-78"/>
              </a:rPr>
              <a:t>                                      الگوی ساده تئوری انتظار</a:t>
            </a:r>
            <a:br>
              <a:rPr lang="fa-IR" sz="3200" dirty="0">
                <a:solidFill>
                  <a:srgbClr val="FF0000"/>
                </a:solidFill>
                <a:cs typeface="B Nazanin" panose="00000400000000000000" pitchFamily="2" charset="-78"/>
              </a:rPr>
            </a:br>
            <a:r>
              <a:rPr lang="fa-IR" dirty="0">
                <a:solidFill>
                  <a:srgbClr val="FF0000"/>
                </a:solidFill>
                <a:cs typeface="B Nazanin" panose="00000400000000000000" pitchFamily="2" charset="-78"/>
              </a:rPr>
              <a:t> </a:t>
            </a:r>
            <a:br>
              <a:rPr lang="fa-IR" dirty="0">
                <a:cs typeface="B Nazanin" panose="00000400000000000000" pitchFamily="2" charset="-78"/>
              </a:rPr>
            </a:br>
            <a:r>
              <a:rPr lang="fa-IR" dirty="0">
                <a:cs typeface="B Nazanin" panose="00000400000000000000" pitchFamily="2" charset="-78"/>
              </a:rPr>
              <a:t>  </a:t>
            </a:r>
            <a:r>
              <a:rPr lang="fa-IR" sz="3200" dirty="0">
                <a:cs typeface="B Nazanin" panose="00000400000000000000" pitchFamily="2" charset="-78"/>
              </a:rPr>
              <a:t>تلاش فرد      عملکرد فرد           پاداش های سازمان       هدفهای فرد(</a:t>
            </a:r>
            <a:r>
              <a:rPr lang="fa-IR" dirty="0">
                <a:cs typeface="B Nazanin" panose="00000400000000000000" pitchFamily="2" charset="-78"/>
              </a:rPr>
              <a:t> </a:t>
            </a:r>
            <a:r>
              <a:rPr lang="fa-IR" sz="2800" dirty="0">
                <a:cs typeface="B Nazanin" panose="00000400000000000000" pitchFamily="2" charset="-78"/>
              </a:rPr>
              <a:t>نیازهای ارضاءنشده)</a:t>
            </a:r>
            <a:r>
              <a:rPr lang="fa-IR" dirty="0">
                <a:cs typeface="B Nazanin" panose="00000400000000000000" pitchFamily="2" charset="-78"/>
              </a:rPr>
              <a:t> </a:t>
            </a:r>
            <a:br>
              <a:rPr lang="fa-IR" dirty="0">
                <a:cs typeface="B Nazanin" panose="00000400000000000000" pitchFamily="2" charset="-78"/>
              </a:rPr>
            </a:br>
            <a:br>
              <a:rPr lang="fa-IR" dirty="0">
                <a:cs typeface="B Nazanin" panose="00000400000000000000" pitchFamily="2" charset="-78"/>
              </a:rPr>
            </a:br>
            <a:r>
              <a:rPr lang="fa-IR" dirty="0">
                <a:cs typeface="B Nazanin" panose="00000400000000000000" pitchFamily="2" charset="-78"/>
              </a:rPr>
              <a:t>   </a:t>
            </a:r>
            <a:r>
              <a:rPr lang="fa-IR" dirty="0">
                <a:solidFill>
                  <a:srgbClr val="FF0000"/>
                </a:solidFill>
                <a:cs typeface="B Nazanin" panose="00000400000000000000" pitchFamily="2" charset="-78"/>
              </a:rPr>
              <a:t>تلاش</a:t>
            </a:r>
            <a:r>
              <a:rPr lang="fa-IR" dirty="0">
                <a:cs typeface="B Nazanin" panose="00000400000000000000" pitchFamily="2" charset="-78"/>
              </a:rPr>
              <a:t>: </a:t>
            </a:r>
            <a:r>
              <a:rPr lang="fa-IR" sz="3200" dirty="0">
                <a:cs typeface="B Nazanin" panose="00000400000000000000" pitchFamily="2" charset="-78"/>
              </a:rPr>
              <a:t>تابعی از ادراک فرد از ارزش پاداش (جذابیت پاداش)و ادراک فرد از احتمال منجر </a:t>
            </a:r>
            <a:br>
              <a:rPr lang="fa-IR" sz="3200" dirty="0">
                <a:cs typeface="B Nazanin" panose="00000400000000000000" pitchFamily="2" charset="-78"/>
              </a:rPr>
            </a:br>
            <a:r>
              <a:rPr lang="fa-IR" sz="3200" dirty="0">
                <a:cs typeface="B Nazanin" panose="00000400000000000000" pitchFamily="2" charset="-78"/>
              </a:rPr>
              <a:t>    شدن تلاش به پاداش (انتظار) است .</a:t>
            </a:r>
            <a:br>
              <a:rPr lang="fa-IR" sz="3200" dirty="0">
                <a:cs typeface="B Nazanin" panose="00000400000000000000" pitchFamily="2" charset="-78"/>
              </a:rPr>
            </a:br>
            <a:r>
              <a:rPr lang="fa-IR" sz="3200" dirty="0">
                <a:cs typeface="B Nazanin" panose="00000400000000000000" pitchFamily="2" charset="-78"/>
              </a:rPr>
              <a:t> </a:t>
            </a:r>
            <a:br>
              <a:rPr lang="fa-IR" sz="3200" dirty="0">
                <a:cs typeface="B Nazanin" panose="00000400000000000000" pitchFamily="2" charset="-78"/>
              </a:rPr>
            </a:br>
            <a:r>
              <a:rPr lang="fa-IR" sz="3200" dirty="0">
                <a:cs typeface="B Nazanin" panose="00000400000000000000" pitchFamily="2" charset="-78"/>
              </a:rPr>
              <a:t>    </a:t>
            </a:r>
            <a:r>
              <a:rPr lang="fa-IR" sz="3200" dirty="0">
                <a:solidFill>
                  <a:srgbClr val="FF0000"/>
                </a:solidFill>
                <a:cs typeface="B Nazanin" panose="00000400000000000000" pitchFamily="2" charset="-78"/>
              </a:rPr>
              <a:t>عملکرد</a:t>
            </a:r>
            <a:r>
              <a:rPr lang="fa-IR" sz="3200" dirty="0">
                <a:cs typeface="B Nazanin" panose="00000400000000000000" pitchFamily="2" charset="-78"/>
              </a:rPr>
              <a:t> : مجموعه تواناییها ، صفات مشخصه و ادراک فرد است </a:t>
            </a:r>
            <a:br>
              <a:rPr lang="fa-IR" sz="3200" dirty="0">
                <a:cs typeface="B Nazanin" panose="00000400000000000000" pitchFamily="2" charset="-78"/>
              </a:rPr>
            </a:br>
            <a:r>
              <a:rPr lang="fa-IR" sz="3200" dirty="0">
                <a:solidFill>
                  <a:srgbClr val="FF0000"/>
                </a:solidFill>
                <a:cs typeface="B Nazanin" panose="00000400000000000000" pitchFamily="2" charset="-78"/>
              </a:rPr>
              <a:t>    رضایت خاطر </a:t>
            </a:r>
            <a:r>
              <a:rPr lang="fa-IR" sz="3200" dirty="0">
                <a:cs typeface="B Nazanin" panose="00000400000000000000" pitchFamily="2" charset="-78"/>
              </a:rPr>
              <a:t>: کارکنان در برابر عملکردشان هم پاداشهای درونی و هم پاداشهای بیرونی</a:t>
            </a:r>
            <a:br>
              <a:rPr lang="fa-IR" sz="3200" dirty="0">
                <a:cs typeface="B Nazanin" panose="00000400000000000000" pitchFamily="2" charset="-78"/>
              </a:rPr>
            </a:br>
            <a:r>
              <a:rPr lang="fa-IR" sz="3200" dirty="0">
                <a:cs typeface="B Nazanin" panose="00000400000000000000" pitchFamily="2" charset="-78"/>
              </a:rPr>
              <a:t>    دریافت می کنند .</a:t>
            </a:r>
            <a:br>
              <a:rPr lang="fa-IR" sz="3200" dirty="0">
                <a:cs typeface="B Nazanin" panose="00000400000000000000" pitchFamily="2" charset="-78"/>
              </a:rPr>
            </a:br>
            <a:r>
              <a:rPr lang="fa-IR" sz="3200" dirty="0">
                <a:cs typeface="B Nazanin" panose="00000400000000000000" pitchFamily="2" charset="-78"/>
              </a:rPr>
              <a:t> </a:t>
            </a:r>
            <a:endParaRPr lang="fa-IR" dirty="0">
              <a:cs typeface="B Nazanin" panose="00000400000000000000" pitchFamily="2" charset="-78"/>
            </a:endParaRPr>
          </a:p>
        </p:txBody>
      </p:sp>
      <p:sp>
        <p:nvSpPr>
          <p:cNvPr id="4" name="Down Arrow 3"/>
          <p:cNvSpPr/>
          <p:nvPr/>
        </p:nvSpPr>
        <p:spPr>
          <a:xfrm rot="5400000">
            <a:off x="10253404" y="2809473"/>
            <a:ext cx="484633" cy="424069"/>
          </a:xfrm>
          <a:prstGeom prst="downArrow">
            <a:avLst>
              <a:gd name="adj1" fmla="val 50000"/>
              <a:gd name="adj2" fmla="val 449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Down Arrow 4"/>
          <p:cNvSpPr/>
          <p:nvPr/>
        </p:nvSpPr>
        <p:spPr>
          <a:xfrm rot="5400000">
            <a:off x="8152935" y="2630566"/>
            <a:ext cx="537641" cy="7288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Down Arrow 5"/>
          <p:cNvSpPr/>
          <p:nvPr/>
        </p:nvSpPr>
        <p:spPr>
          <a:xfrm rot="5400000">
            <a:off x="5263958" y="2750400"/>
            <a:ext cx="484632" cy="5422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1783482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a:solidFill>
            <a:srgbClr val="FFFF00"/>
          </a:solidFill>
        </p:spPr>
        <p:txBody>
          <a:bodyPr/>
          <a:lstStyle/>
          <a:p>
            <a:r>
              <a:rPr lang="fa-IR" dirty="0">
                <a:cs typeface="B Nazanin" panose="00000400000000000000" pitchFamily="2" charset="-78"/>
              </a:rPr>
              <a:t>                     </a:t>
            </a:r>
            <a:br>
              <a:rPr lang="fa-IR" dirty="0">
                <a:cs typeface="B Nazanin" panose="00000400000000000000" pitchFamily="2" charset="-78"/>
              </a:rPr>
            </a:br>
            <a:r>
              <a:rPr lang="fa-IR" dirty="0">
                <a:cs typeface="B Nazanin" panose="00000400000000000000" pitchFamily="2" charset="-78"/>
              </a:rPr>
              <a:t>                                   </a:t>
            </a:r>
            <a:r>
              <a:rPr lang="fa-IR" sz="6600" dirty="0">
                <a:solidFill>
                  <a:srgbClr val="FF0000"/>
                </a:solidFill>
                <a:cs typeface="B Nazanin" panose="00000400000000000000" pitchFamily="2" charset="-78"/>
              </a:rPr>
              <a:t>فصل 5</a:t>
            </a:r>
            <a:br>
              <a:rPr lang="fa-IR" sz="6600" dirty="0">
                <a:solidFill>
                  <a:srgbClr val="FF0000"/>
                </a:solidFill>
                <a:cs typeface="B Nazanin" panose="00000400000000000000" pitchFamily="2" charset="-78"/>
              </a:rPr>
            </a:br>
            <a:br>
              <a:rPr lang="fa-IR" sz="6600" dirty="0">
                <a:solidFill>
                  <a:srgbClr val="FF0000"/>
                </a:solidFill>
                <a:cs typeface="B Nazanin" panose="00000400000000000000" pitchFamily="2" charset="-78"/>
              </a:rPr>
            </a:br>
            <a:r>
              <a:rPr lang="fa-IR" sz="6600" dirty="0">
                <a:solidFill>
                  <a:srgbClr val="FF0000"/>
                </a:solidFill>
                <a:cs typeface="B Nazanin" panose="00000400000000000000" pitchFamily="2" charset="-78"/>
              </a:rPr>
              <a:t>               </a:t>
            </a:r>
            <a:r>
              <a:rPr lang="fa-IR" dirty="0">
                <a:solidFill>
                  <a:srgbClr val="FF0000"/>
                </a:solidFill>
                <a:cs typeface="B Nazanin" panose="00000400000000000000" pitchFamily="2" charset="-78"/>
              </a:rPr>
              <a:t>انگیزش از مفاهیم تا کاربرد</a:t>
            </a:r>
            <a:endParaRPr lang="fa-IR" sz="6600" dirty="0">
              <a:solidFill>
                <a:srgbClr val="FF0000"/>
              </a:solidFill>
              <a:cs typeface="B Nazanin" panose="00000400000000000000" pitchFamily="2" charset="-78"/>
            </a:endParaRPr>
          </a:p>
        </p:txBody>
      </p:sp>
    </p:spTree>
    <p:extLst>
      <p:ext uri="{BB962C8B-B14F-4D97-AF65-F5344CB8AC3E}">
        <p14:creationId xmlns:p14="http://schemas.microsoft.com/office/powerpoint/2010/main" val="2809244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TotalTime>
  <Words>1626</Words>
  <Application>Microsoft Office PowerPoint</Application>
  <PresentationFormat>Widescreen</PresentationFormat>
  <Paragraphs>26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                                  فهرست مطالب    فصل 4 انگیزش ...........................................................................................................................2     نخستین نظریه های انگیزش ..........................................................................................................................3    نظریه های نوین انگیزش ..................................................................................................................................4    تئوری تقویت رفتار ............................................................................................................................................6    نظریه برابری .......................................................................................................................................................7   نظریه انتظار .........................................................................................................................................................9  فصل 5 انگیزش از مفاهیم تا کاربرد .................................................................................................................10    مدیریت متنی بر هدف ......................................................................................................................................11   تعدیل رفتار ..........................................................................................................................................................13   مشارکت دادن ......................................................................................................................................................14   برنامه های مبتنی بر حقوق متغیر ....................................................................................................................17   بر نامه پرداخت بر اساس مهارت .......................................................................................................................19  </vt:lpstr>
      <vt:lpstr>                     فصل4 :  انگیزش                         </vt:lpstr>
      <vt:lpstr>       انگیزش                  Motivation       انگیزش : چرایی کار یا تمایل به انجام کار      نخستین نظریه های انگیزش     0  نظریه سلسله مراتب نیازها (مزلو)   0 نظریه x   و y   0 نظریه انگیزش – بهداشت روانی</vt:lpstr>
      <vt:lpstr>      نظریه های نوین انگیزش           نظریه مبتنی بر نیازهای سه گانه           نظریه تعیین هدف            تئوری تقویت رفتار           نظریه برابری            نظریه انتظار  </vt:lpstr>
      <vt:lpstr>      تئوری تقویت رفتار                      Reinforcment        تئوری تقویت رفتار نقطه مقابل نظریه هدف است (وسیله هدف را تعیین می کند ) آنچه        موجب کنترل رفتار می شود عامل تقویت کننده می باشد در تئوری تقویت رفتار حالت         درونی نادیده انگاشته می شود و تنها به چیزهایی توجه می شود که هنگام عمل یا اقدام        برای شخص اتفاق می افتد .</vt:lpstr>
      <vt:lpstr>    نظریه برابری               Equity theory      در نظریه برابری مرجع یا چیزی که فرد خود را با آن مقایسه می کند از اهمیت      زیادی برخوردار است . سه مرجع همواره مورد توجه است          0 دیگران : دوستان ،همسایگان و همکارانی هستند که کارهای مشابه در همان سازمان    انجام می دهند .      0سیستم : سیاستهای سازمان در مورد پرداخت حقوق و پاداش و شیوه اجرای آن است .    0خود : محاسبه و مقایسه داده ها با ستاده های فردی است .        </vt:lpstr>
      <vt:lpstr>   فرد نسبت به نابرابری در سازمان واکنشهای منفی و مثبت را نشان می دهد                                                                                        افزایش کیفیت و کمیت (مثبت) بر اساس ساعت کاری                                               کاهش کیفیت و کمیت (منفی)                                                     کاهش کمیت و افزایش کیفیت (مثبت)   بر اساس میزان تولید                                                    افزایش کمیت و کاهش کیفیت (منفی)       فرد برای رفع بی عدالتی کارهای زیر را انجام می دهد   کاهش کیفیت کار،غیبت ،ترک سازمان ، تقاضای افزایش حقوق و .........</vt:lpstr>
      <vt:lpstr>     نظریه انتظار           Expectancy                میزان انگیزش آدمی به این واقعیت وابسته است که چقدر چیزی را می خواهد و چقدر فکر     می کند آن را به دست آورد.                                       الگوی ساده تئوری انتظار     تلاش فرد      عملکرد فرد           پاداش های سازمان       هدفهای فرد( نیازهای ارضاءنشده)      تلاش: تابعی از ادراک فرد از ارزش پاداش (جذابیت پاداش)و ادراک فرد از احتمال منجر      شدن تلاش به پاداش (انتظار) است .       عملکرد : مجموعه تواناییها ، صفات مشخصه و ادراک فرد است      رضایت خاطر : کارکنان در برابر عملکردشان هم پاداشهای درونی و هم پاداشهای بیرونی     دریافت می کنند .  </vt:lpstr>
      <vt:lpstr>                                                         فصل 5                 انگیزش از مفاهیم تا کاربرد</vt:lpstr>
      <vt:lpstr>         مدیریت مبتنی بر هدف      objectives  by    Management    در مدیریت بر مبنای هدف به مشارکت افراد در تعیین هدف تاکید می شود این هدفها قابل       لمس ،قابل تایید و قابل سنجش یا اندازه گیری باشد   اگر همه افراد بتوانند به هدفهای خود دست یابند در آن صورت هدف واحد و در نتیجه هدف کل    سازمان تامین خواهد شد (یک مسیر پایین به بالا)     چهار رکن مدیریت مبتنی بر هدف    0تعیین هدف یا هدفهای مشخص    0تصمیم گیری مشارکتی    0تعیین زمان مشخص(سه ماه،شش ماه و یک ساله)    0 بازخورد نمودن نتیجه عملکرد (نظارت افراد و کارکنان بر نوع فعالیت و کار خود و در صورت انحراف اصلاح)      </vt:lpstr>
      <vt:lpstr>        رابطه بین مدیریت بر مبنای هدف و نظریه تعیین هدف     در مدیریت مبتنی برهدف مستقیما به هدفهای خاص و فرایند بازخورد نمودن نتیجه   تاکید می شود . اگر هدفهای مورد نظر نسبتا مشکل باشد به گونه ای که فرد احساس   کند به همکاری دیگری یا دیگران نیاز دارد در آن صورت مدیریت مبتنی بر هدف   کار سازتر خواهد بود .   تنها اختلاف بین مدیریت مبتنی بر هدف و نظریه  تعیین هدف مربوط به مساله   مشارکت دادن افراد است </vt:lpstr>
      <vt:lpstr>      تعدیل رف           Behavior  modification                       مراحل اجرای تعدیل رفتار    0 شناسایی رفتارهایی که بر عملکرد بیشترین اثر را دارد    0 تعیین معیار سنجش یا اندازه گیری رفتارها    0 شناسایی ترتیب رفتارها    0 ارائه نوعی استراتژی و دادن تغییرات لازم در رفتارها    0 ارزیابی بهبود عملکرد </vt:lpstr>
      <vt:lpstr>                 رابطه بین تعدیل رفتار و تئوری رفتار     رابطه تئوری تقویت رفتار بر تقویت رفتار مثبت ،شکل دادن به رفتار و شناخت    برنامه هایی که بر رفتار اثرات زیاد دارند متکی هستند .                  مشارکت دادن      Employee   involvement    انواع روش ها و فعالیتهایی است که در زمینه مشارکت اعضای سازمان در تصمیم گیریها ،    مدیریت مشارکتی ، سهیم کردن کارکنان در شرکت و .....می باشد . </vt:lpstr>
      <vt:lpstr>نمونه هایی از برنامه های  مشارکت کارکنان    1- مدیریت مشارکتی : شرکت زیر دستان در تصمیم گیریهای سازمان    2- مشارکت نمایندگان کارکنان : انتخاب نمایندگانی از جانب کارکنان توزیع قدرت در حق   است و سازمان می کوشد بدین وسیله حقوقی برابر به نیروی کار بدهد تا آن نیرو همسنگ    مدیریت و سهامداران شود    3- دایره کیفیت : یک گروه کاری 8 تا 10 نفره است که از کارکنان و سرپرستان تشکیل می شود   و افراد گروه در آن مسئولیت مشترک دارند در مورد اجرای راه حل های نهایی که توسط این گروه    توصیه شده است مسئولیت آنها برعهده مدیریت است   4- سیم کردن کارکنان در شرکت : کارکنان ملک سهام می شوند ولی در اختیار آنان قرار    نمی گیرد و تا زمانی که در استخدام شرکت هستند حق فروش آن را ندارند  </vt:lpstr>
      <vt:lpstr>      شیوه عملکردیک نمونه از دایره کیفیت                </vt:lpstr>
      <vt:lpstr>          برنامه های مبتنی بر حقوق متغیر       این برنامه بر اساس عملکرد افراد در سازمان می باشد کسانی که عملکرد ضعیفی دارند       دستمزد و حقوق اندکی می گیرند و کسانی که عملکرد بالایی دارند شاهد افزایش دستمزد و       حقوق خود (در مقایسه با افزایش درامد شرکت ) هستند   برنامه های اجرا شده در این مورد        0 پرداخت دستمزد بر اساس قطعه کاری (درصدی و بدون حقوق پایه)       0 دادن پاداش یا جایزه (پاداش پایان سال )       0 مشارکت در سود (بر اساس سود آوری شرکت و تقسیم بین افراد سازمان)       0 طرح دادن پاداش به گروه </vt:lpstr>
      <vt:lpstr>       تئوری انتظار و برنامه مبتنی بر پرداخت متغیر       پرداخت دستمزد متغیر با تئوری انتظار سازگاری دارد اگر پاداش بر اساس عوامل غیر مولد داده      شود (مثل سابقه خدمت یا عنوان و مقام سازمانی ) در آن صورت کارکنان دست از تلاش      بر خواهند داشت          </vt:lpstr>
      <vt:lpstr>                 برنامه پرداخت بر اساس مهارت      سازمانها افراد را با توجه به مهارتشان استخدام می کنند و پرداخت دستمزد براساس مهارت و    شایستگی فرد یا شیوه ای که او می تواند کاری را انجام دهد برنامه پرداخت بر اساس مهارت    کارکنان را تشویق می کند تا مهارتهای زیادی را فراگیرند     نقاط ضعف :    0 فراگیری همه مهارتها زمانی موجب استیصال افراد می گردد که رشد و ترقی و افزایش پرداخت        بر اساس مهارتهای جدیدی باشد که باید فراگیرد    0 در برخی موارد مهارتهای آموخته شده منسوخ می گردد     نقاط قوت :    0 پرداخت بر اثر مهارت نشان دهنده این است که در سازمان عدل و انصاف رعایت می شود .   0 داشتن فرصت تجربه آموزی و رشد </vt:lpstr>
      <vt:lpstr>          پرداخت براساس مهارت و تئورهای انگیزش     برنامه های پرداخت بر اساس مهارت با تئوریهای انگیزش (سلسله مراتب ،تئوری تقویت رفتار     و .......) سازگاری دارد .       0 در این دنیای نوینکه مهارت و دانش سرنوشت ساز هستند شاید معقول نباشد که افراد را به    عنوان کارمندان رسمی و قطعی سازمان یا شرکت به حساب آوریم . معقول این است که آنان را  به عنوان کسانی تلقی کنیم که دارای مهارتهای خاص هستند و بر اساس همین مهارتها هم به    آنان حقوق و پاداش بدهیم .</vt:lpstr>
      <vt:lpstr>                                 فهرست منابع     1- مبانی مدیریت رفتار سازمانی  :   دکتر علی رضائیان     2- رفتار سازمانی : استیفن پی رابینز ترجمه دکتر علی پارسائیان و دکتر اعرابی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VeysiPC</dc:creator>
  <cp:lastModifiedBy>Dr Zardashtian</cp:lastModifiedBy>
  <cp:revision>58</cp:revision>
  <dcterms:created xsi:type="dcterms:W3CDTF">2017-02-23T11:02:58Z</dcterms:created>
  <dcterms:modified xsi:type="dcterms:W3CDTF">2020-03-27T18:44:48Z</dcterms:modified>
</cp:coreProperties>
</file>