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notesMasterIdLst>
    <p:notesMasterId r:id="rId19"/>
  </p:notesMasterIdLst>
  <p:sldIdLst>
    <p:sldId id="256" r:id="rId2"/>
    <p:sldId id="257" r:id="rId3"/>
    <p:sldId id="284" r:id="rId4"/>
    <p:sldId id="271" r:id="rId5"/>
    <p:sldId id="258" r:id="rId6"/>
    <p:sldId id="287" r:id="rId7"/>
    <p:sldId id="260" r:id="rId8"/>
    <p:sldId id="289" r:id="rId9"/>
    <p:sldId id="288" r:id="rId10"/>
    <p:sldId id="268" r:id="rId11"/>
    <p:sldId id="269" r:id="rId12"/>
    <p:sldId id="290" r:id="rId13"/>
    <p:sldId id="273" r:id="rId14"/>
    <p:sldId id="283" r:id="rId15"/>
    <p:sldId id="274" r:id="rId16"/>
    <p:sldId id="280" r:id="rId17"/>
    <p:sldId id="265"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74" autoAdjust="0"/>
    <p:restoredTop sz="94660"/>
  </p:normalViewPr>
  <p:slideViewPr>
    <p:cSldViewPr>
      <p:cViewPr varScale="1">
        <p:scale>
          <a:sx n="68" d="100"/>
          <a:sy n="68"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D95AE-766D-449C-9F80-9F1DABEDB80B}"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pPr rtl="1"/>
          <a:endParaRPr lang="fa-IR"/>
        </a:p>
      </dgm:t>
    </dgm:pt>
    <dgm:pt modelId="{6F7C0BB3-A95B-4786-8D73-014AAA8B2BCA}">
      <dgm:prSet phldrT="[Text]" custT="1"/>
      <dgm:spPr/>
      <dgm:t>
        <a:bodyPr/>
        <a:lstStyle/>
        <a:p>
          <a:pPr rtl="1"/>
          <a:r>
            <a:rPr lang="fa-IR" sz="2400" b="1" dirty="0">
              <a:cs typeface="B Traffic" pitchFamily="2" charset="-78"/>
            </a:rPr>
            <a:t>نقش ارتباطات</a:t>
          </a:r>
        </a:p>
      </dgm:t>
    </dgm:pt>
    <dgm:pt modelId="{A36B87E7-5B67-4535-AE2E-380A53A92D0E}" type="parTrans" cxnId="{A93B7977-76E5-4CC0-8FC0-7AB8F5885B5C}">
      <dgm:prSet/>
      <dgm:spPr/>
      <dgm:t>
        <a:bodyPr/>
        <a:lstStyle/>
        <a:p>
          <a:pPr rtl="1"/>
          <a:endParaRPr lang="fa-IR">
            <a:cs typeface="B Traffic" pitchFamily="2" charset="-78"/>
          </a:endParaRPr>
        </a:p>
      </dgm:t>
    </dgm:pt>
    <dgm:pt modelId="{0011A9DE-8443-4F09-8547-604BF91309D7}" type="sibTrans" cxnId="{A93B7977-76E5-4CC0-8FC0-7AB8F5885B5C}">
      <dgm:prSet/>
      <dgm:spPr/>
      <dgm:t>
        <a:bodyPr/>
        <a:lstStyle/>
        <a:p>
          <a:pPr rtl="1"/>
          <a:endParaRPr lang="fa-IR">
            <a:cs typeface="B Traffic" pitchFamily="2" charset="-78"/>
          </a:endParaRPr>
        </a:p>
      </dgm:t>
    </dgm:pt>
    <dgm:pt modelId="{01BDC30D-A002-4D04-8BF7-5641EF5B35E3}">
      <dgm:prSet phldrT="[Text]" custT="1"/>
      <dgm:spPr/>
      <dgm:t>
        <a:bodyPr/>
        <a:lstStyle/>
        <a:p>
          <a:pPr rtl="1"/>
          <a:r>
            <a:rPr lang="fa-IR" sz="2000" b="0" dirty="0">
              <a:cs typeface="B Traffic" pitchFamily="2" charset="-78"/>
            </a:rPr>
            <a:t>اطلاعات</a:t>
          </a:r>
        </a:p>
      </dgm:t>
    </dgm:pt>
    <dgm:pt modelId="{661ADA5A-1B05-4510-8664-69B8A80EDF97}" type="parTrans" cxnId="{8D6391D0-4DD2-41E6-8B9E-D1224E80166E}">
      <dgm:prSet/>
      <dgm:spPr/>
      <dgm:t>
        <a:bodyPr/>
        <a:lstStyle/>
        <a:p>
          <a:pPr rtl="1"/>
          <a:endParaRPr lang="fa-IR">
            <a:cs typeface="B Traffic" pitchFamily="2" charset="-78"/>
          </a:endParaRPr>
        </a:p>
      </dgm:t>
    </dgm:pt>
    <dgm:pt modelId="{04B8D45E-6DFB-4FED-BC1D-D4D4901B506B}" type="sibTrans" cxnId="{8D6391D0-4DD2-41E6-8B9E-D1224E80166E}">
      <dgm:prSet/>
      <dgm:spPr/>
      <dgm:t>
        <a:bodyPr/>
        <a:lstStyle/>
        <a:p>
          <a:pPr rtl="1"/>
          <a:endParaRPr lang="fa-IR">
            <a:cs typeface="B Traffic" pitchFamily="2" charset="-78"/>
          </a:endParaRPr>
        </a:p>
      </dgm:t>
    </dgm:pt>
    <dgm:pt modelId="{1C160B40-08C7-40AD-A51A-9F4E4E038309}">
      <dgm:prSet phldrT="[Text]" custT="1"/>
      <dgm:spPr/>
      <dgm:t>
        <a:bodyPr/>
        <a:lstStyle/>
        <a:p>
          <a:pPr rtl="1"/>
          <a:r>
            <a:rPr lang="fa-IR" sz="2000" b="0" dirty="0">
              <a:cs typeface="B Traffic" pitchFamily="2" charset="-78"/>
            </a:rPr>
            <a:t>کنترل</a:t>
          </a:r>
        </a:p>
      </dgm:t>
    </dgm:pt>
    <dgm:pt modelId="{B910BE60-413F-44CC-B758-38442A0593CD}" type="parTrans" cxnId="{62232E59-AE90-432D-B328-FAF9DF1080BC}">
      <dgm:prSet/>
      <dgm:spPr/>
      <dgm:t>
        <a:bodyPr/>
        <a:lstStyle/>
        <a:p>
          <a:pPr rtl="1"/>
          <a:endParaRPr lang="fa-IR">
            <a:cs typeface="B Traffic" pitchFamily="2" charset="-78"/>
          </a:endParaRPr>
        </a:p>
      </dgm:t>
    </dgm:pt>
    <dgm:pt modelId="{B43297D8-9B10-41C5-AFB5-B8D79C8DCEF5}" type="sibTrans" cxnId="{62232E59-AE90-432D-B328-FAF9DF1080BC}">
      <dgm:prSet/>
      <dgm:spPr/>
      <dgm:t>
        <a:bodyPr/>
        <a:lstStyle/>
        <a:p>
          <a:pPr rtl="1"/>
          <a:endParaRPr lang="fa-IR">
            <a:cs typeface="B Traffic" pitchFamily="2" charset="-78"/>
          </a:endParaRPr>
        </a:p>
      </dgm:t>
    </dgm:pt>
    <dgm:pt modelId="{5F70E0F3-FC3B-4BD5-A0B0-453BE006EF1C}">
      <dgm:prSet custT="1"/>
      <dgm:spPr/>
      <dgm:t>
        <a:bodyPr/>
        <a:lstStyle/>
        <a:p>
          <a:pPr rtl="1"/>
          <a:r>
            <a:rPr lang="fa-IR" sz="2000" b="0" dirty="0">
              <a:cs typeface="B Traffic" pitchFamily="2" charset="-78"/>
            </a:rPr>
            <a:t>ابراز احساسات</a:t>
          </a:r>
        </a:p>
      </dgm:t>
    </dgm:pt>
    <dgm:pt modelId="{DB446E23-EC17-4DFE-A14E-0C6D207876FA}" type="parTrans" cxnId="{6CEABD61-583E-4E88-9428-E35FAC251A5C}">
      <dgm:prSet/>
      <dgm:spPr/>
      <dgm:t>
        <a:bodyPr/>
        <a:lstStyle/>
        <a:p>
          <a:pPr rtl="1"/>
          <a:endParaRPr lang="fa-IR">
            <a:cs typeface="B Traffic" pitchFamily="2" charset="-78"/>
          </a:endParaRPr>
        </a:p>
      </dgm:t>
    </dgm:pt>
    <dgm:pt modelId="{0AAADE49-12CF-43C9-9D19-CB0A27AF0CC6}" type="sibTrans" cxnId="{6CEABD61-583E-4E88-9428-E35FAC251A5C}">
      <dgm:prSet/>
      <dgm:spPr/>
      <dgm:t>
        <a:bodyPr/>
        <a:lstStyle/>
        <a:p>
          <a:pPr rtl="1"/>
          <a:endParaRPr lang="fa-IR">
            <a:cs typeface="B Traffic" pitchFamily="2" charset="-78"/>
          </a:endParaRPr>
        </a:p>
      </dgm:t>
    </dgm:pt>
    <dgm:pt modelId="{6B8F8841-3BDE-434C-85FB-E57766111FB7}">
      <dgm:prSet custT="1"/>
      <dgm:spPr/>
      <dgm:t>
        <a:bodyPr/>
        <a:lstStyle/>
        <a:p>
          <a:pPr rtl="1"/>
          <a:r>
            <a:rPr lang="fa-IR" sz="2000" b="0" dirty="0">
              <a:cs typeface="B Traffic" pitchFamily="2" charset="-78"/>
            </a:rPr>
            <a:t>ایجاد انگیزه</a:t>
          </a:r>
        </a:p>
      </dgm:t>
    </dgm:pt>
    <dgm:pt modelId="{8B9CA8FB-5E51-4C07-A142-6AB5AAF5981F}" type="parTrans" cxnId="{98BD89E3-D2A3-41F3-9D6B-4062C9914B77}">
      <dgm:prSet/>
      <dgm:spPr/>
      <dgm:t>
        <a:bodyPr/>
        <a:lstStyle/>
        <a:p>
          <a:pPr rtl="1"/>
          <a:endParaRPr lang="fa-IR">
            <a:cs typeface="B Traffic" pitchFamily="2" charset="-78"/>
          </a:endParaRPr>
        </a:p>
      </dgm:t>
    </dgm:pt>
    <dgm:pt modelId="{1CA12B5B-5329-4258-BA74-2B81527903F8}" type="sibTrans" cxnId="{98BD89E3-D2A3-41F3-9D6B-4062C9914B77}">
      <dgm:prSet/>
      <dgm:spPr/>
      <dgm:t>
        <a:bodyPr/>
        <a:lstStyle/>
        <a:p>
          <a:pPr rtl="1"/>
          <a:endParaRPr lang="fa-IR">
            <a:cs typeface="B Traffic" pitchFamily="2" charset="-78"/>
          </a:endParaRPr>
        </a:p>
      </dgm:t>
    </dgm:pt>
    <dgm:pt modelId="{BCE20454-2F3A-4097-BC99-32F74C0692E3}" type="pres">
      <dgm:prSet presAssocID="{044D95AE-766D-449C-9F80-9F1DABEDB80B}" presName="hierChild1" presStyleCnt="0">
        <dgm:presLayoutVars>
          <dgm:chPref val="1"/>
          <dgm:dir/>
          <dgm:animOne val="branch"/>
          <dgm:animLvl val="lvl"/>
          <dgm:resizeHandles/>
        </dgm:presLayoutVars>
      </dgm:prSet>
      <dgm:spPr/>
    </dgm:pt>
    <dgm:pt modelId="{DE6C178B-236B-4F97-8A40-4B7A2EDC49E8}" type="pres">
      <dgm:prSet presAssocID="{6F7C0BB3-A95B-4786-8D73-014AAA8B2BCA}" presName="hierRoot1" presStyleCnt="0"/>
      <dgm:spPr/>
    </dgm:pt>
    <dgm:pt modelId="{57A64A8C-FD29-4A3F-A3B7-CE4A0B7BA3BA}" type="pres">
      <dgm:prSet presAssocID="{6F7C0BB3-A95B-4786-8D73-014AAA8B2BCA}" presName="composite" presStyleCnt="0"/>
      <dgm:spPr/>
    </dgm:pt>
    <dgm:pt modelId="{05D2C9D7-FFB3-4E09-9809-18788001712A}" type="pres">
      <dgm:prSet presAssocID="{6F7C0BB3-A95B-4786-8D73-014AAA8B2BCA}" presName="background" presStyleLbl="node0" presStyleIdx="0" presStyleCnt="1"/>
      <dgm:spPr/>
    </dgm:pt>
    <dgm:pt modelId="{CD2B4D8B-5554-4CD1-A5E5-EB0F7AC80C75}" type="pres">
      <dgm:prSet presAssocID="{6F7C0BB3-A95B-4786-8D73-014AAA8B2BCA}" presName="text" presStyleLbl="fgAcc0" presStyleIdx="0" presStyleCnt="1" custScaleX="258185" custLinFactNeighborX="10123" custLinFactNeighborY="-30327">
        <dgm:presLayoutVars>
          <dgm:chPref val="3"/>
        </dgm:presLayoutVars>
      </dgm:prSet>
      <dgm:spPr/>
    </dgm:pt>
    <dgm:pt modelId="{198A247C-430E-4147-A6FD-375A7936FC56}" type="pres">
      <dgm:prSet presAssocID="{6F7C0BB3-A95B-4786-8D73-014AAA8B2BCA}" presName="hierChild2" presStyleCnt="0"/>
      <dgm:spPr/>
    </dgm:pt>
    <dgm:pt modelId="{2AC66307-42AD-4E06-9E60-ED7C74874784}" type="pres">
      <dgm:prSet presAssocID="{661ADA5A-1B05-4510-8664-69B8A80EDF97}" presName="Name10" presStyleLbl="parChTrans1D2" presStyleIdx="0" presStyleCnt="4"/>
      <dgm:spPr/>
    </dgm:pt>
    <dgm:pt modelId="{16ACFFC2-DAB7-4CAB-ABE2-91A20DA557DA}" type="pres">
      <dgm:prSet presAssocID="{01BDC30D-A002-4D04-8BF7-5641EF5B35E3}" presName="hierRoot2" presStyleCnt="0"/>
      <dgm:spPr/>
    </dgm:pt>
    <dgm:pt modelId="{9E9BBA61-4E7F-4484-AA4C-B59044B90093}" type="pres">
      <dgm:prSet presAssocID="{01BDC30D-A002-4D04-8BF7-5641EF5B35E3}" presName="composite2" presStyleCnt="0"/>
      <dgm:spPr/>
    </dgm:pt>
    <dgm:pt modelId="{2C00F92E-865B-44CF-9A09-EF68EDD8B72E}" type="pres">
      <dgm:prSet presAssocID="{01BDC30D-A002-4D04-8BF7-5641EF5B35E3}" presName="background2" presStyleLbl="node2" presStyleIdx="0" presStyleCnt="4"/>
      <dgm:spPr/>
    </dgm:pt>
    <dgm:pt modelId="{C5B7D551-5006-419D-AF25-8C053FF20C6E}" type="pres">
      <dgm:prSet presAssocID="{01BDC30D-A002-4D04-8BF7-5641EF5B35E3}" presName="text2" presStyleLbl="fgAcc2" presStyleIdx="0" presStyleCnt="4" custLinFactNeighborX="3062" custLinFactNeighborY="-12428">
        <dgm:presLayoutVars>
          <dgm:chPref val="3"/>
        </dgm:presLayoutVars>
      </dgm:prSet>
      <dgm:spPr/>
    </dgm:pt>
    <dgm:pt modelId="{6EB51AC9-60AA-4B17-9E02-BCFE16A9D22D}" type="pres">
      <dgm:prSet presAssocID="{01BDC30D-A002-4D04-8BF7-5641EF5B35E3}" presName="hierChild3" presStyleCnt="0"/>
      <dgm:spPr/>
    </dgm:pt>
    <dgm:pt modelId="{621C38ED-1C60-4197-A55B-3C1E01A818FA}" type="pres">
      <dgm:prSet presAssocID="{DB446E23-EC17-4DFE-A14E-0C6D207876FA}" presName="Name10" presStyleLbl="parChTrans1D2" presStyleIdx="1" presStyleCnt="4"/>
      <dgm:spPr/>
    </dgm:pt>
    <dgm:pt modelId="{25B8697E-4A26-4A93-963E-B44AE8DEDF7E}" type="pres">
      <dgm:prSet presAssocID="{5F70E0F3-FC3B-4BD5-A0B0-453BE006EF1C}" presName="hierRoot2" presStyleCnt="0"/>
      <dgm:spPr/>
    </dgm:pt>
    <dgm:pt modelId="{C4446114-C635-4874-B6BF-8C3BC432C0AD}" type="pres">
      <dgm:prSet presAssocID="{5F70E0F3-FC3B-4BD5-A0B0-453BE006EF1C}" presName="composite2" presStyleCnt="0"/>
      <dgm:spPr/>
    </dgm:pt>
    <dgm:pt modelId="{B990A52E-38B1-49B1-8E70-F9D7FA5BF913}" type="pres">
      <dgm:prSet presAssocID="{5F70E0F3-FC3B-4BD5-A0B0-453BE006EF1C}" presName="background2" presStyleLbl="node2" presStyleIdx="1" presStyleCnt="4"/>
      <dgm:spPr/>
    </dgm:pt>
    <dgm:pt modelId="{6AB3BCE9-6B7D-4CF9-9AFC-9BB061E03367}" type="pres">
      <dgm:prSet presAssocID="{5F70E0F3-FC3B-4BD5-A0B0-453BE006EF1C}" presName="text2" presStyleLbl="fgAcc2" presStyleIdx="1" presStyleCnt="4" custLinFactNeighborX="115" custLinFactNeighborY="-4915">
        <dgm:presLayoutVars>
          <dgm:chPref val="3"/>
        </dgm:presLayoutVars>
      </dgm:prSet>
      <dgm:spPr/>
    </dgm:pt>
    <dgm:pt modelId="{052C62E2-7EF5-4238-B137-B0E73CB8B68D}" type="pres">
      <dgm:prSet presAssocID="{5F70E0F3-FC3B-4BD5-A0B0-453BE006EF1C}" presName="hierChild3" presStyleCnt="0"/>
      <dgm:spPr/>
    </dgm:pt>
    <dgm:pt modelId="{E8734DFB-B16D-467A-9BC8-62CF2E267035}" type="pres">
      <dgm:prSet presAssocID="{8B9CA8FB-5E51-4C07-A142-6AB5AAF5981F}" presName="Name10" presStyleLbl="parChTrans1D2" presStyleIdx="2" presStyleCnt="4"/>
      <dgm:spPr/>
    </dgm:pt>
    <dgm:pt modelId="{19E294C7-6368-4FAB-8E29-2F881AAA9877}" type="pres">
      <dgm:prSet presAssocID="{6B8F8841-3BDE-434C-85FB-E57766111FB7}" presName="hierRoot2" presStyleCnt="0"/>
      <dgm:spPr/>
    </dgm:pt>
    <dgm:pt modelId="{003CBE65-0713-4D3D-B034-38E70AB79B4D}" type="pres">
      <dgm:prSet presAssocID="{6B8F8841-3BDE-434C-85FB-E57766111FB7}" presName="composite2" presStyleCnt="0"/>
      <dgm:spPr/>
    </dgm:pt>
    <dgm:pt modelId="{51EEC8CD-0C05-46D5-AB83-7526726F5CF2}" type="pres">
      <dgm:prSet presAssocID="{6B8F8841-3BDE-434C-85FB-E57766111FB7}" presName="background2" presStyleLbl="node2" presStyleIdx="2" presStyleCnt="4"/>
      <dgm:spPr/>
    </dgm:pt>
    <dgm:pt modelId="{72372844-28E1-4003-A220-5247FB569ED0}" type="pres">
      <dgm:prSet presAssocID="{6B8F8841-3BDE-434C-85FB-E57766111FB7}" presName="text2" presStyleLbl="fgAcc2" presStyleIdx="2" presStyleCnt="4" custLinFactNeighborX="140" custLinFactNeighborY="-8268">
        <dgm:presLayoutVars>
          <dgm:chPref val="3"/>
        </dgm:presLayoutVars>
      </dgm:prSet>
      <dgm:spPr/>
    </dgm:pt>
    <dgm:pt modelId="{E08A1CCD-8B17-4172-807A-D9B39D1E441C}" type="pres">
      <dgm:prSet presAssocID="{6B8F8841-3BDE-434C-85FB-E57766111FB7}" presName="hierChild3" presStyleCnt="0"/>
      <dgm:spPr/>
    </dgm:pt>
    <dgm:pt modelId="{BDECAD9F-E99C-440A-9986-1A624825CD89}" type="pres">
      <dgm:prSet presAssocID="{B910BE60-413F-44CC-B758-38442A0593CD}" presName="Name10" presStyleLbl="parChTrans1D2" presStyleIdx="3" presStyleCnt="4"/>
      <dgm:spPr/>
    </dgm:pt>
    <dgm:pt modelId="{31D5CB4E-E1D9-4442-9C9F-0BF11DC3C5E4}" type="pres">
      <dgm:prSet presAssocID="{1C160B40-08C7-40AD-A51A-9F4E4E038309}" presName="hierRoot2" presStyleCnt="0"/>
      <dgm:spPr/>
    </dgm:pt>
    <dgm:pt modelId="{FE9E033A-76C4-4E27-8DBA-303CEDD5A8D8}" type="pres">
      <dgm:prSet presAssocID="{1C160B40-08C7-40AD-A51A-9F4E4E038309}" presName="composite2" presStyleCnt="0"/>
      <dgm:spPr/>
    </dgm:pt>
    <dgm:pt modelId="{D062161F-029E-47B8-AD6F-6CCE34EA7344}" type="pres">
      <dgm:prSet presAssocID="{1C160B40-08C7-40AD-A51A-9F4E4E038309}" presName="background2" presStyleLbl="node2" presStyleIdx="3" presStyleCnt="4"/>
      <dgm:spPr/>
    </dgm:pt>
    <dgm:pt modelId="{8200F57C-B39E-4808-8B4E-8EDCB1D66AE1}" type="pres">
      <dgm:prSet presAssocID="{1C160B40-08C7-40AD-A51A-9F4E4E038309}" presName="text2" presStyleLbl="fgAcc2" presStyleIdx="3" presStyleCnt="4" custLinFactNeighborX="-1008" custLinFactNeighborY="-12428">
        <dgm:presLayoutVars>
          <dgm:chPref val="3"/>
        </dgm:presLayoutVars>
      </dgm:prSet>
      <dgm:spPr/>
    </dgm:pt>
    <dgm:pt modelId="{585197A0-9644-481F-BF71-6C3548296678}" type="pres">
      <dgm:prSet presAssocID="{1C160B40-08C7-40AD-A51A-9F4E4E038309}" presName="hierChild3" presStyleCnt="0"/>
      <dgm:spPr/>
    </dgm:pt>
  </dgm:ptLst>
  <dgm:cxnLst>
    <dgm:cxn modelId="{8D39710E-7316-4010-A743-2F325E199CDC}" type="presOf" srcId="{B910BE60-413F-44CC-B758-38442A0593CD}" destId="{BDECAD9F-E99C-440A-9986-1A624825CD89}" srcOrd="0" destOrd="0" presId="urn:microsoft.com/office/officeart/2005/8/layout/hierarchy1"/>
    <dgm:cxn modelId="{D64F8A11-A589-4392-93B4-92D5ABA7BE96}" type="presOf" srcId="{1C160B40-08C7-40AD-A51A-9F4E4E038309}" destId="{8200F57C-B39E-4808-8B4E-8EDCB1D66AE1}" srcOrd="0" destOrd="0" presId="urn:microsoft.com/office/officeart/2005/8/layout/hierarchy1"/>
    <dgm:cxn modelId="{747EB520-18B7-4231-A33C-21B0A6763A3D}" type="presOf" srcId="{661ADA5A-1B05-4510-8664-69B8A80EDF97}" destId="{2AC66307-42AD-4E06-9E60-ED7C74874784}" srcOrd="0" destOrd="0" presId="urn:microsoft.com/office/officeart/2005/8/layout/hierarchy1"/>
    <dgm:cxn modelId="{6CEABD61-583E-4E88-9428-E35FAC251A5C}" srcId="{6F7C0BB3-A95B-4786-8D73-014AAA8B2BCA}" destId="{5F70E0F3-FC3B-4BD5-A0B0-453BE006EF1C}" srcOrd="1" destOrd="0" parTransId="{DB446E23-EC17-4DFE-A14E-0C6D207876FA}" sibTransId="{0AAADE49-12CF-43C9-9D19-CB0A27AF0CC6}"/>
    <dgm:cxn modelId="{42C82A47-3BC7-410F-8D49-C15D168BB849}" type="presOf" srcId="{6B8F8841-3BDE-434C-85FB-E57766111FB7}" destId="{72372844-28E1-4003-A220-5247FB569ED0}" srcOrd="0" destOrd="0" presId="urn:microsoft.com/office/officeart/2005/8/layout/hierarchy1"/>
    <dgm:cxn modelId="{A93B7977-76E5-4CC0-8FC0-7AB8F5885B5C}" srcId="{044D95AE-766D-449C-9F80-9F1DABEDB80B}" destId="{6F7C0BB3-A95B-4786-8D73-014AAA8B2BCA}" srcOrd="0" destOrd="0" parTransId="{A36B87E7-5B67-4535-AE2E-380A53A92D0E}" sibTransId="{0011A9DE-8443-4F09-8547-604BF91309D7}"/>
    <dgm:cxn modelId="{62232E59-AE90-432D-B328-FAF9DF1080BC}" srcId="{6F7C0BB3-A95B-4786-8D73-014AAA8B2BCA}" destId="{1C160B40-08C7-40AD-A51A-9F4E4E038309}" srcOrd="3" destOrd="0" parTransId="{B910BE60-413F-44CC-B758-38442A0593CD}" sibTransId="{B43297D8-9B10-41C5-AFB5-B8D79C8DCEF5}"/>
    <dgm:cxn modelId="{6294DA93-E917-4A21-80EE-5897CC623C53}" type="presOf" srcId="{8B9CA8FB-5E51-4C07-A142-6AB5AAF5981F}" destId="{E8734DFB-B16D-467A-9BC8-62CF2E267035}" srcOrd="0" destOrd="0" presId="urn:microsoft.com/office/officeart/2005/8/layout/hierarchy1"/>
    <dgm:cxn modelId="{05491F97-BB86-44BB-B2CA-88345E616452}" type="presOf" srcId="{044D95AE-766D-449C-9F80-9F1DABEDB80B}" destId="{BCE20454-2F3A-4097-BC99-32F74C0692E3}" srcOrd="0" destOrd="0" presId="urn:microsoft.com/office/officeart/2005/8/layout/hierarchy1"/>
    <dgm:cxn modelId="{780E4AA7-E2EF-4E05-9F89-FB6E143F7F10}" type="presOf" srcId="{DB446E23-EC17-4DFE-A14E-0C6D207876FA}" destId="{621C38ED-1C60-4197-A55B-3C1E01A818FA}" srcOrd="0" destOrd="0" presId="urn:microsoft.com/office/officeart/2005/8/layout/hierarchy1"/>
    <dgm:cxn modelId="{CFFFCCB4-8F50-4A42-9713-87CDA633F519}" type="presOf" srcId="{5F70E0F3-FC3B-4BD5-A0B0-453BE006EF1C}" destId="{6AB3BCE9-6B7D-4CF9-9AFC-9BB061E03367}" srcOrd="0" destOrd="0" presId="urn:microsoft.com/office/officeart/2005/8/layout/hierarchy1"/>
    <dgm:cxn modelId="{8D6391D0-4DD2-41E6-8B9E-D1224E80166E}" srcId="{6F7C0BB3-A95B-4786-8D73-014AAA8B2BCA}" destId="{01BDC30D-A002-4D04-8BF7-5641EF5B35E3}" srcOrd="0" destOrd="0" parTransId="{661ADA5A-1B05-4510-8664-69B8A80EDF97}" sibTransId="{04B8D45E-6DFB-4FED-BC1D-D4D4901B506B}"/>
    <dgm:cxn modelId="{B60D12D4-85F3-42FF-B86A-897A0DD52209}" type="presOf" srcId="{6F7C0BB3-A95B-4786-8D73-014AAA8B2BCA}" destId="{CD2B4D8B-5554-4CD1-A5E5-EB0F7AC80C75}" srcOrd="0" destOrd="0" presId="urn:microsoft.com/office/officeart/2005/8/layout/hierarchy1"/>
    <dgm:cxn modelId="{756711DC-0FC4-4EA4-944B-806A7D7A1E12}" type="presOf" srcId="{01BDC30D-A002-4D04-8BF7-5641EF5B35E3}" destId="{C5B7D551-5006-419D-AF25-8C053FF20C6E}" srcOrd="0" destOrd="0" presId="urn:microsoft.com/office/officeart/2005/8/layout/hierarchy1"/>
    <dgm:cxn modelId="{98BD89E3-D2A3-41F3-9D6B-4062C9914B77}" srcId="{6F7C0BB3-A95B-4786-8D73-014AAA8B2BCA}" destId="{6B8F8841-3BDE-434C-85FB-E57766111FB7}" srcOrd="2" destOrd="0" parTransId="{8B9CA8FB-5E51-4C07-A142-6AB5AAF5981F}" sibTransId="{1CA12B5B-5329-4258-BA74-2B81527903F8}"/>
    <dgm:cxn modelId="{1FF55F1B-37B0-480F-991D-47276E7AB306}" type="presParOf" srcId="{BCE20454-2F3A-4097-BC99-32F74C0692E3}" destId="{DE6C178B-236B-4F97-8A40-4B7A2EDC49E8}" srcOrd="0" destOrd="0" presId="urn:microsoft.com/office/officeart/2005/8/layout/hierarchy1"/>
    <dgm:cxn modelId="{E6D36CB2-92A2-4E91-BCC3-175FFB8F20C1}" type="presParOf" srcId="{DE6C178B-236B-4F97-8A40-4B7A2EDC49E8}" destId="{57A64A8C-FD29-4A3F-A3B7-CE4A0B7BA3BA}" srcOrd="0" destOrd="0" presId="urn:microsoft.com/office/officeart/2005/8/layout/hierarchy1"/>
    <dgm:cxn modelId="{520EE31E-AAD8-4A7E-B681-BE8513D7DD56}" type="presParOf" srcId="{57A64A8C-FD29-4A3F-A3B7-CE4A0B7BA3BA}" destId="{05D2C9D7-FFB3-4E09-9809-18788001712A}" srcOrd="0" destOrd="0" presId="urn:microsoft.com/office/officeart/2005/8/layout/hierarchy1"/>
    <dgm:cxn modelId="{33193332-D918-4281-BE7A-994B6342EAAA}" type="presParOf" srcId="{57A64A8C-FD29-4A3F-A3B7-CE4A0B7BA3BA}" destId="{CD2B4D8B-5554-4CD1-A5E5-EB0F7AC80C75}" srcOrd="1" destOrd="0" presId="urn:microsoft.com/office/officeart/2005/8/layout/hierarchy1"/>
    <dgm:cxn modelId="{96B0C012-D726-4A25-AA14-ED154286BCBA}" type="presParOf" srcId="{DE6C178B-236B-4F97-8A40-4B7A2EDC49E8}" destId="{198A247C-430E-4147-A6FD-375A7936FC56}" srcOrd="1" destOrd="0" presId="urn:microsoft.com/office/officeart/2005/8/layout/hierarchy1"/>
    <dgm:cxn modelId="{3CAC2B0B-1A06-4D6C-A8FB-AFFB5DCAC8B3}" type="presParOf" srcId="{198A247C-430E-4147-A6FD-375A7936FC56}" destId="{2AC66307-42AD-4E06-9E60-ED7C74874784}" srcOrd="0" destOrd="0" presId="urn:microsoft.com/office/officeart/2005/8/layout/hierarchy1"/>
    <dgm:cxn modelId="{B914BA12-2003-421B-A63B-369802CC28D9}" type="presParOf" srcId="{198A247C-430E-4147-A6FD-375A7936FC56}" destId="{16ACFFC2-DAB7-4CAB-ABE2-91A20DA557DA}" srcOrd="1" destOrd="0" presId="urn:microsoft.com/office/officeart/2005/8/layout/hierarchy1"/>
    <dgm:cxn modelId="{449A544A-6FA6-48A1-AB84-D0F582E011DD}" type="presParOf" srcId="{16ACFFC2-DAB7-4CAB-ABE2-91A20DA557DA}" destId="{9E9BBA61-4E7F-4484-AA4C-B59044B90093}" srcOrd="0" destOrd="0" presId="urn:microsoft.com/office/officeart/2005/8/layout/hierarchy1"/>
    <dgm:cxn modelId="{C273AEE1-1212-46F1-B7AA-554E77FA4A86}" type="presParOf" srcId="{9E9BBA61-4E7F-4484-AA4C-B59044B90093}" destId="{2C00F92E-865B-44CF-9A09-EF68EDD8B72E}" srcOrd="0" destOrd="0" presId="urn:microsoft.com/office/officeart/2005/8/layout/hierarchy1"/>
    <dgm:cxn modelId="{4F4AB734-A439-40BC-8399-A57EA58E5FBB}" type="presParOf" srcId="{9E9BBA61-4E7F-4484-AA4C-B59044B90093}" destId="{C5B7D551-5006-419D-AF25-8C053FF20C6E}" srcOrd="1" destOrd="0" presId="urn:microsoft.com/office/officeart/2005/8/layout/hierarchy1"/>
    <dgm:cxn modelId="{258CFD4D-558D-42AA-AE92-42C99C3E7F55}" type="presParOf" srcId="{16ACFFC2-DAB7-4CAB-ABE2-91A20DA557DA}" destId="{6EB51AC9-60AA-4B17-9E02-BCFE16A9D22D}" srcOrd="1" destOrd="0" presId="urn:microsoft.com/office/officeart/2005/8/layout/hierarchy1"/>
    <dgm:cxn modelId="{62E65C80-2C47-433D-B814-625DFA75B774}" type="presParOf" srcId="{198A247C-430E-4147-A6FD-375A7936FC56}" destId="{621C38ED-1C60-4197-A55B-3C1E01A818FA}" srcOrd="2" destOrd="0" presId="urn:microsoft.com/office/officeart/2005/8/layout/hierarchy1"/>
    <dgm:cxn modelId="{E8BF33D9-2E6F-4BCA-9221-18B69FEEDE1E}" type="presParOf" srcId="{198A247C-430E-4147-A6FD-375A7936FC56}" destId="{25B8697E-4A26-4A93-963E-B44AE8DEDF7E}" srcOrd="3" destOrd="0" presId="urn:microsoft.com/office/officeart/2005/8/layout/hierarchy1"/>
    <dgm:cxn modelId="{C8B26B17-3DBF-4A86-BFE0-155521B413A7}" type="presParOf" srcId="{25B8697E-4A26-4A93-963E-B44AE8DEDF7E}" destId="{C4446114-C635-4874-B6BF-8C3BC432C0AD}" srcOrd="0" destOrd="0" presId="urn:microsoft.com/office/officeart/2005/8/layout/hierarchy1"/>
    <dgm:cxn modelId="{C248D2EA-CCA9-40EA-AF8C-23B617998984}" type="presParOf" srcId="{C4446114-C635-4874-B6BF-8C3BC432C0AD}" destId="{B990A52E-38B1-49B1-8E70-F9D7FA5BF913}" srcOrd="0" destOrd="0" presId="urn:microsoft.com/office/officeart/2005/8/layout/hierarchy1"/>
    <dgm:cxn modelId="{16C9E082-4EB9-4FF2-B33C-2F9E94B27518}" type="presParOf" srcId="{C4446114-C635-4874-B6BF-8C3BC432C0AD}" destId="{6AB3BCE9-6B7D-4CF9-9AFC-9BB061E03367}" srcOrd="1" destOrd="0" presId="urn:microsoft.com/office/officeart/2005/8/layout/hierarchy1"/>
    <dgm:cxn modelId="{89FC8F9E-74F9-432F-853D-60534B258B53}" type="presParOf" srcId="{25B8697E-4A26-4A93-963E-B44AE8DEDF7E}" destId="{052C62E2-7EF5-4238-B137-B0E73CB8B68D}" srcOrd="1" destOrd="0" presId="urn:microsoft.com/office/officeart/2005/8/layout/hierarchy1"/>
    <dgm:cxn modelId="{113A574D-6C45-47D2-8081-ACEFE8088ECC}" type="presParOf" srcId="{198A247C-430E-4147-A6FD-375A7936FC56}" destId="{E8734DFB-B16D-467A-9BC8-62CF2E267035}" srcOrd="4" destOrd="0" presId="urn:microsoft.com/office/officeart/2005/8/layout/hierarchy1"/>
    <dgm:cxn modelId="{93CAAC56-68D3-4768-A123-87BDA2882FC3}" type="presParOf" srcId="{198A247C-430E-4147-A6FD-375A7936FC56}" destId="{19E294C7-6368-4FAB-8E29-2F881AAA9877}" srcOrd="5" destOrd="0" presId="urn:microsoft.com/office/officeart/2005/8/layout/hierarchy1"/>
    <dgm:cxn modelId="{F90585D6-78BF-45D7-BEA9-38D0CFDC235B}" type="presParOf" srcId="{19E294C7-6368-4FAB-8E29-2F881AAA9877}" destId="{003CBE65-0713-4D3D-B034-38E70AB79B4D}" srcOrd="0" destOrd="0" presId="urn:microsoft.com/office/officeart/2005/8/layout/hierarchy1"/>
    <dgm:cxn modelId="{0DA3A02C-72B7-44FC-B776-81C8526C14E8}" type="presParOf" srcId="{003CBE65-0713-4D3D-B034-38E70AB79B4D}" destId="{51EEC8CD-0C05-46D5-AB83-7526726F5CF2}" srcOrd="0" destOrd="0" presId="urn:microsoft.com/office/officeart/2005/8/layout/hierarchy1"/>
    <dgm:cxn modelId="{D0D5A3E7-19D3-4DC4-B3A5-067C91C35EC1}" type="presParOf" srcId="{003CBE65-0713-4D3D-B034-38E70AB79B4D}" destId="{72372844-28E1-4003-A220-5247FB569ED0}" srcOrd="1" destOrd="0" presId="urn:microsoft.com/office/officeart/2005/8/layout/hierarchy1"/>
    <dgm:cxn modelId="{4D36E307-1A11-4B99-826C-08009ED7DC5B}" type="presParOf" srcId="{19E294C7-6368-4FAB-8E29-2F881AAA9877}" destId="{E08A1CCD-8B17-4172-807A-D9B39D1E441C}" srcOrd="1" destOrd="0" presId="urn:microsoft.com/office/officeart/2005/8/layout/hierarchy1"/>
    <dgm:cxn modelId="{56366B2D-69CD-4E7B-AB1F-6089429B39E6}" type="presParOf" srcId="{198A247C-430E-4147-A6FD-375A7936FC56}" destId="{BDECAD9F-E99C-440A-9986-1A624825CD89}" srcOrd="6" destOrd="0" presId="urn:microsoft.com/office/officeart/2005/8/layout/hierarchy1"/>
    <dgm:cxn modelId="{23A3F003-5567-48BD-A25A-4D2B995B9050}" type="presParOf" srcId="{198A247C-430E-4147-A6FD-375A7936FC56}" destId="{31D5CB4E-E1D9-4442-9C9F-0BF11DC3C5E4}" srcOrd="7" destOrd="0" presId="urn:microsoft.com/office/officeart/2005/8/layout/hierarchy1"/>
    <dgm:cxn modelId="{F9CB5CAF-0D98-42D1-B4E4-B188AE55AAE4}" type="presParOf" srcId="{31D5CB4E-E1D9-4442-9C9F-0BF11DC3C5E4}" destId="{FE9E033A-76C4-4E27-8DBA-303CEDD5A8D8}" srcOrd="0" destOrd="0" presId="urn:microsoft.com/office/officeart/2005/8/layout/hierarchy1"/>
    <dgm:cxn modelId="{4C593585-D193-4F3B-88F8-7ECDC3AACE5C}" type="presParOf" srcId="{FE9E033A-76C4-4E27-8DBA-303CEDD5A8D8}" destId="{D062161F-029E-47B8-AD6F-6CCE34EA7344}" srcOrd="0" destOrd="0" presId="urn:microsoft.com/office/officeart/2005/8/layout/hierarchy1"/>
    <dgm:cxn modelId="{F2FCD802-66A4-4CB0-9837-764CE59DED0F}" type="presParOf" srcId="{FE9E033A-76C4-4E27-8DBA-303CEDD5A8D8}" destId="{8200F57C-B39E-4808-8B4E-8EDCB1D66AE1}" srcOrd="1" destOrd="0" presId="urn:microsoft.com/office/officeart/2005/8/layout/hierarchy1"/>
    <dgm:cxn modelId="{D898C052-88E3-469F-AADA-81DB34062ADF}" type="presParOf" srcId="{31D5CB4E-E1D9-4442-9C9F-0BF11DC3C5E4}" destId="{585197A0-9644-481F-BF71-6C35482966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BE388E-52EE-4DEA-A4AC-7438637D66B9}" type="doc">
      <dgm:prSet loTypeId="urn:microsoft.com/office/officeart/2005/8/layout/bProcess2" loCatId="process" qsTypeId="urn:microsoft.com/office/officeart/2005/8/quickstyle/3d5" qsCatId="3D" csTypeId="urn:microsoft.com/office/officeart/2005/8/colors/colorful2" csCatId="colorful" phldr="1"/>
      <dgm:spPr/>
      <dgm:t>
        <a:bodyPr/>
        <a:lstStyle/>
        <a:p>
          <a:pPr rtl="1"/>
          <a:endParaRPr lang="fa-IR"/>
        </a:p>
      </dgm:t>
    </dgm:pt>
    <dgm:pt modelId="{67541775-5D6E-4B69-B87D-80CE05FDF369}">
      <dgm:prSet phldrT="[Text]" custT="1"/>
      <dgm:spPr/>
      <dgm:t>
        <a:bodyPr/>
        <a:lstStyle/>
        <a:p>
          <a:pPr rtl="1"/>
          <a:endParaRPr lang="fa-IR" sz="1600" b="1" dirty="0">
            <a:cs typeface="B Zar" pitchFamily="2" charset="-78"/>
          </a:endParaRPr>
        </a:p>
      </dgm:t>
    </dgm:pt>
    <dgm:pt modelId="{E4796C85-5EA8-4005-A3C7-8E7CC3C8B2D6}" type="parTrans" cxnId="{40E291B5-54DD-4BC9-B058-F3B34A68BB79}">
      <dgm:prSet/>
      <dgm:spPr/>
      <dgm:t>
        <a:bodyPr/>
        <a:lstStyle/>
        <a:p>
          <a:pPr rtl="1"/>
          <a:endParaRPr lang="fa-IR" sz="2400" b="1">
            <a:solidFill>
              <a:schemeClr val="bg2">
                <a:lumMod val="10000"/>
              </a:schemeClr>
            </a:solidFill>
            <a:cs typeface="B Zar" pitchFamily="2" charset="-78"/>
          </a:endParaRPr>
        </a:p>
      </dgm:t>
    </dgm:pt>
    <dgm:pt modelId="{AB6616FE-0270-4481-90FD-7CA8438A3B5D}" type="sibTrans" cxnId="{40E291B5-54DD-4BC9-B058-F3B34A68BB79}">
      <dgm:prSet/>
      <dgm:spPr/>
      <dgm:t>
        <a:bodyPr/>
        <a:lstStyle/>
        <a:p>
          <a:pPr rtl="1"/>
          <a:endParaRPr lang="fa-IR" sz="2400" b="1">
            <a:solidFill>
              <a:schemeClr val="bg2">
                <a:lumMod val="10000"/>
              </a:schemeClr>
            </a:solidFill>
            <a:cs typeface="B Zar" pitchFamily="2" charset="-78"/>
          </a:endParaRPr>
        </a:p>
      </dgm:t>
    </dgm:pt>
    <dgm:pt modelId="{C94AC6CC-37AE-4327-BB49-366A4613991A}">
      <dgm:prSet phldrT="[Text]" custT="1"/>
      <dgm:spPr/>
      <dgm:t>
        <a:bodyPr/>
        <a:lstStyle/>
        <a:p>
          <a:pPr rtl="1"/>
          <a:r>
            <a:rPr lang="fa-IR" sz="1600" b="1" dirty="0">
              <a:solidFill>
                <a:schemeClr val="tx1"/>
              </a:solidFill>
              <a:cs typeface="B Zar" pitchFamily="2" charset="-78"/>
            </a:rPr>
            <a:t>ارتباطات غیر گفتاری </a:t>
          </a:r>
        </a:p>
      </dgm:t>
    </dgm:pt>
    <dgm:pt modelId="{68133E50-53CF-4514-91F0-CB104C725EA6}" type="parTrans" cxnId="{74D1E3C6-F759-4C0F-90C1-E96B12D45170}">
      <dgm:prSet/>
      <dgm:spPr/>
      <dgm:t>
        <a:bodyPr/>
        <a:lstStyle/>
        <a:p>
          <a:pPr rtl="1"/>
          <a:endParaRPr lang="fa-IR" sz="2400" b="1">
            <a:solidFill>
              <a:schemeClr val="bg2">
                <a:lumMod val="10000"/>
              </a:schemeClr>
            </a:solidFill>
            <a:cs typeface="B Zar" pitchFamily="2" charset="-78"/>
          </a:endParaRPr>
        </a:p>
      </dgm:t>
    </dgm:pt>
    <dgm:pt modelId="{750670FD-4E66-40F2-ACE8-AFA8E034296D}" type="sibTrans" cxnId="{74D1E3C6-F759-4C0F-90C1-E96B12D45170}">
      <dgm:prSet/>
      <dgm:spPr/>
      <dgm:t>
        <a:bodyPr/>
        <a:lstStyle/>
        <a:p>
          <a:pPr rtl="1"/>
          <a:endParaRPr lang="fa-IR" sz="2400" b="1">
            <a:solidFill>
              <a:schemeClr val="bg2">
                <a:lumMod val="10000"/>
              </a:schemeClr>
            </a:solidFill>
            <a:cs typeface="B Zar" pitchFamily="2" charset="-78"/>
          </a:endParaRPr>
        </a:p>
      </dgm:t>
    </dgm:pt>
    <dgm:pt modelId="{1EDE5797-C416-424F-AE17-7188D747D48D}">
      <dgm:prSet phldrT="[Text]" custT="1"/>
      <dgm:spPr/>
      <dgm:t>
        <a:bodyPr/>
        <a:lstStyle/>
        <a:p>
          <a:pPr rtl="1"/>
          <a:endParaRPr lang="fa-IR" sz="1400" b="1" dirty="0">
            <a:solidFill>
              <a:schemeClr val="bg2">
                <a:lumMod val="10000"/>
              </a:schemeClr>
            </a:solidFill>
            <a:cs typeface="B Zar" pitchFamily="2" charset="-78"/>
          </a:endParaRPr>
        </a:p>
      </dgm:t>
    </dgm:pt>
    <dgm:pt modelId="{7C94BCB0-6712-4AD0-A2A7-30789AF1E571}" type="parTrans" cxnId="{9AD35AAC-D5C3-4639-9EF5-3AA50A026B51}">
      <dgm:prSet/>
      <dgm:spPr/>
      <dgm:t>
        <a:bodyPr/>
        <a:lstStyle/>
        <a:p>
          <a:pPr rtl="1"/>
          <a:endParaRPr lang="fa-IR" sz="2400" b="1">
            <a:solidFill>
              <a:schemeClr val="bg2">
                <a:lumMod val="10000"/>
              </a:schemeClr>
            </a:solidFill>
            <a:cs typeface="B Zar" pitchFamily="2" charset="-78"/>
          </a:endParaRPr>
        </a:p>
      </dgm:t>
    </dgm:pt>
    <dgm:pt modelId="{52D0E67C-2985-4092-B954-C35A5A48508D}" type="sibTrans" cxnId="{9AD35AAC-D5C3-4639-9EF5-3AA50A026B51}">
      <dgm:prSet/>
      <dgm:spPr/>
      <dgm:t>
        <a:bodyPr/>
        <a:lstStyle/>
        <a:p>
          <a:pPr rtl="1"/>
          <a:endParaRPr lang="fa-IR" sz="2400" b="1">
            <a:solidFill>
              <a:schemeClr val="bg2">
                <a:lumMod val="10000"/>
              </a:schemeClr>
            </a:solidFill>
            <a:cs typeface="B Zar" pitchFamily="2" charset="-78"/>
          </a:endParaRPr>
        </a:p>
      </dgm:t>
    </dgm:pt>
    <dgm:pt modelId="{60F7ABF1-DCA3-4AF1-9A9A-28EFA79C8FC6}">
      <dgm:prSet phldrT="[Text]" custT="1"/>
      <dgm:spPr/>
      <dgm:t>
        <a:bodyPr/>
        <a:lstStyle/>
        <a:p>
          <a:pPr rtl="1"/>
          <a:endParaRPr lang="fa-IR" sz="1400" b="1" dirty="0">
            <a:cs typeface="B Zar" pitchFamily="2" charset="-78"/>
          </a:endParaRPr>
        </a:p>
      </dgm:t>
    </dgm:pt>
    <dgm:pt modelId="{570D0CE0-F3E4-4395-B8FB-4D513BB2FBDF}" type="parTrans" cxnId="{37F6215B-FE3C-4854-9397-4CD81B5B0456}">
      <dgm:prSet/>
      <dgm:spPr/>
      <dgm:t>
        <a:bodyPr/>
        <a:lstStyle/>
        <a:p>
          <a:pPr rtl="1"/>
          <a:endParaRPr lang="fa-IR" sz="2400" b="1">
            <a:solidFill>
              <a:schemeClr val="bg2">
                <a:lumMod val="10000"/>
              </a:schemeClr>
            </a:solidFill>
            <a:cs typeface="B Zar" pitchFamily="2" charset="-78"/>
          </a:endParaRPr>
        </a:p>
      </dgm:t>
    </dgm:pt>
    <dgm:pt modelId="{E8122619-FDAB-4ED7-A080-102B44192583}" type="sibTrans" cxnId="{37F6215B-FE3C-4854-9397-4CD81B5B0456}">
      <dgm:prSet/>
      <dgm:spPr/>
      <dgm:t>
        <a:bodyPr/>
        <a:lstStyle/>
        <a:p>
          <a:pPr rtl="1"/>
          <a:endParaRPr lang="fa-IR" sz="2400" b="1">
            <a:solidFill>
              <a:schemeClr val="bg2">
                <a:lumMod val="10000"/>
              </a:schemeClr>
            </a:solidFill>
            <a:cs typeface="B Zar" pitchFamily="2" charset="-78"/>
          </a:endParaRPr>
        </a:p>
      </dgm:t>
    </dgm:pt>
    <dgm:pt modelId="{B737F717-8909-4C9A-980F-A9C3DDDCCC9D}">
      <dgm:prSet phldrT="[Text]" custT="1"/>
      <dgm:spPr/>
      <dgm:t>
        <a:bodyPr/>
        <a:lstStyle/>
        <a:p>
          <a:pPr rtl="1"/>
          <a:r>
            <a:rPr lang="fa-IR" sz="1400" b="1" dirty="0">
              <a:solidFill>
                <a:schemeClr val="tx1"/>
              </a:solidFill>
              <a:cs typeface="B Zar" pitchFamily="2" charset="-78"/>
            </a:rPr>
            <a:t>از</a:t>
          </a:r>
          <a:r>
            <a:rPr lang="fa-IR" sz="1400" b="1" baseline="0" dirty="0">
              <a:solidFill>
                <a:schemeClr val="tx1"/>
              </a:solidFill>
              <a:cs typeface="B Zar" pitchFamily="2" charset="-78"/>
            </a:rPr>
            <a:t> صافی گذرانیدن اطلاعات</a:t>
          </a:r>
          <a:endParaRPr lang="fa-IR" sz="1400" b="1" dirty="0">
            <a:solidFill>
              <a:schemeClr val="tx1"/>
            </a:solidFill>
            <a:cs typeface="B Zar" pitchFamily="2" charset="-78"/>
          </a:endParaRPr>
        </a:p>
      </dgm:t>
    </dgm:pt>
    <dgm:pt modelId="{CAE11D5F-6E7C-429A-98C3-B72E0F2D1310}" type="parTrans" cxnId="{FE679633-137E-4FAA-A968-3A7BBACFBD32}">
      <dgm:prSet/>
      <dgm:spPr/>
      <dgm:t>
        <a:bodyPr/>
        <a:lstStyle/>
        <a:p>
          <a:pPr rtl="1"/>
          <a:endParaRPr lang="fa-IR" sz="2400" b="1">
            <a:solidFill>
              <a:schemeClr val="bg2">
                <a:lumMod val="10000"/>
              </a:schemeClr>
            </a:solidFill>
            <a:cs typeface="B Zar" pitchFamily="2" charset="-78"/>
          </a:endParaRPr>
        </a:p>
      </dgm:t>
    </dgm:pt>
    <dgm:pt modelId="{7E48A8E5-C5D7-443E-B13B-7BB6EC9D5183}" type="sibTrans" cxnId="{FE679633-137E-4FAA-A968-3A7BBACFBD32}">
      <dgm:prSet/>
      <dgm:spPr/>
      <dgm:t>
        <a:bodyPr/>
        <a:lstStyle/>
        <a:p>
          <a:pPr rtl="1"/>
          <a:endParaRPr lang="fa-IR" sz="2400" b="1">
            <a:solidFill>
              <a:schemeClr val="bg2">
                <a:lumMod val="10000"/>
              </a:schemeClr>
            </a:solidFill>
            <a:cs typeface="B Zar" pitchFamily="2" charset="-78"/>
          </a:endParaRPr>
        </a:p>
      </dgm:t>
    </dgm:pt>
    <dgm:pt modelId="{97E1DBDC-5D9E-43B6-9357-7D03D5DF3444}">
      <dgm:prSet phldrT="[Text]" custT="1"/>
      <dgm:spPr/>
      <dgm:t>
        <a:bodyPr/>
        <a:lstStyle/>
        <a:p>
          <a:pPr rtl="1"/>
          <a:r>
            <a:rPr lang="fa-IR" sz="1600" b="1" dirty="0">
              <a:solidFill>
                <a:schemeClr val="tx1"/>
              </a:solidFill>
              <a:cs typeface="B Zar" pitchFamily="2" charset="-78"/>
            </a:rPr>
            <a:t>عواطف</a:t>
          </a:r>
        </a:p>
      </dgm:t>
    </dgm:pt>
    <dgm:pt modelId="{A2CAC5D7-3D34-46A5-A3A4-B956C495DE3A}" type="parTrans" cxnId="{3D3F05BA-2DFB-4ECC-ABF7-C44D2C20F5B6}">
      <dgm:prSet/>
      <dgm:spPr/>
      <dgm:t>
        <a:bodyPr/>
        <a:lstStyle/>
        <a:p>
          <a:pPr rtl="1"/>
          <a:endParaRPr lang="fa-IR" sz="2400" b="1">
            <a:solidFill>
              <a:schemeClr val="bg2">
                <a:lumMod val="10000"/>
              </a:schemeClr>
            </a:solidFill>
            <a:cs typeface="B Zar" pitchFamily="2" charset="-78"/>
          </a:endParaRPr>
        </a:p>
      </dgm:t>
    </dgm:pt>
    <dgm:pt modelId="{ED82D621-1FAB-409E-8154-FA2CE0F3A781}" type="sibTrans" cxnId="{3D3F05BA-2DFB-4ECC-ABF7-C44D2C20F5B6}">
      <dgm:prSet/>
      <dgm:spPr/>
      <dgm:t>
        <a:bodyPr/>
        <a:lstStyle/>
        <a:p>
          <a:pPr rtl="1"/>
          <a:endParaRPr lang="fa-IR" sz="2400" b="1">
            <a:solidFill>
              <a:schemeClr val="bg2">
                <a:lumMod val="10000"/>
              </a:schemeClr>
            </a:solidFill>
            <a:cs typeface="B Zar" pitchFamily="2" charset="-78"/>
          </a:endParaRPr>
        </a:p>
      </dgm:t>
    </dgm:pt>
    <dgm:pt modelId="{CE03D319-FB1C-46ED-A8DC-68DF0840F190}" type="pres">
      <dgm:prSet presAssocID="{FBBE388E-52EE-4DEA-A4AC-7438637D66B9}" presName="diagram" presStyleCnt="0">
        <dgm:presLayoutVars>
          <dgm:dir/>
          <dgm:resizeHandles/>
        </dgm:presLayoutVars>
      </dgm:prSet>
      <dgm:spPr/>
    </dgm:pt>
    <dgm:pt modelId="{22A09698-806C-4B2B-AA6D-DC8ADCF4A3BF}" type="pres">
      <dgm:prSet presAssocID="{67541775-5D6E-4B69-B87D-80CE05FDF369}" presName="firstNode" presStyleLbl="node1" presStyleIdx="0" presStyleCnt="6" custScaleX="76264" custScaleY="71670" custLinFactNeighborX="24763" custLinFactNeighborY="-14525">
        <dgm:presLayoutVars>
          <dgm:bulletEnabled val="1"/>
        </dgm:presLayoutVars>
      </dgm:prSet>
      <dgm:spPr/>
    </dgm:pt>
    <dgm:pt modelId="{2CCD180A-B003-4E62-AFB3-AE2C45BBAE6E}" type="pres">
      <dgm:prSet presAssocID="{AB6616FE-0270-4481-90FD-7CA8438A3B5D}" presName="sibTrans" presStyleLbl="sibTrans2D1" presStyleIdx="0" presStyleCnt="5" custAng="16200000" custLinFactY="-100000" custLinFactNeighborX="41860" custLinFactNeighborY="-111156"/>
      <dgm:spPr/>
    </dgm:pt>
    <dgm:pt modelId="{D7C53361-3951-4415-9D5E-E0C83682BE75}" type="pres">
      <dgm:prSet presAssocID="{C94AC6CC-37AE-4327-BB49-366A4613991A}" presName="middleNode" presStyleCnt="0"/>
      <dgm:spPr/>
    </dgm:pt>
    <dgm:pt modelId="{AA581A2F-A24E-4106-8F4E-8BCB5D1E6D98}" type="pres">
      <dgm:prSet presAssocID="{C94AC6CC-37AE-4327-BB49-366A4613991A}" presName="padding" presStyleLbl="node1" presStyleIdx="0" presStyleCnt="6"/>
      <dgm:spPr/>
    </dgm:pt>
    <dgm:pt modelId="{3D67E1B4-1793-4D0B-B03D-F4FB85A6D58F}" type="pres">
      <dgm:prSet presAssocID="{C94AC6CC-37AE-4327-BB49-366A4613991A}" presName="shape" presStyleLbl="node1" presStyleIdx="1" presStyleCnt="6" custScaleX="117476" custLinFactNeighborX="37508" custLinFactNeighborY="-38882">
        <dgm:presLayoutVars>
          <dgm:bulletEnabled val="1"/>
        </dgm:presLayoutVars>
      </dgm:prSet>
      <dgm:spPr/>
    </dgm:pt>
    <dgm:pt modelId="{35E0DA9C-9E70-4182-BA48-029786A62FB1}" type="pres">
      <dgm:prSet presAssocID="{750670FD-4E66-40F2-ACE8-AFA8E034296D}" presName="sibTrans" presStyleLbl="sibTrans2D1" presStyleIdx="1" presStyleCnt="5" custAng="10800000" custLinFactX="-100000" custLinFactNeighborX="-113545" custLinFactNeighborY="25667"/>
      <dgm:spPr/>
    </dgm:pt>
    <dgm:pt modelId="{43CB46CA-7925-455C-810A-FCDBB9AE8CDA}" type="pres">
      <dgm:prSet presAssocID="{1EDE5797-C416-424F-AE17-7188D747D48D}" presName="middleNode" presStyleCnt="0"/>
      <dgm:spPr/>
    </dgm:pt>
    <dgm:pt modelId="{1F53BA25-558A-449D-8AF9-34549D801AB5}" type="pres">
      <dgm:prSet presAssocID="{1EDE5797-C416-424F-AE17-7188D747D48D}" presName="padding" presStyleLbl="node1" presStyleIdx="1" presStyleCnt="6"/>
      <dgm:spPr/>
    </dgm:pt>
    <dgm:pt modelId="{8902D47C-B724-4B5E-90BC-34341E28B2D2}" type="pres">
      <dgm:prSet presAssocID="{1EDE5797-C416-424F-AE17-7188D747D48D}" presName="shape" presStyleLbl="node1" presStyleIdx="2" presStyleCnt="6" custScaleX="121788" custLinFactNeighborX="-4769" custLinFactNeighborY="-30328">
        <dgm:presLayoutVars>
          <dgm:bulletEnabled val="1"/>
        </dgm:presLayoutVars>
      </dgm:prSet>
      <dgm:spPr/>
    </dgm:pt>
    <dgm:pt modelId="{F036FC18-59AA-4C61-A0AA-C1855A9797D9}" type="pres">
      <dgm:prSet presAssocID="{52D0E67C-2985-4092-B954-C35A5A48508D}" presName="sibTrans" presStyleLbl="sibTrans2D1" presStyleIdx="2" presStyleCnt="5" custAng="16200000" custLinFactY="82412" custLinFactNeighborX="26491" custLinFactNeighborY="100000"/>
      <dgm:spPr/>
    </dgm:pt>
    <dgm:pt modelId="{06A55D94-E487-4A78-ADD8-37862FFE321B}" type="pres">
      <dgm:prSet presAssocID="{60F7ABF1-DCA3-4AF1-9A9A-28EFA79C8FC6}" presName="middleNode" presStyleCnt="0"/>
      <dgm:spPr/>
    </dgm:pt>
    <dgm:pt modelId="{4E0DE4AC-544D-4C2C-8053-245C14748DDE}" type="pres">
      <dgm:prSet presAssocID="{60F7ABF1-DCA3-4AF1-9A9A-28EFA79C8FC6}" presName="padding" presStyleLbl="node1" presStyleIdx="2" presStyleCnt="6"/>
      <dgm:spPr/>
    </dgm:pt>
    <dgm:pt modelId="{953E98EA-BDC6-4561-95D2-3DA53C7586D7}" type="pres">
      <dgm:prSet presAssocID="{60F7ABF1-DCA3-4AF1-9A9A-28EFA79C8FC6}" presName="shape" presStyleLbl="node1" presStyleIdx="3" presStyleCnt="6" custScaleX="118574">
        <dgm:presLayoutVars>
          <dgm:bulletEnabled val="1"/>
        </dgm:presLayoutVars>
      </dgm:prSet>
      <dgm:spPr/>
    </dgm:pt>
    <dgm:pt modelId="{3A53FA82-A499-459E-ABE4-55AD60C8D07E}" type="pres">
      <dgm:prSet presAssocID="{E8122619-FDAB-4ED7-A080-102B44192583}" presName="sibTrans" presStyleLbl="sibTrans2D1" presStyleIdx="3" presStyleCnt="5" custLinFactX="-100000" custLinFactNeighborX="-151035" custLinFactNeighborY="14590"/>
      <dgm:spPr/>
    </dgm:pt>
    <dgm:pt modelId="{EC9A7262-4A97-4A5B-A789-647F06AD9DEB}" type="pres">
      <dgm:prSet presAssocID="{B737F717-8909-4C9A-980F-A9C3DDDCCC9D}" presName="middleNode" presStyleCnt="0"/>
      <dgm:spPr/>
    </dgm:pt>
    <dgm:pt modelId="{01BE37B6-0177-48C9-A0AC-7392E809D262}" type="pres">
      <dgm:prSet presAssocID="{B737F717-8909-4C9A-980F-A9C3DDDCCC9D}" presName="padding" presStyleLbl="node1" presStyleIdx="3" presStyleCnt="6"/>
      <dgm:spPr/>
    </dgm:pt>
    <dgm:pt modelId="{593540D5-3354-400F-A4D3-39410BF5CCAF}" type="pres">
      <dgm:prSet presAssocID="{B737F717-8909-4C9A-980F-A9C3DDDCCC9D}" presName="shape" presStyleLbl="node1" presStyleIdx="4" presStyleCnt="6" custScaleX="119673" custLinFactNeighborX="-1462" custLinFactNeighborY="-29479">
        <dgm:presLayoutVars>
          <dgm:bulletEnabled val="1"/>
        </dgm:presLayoutVars>
      </dgm:prSet>
      <dgm:spPr/>
    </dgm:pt>
    <dgm:pt modelId="{27793F73-B74C-4996-A65C-BF73775B33AC}" type="pres">
      <dgm:prSet presAssocID="{7E48A8E5-C5D7-443E-B13B-7BB6EC9D5183}" presName="sibTrans" presStyleLbl="sibTrans2D1" presStyleIdx="4" presStyleCnt="5" custLinFactY="83356" custLinFactNeighborX="-10552" custLinFactNeighborY="100000"/>
      <dgm:spPr/>
    </dgm:pt>
    <dgm:pt modelId="{214047C2-835E-43B4-898C-442733871762}" type="pres">
      <dgm:prSet presAssocID="{97E1DBDC-5D9E-43B6-9357-7D03D5DF3444}" presName="lastNode" presStyleLbl="node1" presStyleIdx="5" presStyleCnt="6" custScaleX="87620" custScaleY="63034" custLinFactNeighborX="-6036" custLinFactNeighborY="-18782">
        <dgm:presLayoutVars>
          <dgm:bulletEnabled val="1"/>
        </dgm:presLayoutVars>
      </dgm:prSet>
      <dgm:spPr/>
    </dgm:pt>
  </dgm:ptLst>
  <dgm:cxnLst>
    <dgm:cxn modelId="{9EADC804-6BF8-4C8C-814C-C9F1CA1F0D9C}" type="presOf" srcId="{FBBE388E-52EE-4DEA-A4AC-7438637D66B9}" destId="{CE03D319-FB1C-46ED-A8DC-68DF0840F190}" srcOrd="0" destOrd="0" presId="urn:microsoft.com/office/officeart/2005/8/layout/bProcess2"/>
    <dgm:cxn modelId="{BC2B010D-C8BA-40F8-A000-19EF91E4506E}" type="presOf" srcId="{97E1DBDC-5D9E-43B6-9357-7D03D5DF3444}" destId="{214047C2-835E-43B4-898C-442733871762}" srcOrd="0" destOrd="0" presId="urn:microsoft.com/office/officeart/2005/8/layout/bProcess2"/>
    <dgm:cxn modelId="{B0124217-357D-47C7-9C04-F3832CE607D0}" type="presOf" srcId="{1EDE5797-C416-424F-AE17-7188D747D48D}" destId="{8902D47C-B724-4B5E-90BC-34341E28B2D2}" srcOrd="0" destOrd="0" presId="urn:microsoft.com/office/officeart/2005/8/layout/bProcess2"/>
    <dgm:cxn modelId="{92D5BB2B-174F-49D3-A990-2A3728F456C3}" type="presOf" srcId="{7E48A8E5-C5D7-443E-B13B-7BB6EC9D5183}" destId="{27793F73-B74C-4996-A65C-BF73775B33AC}" srcOrd="0" destOrd="0" presId="urn:microsoft.com/office/officeart/2005/8/layout/bProcess2"/>
    <dgm:cxn modelId="{9985962E-1F9C-4535-8576-99A7C55D7412}" type="presOf" srcId="{E8122619-FDAB-4ED7-A080-102B44192583}" destId="{3A53FA82-A499-459E-ABE4-55AD60C8D07E}" srcOrd="0" destOrd="0" presId="urn:microsoft.com/office/officeart/2005/8/layout/bProcess2"/>
    <dgm:cxn modelId="{FE679633-137E-4FAA-A968-3A7BBACFBD32}" srcId="{FBBE388E-52EE-4DEA-A4AC-7438637D66B9}" destId="{B737F717-8909-4C9A-980F-A9C3DDDCCC9D}" srcOrd="4" destOrd="0" parTransId="{CAE11D5F-6E7C-429A-98C3-B72E0F2D1310}" sibTransId="{7E48A8E5-C5D7-443E-B13B-7BB6EC9D5183}"/>
    <dgm:cxn modelId="{37F6215B-FE3C-4854-9397-4CD81B5B0456}" srcId="{FBBE388E-52EE-4DEA-A4AC-7438637D66B9}" destId="{60F7ABF1-DCA3-4AF1-9A9A-28EFA79C8FC6}" srcOrd="3" destOrd="0" parTransId="{570D0CE0-F3E4-4395-B8FB-4D513BB2FBDF}" sibTransId="{E8122619-FDAB-4ED7-A080-102B44192583}"/>
    <dgm:cxn modelId="{532C3273-0A0E-4BF9-AA88-27B64C3B3CF5}" type="presOf" srcId="{AB6616FE-0270-4481-90FD-7CA8438A3B5D}" destId="{2CCD180A-B003-4E62-AFB3-AE2C45BBAE6E}" srcOrd="0" destOrd="0" presId="urn:microsoft.com/office/officeart/2005/8/layout/bProcess2"/>
    <dgm:cxn modelId="{3846A288-5D52-4552-B2EB-26CE75A67E0D}" type="presOf" srcId="{67541775-5D6E-4B69-B87D-80CE05FDF369}" destId="{22A09698-806C-4B2B-AA6D-DC8ADCF4A3BF}" srcOrd="0" destOrd="0" presId="urn:microsoft.com/office/officeart/2005/8/layout/bProcess2"/>
    <dgm:cxn modelId="{19CDD993-F542-4525-897E-1481E4A594CE}" type="presOf" srcId="{750670FD-4E66-40F2-ACE8-AFA8E034296D}" destId="{35E0DA9C-9E70-4182-BA48-029786A62FB1}" srcOrd="0" destOrd="0" presId="urn:microsoft.com/office/officeart/2005/8/layout/bProcess2"/>
    <dgm:cxn modelId="{9AD35AAC-D5C3-4639-9EF5-3AA50A026B51}" srcId="{FBBE388E-52EE-4DEA-A4AC-7438637D66B9}" destId="{1EDE5797-C416-424F-AE17-7188D747D48D}" srcOrd="2" destOrd="0" parTransId="{7C94BCB0-6712-4AD0-A2A7-30789AF1E571}" sibTransId="{52D0E67C-2985-4092-B954-C35A5A48508D}"/>
    <dgm:cxn modelId="{40E291B5-54DD-4BC9-B058-F3B34A68BB79}" srcId="{FBBE388E-52EE-4DEA-A4AC-7438637D66B9}" destId="{67541775-5D6E-4B69-B87D-80CE05FDF369}" srcOrd="0" destOrd="0" parTransId="{E4796C85-5EA8-4005-A3C7-8E7CC3C8B2D6}" sibTransId="{AB6616FE-0270-4481-90FD-7CA8438A3B5D}"/>
    <dgm:cxn modelId="{3D3F05BA-2DFB-4ECC-ABF7-C44D2C20F5B6}" srcId="{FBBE388E-52EE-4DEA-A4AC-7438637D66B9}" destId="{97E1DBDC-5D9E-43B6-9357-7D03D5DF3444}" srcOrd="5" destOrd="0" parTransId="{A2CAC5D7-3D34-46A5-A3A4-B956C495DE3A}" sibTransId="{ED82D621-1FAB-409E-8154-FA2CE0F3A781}"/>
    <dgm:cxn modelId="{87B4DABA-FCCB-4F2E-B32F-267147CC8066}" type="presOf" srcId="{60F7ABF1-DCA3-4AF1-9A9A-28EFA79C8FC6}" destId="{953E98EA-BDC6-4561-95D2-3DA53C7586D7}" srcOrd="0" destOrd="0" presId="urn:microsoft.com/office/officeart/2005/8/layout/bProcess2"/>
    <dgm:cxn modelId="{74D1E3C6-F759-4C0F-90C1-E96B12D45170}" srcId="{FBBE388E-52EE-4DEA-A4AC-7438637D66B9}" destId="{C94AC6CC-37AE-4327-BB49-366A4613991A}" srcOrd="1" destOrd="0" parTransId="{68133E50-53CF-4514-91F0-CB104C725EA6}" sibTransId="{750670FD-4E66-40F2-ACE8-AFA8E034296D}"/>
    <dgm:cxn modelId="{481645CE-A45C-41A1-BE25-1AE76E676FE1}" type="presOf" srcId="{52D0E67C-2985-4092-B954-C35A5A48508D}" destId="{F036FC18-59AA-4C61-A0AA-C1855A9797D9}" srcOrd="0" destOrd="0" presId="urn:microsoft.com/office/officeart/2005/8/layout/bProcess2"/>
    <dgm:cxn modelId="{F4394BEA-695B-48B6-9DE9-0E492B94D61D}" type="presOf" srcId="{C94AC6CC-37AE-4327-BB49-366A4613991A}" destId="{3D67E1B4-1793-4D0B-B03D-F4FB85A6D58F}" srcOrd="0" destOrd="0" presId="urn:microsoft.com/office/officeart/2005/8/layout/bProcess2"/>
    <dgm:cxn modelId="{938B97EA-A6BA-4D56-864D-7E6B843BC17C}" type="presOf" srcId="{B737F717-8909-4C9A-980F-A9C3DDDCCC9D}" destId="{593540D5-3354-400F-A4D3-39410BF5CCAF}" srcOrd="0" destOrd="0" presId="urn:microsoft.com/office/officeart/2005/8/layout/bProcess2"/>
    <dgm:cxn modelId="{207E80FB-36BB-4A25-B28E-E38AB8F66953}" type="presParOf" srcId="{CE03D319-FB1C-46ED-A8DC-68DF0840F190}" destId="{22A09698-806C-4B2B-AA6D-DC8ADCF4A3BF}" srcOrd="0" destOrd="0" presId="urn:microsoft.com/office/officeart/2005/8/layout/bProcess2"/>
    <dgm:cxn modelId="{E9060BDB-AE25-4696-B7F1-1F83EA6D3C34}" type="presParOf" srcId="{CE03D319-FB1C-46ED-A8DC-68DF0840F190}" destId="{2CCD180A-B003-4E62-AFB3-AE2C45BBAE6E}" srcOrd="1" destOrd="0" presId="urn:microsoft.com/office/officeart/2005/8/layout/bProcess2"/>
    <dgm:cxn modelId="{FB733089-FE35-4148-9D3C-85CC02583289}" type="presParOf" srcId="{CE03D319-FB1C-46ED-A8DC-68DF0840F190}" destId="{D7C53361-3951-4415-9D5E-E0C83682BE75}" srcOrd="2" destOrd="0" presId="urn:microsoft.com/office/officeart/2005/8/layout/bProcess2"/>
    <dgm:cxn modelId="{17E32EC1-3224-40C8-A921-FB9B1B3BB380}" type="presParOf" srcId="{D7C53361-3951-4415-9D5E-E0C83682BE75}" destId="{AA581A2F-A24E-4106-8F4E-8BCB5D1E6D98}" srcOrd="0" destOrd="0" presId="urn:microsoft.com/office/officeart/2005/8/layout/bProcess2"/>
    <dgm:cxn modelId="{37F41B34-CCF0-4C0F-8D5A-F01426D9E2C3}" type="presParOf" srcId="{D7C53361-3951-4415-9D5E-E0C83682BE75}" destId="{3D67E1B4-1793-4D0B-B03D-F4FB85A6D58F}" srcOrd="1" destOrd="0" presId="urn:microsoft.com/office/officeart/2005/8/layout/bProcess2"/>
    <dgm:cxn modelId="{2D0C6CFD-5F2D-4326-86DA-33F835D0E7DA}" type="presParOf" srcId="{CE03D319-FB1C-46ED-A8DC-68DF0840F190}" destId="{35E0DA9C-9E70-4182-BA48-029786A62FB1}" srcOrd="3" destOrd="0" presId="urn:microsoft.com/office/officeart/2005/8/layout/bProcess2"/>
    <dgm:cxn modelId="{BCB8DF7A-7E49-4320-8393-BFBEBE40C360}" type="presParOf" srcId="{CE03D319-FB1C-46ED-A8DC-68DF0840F190}" destId="{43CB46CA-7925-455C-810A-FCDBB9AE8CDA}" srcOrd="4" destOrd="0" presId="urn:microsoft.com/office/officeart/2005/8/layout/bProcess2"/>
    <dgm:cxn modelId="{1A951B80-0883-46EF-8198-6C14D607D82A}" type="presParOf" srcId="{43CB46CA-7925-455C-810A-FCDBB9AE8CDA}" destId="{1F53BA25-558A-449D-8AF9-34549D801AB5}" srcOrd="0" destOrd="0" presId="urn:microsoft.com/office/officeart/2005/8/layout/bProcess2"/>
    <dgm:cxn modelId="{78652CA0-E668-49A1-80E7-0A2513212950}" type="presParOf" srcId="{43CB46CA-7925-455C-810A-FCDBB9AE8CDA}" destId="{8902D47C-B724-4B5E-90BC-34341E28B2D2}" srcOrd="1" destOrd="0" presId="urn:microsoft.com/office/officeart/2005/8/layout/bProcess2"/>
    <dgm:cxn modelId="{45FE43EC-AD3E-4954-93C5-4D59ADF0CF2C}" type="presParOf" srcId="{CE03D319-FB1C-46ED-A8DC-68DF0840F190}" destId="{F036FC18-59AA-4C61-A0AA-C1855A9797D9}" srcOrd="5" destOrd="0" presId="urn:microsoft.com/office/officeart/2005/8/layout/bProcess2"/>
    <dgm:cxn modelId="{088C0F92-6A17-441C-99B7-8D7630A77330}" type="presParOf" srcId="{CE03D319-FB1C-46ED-A8DC-68DF0840F190}" destId="{06A55D94-E487-4A78-ADD8-37862FFE321B}" srcOrd="6" destOrd="0" presId="urn:microsoft.com/office/officeart/2005/8/layout/bProcess2"/>
    <dgm:cxn modelId="{048477BB-72AF-4360-B319-0A8516467C8F}" type="presParOf" srcId="{06A55D94-E487-4A78-ADD8-37862FFE321B}" destId="{4E0DE4AC-544D-4C2C-8053-245C14748DDE}" srcOrd="0" destOrd="0" presId="urn:microsoft.com/office/officeart/2005/8/layout/bProcess2"/>
    <dgm:cxn modelId="{65B06A4F-C580-4DEE-AAD8-EAF951BB4D69}" type="presParOf" srcId="{06A55D94-E487-4A78-ADD8-37862FFE321B}" destId="{953E98EA-BDC6-4561-95D2-3DA53C7586D7}" srcOrd="1" destOrd="0" presId="urn:microsoft.com/office/officeart/2005/8/layout/bProcess2"/>
    <dgm:cxn modelId="{205D37E2-4B51-4929-9EE4-7F8ACD1D632F}" type="presParOf" srcId="{CE03D319-FB1C-46ED-A8DC-68DF0840F190}" destId="{3A53FA82-A499-459E-ABE4-55AD60C8D07E}" srcOrd="7" destOrd="0" presId="urn:microsoft.com/office/officeart/2005/8/layout/bProcess2"/>
    <dgm:cxn modelId="{680EDB7C-1015-4283-A460-0E2F92232AFA}" type="presParOf" srcId="{CE03D319-FB1C-46ED-A8DC-68DF0840F190}" destId="{EC9A7262-4A97-4A5B-A789-647F06AD9DEB}" srcOrd="8" destOrd="0" presId="urn:microsoft.com/office/officeart/2005/8/layout/bProcess2"/>
    <dgm:cxn modelId="{C3A30688-1FA1-4689-A31D-CA520BE4C47E}" type="presParOf" srcId="{EC9A7262-4A97-4A5B-A789-647F06AD9DEB}" destId="{01BE37B6-0177-48C9-A0AC-7392E809D262}" srcOrd="0" destOrd="0" presId="urn:microsoft.com/office/officeart/2005/8/layout/bProcess2"/>
    <dgm:cxn modelId="{C7ED43F6-CF23-448B-96A3-FC551C0857FF}" type="presParOf" srcId="{EC9A7262-4A97-4A5B-A789-647F06AD9DEB}" destId="{593540D5-3354-400F-A4D3-39410BF5CCAF}" srcOrd="1" destOrd="0" presId="urn:microsoft.com/office/officeart/2005/8/layout/bProcess2"/>
    <dgm:cxn modelId="{E32455E7-E60B-462A-A907-A03313C32C75}" type="presParOf" srcId="{CE03D319-FB1C-46ED-A8DC-68DF0840F190}" destId="{27793F73-B74C-4996-A65C-BF73775B33AC}" srcOrd="9" destOrd="0" presId="urn:microsoft.com/office/officeart/2005/8/layout/bProcess2"/>
    <dgm:cxn modelId="{E26944B6-DB9D-48D4-BDCA-0950CD5A51D3}" type="presParOf" srcId="{CE03D319-FB1C-46ED-A8DC-68DF0840F190}" destId="{214047C2-835E-43B4-898C-442733871762}"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CAD9F-E99C-440A-9986-1A624825CD89}">
      <dsp:nvSpPr>
        <dsp:cNvPr id="0" name=""/>
        <dsp:cNvSpPr/>
      </dsp:nvSpPr>
      <dsp:spPr>
        <a:xfrm>
          <a:off x="3676554" y="814372"/>
          <a:ext cx="2599017" cy="610492"/>
        </a:xfrm>
        <a:custGeom>
          <a:avLst/>
          <a:gdLst/>
          <a:ahLst/>
          <a:cxnLst/>
          <a:rect l="0" t="0" r="0" b="0"/>
          <a:pathLst>
            <a:path>
              <a:moveTo>
                <a:pt x="0" y="0"/>
              </a:moveTo>
              <a:lnTo>
                <a:pt x="0" y="470674"/>
              </a:lnTo>
              <a:lnTo>
                <a:pt x="2599017" y="470674"/>
              </a:lnTo>
              <a:lnTo>
                <a:pt x="2599017" y="6104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734DFB-B16D-467A-9BC8-62CF2E267035}">
      <dsp:nvSpPr>
        <dsp:cNvPr id="0" name=""/>
        <dsp:cNvSpPr/>
      </dsp:nvSpPr>
      <dsp:spPr>
        <a:xfrm>
          <a:off x="3676554" y="814372"/>
          <a:ext cx="771666" cy="650361"/>
        </a:xfrm>
        <a:custGeom>
          <a:avLst/>
          <a:gdLst/>
          <a:ahLst/>
          <a:cxnLst/>
          <a:rect l="0" t="0" r="0" b="0"/>
          <a:pathLst>
            <a:path>
              <a:moveTo>
                <a:pt x="0" y="0"/>
              </a:moveTo>
              <a:lnTo>
                <a:pt x="0" y="510543"/>
              </a:lnTo>
              <a:lnTo>
                <a:pt x="771666" y="510543"/>
              </a:lnTo>
              <a:lnTo>
                <a:pt x="771666" y="650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1C38ED-1C60-4197-A55B-3C1E01A818FA}">
      <dsp:nvSpPr>
        <dsp:cNvPr id="0" name=""/>
        <dsp:cNvSpPr/>
      </dsp:nvSpPr>
      <dsp:spPr>
        <a:xfrm>
          <a:off x="2603167" y="814372"/>
          <a:ext cx="1073387" cy="682496"/>
        </a:xfrm>
        <a:custGeom>
          <a:avLst/>
          <a:gdLst/>
          <a:ahLst/>
          <a:cxnLst/>
          <a:rect l="0" t="0" r="0" b="0"/>
          <a:pathLst>
            <a:path>
              <a:moveTo>
                <a:pt x="1073387" y="0"/>
              </a:moveTo>
              <a:lnTo>
                <a:pt x="1073387" y="542678"/>
              </a:lnTo>
              <a:lnTo>
                <a:pt x="0" y="542678"/>
              </a:lnTo>
              <a:lnTo>
                <a:pt x="0" y="6824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C66307-42AD-4E06-9E60-ED7C74874784}">
      <dsp:nvSpPr>
        <dsp:cNvPr id="0" name=""/>
        <dsp:cNvSpPr/>
      </dsp:nvSpPr>
      <dsp:spPr>
        <a:xfrm>
          <a:off x="802968" y="814372"/>
          <a:ext cx="2873585" cy="610492"/>
        </a:xfrm>
        <a:custGeom>
          <a:avLst/>
          <a:gdLst/>
          <a:ahLst/>
          <a:cxnLst/>
          <a:rect l="0" t="0" r="0" b="0"/>
          <a:pathLst>
            <a:path>
              <a:moveTo>
                <a:pt x="2873585" y="0"/>
              </a:moveTo>
              <a:lnTo>
                <a:pt x="2873585" y="470674"/>
              </a:lnTo>
              <a:lnTo>
                <a:pt x="0" y="470674"/>
              </a:lnTo>
              <a:lnTo>
                <a:pt x="0" y="6104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2C9D7-FFB3-4E09-9809-18788001712A}">
      <dsp:nvSpPr>
        <dsp:cNvPr id="0" name=""/>
        <dsp:cNvSpPr/>
      </dsp:nvSpPr>
      <dsp:spPr>
        <a:xfrm>
          <a:off x="1728185" y="-144020"/>
          <a:ext cx="3896737" cy="9583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B4D8B-5554-4CD1-A5E5-EB0F7AC80C75}">
      <dsp:nvSpPr>
        <dsp:cNvPr id="0" name=""/>
        <dsp:cNvSpPr/>
      </dsp:nvSpPr>
      <dsp:spPr>
        <a:xfrm>
          <a:off x="1895883" y="15292"/>
          <a:ext cx="3896737" cy="95839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dirty="0">
              <a:cs typeface="B Traffic" pitchFamily="2" charset="-78"/>
            </a:rPr>
            <a:t>نقش ارتباطات</a:t>
          </a:r>
        </a:p>
      </dsp:txBody>
      <dsp:txXfrm>
        <a:off x="1923953" y="43362"/>
        <a:ext cx="3840597" cy="902253"/>
      </dsp:txXfrm>
    </dsp:sp>
    <dsp:sp modelId="{2C00F92E-865B-44CF-9A09-EF68EDD8B72E}">
      <dsp:nvSpPr>
        <dsp:cNvPr id="0" name=""/>
        <dsp:cNvSpPr/>
      </dsp:nvSpPr>
      <dsp:spPr>
        <a:xfrm>
          <a:off x="48328" y="1424864"/>
          <a:ext cx="1509281" cy="9583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7D551-5006-419D-AF25-8C053FF20C6E}">
      <dsp:nvSpPr>
        <dsp:cNvPr id="0" name=""/>
        <dsp:cNvSpPr/>
      </dsp:nvSpPr>
      <dsp:spPr>
        <a:xfrm>
          <a:off x="216025" y="1584178"/>
          <a:ext cx="1509281" cy="95839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0" kern="1200" dirty="0">
              <a:cs typeface="B Traffic" pitchFamily="2" charset="-78"/>
            </a:rPr>
            <a:t>اطلاعات</a:t>
          </a:r>
        </a:p>
      </dsp:txBody>
      <dsp:txXfrm>
        <a:off x="244095" y="1612248"/>
        <a:ext cx="1453141" cy="902253"/>
      </dsp:txXfrm>
    </dsp:sp>
    <dsp:sp modelId="{B990A52E-38B1-49B1-8E70-F9D7FA5BF913}">
      <dsp:nvSpPr>
        <dsp:cNvPr id="0" name=""/>
        <dsp:cNvSpPr/>
      </dsp:nvSpPr>
      <dsp:spPr>
        <a:xfrm>
          <a:off x="1848526" y="1496869"/>
          <a:ext cx="1509281" cy="9583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3BCE9-6B7D-4CF9-9AFC-9BB061E03367}">
      <dsp:nvSpPr>
        <dsp:cNvPr id="0" name=""/>
        <dsp:cNvSpPr/>
      </dsp:nvSpPr>
      <dsp:spPr>
        <a:xfrm>
          <a:off x="2016224" y="1656182"/>
          <a:ext cx="1509281" cy="95839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0" kern="1200" dirty="0">
              <a:cs typeface="B Traffic" pitchFamily="2" charset="-78"/>
            </a:rPr>
            <a:t>ابراز احساسات</a:t>
          </a:r>
        </a:p>
      </dsp:txBody>
      <dsp:txXfrm>
        <a:off x="2044294" y="1684252"/>
        <a:ext cx="1453141" cy="902253"/>
      </dsp:txXfrm>
    </dsp:sp>
    <dsp:sp modelId="{51EEC8CD-0C05-46D5-AB83-7526726F5CF2}">
      <dsp:nvSpPr>
        <dsp:cNvPr id="0" name=""/>
        <dsp:cNvSpPr/>
      </dsp:nvSpPr>
      <dsp:spPr>
        <a:xfrm>
          <a:off x="3693580" y="1464734"/>
          <a:ext cx="1509281" cy="9583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72844-28E1-4003-A220-5247FB569ED0}">
      <dsp:nvSpPr>
        <dsp:cNvPr id="0" name=""/>
        <dsp:cNvSpPr/>
      </dsp:nvSpPr>
      <dsp:spPr>
        <a:xfrm>
          <a:off x="3861278" y="1624047"/>
          <a:ext cx="1509281" cy="95839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0" kern="1200" dirty="0">
              <a:cs typeface="B Traffic" pitchFamily="2" charset="-78"/>
            </a:rPr>
            <a:t>ایجاد انگیزه</a:t>
          </a:r>
        </a:p>
      </dsp:txBody>
      <dsp:txXfrm>
        <a:off x="3889348" y="1652117"/>
        <a:ext cx="1453141" cy="902253"/>
      </dsp:txXfrm>
    </dsp:sp>
    <dsp:sp modelId="{D062161F-029E-47B8-AD6F-6CCE34EA7344}">
      <dsp:nvSpPr>
        <dsp:cNvPr id="0" name=""/>
        <dsp:cNvSpPr/>
      </dsp:nvSpPr>
      <dsp:spPr>
        <a:xfrm>
          <a:off x="5520931" y="1424864"/>
          <a:ext cx="1509281" cy="9583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0F57C-B39E-4808-8B4E-8EDCB1D66AE1}">
      <dsp:nvSpPr>
        <dsp:cNvPr id="0" name=""/>
        <dsp:cNvSpPr/>
      </dsp:nvSpPr>
      <dsp:spPr>
        <a:xfrm>
          <a:off x="5688629" y="1584178"/>
          <a:ext cx="1509281" cy="95839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0" kern="1200" dirty="0">
              <a:cs typeface="B Traffic" pitchFamily="2" charset="-78"/>
            </a:rPr>
            <a:t>کنترل</a:t>
          </a:r>
        </a:p>
      </dsp:txBody>
      <dsp:txXfrm>
        <a:off x="5716699" y="1612248"/>
        <a:ext cx="1453141" cy="902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09698-806C-4B2B-AA6D-DC8ADCF4A3BF}">
      <dsp:nvSpPr>
        <dsp:cNvPr id="0" name=""/>
        <dsp:cNvSpPr/>
      </dsp:nvSpPr>
      <dsp:spPr>
        <a:xfrm>
          <a:off x="588790" y="874147"/>
          <a:ext cx="1225833" cy="1151991"/>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endParaRPr lang="fa-IR" sz="1600" b="1" kern="1200" dirty="0">
            <a:cs typeface="B Zar" pitchFamily="2" charset="-78"/>
          </a:endParaRPr>
        </a:p>
      </dsp:txBody>
      <dsp:txXfrm>
        <a:off x="768309" y="1042852"/>
        <a:ext cx="866795" cy="814581"/>
      </dsp:txXfrm>
    </dsp:sp>
    <dsp:sp modelId="{2CCD180A-B003-4E62-AFB3-AE2C45BBAE6E}">
      <dsp:nvSpPr>
        <dsp:cNvPr id="0" name=""/>
        <dsp:cNvSpPr/>
      </dsp:nvSpPr>
      <dsp:spPr>
        <a:xfrm rot="5391994">
          <a:off x="1066037" y="999930"/>
          <a:ext cx="562574" cy="342812"/>
        </a:xfrm>
        <a:prstGeom prst="triangle">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D67E1B4-1793-4D0B-B03D-F4FB85A6D58F}">
      <dsp:nvSpPr>
        <dsp:cNvPr id="0" name=""/>
        <dsp:cNvSpPr/>
      </dsp:nvSpPr>
      <dsp:spPr>
        <a:xfrm>
          <a:off x="576069" y="2672949"/>
          <a:ext cx="1259466" cy="1072105"/>
        </a:xfrm>
        <a:prstGeom prst="ellipse">
          <a:avLst/>
        </a:prstGeom>
        <a:solidFill>
          <a:schemeClr val="accent2">
            <a:hueOff val="-291073"/>
            <a:satOff val="-16786"/>
            <a:lumOff val="172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tx1"/>
              </a:solidFill>
              <a:cs typeface="B Zar" pitchFamily="2" charset="-78"/>
            </a:rPr>
            <a:t>ارتباطات غیر گفتاری </a:t>
          </a:r>
        </a:p>
      </dsp:txBody>
      <dsp:txXfrm>
        <a:off x="760514" y="2829955"/>
        <a:ext cx="890576" cy="758093"/>
      </dsp:txXfrm>
    </dsp:sp>
    <dsp:sp modelId="{35E0DA9C-9E70-4182-BA48-029786A62FB1}">
      <dsp:nvSpPr>
        <dsp:cNvPr id="0" name=""/>
        <dsp:cNvSpPr/>
      </dsp:nvSpPr>
      <dsp:spPr>
        <a:xfrm rot="16360916">
          <a:off x="1169535" y="3227761"/>
          <a:ext cx="562574" cy="342812"/>
        </a:xfrm>
        <a:prstGeom prst="triangle">
          <a:avLst/>
        </a:prstGeom>
        <a:solidFill>
          <a:schemeClr val="accent2">
            <a:hueOff val="-363841"/>
            <a:satOff val="-20982"/>
            <a:lumOff val="2157"/>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902D47C-B724-4B5E-90BC-34341E28B2D2}">
      <dsp:nvSpPr>
        <dsp:cNvPr id="0" name=""/>
        <dsp:cNvSpPr/>
      </dsp:nvSpPr>
      <dsp:spPr>
        <a:xfrm>
          <a:off x="2510733" y="2764657"/>
          <a:ext cx="1305696" cy="1072105"/>
        </a:xfrm>
        <a:prstGeom prst="ellipse">
          <a:avLst/>
        </a:prstGeom>
        <a:solidFill>
          <a:schemeClr val="accent2">
            <a:hueOff val="-582145"/>
            <a:satOff val="-33571"/>
            <a:lumOff val="345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endParaRPr lang="fa-IR" sz="1400" b="1" kern="1200" dirty="0">
            <a:solidFill>
              <a:schemeClr val="bg2">
                <a:lumMod val="10000"/>
              </a:schemeClr>
            </a:solidFill>
            <a:cs typeface="B Zar" pitchFamily="2" charset="-78"/>
          </a:endParaRPr>
        </a:p>
      </dsp:txBody>
      <dsp:txXfrm>
        <a:off x="2701948" y="2921663"/>
        <a:ext cx="923266" cy="758093"/>
      </dsp:txXfrm>
    </dsp:sp>
    <dsp:sp modelId="{F036FC18-59AA-4C61-A0AA-C1855A9797D9}">
      <dsp:nvSpPr>
        <dsp:cNvPr id="0" name=""/>
        <dsp:cNvSpPr/>
      </dsp:nvSpPr>
      <dsp:spPr>
        <a:xfrm rot="16295254">
          <a:off x="2998941" y="3223414"/>
          <a:ext cx="562574" cy="342812"/>
        </a:xfrm>
        <a:prstGeom prst="triangle">
          <a:avLst/>
        </a:prstGeom>
        <a:solidFill>
          <a:schemeClr val="accent2">
            <a:hueOff val="-727682"/>
            <a:satOff val="-41964"/>
            <a:lumOff val="431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53E98EA-BDC6-4561-95D2-3DA53C7586D7}">
      <dsp:nvSpPr>
        <dsp:cNvPr id="0" name=""/>
        <dsp:cNvSpPr/>
      </dsp:nvSpPr>
      <dsp:spPr>
        <a:xfrm>
          <a:off x="2579090" y="919876"/>
          <a:ext cx="1271238" cy="1072105"/>
        </a:xfrm>
        <a:prstGeom prst="ellipse">
          <a:avLst/>
        </a:prstGeom>
        <a:solidFill>
          <a:schemeClr val="accent2">
            <a:hueOff val="-873218"/>
            <a:satOff val="-50357"/>
            <a:lumOff val="51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endParaRPr lang="fa-IR" sz="1400" b="1" kern="1200" dirty="0">
            <a:cs typeface="B Zar" pitchFamily="2" charset="-78"/>
          </a:endParaRPr>
        </a:p>
      </dsp:txBody>
      <dsp:txXfrm>
        <a:off x="2765258" y="1076882"/>
        <a:ext cx="898902" cy="758093"/>
      </dsp:txXfrm>
    </dsp:sp>
    <dsp:sp modelId="{3A53FA82-A499-459E-ABE4-55AD60C8D07E}">
      <dsp:nvSpPr>
        <dsp:cNvPr id="0" name=""/>
        <dsp:cNvSpPr/>
      </dsp:nvSpPr>
      <dsp:spPr>
        <a:xfrm rot="4949025">
          <a:off x="3277302" y="1207685"/>
          <a:ext cx="562574" cy="342812"/>
        </a:xfrm>
        <a:prstGeom prst="triangle">
          <a:avLst/>
        </a:prstGeom>
        <a:solidFill>
          <a:schemeClr val="accent2">
            <a:hueOff val="-1091522"/>
            <a:satOff val="-62946"/>
            <a:lumOff val="647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93540D5-3354-400F-A4D3-39410BF5CCAF}">
      <dsp:nvSpPr>
        <dsp:cNvPr id="0" name=""/>
        <dsp:cNvSpPr/>
      </dsp:nvSpPr>
      <dsp:spPr>
        <a:xfrm>
          <a:off x="4968557" y="603830"/>
          <a:ext cx="1283021" cy="1072105"/>
        </a:xfrm>
        <a:prstGeom prst="ellipse">
          <a:avLst/>
        </a:prstGeom>
        <a:solidFill>
          <a:schemeClr val="accent2">
            <a:hueOff val="-1164290"/>
            <a:satOff val="-67142"/>
            <a:lumOff val="690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cs typeface="B Zar" pitchFamily="2" charset="-78"/>
            </a:rPr>
            <a:t>از</a:t>
          </a:r>
          <a:r>
            <a:rPr lang="fa-IR" sz="1400" b="1" kern="1200" baseline="0" dirty="0">
              <a:solidFill>
                <a:schemeClr val="tx1"/>
              </a:solidFill>
              <a:cs typeface="B Zar" pitchFamily="2" charset="-78"/>
            </a:rPr>
            <a:t> صافی گذرانیدن اطلاعات</a:t>
          </a:r>
          <a:endParaRPr lang="fa-IR" sz="1400" b="1" kern="1200" dirty="0">
            <a:solidFill>
              <a:schemeClr val="tx1"/>
            </a:solidFill>
            <a:cs typeface="B Zar" pitchFamily="2" charset="-78"/>
          </a:endParaRPr>
        </a:p>
      </dsp:txBody>
      <dsp:txXfrm>
        <a:off x="5156451" y="760836"/>
        <a:ext cx="907233" cy="758093"/>
      </dsp:txXfrm>
    </dsp:sp>
    <dsp:sp modelId="{27793F73-B74C-4996-A65C-BF73775B33AC}">
      <dsp:nvSpPr>
        <dsp:cNvPr id="0" name=""/>
        <dsp:cNvSpPr/>
      </dsp:nvSpPr>
      <dsp:spPr>
        <a:xfrm rot="10948105">
          <a:off x="5250884" y="2967860"/>
          <a:ext cx="562574" cy="342812"/>
        </a:xfrm>
        <a:prstGeom prst="triangle">
          <a:avLst/>
        </a:prstGeom>
        <a:solidFill>
          <a:schemeClr val="accent2">
            <a:hueOff val="-1455363"/>
            <a:satOff val="-83928"/>
            <a:lumOff val="862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14047C2-835E-43B4-898C-442733871762}">
      <dsp:nvSpPr>
        <dsp:cNvPr id="0" name=""/>
        <dsp:cNvSpPr/>
      </dsp:nvSpPr>
      <dsp:spPr>
        <a:xfrm>
          <a:off x="4824540" y="2520287"/>
          <a:ext cx="1408364" cy="1013180"/>
        </a:xfrm>
        <a:prstGeom prst="ellipse">
          <a:avLst/>
        </a:prstGeom>
        <a:solidFill>
          <a:schemeClr val="accent2">
            <a:hueOff val="-1455363"/>
            <a:satOff val="-83928"/>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tx1"/>
              </a:solidFill>
              <a:cs typeface="B Zar" pitchFamily="2" charset="-78"/>
            </a:rPr>
            <a:t>عواطف</a:t>
          </a:r>
        </a:p>
      </dsp:txBody>
      <dsp:txXfrm>
        <a:off x="5030790" y="2668664"/>
        <a:ext cx="995864" cy="7164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9D052BA-F2C3-4FC6-8D46-AB9D21A67C7A}" type="datetimeFigureOut">
              <a:rPr lang="fa-IR" smtClean="0"/>
              <a:t>03/08/1441</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03ECC01-8963-4090-BDD5-137B7876BBE1}" type="slidenum">
              <a:rPr lang="fa-IR" smtClean="0"/>
              <a:t>‹#›</a:t>
            </a:fld>
            <a:endParaRPr lang="fa-IR"/>
          </a:p>
        </p:txBody>
      </p:sp>
    </p:spTree>
    <p:extLst>
      <p:ext uri="{BB962C8B-B14F-4D97-AF65-F5344CB8AC3E}">
        <p14:creationId xmlns:p14="http://schemas.microsoft.com/office/powerpoint/2010/main" val="14403982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03ECC01-8963-4090-BDD5-137B7876BBE1}" type="slidenum">
              <a:rPr lang="fa-IR" smtClean="0"/>
              <a:t>3</a:t>
            </a:fld>
            <a:endParaRPr lang="fa-IR"/>
          </a:p>
        </p:txBody>
      </p:sp>
    </p:spTree>
    <p:extLst>
      <p:ext uri="{BB962C8B-B14F-4D97-AF65-F5344CB8AC3E}">
        <p14:creationId xmlns:p14="http://schemas.microsoft.com/office/powerpoint/2010/main" val="42375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03ECC01-8963-4090-BDD5-137B7876BBE1}" type="slidenum">
              <a:rPr lang="fa-IR" smtClean="0"/>
              <a:t>8</a:t>
            </a:fld>
            <a:endParaRPr lang="fa-IR"/>
          </a:p>
        </p:txBody>
      </p:sp>
    </p:spTree>
    <p:extLst>
      <p:ext uri="{BB962C8B-B14F-4D97-AF65-F5344CB8AC3E}">
        <p14:creationId xmlns:p14="http://schemas.microsoft.com/office/powerpoint/2010/main" val="386240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03ECC01-8963-4090-BDD5-137B7876BBE1}" type="slidenum">
              <a:rPr lang="fa-IR" smtClean="0"/>
              <a:t>9</a:t>
            </a:fld>
            <a:endParaRPr lang="fa-IR"/>
          </a:p>
        </p:txBody>
      </p:sp>
    </p:spTree>
    <p:extLst>
      <p:ext uri="{BB962C8B-B14F-4D97-AF65-F5344CB8AC3E}">
        <p14:creationId xmlns:p14="http://schemas.microsoft.com/office/powerpoint/2010/main" val="65600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03ECC01-8963-4090-BDD5-137B7876BBE1}" type="slidenum">
              <a:rPr lang="fa-IR" smtClean="0"/>
              <a:t>14</a:t>
            </a:fld>
            <a:endParaRPr lang="fa-IR"/>
          </a:p>
        </p:txBody>
      </p:sp>
    </p:spTree>
    <p:extLst>
      <p:ext uri="{BB962C8B-B14F-4D97-AF65-F5344CB8AC3E}">
        <p14:creationId xmlns:p14="http://schemas.microsoft.com/office/powerpoint/2010/main" val="372115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327510215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194537093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373005903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158298789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418949463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273552575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244409094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202537312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268431643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7559811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E795566-E019-43BA-84BA-63235DD84182}" type="datetimeFigureOut">
              <a:rPr lang="fa-IR" smtClean="0"/>
              <a:pPr/>
              <a:t>03/08/1441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86C607-B54C-44FE-84FC-FB67EBB71DFE}" type="slidenum">
              <a:rPr lang="fa-IR" smtClean="0"/>
              <a:pPr/>
              <a:t>‹#›</a:t>
            </a:fld>
            <a:endParaRPr lang="fa-IR"/>
          </a:p>
        </p:txBody>
      </p:sp>
    </p:spTree>
    <p:extLst>
      <p:ext uri="{BB962C8B-B14F-4D97-AF65-F5344CB8AC3E}">
        <p14:creationId xmlns:p14="http://schemas.microsoft.com/office/powerpoint/2010/main" val="174857346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0E795566-E019-43BA-84BA-63235DD84182}" type="datetimeFigureOut">
              <a:rPr lang="fa-IR" smtClean="0"/>
              <a:pPr/>
              <a:t>03/08/1441</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C886C607-B54C-44FE-84FC-FB67EBB71DFE}" type="slidenum">
              <a:rPr lang="fa-IR" smtClean="0"/>
              <a:pPr/>
              <a:t>‹#›</a:t>
            </a:fld>
            <a:endParaRPr lang="fa-IR"/>
          </a:p>
        </p:txBody>
      </p:sp>
    </p:spTree>
    <p:extLst>
      <p:ext uri="{BB962C8B-B14F-4D97-AF65-F5344CB8AC3E}">
        <p14:creationId xmlns:p14="http://schemas.microsoft.com/office/powerpoint/2010/main" val="16706256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random/>
  </p:transition>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5220072" y="332656"/>
            <a:ext cx="3460415" cy="1508105"/>
          </a:xfrm>
          <a:prstGeom prst="rect">
            <a:avLst/>
          </a:prstGeom>
        </p:spPr>
        <p:txBody>
          <a:bodyPr wrap="square">
            <a:spAutoFit/>
          </a:bodyPr>
          <a:lstStyle/>
          <a:p>
            <a:r>
              <a:rPr lang="fa-IR" sz="3200" b="1" spc="50" dirty="0">
                <a:ln w="11430"/>
                <a:solidFill>
                  <a:srgbClr val="00B050"/>
                </a:solidFill>
                <a:effectLst>
                  <a:outerShdw blurRad="76200" dist="50800" dir="5400000" algn="tl" rotWithShape="0">
                    <a:srgbClr val="000000">
                      <a:alpha val="65000"/>
                    </a:srgbClr>
                  </a:outerShdw>
                </a:effectLst>
                <a:cs typeface="B Titr" pitchFamily="2" charset="-78"/>
              </a:rPr>
              <a:t>شبکه های ارتباطی :</a:t>
            </a:r>
          </a:p>
          <a:p>
            <a:endParaRPr lang="fa-IR" sz="2000" b="1" spc="50" dirty="0">
              <a:ln w="11430"/>
              <a:effectLst>
                <a:outerShdw blurRad="76200" dist="50800" dir="5400000" algn="tl" rotWithShape="0">
                  <a:srgbClr val="000000">
                    <a:alpha val="65000"/>
                  </a:srgbClr>
                </a:outerShdw>
              </a:effectLst>
              <a:cs typeface="B Titr" pitchFamily="2" charset="-78"/>
            </a:endParaRPr>
          </a:p>
          <a:p>
            <a:r>
              <a:rPr lang="fa-IR" sz="2000" b="1" spc="50" dirty="0">
                <a:ln w="11430"/>
                <a:effectLst>
                  <a:outerShdw blurRad="76200" dist="50800" dir="5400000" algn="tl" rotWithShape="0">
                    <a:srgbClr val="000000">
                      <a:alpha val="65000"/>
                    </a:srgbClr>
                  </a:outerShdw>
                </a:effectLst>
                <a:cs typeface="B Titr" pitchFamily="2" charset="-78"/>
              </a:rPr>
              <a:t>1- گروه های کوچک ورسمی</a:t>
            </a:r>
            <a:endParaRPr lang="fa-IR" b="1" spc="50" dirty="0">
              <a:ln w="11430"/>
              <a:effectLst>
                <a:outerShdw blurRad="76200" dist="50800" dir="5400000" algn="tl" rotWithShape="0">
                  <a:srgbClr val="000000">
                    <a:alpha val="65000"/>
                  </a:srgbClr>
                </a:outerShdw>
              </a:effectLst>
              <a:cs typeface="B Titr" pitchFamily="2" charset="-78"/>
            </a:endParaRPr>
          </a:p>
          <a:p>
            <a:r>
              <a:rPr lang="fa-IR" sz="2000" b="1" spc="50" dirty="0">
                <a:ln w="11430"/>
                <a:effectLst>
                  <a:outerShdw blurRad="76200" dist="50800" dir="5400000" algn="tl" rotWithShape="0">
                    <a:srgbClr val="000000">
                      <a:alpha val="65000"/>
                    </a:srgbClr>
                  </a:outerShdw>
                </a:effectLst>
                <a:cs typeface="B Titr" pitchFamily="2" charset="-78"/>
              </a:rPr>
              <a:t>2-گروه های غیر رسمی</a:t>
            </a:r>
            <a:endParaRPr lang="fa-IR" sz="1600" dirty="0"/>
          </a:p>
        </p:txBody>
      </p:sp>
      <p:sp>
        <p:nvSpPr>
          <p:cNvPr id="4" name="TextBox 3"/>
          <p:cNvSpPr txBox="1"/>
          <p:nvPr/>
        </p:nvSpPr>
        <p:spPr>
          <a:xfrm>
            <a:off x="971600" y="404664"/>
            <a:ext cx="5153283" cy="461665"/>
          </a:xfrm>
          <a:prstGeom prst="rect">
            <a:avLst/>
          </a:prstGeom>
          <a:noFill/>
        </p:spPr>
        <p:txBody>
          <a:bodyPr wrap="square" rtlCol="1">
            <a:spAutoFit/>
          </a:bodyPr>
          <a:lstStyle/>
          <a:p>
            <a:r>
              <a:rPr lang="en-US" sz="2000" dirty="0">
                <a:solidFill>
                  <a:srgbClr val="00B050"/>
                </a:solidFill>
              </a:rPr>
              <a:t>(</a:t>
            </a:r>
            <a:r>
              <a:rPr lang="en-US" sz="2400" dirty="0">
                <a:solidFill>
                  <a:srgbClr val="00B050"/>
                </a:solidFill>
              </a:rPr>
              <a:t>NETWORK COMMUNICATIONAL</a:t>
            </a:r>
            <a:r>
              <a:rPr lang="en-US" sz="2000" dirty="0">
                <a:solidFill>
                  <a:srgbClr val="00B050"/>
                </a:solidFill>
              </a:rPr>
              <a:t>)</a:t>
            </a:r>
            <a:endParaRPr lang="fa-IR" sz="2000" dirty="0">
              <a:solidFill>
                <a:srgbClr val="00B050"/>
              </a:solidFill>
            </a:endParaRPr>
          </a:p>
        </p:txBody>
      </p:sp>
      <p:sp>
        <p:nvSpPr>
          <p:cNvPr id="7" name="TextBox 6"/>
          <p:cNvSpPr txBox="1"/>
          <p:nvPr/>
        </p:nvSpPr>
        <p:spPr>
          <a:xfrm>
            <a:off x="1703834" y="2348880"/>
            <a:ext cx="6976653" cy="3939540"/>
          </a:xfrm>
          <a:prstGeom prst="rect">
            <a:avLst/>
          </a:prstGeom>
          <a:noFill/>
        </p:spPr>
        <p:txBody>
          <a:bodyPr wrap="none" rtlCol="1">
            <a:spAutoFit/>
          </a:bodyPr>
          <a:lstStyle/>
          <a:p>
            <a:r>
              <a:rPr lang="fa-IR" sz="2800" b="1" dirty="0">
                <a:solidFill>
                  <a:srgbClr val="C00000"/>
                </a:solidFill>
              </a:rPr>
              <a:t>گروه</a:t>
            </a:r>
            <a:r>
              <a:rPr lang="fa-IR" sz="2000" dirty="0">
                <a:solidFill>
                  <a:srgbClr val="C00000"/>
                </a:solidFill>
              </a:rPr>
              <a:t> </a:t>
            </a:r>
            <a:r>
              <a:rPr lang="fa-IR" sz="2800" b="1" dirty="0">
                <a:solidFill>
                  <a:srgbClr val="C00000"/>
                </a:solidFill>
              </a:rPr>
              <a:t>های کوچک ورسمی</a:t>
            </a:r>
          </a:p>
          <a:p>
            <a:endParaRPr lang="fa-IR" sz="2000" b="1" dirty="0">
              <a:solidFill>
                <a:srgbClr val="C00000"/>
              </a:solidFill>
            </a:endParaRPr>
          </a:p>
          <a:p>
            <a:r>
              <a:rPr lang="fa-IR" sz="2000" b="1" dirty="0"/>
              <a:t>الف) زنجیره ای : </a:t>
            </a:r>
            <a:r>
              <a:rPr lang="fa-IR" sz="1600" b="1" dirty="0"/>
              <a:t>در شبکه زنجیره ای یک زنجیره فرماندهی رسمی وجود دارد</a:t>
            </a:r>
          </a:p>
          <a:p>
            <a:endParaRPr lang="fa-IR" sz="1600" b="1" dirty="0"/>
          </a:p>
          <a:p>
            <a:endParaRPr lang="fa-IR" sz="2000" b="1" dirty="0"/>
          </a:p>
          <a:p>
            <a:r>
              <a:rPr lang="fa-IR" sz="2000" b="1" dirty="0"/>
              <a:t>ب) چرخی :</a:t>
            </a:r>
            <a:r>
              <a:rPr lang="fa-IR" b="1" dirty="0"/>
              <a:t>رهبر به عنوان کانون ومرکز این ارتباطات فعالیت می نماید</a:t>
            </a:r>
          </a:p>
          <a:p>
            <a:endParaRPr lang="fa-IR" sz="1400" b="1" dirty="0"/>
          </a:p>
          <a:p>
            <a:endParaRPr lang="fa-IR" sz="2000" b="1" dirty="0"/>
          </a:p>
          <a:p>
            <a:r>
              <a:rPr lang="fa-IR" sz="2000" b="1" dirty="0"/>
              <a:t>ج) همه جانبه (فراگیر) :</a:t>
            </a:r>
            <a:r>
              <a:rPr lang="fa-IR" b="1" dirty="0"/>
              <a:t>درشبکه ای که از همه کانال ها استفاده می شود اعضای گروه </a:t>
            </a:r>
          </a:p>
          <a:p>
            <a:r>
              <a:rPr lang="fa-IR" b="1" dirty="0"/>
              <a:t>می توانند آزادانه با یکدیگر ارتباط برقرار کنند.</a:t>
            </a:r>
          </a:p>
          <a:p>
            <a:endParaRPr lang="fa-IR" b="1" dirty="0"/>
          </a:p>
          <a:p>
            <a:r>
              <a:rPr lang="fa-IR" b="1" dirty="0"/>
              <a:t>گروه های ضربت وآن هایی که هدف از تشکیل ووجودشان حل برخی از مسایل است</a:t>
            </a:r>
          </a:p>
          <a:p>
            <a:r>
              <a:rPr lang="fa-IR" b="1" dirty="0"/>
              <a:t>از شبکه های ارتباطی مبتی بر همه کانال ها استفاده می کنند.</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4" y="866329"/>
            <a:ext cx="1282666" cy="17853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10136"/>
            <a:ext cx="1282666" cy="17988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84" y="4923992"/>
            <a:ext cx="1267882" cy="1934008"/>
          </a:xfrm>
          <a:prstGeom prst="rect">
            <a:avLst/>
          </a:prstGeom>
        </p:spPr>
      </p:pic>
      <p:sp>
        <p:nvSpPr>
          <p:cNvPr id="9" name="TextBox 8"/>
          <p:cNvSpPr txBox="1"/>
          <p:nvPr/>
        </p:nvSpPr>
        <p:spPr>
          <a:xfrm>
            <a:off x="192246" y="481607"/>
            <a:ext cx="793807" cy="307777"/>
          </a:xfrm>
          <a:prstGeom prst="rect">
            <a:avLst/>
          </a:prstGeom>
          <a:noFill/>
        </p:spPr>
        <p:txBody>
          <a:bodyPr wrap="none" rtlCol="1">
            <a:spAutoFit/>
          </a:bodyPr>
          <a:lstStyle/>
          <a:p>
            <a:r>
              <a:rPr lang="fa-IR" sz="1400" b="1" dirty="0"/>
              <a:t>زنجیره ای</a:t>
            </a:r>
          </a:p>
        </p:txBody>
      </p:sp>
      <p:sp>
        <p:nvSpPr>
          <p:cNvPr id="10" name="TextBox 9"/>
          <p:cNvSpPr txBox="1"/>
          <p:nvPr/>
        </p:nvSpPr>
        <p:spPr>
          <a:xfrm>
            <a:off x="370622" y="2574574"/>
            <a:ext cx="623889" cy="338554"/>
          </a:xfrm>
          <a:prstGeom prst="rect">
            <a:avLst/>
          </a:prstGeom>
          <a:noFill/>
        </p:spPr>
        <p:txBody>
          <a:bodyPr wrap="none" rtlCol="1">
            <a:spAutoFit/>
          </a:bodyPr>
          <a:lstStyle/>
          <a:p>
            <a:r>
              <a:rPr lang="fa-IR" sz="1600" dirty="0"/>
              <a:t>چرخی</a:t>
            </a:r>
          </a:p>
        </p:txBody>
      </p:sp>
      <p:sp>
        <p:nvSpPr>
          <p:cNvPr id="11" name="TextBox 10"/>
          <p:cNvSpPr txBox="1"/>
          <p:nvPr/>
        </p:nvSpPr>
        <p:spPr>
          <a:xfrm>
            <a:off x="229474" y="4598037"/>
            <a:ext cx="926857" cy="369332"/>
          </a:xfrm>
          <a:prstGeom prst="rect">
            <a:avLst/>
          </a:prstGeom>
          <a:noFill/>
        </p:spPr>
        <p:txBody>
          <a:bodyPr wrap="none" rtlCol="1">
            <a:spAutoFit/>
          </a:bodyPr>
          <a:lstStyle/>
          <a:p>
            <a:r>
              <a:rPr lang="fa-IR" dirty="0"/>
              <a:t>همه جانبه</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40837" y="692696"/>
            <a:ext cx="8188524" cy="954107"/>
          </a:xfrm>
          <a:prstGeom prst="rect">
            <a:avLst/>
          </a:prstGeom>
          <a:noFill/>
        </p:spPr>
        <p:txBody>
          <a:bodyPr wrap="none" rtlCol="1">
            <a:spAutoFit/>
          </a:bodyPr>
          <a:lstStyle/>
          <a:p>
            <a:r>
              <a:rPr lang="fa-IR" sz="2000" b="1" dirty="0">
                <a:solidFill>
                  <a:srgbClr val="FF0000"/>
                </a:solidFill>
              </a:rPr>
              <a:t>شبکه های ارتباطی در گروه های غیر رسمی</a:t>
            </a:r>
          </a:p>
          <a:p>
            <a:endParaRPr lang="fa-IR" dirty="0"/>
          </a:p>
          <a:p>
            <a:r>
              <a:rPr lang="fa-IR" dirty="0"/>
              <a:t>درسازمان یا گروه سیستم های غیر رسمی  وجود دارد ودر آن ها اطلاعات به صورت شایعه پخش می گردد</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2856"/>
            <a:ext cx="5688632" cy="2813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5796136" y="3154891"/>
            <a:ext cx="3132589" cy="400110"/>
          </a:xfrm>
          <a:prstGeom prst="rect">
            <a:avLst/>
          </a:prstGeom>
          <a:noFill/>
        </p:spPr>
        <p:txBody>
          <a:bodyPr wrap="none" rtlCol="1">
            <a:spAutoFit/>
          </a:bodyPr>
          <a:lstStyle/>
          <a:p>
            <a:r>
              <a:rPr lang="fa-IR" sz="2000" dirty="0">
                <a:solidFill>
                  <a:srgbClr val="FF0000"/>
                </a:solidFill>
              </a:rPr>
              <a:t>شایعه در چه زمانی به وجود می آید</a:t>
            </a:r>
          </a:p>
        </p:txBody>
      </p:sp>
      <p:sp>
        <p:nvSpPr>
          <p:cNvPr id="9" name="TextBox 8"/>
          <p:cNvSpPr txBox="1"/>
          <p:nvPr/>
        </p:nvSpPr>
        <p:spPr>
          <a:xfrm>
            <a:off x="753025" y="4699946"/>
            <a:ext cx="8175700" cy="1754326"/>
          </a:xfrm>
          <a:prstGeom prst="rect">
            <a:avLst/>
          </a:prstGeom>
          <a:noFill/>
        </p:spPr>
        <p:txBody>
          <a:bodyPr wrap="none" rtlCol="1">
            <a:spAutoFit/>
          </a:bodyPr>
          <a:lstStyle/>
          <a:p>
            <a:pPr marL="285750" indent="-285750">
              <a:buFont typeface="Wingdings" panose="05000000000000000000" pitchFamily="2" charset="2"/>
              <a:buChar char="v"/>
            </a:pPr>
            <a:endParaRPr lang="fa-IR" dirty="0"/>
          </a:p>
          <a:p>
            <a:r>
              <a:rPr lang="fa-IR" dirty="0"/>
              <a:t>1)افراد می خواهند نسبت به موضوعی که اهمیت دارد از خود واکنش نشان دهند </a:t>
            </a:r>
          </a:p>
          <a:p>
            <a:endParaRPr lang="fa-IR" dirty="0"/>
          </a:p>
          <a:p>
            <a:r>
              <a:rPr lang="fa-IR" dirty="0"/>
              <a:t>2)در مواردی که ابهام وجود دارد و باعث اضطراب فرد می شود </a:t>
            </a:r>
          </a:p>
          <a:p>
            <a:endParaRPr lang="fa-IR" dirty="0"/>
          </a:p>
          <a:p>
            <a:pPr marL="285750" indent="-285750">
              <a:buFont typeface="Wingdings" panose="05000000000000000000" pitchFamily="2" charset="2"/>
              <a:buChar char="ü"/>
            </a:pPr>
            <a:r>
              <a:rPr lang="fa-IR" dirty="0"/>
              <a:t>شایعه تا زمانی دوام می یابد که خواسته ها وانتظاراتی که موجب بروز و تقویت آنها شده اند تامین گردد.</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7" name="TextBox 6"/>
          <p:cNvSpPr txBox="1"/>
          <p:nvPr/>
        </p:nvSpPr>
        <p:spPr>
          <a:xfrm>
            <a:off x="819225" y="620688"/>
            <a:ext cx="6929486" cy="769441"/>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3200" b="1" spc="50" dirty="0">
                <a:ln w="11430"/>
                <a:solidFill>
                  <a:schemeClr val="accent2">
                    <a:lumMod val="50000"/>
                  </a:schemeClr>
                </a:solidFill>
                <a:effectLst>
                  <a:outerShdw blurRad="76200" dist="50800" dir="5400000" algn="tl" rotWithShape="0">
                    <a:srgbClr val="000000">
                      <a:alpha val="65000"/>
                    </a:srgbClr>
                  </a:outerShdw>
                </a:effectLst>
                <a:cs typeface="B Titr" pitchFamily="2" charset="-78"/>
              </a:rPr>
              <a:t>موانعی که بر سر راه ارتباطات اثر بخش قرار دارد</a:t>
            </a:r>
          </a:p>
        </p:txBody>
      </p:sp>
      <p:graphicFrame>
        <p:nvGraphicFramePr>
          <p:cNvPr id="4" name="Diagram 3"/>
          <p:cNvGraphicFramePr/>
          <p:nvPr>
            <p:extLst>
              <p:ext uri="{D42A27DB-BD31-4B8C-83A1-F6EECF244321}">
                <p14:modId xmlns:p14="http://schemas.microsoft.com/office/powerpoint/2010/main" val="4047440835"/>
              </p:ext>
            </p:extLst>
          </p:nvPr>
        </p:nvGraphicFramePr>
        <p:xfrm>
          <a:off x="1403648" y="1916832"/>
          <a:ext cx="6429420" cy="508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744462" y="3284985"/>
            <a:ext cx="1475610" cy="307777"/>
          </a:xfrm>
          <a:prstGeom prst="rect">
            <a:avLst/>
          </a:prstGeom>
          <a:noFill/>
        </p:spPr>
        <p:txBody>
          <a:bodyPr wrap="square" rtlCol="1">
            <a:spAutoFit/>
          </a:bodyPr>
          <a:lstStyle/>
          <a:p>
            <a:r>
              <a:rPr lang="fa-IR" sz="1400" b="1" dirty="0"/>
              <a:t>ویژگی های شخصی</a:t>
            </a:r>
          </a:p>
        </p:txBody>
      </p:sp>
      <p:sp>
        <p:nvSpPr>
          <p:cNvPr id="3" name="TextBox 2"/>
          <p:cNvSpPr txBox="1"/>
          <p:nvPr/>
        </p:nvSpPr>
        <p:spPr>
          <a:xfrm>
            <a:off x="1979712" y="3038662"/>
            <a:ext cx="1203404" cy="369332"/>
          </a:xfrm>
          <a:prstGeom prst="rect">
            <a:avLst/>
          </a:prstGeom>
          <a:noFill/>
        </p:spPr>
        <p:txBody>
          <a:bodyPr wrap="square" rtlCol="1">
            <a:spAutoFit/>
          </a:bodyPr>
          <a:lstStyle/>
          <a:p>
            <a:r>
              <a:rPr lang="fa-IR" dirty="0"/>
              <a:t>جنسیت</a:t>
            </a:r>
          </a:p>
        </p:txBody>
      </p:sp>
      <p:sp>
        <p:nvSpPr>
          <p:cNvPr id="5" name="TextBox 4"/>
          <p:cNvSpPr txBox="1"/>
          <p:nvPr/>
        </p:nvSpPr>
        <p:spPr>
          <a:xfrm>
            <a:off x="4140505" y="4941168"/>
            <a:ext cx="720081" cy="369332"/>
          </a:xfrm>
          <a:prstGeom prst="rect">
            <a:avLst/>
          </a:prstGeom>
          <a:noFill/>
        </p:spPr>
        <p:txBody>
          <a:bodyPr wrap="square" rtlCol="1">
            <a:spAutoFit/>
          </a:bodyPr>
          <a:lstStyle/>
          <a:p>
            <a:r>
              <a:rPr lang="fa-IR" dirty="0"/>
              <a:t>زبان</a:t>
            </a:r>
          </a:p>
        </p:txBody>
      </p:sp>
    </p:spTree>
    <p:extLst>
      <p:ext uri="{BB962C8B-B14F-4D97-AF65-F5344CB8AC3E}">
        <p14:creationId xmlns:p14="http://schemas.microsoft.com/office/powerpoint/2010/main" val="9384198"/>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23528" y="980728"/>
            <a:ext cx="8496944" cy="4708981"/>
          </a:xfrm>
          <a:prstGeom prst="rect">
            <a:avLst/>
          </a:prstGeom>
          <a:noFill/>
        </p:spPr>
        <p:txBody>
          <a:bodyPr wrap="square" rtlCol="1">
            <a:spAutoFit/>
          </a:bodyPr>
          <a:lstStyle/>
          <a:p>
            <a:pPr marL="342900" indent="-342900">
              <a:buFont typeface="Wingdings" panose="05000000000000000000" pitchFamily="2" charset="2"/>
              <a:buChar char="q"/>
            </a:pPr>
            <a:r>
              <a:rPr lang="fa-IR" sz="2000" b="1" dirty="0">
                <a:solidFill>
                  <a:srgbClr val="002060"/>
                </a:solidFill>
              </a:rPr>
              <a:t>از صافی گذرانیدن اطلاعات: </a:t>
            </a:r>
            <a:r>
              <a:rPr lang="fa-IR" dirty="0"/>
              <a:t>به دو حالت میباشد 1)توسط خود پیام دهنده 2) تعدادسطوح سازمانی</a:t>
            </a:r>
          </a:p>
          <a:p>
            <a:pPr marL="285750" indent="-285750">
              <a:buFont typeface="Wingdings" panose="05000000000000000000" pitchFamily="2" charset="2"/>
              <a:buChar char="q"/>
            </a:pPr>
            <a:endParaRPr lang="fa-IR" dirty="0"/>
          </a:p>
          <a:p>
            <a:pPr marL="342900" indent="-342900">
              <a:buFont typeface="Wingdings" panose="05000000000000000000" pitchFamily="2" charset="2"/>
              <a:buChar char="q"/>
            </a:pPr>
            <a:r>
              <a:rPr lang="fa-IR" sz="2000" b="1" dirty="0">
                <a:solidFill>
                  <a:srgbClr val="002060"/>
                </a:solidFill>
              </a:rPr>
              <a:t>ویژگی های شخصی :</a:t>
            </a:r>
            <a:r>
              <a:rPr lang="fa-IR" dirty="0"/>
              <a:t>گیرنده پیام با توجه به نیازها،انگیزه ها، تجربه ها پیام را از رمز خارج می نماید.</a:t>
            </a:r>
          </a:p>
          <a:p>
            <a:pPr marL="285750" indent="-285750">
              <a:buFont typeface="Wingdings" panose="05000000000000000000" pitchFamily="2" charset="2"/>
              <a:buChar char="q"/>
            </a:pPr>
            <a:endParaRPr lang="fa-IR" dirty="0"/>
          </a:p>
          <a:p>
            <a:pPr marL="342900" indent="-342900">
              <a:buFont typeface="Wingdings" panose="05000000000000000000" pitchFamily="2" charset="2"/>
              <a:buChar char="q"/>
            </a:pPr>
            <a:r>
              <a:rPr lang="fa-IR" sz="2000" b="1" dirty="0">
                <a:solidFill>
                  <a:srgbClr val="002060"/>
                </a:solidFill>
              </a:rPr>
              <a:t>جنسیت : </a:t>
            </a:r>
            <a:r>
              <a:rPr lang="fa-IR" dirty="0"/>
              <a:t>زنان و مردان به دلایل مختلف باید بین خود ارتباط گفتاری برقرار کنند.تحقیقات نشان داده که مردان با زبانی صحبت می کنند و مطالبی را می شنوند که درباره مقام سازمانی واستقلال در کار باشد وزنان بازبانی صحبت می کنند ومطالبی را می شنوند که درباره روابط و صمیمیت باشد. البته این امر نسبی است.</a:t>
            </a:r>
          </a:p>
          <a:p>
            <a:pPr marL="285750" indent="-285750">
              <a:buFont typeface="Wingdings" panose="05000000000000000000" pitchFamily="2" charset="2"/>
              <a:buChar char="q"/>
            </a:pPr>
            <a:endParaRPr lang="fa-IR" dirty="0"/>
          </a:p>
          <a:p>
            <a:pPr marL="342900" indent="-342900">
              <a:buFont typeface="Wingdings" panose="05000000000000000000" pitchFamily="2" charset="2"/>
              <a:buChar char="q"/>
            </a:pPr>
            <a:r>
              <a:rPr lang="fa-IR" sz="2000" b="1" dirty="0">
                <a:solidFill>
                  <a:srgbClr val="002060"/>
                </a:solidFill>
              </a:rPr>
              <a:t>عواطف : </a:t>
            </a:r>
            <a:r>
              <a:rPr lang="fa-IR" dirty="0"/>
              <a:t>نوع احساس گیرنده پیام هنگام دریافت پیام بر تفسیری که او از محتوای پیام میکند اثر می گذارد</a:t>
            </a:r>
          </a:p>
          <a:p>
            <a:pPr marL="285750" indent="-285750">
              <a:buFont typeface="Wingdings" panose="05000000000000000000" pitchFamily="2" charset="2"/>
              <a:buChar char="q"/>
            </a:pPr>
            <a:endParaRPr lang="fa-IR" dirty="0"/>
          </a:p>
          <a:p>
            <a:pPr marL="342900" indent="-342900">
              <a:buFont typeface="Wingdings" panose="05000000000000000000" pitchFamily="2" charset="2"/>
              <a:buChar char="q"/>
            </a:pPr>
            <a:r>
              <a:rPr lang="fa-IR" sz="2000" b="1" dirty="0">
                <a:solidFill>
                  <a:srgbClr val="002060"/>
                </a:solidFill>
              </a:rPr>
              <a:t>زبان : </a:t>
            </a:r>
            <a:r>
              <a:rPr lang="fa-IR" dirty="0"/>
              <a:t>کلام برای افراد مختلف معانی مختلف دارد . عواملی مانند سن ، میزان تحصیلات، زمینه فرهنگی ، وجود سلسله مراتب اداری بر برداشت از کلام دیگران تاثیر گذار است.</a:t>
            </a:r>
          </a:p>
          <a:p>
            <a:pPr marL="285750" indent="-285750">
              <a:buFont typeface="Wingdings" panose="05000000000000000000" pitchFamily="2" charset="2"/>
              <a:buChar char="q"/>
            </a:pPr>
            <a:endParaRPr lang="fa-IR" dirty="0"/>
          </a:p>
          <a:p>
            <a:pPr marL="342900" indent="-342900">
              <a:buFont typeface="Wingdings" panose="05000000000000000000" pitchFamily="2" charset="2"/>
              <a:buChar char="q"/>
            </a:pPr>
            <a:r>
              <a:rPr lang="fa-IR" sz="2000" b="1" dirty="0">
                <a:solidFill>
                  <a:srgbClr val="002060"/>
                </a:solidFill>
              </a:rPr>
              <a:t>ارتباطات غیر گفتاری : </a:t>
            </a:r>
            <a:r>
              <a:rPr lang="fa-IR" dirty="0"/>
              <a:t>زمانی که توافق نظر بین دو نفر وجود داشته باشد مشکلی پیش نمی آید اما هنگامی که ارتباطات گفتاری و غیر گفتاری سازگار نیستند دریافت کننده دچار سر در گمی می شود.</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251520" y="116632"/>
            <a:ext cx="8715436" cy="148886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4400" b="1" spc="50" dirty="0">
                <a:ln w="11430"/>
                <a:solidFill>
                  <a:schemeClr val="accent4">
                    <a:lumMod val="50000"/>
                  </a:schemeClr>
                </a:solidFill>
                <a:effectLst>
                  <a:outerShdw blurRad="76200" dist="50800" dir="5400000" algn="tl" rotWithShape="0">
                    <a:srgbClr val="000000">
                      <a:alpha val="65000"/>
                    </a:srgbClr>
                  </a:outerShdw>
                </a:effectLst>
                <a:cs typeface="B Titr" pitchFamily="2" charset="-78"/>
              </a:rPr>
              <a:t>ارتباط بین فرهنگ ها  </a:t>
            </a:r>
          </a:p>
          <a:p>
            <a:pPr>
              <a:lnSpc>
                <a:spcPct val="150000"/>
              </a:lnSpc>
            </a:pPr>
            <a:r>
              <a:rPr lang="fa-IR" b="1" spc="50" dirty="0">
                <a:ln w="11430"/>
                <a:solidFill>
                  <a:schemeClr val="accent4">
                    <a:lumMod val="50000"/>
                  </a:schemeClr>
                </a:solidFill>
                <a:cs typeface="B Titr" pitchFamily="2" charset="-78"/>
              </a:rPr>
              <a:t>.</a:t>
            </a:r>
          </a:p>
        </p:txBody>
      </p:sp>
      <p:sp>
        <p:nvSpPr>
          <p:cNvPr id="7" name="TextBox 6"/>
          <p:cNvSpPr txBox="1"/>
          <p:nvPr/>
        </p:nvSpPr>
        <p:spPr>
          <a:xfrm>
            <a:off x="434823" y="260648"/>
            <a:ext cx="8715436" cy="148886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4400" b="1" spc="50" dirty="0">
                <a:ln w="11430"/>
                <a:solidFill>
                  <a:schemeClr val="accent4">
                    <a:lumMod val="50000"/>
                  </a:schemeClr>
                </a:solidFill>
                <a:effectLst>
                  <a:outerShdw blurRad="76200" dist="50800" dir="5400000" algn="tl" rotWithShape="0">
                    <a:srgbClr val="000000">
                      <a:alpha val="65000"/>
                    </a:srgbClr>
                  </a:outerShdw>
                </a:effectLst>
                <a:cs typeface="B Titr" pitchFamily="2" charset="-78"/>
              </a:rPr>
              <a:t>  </a:t>
            </a:r>
          </a:p>
          <a:p>
            <a:pPr>
              <a:lnSpc>
                <a:spcPct val="150000"/>
              </a:lnSpc>
            </a:pPr>
            <a:r>
              <a:rPr lang="fa-IR" b="1" spc="50" dirty="0">
                <a:ln w="11430"/>
                <a:solidFill>
                  <a:schemeClr val="accent4">
                    <a:lumMod val="50000"/>
                  </a:schemeClr>
                </a:solidFill>
                <a:cs typeface="B Titr" pitchFamily="2" charset="-78"/>
              </a:rPr>
              <a:t>.</a:t>
            </a:r>
          </a:p>
        </p:txBody>
      </p:sp>
      <p:sp>
        <p:nvSpPr>
          <p:cNvPr id="2" name="TextBox 1"/>
          <p:cNvSpPr txBox="1"/>
          <p:nvPr/>
        </p:nvSpPr>
        <p:spPr>
          <a:xfrm>
            <a:off x="-2268760" y="1605501"/>
            <a:ext cx="11305256" cy="5262979"/>
          </a:xfrm>
          <a:prstGeom prst="rect">
            <a:avLst/>
          </a:prstGeom>
          <a:noFill/>
        </p:spPr>
        <p:txBody>
          <a:bodyPr wrap="square" rtlCol="1">
            <a:spAutoFit/>
          </a:bodyPr>
          <a:lstStyle/>
          <a:p>
            <a:r>
              <a:rPr lang="fa-IR" sz="2400" dirty="0"/>
              <a:t>اثرات فرهنگی بین دو طرف تاثیر زیادی در درک واحساس طرفین از پیام ها دارد .</a:t>
            </a:r>
          </a:p>
          <a:p>
            <a:r>
              <a:rPr lang="fa-IR" sz="2400" dirty="0"/>
              <a:t>بنابراین برای جلو گیری از سوء برداشت بین دو فرد از فرهنگ های مختلف نکات </a:t>
            </a:r>
          </a:p>
          <a:p>
            <a:r>
              <a:rPr lang="fa-IR" sz="2400" dirty="0"/>
              <a:t>زیر را باید رعایت کرد :</a:t>
            </a:r>
          </a:p>
          <a:p>
            <a:endParaRPr lang="fa-IR" dirty="0"/>
          </a:p>
          <a:p>
            <a:pPr marL="342900" indent="-342900">
              <a:buAutoNum type="arabicParenR"/>
            </a:pPr>
            <a:r>
              <a:rPr lang="fa-IR" sz="2400" dirty="0"/>
              <a:t>اساس را براین گذارید که اختلاف فرهنگی وجود دارد مگر اینکه همسانی به اثبات برسد</a:t>
            </a:r>
          </a:p>
          <a:p>
            <a:pPr marL="342900" indent="-342900">
              <a:buAutoNum type="arabicParenR"/>
            </a:pPr>
            <a:endParaRPr lang="fa-IR" sz="2400" dirty="0"/>
          </a:p>
          <a:p>
            <a:pPr marL="342900" indent="-342900">
              <a:buAutoNum type="arabicParenR"/>
            </a:pPr>
            <a:r>
              <a:rPr lang="fa-IR" sz="2400" dirty="0"/>
              <a:t>قضاوت خود را به تاخیر اندازید</a:t>
            </a:r>
          </a:p>
          <a:p>
            <a:pPr marL="342900" indent="-342900">
              <a:buAutoNum type="arabicParenR"/>
            </a:pPr>
            <a:endParaRPr lang="fa-IR" sz="2400" dirty="0"/>
          </a:p>
          <a:p>
            <a:pPr marL="342900" indent="-342900">
              <a:buAutoNum type="arabicParenR"/>
            </a:pPr>
            <a:r>
              <a:rPr lang="fa-IR" sz="2400" dirty="0"/>
              <a:t>خود را جای دیگران قرار دهید</a:t>
            </a:r>
          </a:p>
          <a:p>
            <a:pPr marL="342900" indent="-342900">
              <a:buAutoNum type="arabicParenR"/>
            </a:pPr>
            <a:endParaRPr lang="fa-IR" sz="2400" dirty="0"/>
          </a:p>
          <a:p>
            <a:pPr marL="342900" indent="-342900">
              <a:buAutoNum type="arabicParenR"/>
            </a:pPr>
            <a:r>
              <a:rPr lang="fa-IR" sz="2400" dirty="0"/>
              <a:t>رای قطعی صادر نکنید</a:t>
            </a:r>
          </a:p>
          <a:p>
            <a:pPr marL="342900" indent="-342900">
              <a:buAutoNum type="arabicParenR"/>
            </a:pPr>
            <a:endParaRPr lang="fa-IR" sz="2400" dirty="0"/>
          </a:p>
          <a:p>
            <a:pPr marL="342900" indent="-342900">
              <a:buAutoNum type="arabicParenR"/>
            </a:pPr>
            <a:endParaRPr lang="fa-IR" dirty="0"/>
          </a:p>
          <a:p>
            <a:endParaRPr lang="fa-IR" dirty="0"/>
          </a:p>
          <a:p>
            <a:pPr marL="342900" indent="-342900">
              <a:buAutoNum type="arabicParenR"/>
            </a:pPr>
            <a:endParaRPr lang="fa-IR"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0" y="944816"/>
            <a:ext cx="8858280" cy="5447645"/>
          </a:xfrm>
          <a:prstGeom prst="rect">
            <a:avLst/>
          </a:prstGeom>
          <a:noFill/>
        </p:spPr>
        <p:txBody>
          <a:bodyPr wrap="square" rtlCol="1">
            <a:spAutoFit/>
          </a:bodyPr>
          <a:lstStyle/>
          <a:p>
            <a:pPr marL="342900" indent="-342900" algn="just">
              <a:lnSpc>
                <a:spcPct val="200000"/>
              </a:lnSpc>
              <a:buAutoNum type="arabicParenR"/>
            </a:pPr>
            <a:r>
              <a:rPr lang="fa-IR" sz="2000" b="1" dirty="0">
                <a:cs typeface="B Traffic" pitchFamily="2" charset="-78"/>
              </a:rPr>
              <a:t>از نتیجه های باز خورد استفاده کنید :</a:t>
            </a:r>
            <a:r>
              <a:rPr lang="fa-IR" b="1" dirty="0">
                <a:cs typeface="B Traffic" pitchFamily="2" charset="-78"/>
              </a:rPr>
              <a:t> این امر از سوءتفاهم و بد فهمی می کاهد.</a:t>
            </a:r>
          </a:p>
          <a:p>
            <a:pPr marL="342900" indent="-342900" algn="just">
              <a:lnSpc>
                <a:spcPct val="200000"/>
              </a:lnSpc>
              <a:buAutoNum type="arabicParenR"/>
            </a:pPr>
            <a:r>
              <a:rPr lang="fa-IR" sz="2000" b="1" dirty="0">
                <a:cs typeface="B Traffic" pitchFamily="2" charset="-78"/>
              </a:rPr>
              <a:t>زبان ساده  : </a:t>
            </a:r>
            <a:r>
              <a:rPr lang="fa-IR" b="1" dirty="0">
                <a:cs typeface="B Traffic" pitchFamily="2" charset="-78"/>
              </a:rPr>
              <a:t>کلمات روشن وقابل درک و متناسب با طرف مقابل انتخاب شود.</a:t>
            </a:r>
          </a:p>
          <a:p>
            <a:pPr marL="342900" indent="-342900" algn="just">
              <a:lnSpc>
                <a:spcPct val="200000"/>
              </a:lnSpc>
              <a:buAutoNum type="arabicParenR"/>
            </a:pPr>
            <a:r>
              <a:rPr lang="fa-IR" sz="2000" b="1" dirty="0">
                <a:cs typeface="B Traffic" pitchFamily="2" charset="-78"/>
              </a:rPr>
              <a:t>گوش دادن : </a:t>
            </a:r>
            <a:r>
              <a:rPr lang="fa-IR" b="1" dirty="0">
                <a:cs typeface="B Traffic" pitchFamily="2" charset="-78"/>
              </a:rPr>
              <a:t>باید گوش بدهیم نه اینکه بشنویم  ، شنیدن اقدامی غیر فعال و گوش دادن اقدامی فعال است.</a:t>
            </a:r>
          </a:p>
          <a:p>
            <a:pPr marL="342900" indent="-342900" algn="just">
              <a:lnSpc>
                <a:spcPct val="200000"/>
              </a:lnSpc>
              <a:buAutoNum type="arabicParenR"/>
            </a:pPr>
            <a:r>
              <a:rPr lang="fa-IR" sz="2000" b="1" dirty="0">
                <a:cs typeface="B Traffic" pitchFamily="2" charset="-78"/>
              </a:rPr>
              <a:t>کنترل احساسات : </a:t>
            </a:r>
            <a:r>
              <a:rPr lang="fa-IR" b="1" dirty="0">
                <a:cs typeface="B Traffic" pitchFamily="2" charset="-78"/>
              </a:rPr>
              <a:t>چنانچه مدیر دچار احساسات شد بهترین راه این است اندکی تامل نماید و منتظر شود تا به وضع عادی برگردد.</a:t>
            </a:r>
          </a:p>
          <a:p>
            <a:pPr marL="342900" indent="-342900" algn="just">
              <a:lnSpc>
                <a:spcPct val="200000"/>
              </a:lnSpc>
              <a:buAutoNum type="arabicParenR"/>
            </a:pPr>
            <a:r>
              <a:rPr lang="fa-IR" sz="2000" b="1" dirty="0">
                <a:cs typeface="B Traffic" pitchFamily="2" charset="-78"/>
              </a:rPr>
              <a:t>ارتباطات غیر گفتاری توجه کنید : </a:t>
            </a:r>
            <a:r>
              <a:rPr lang="fa-IR" b="1" dirty="0">
                <a:cs typeface="B Traffic" pitchFamily="2" charset="-78"/>
              </a:rPr>
              <a:t>کسی که بخواهد ارتباطی اثر بخش را برقرار نمایدباید به ارتباطات غیر گفتاری هم توجه کند وبداندکه آن ها هم همان پیام مورد نظر را مخابره می کنند.</a:t>
            </a:r>
          </a:p>
          <a:p>
            <a:pPr marL="342900" indent="-342900" algn="just">
              <a:lnSpc>
                <a:spcPct val="200000"/>
              </a:lnSpc>
              <a:buAutoNum type="arabicParenR"/>
            </a:pPr>
            <a:r>
              <a:rPr lang="fa-IR" sz="2000" b="1" dirty="0">
                <a:cs typeface="B Traffic" pitchFamily="2" charset="-78"/>
              </a:rPr>
              <a:t>استفاده از شایعات : </a:t>
            </a:r>
            <a:r>
              <a:rPr lang="fa-IR" b="1" dirty="0">
                <a:cs typeface="B Traffic" pitchFamily="2" charset="-78"/>
              </a:rPr>
              <a:t>با توجه به اینکه نممی توان شایعات را ریشه کن کرد، بنابراین آنچه که مدیر باید انجام دهد این است که از این پدیده هم به روشی سازنده ومعقول استفاده نماید.</a:t>
            </a:r>
          </a:p>
        </p:txBody>
      </p:sp>
      <p:sp>
        <p:nvSpPr>
          <p:cNvPr id="6" name="TextBox 5"/>
          <p:cNvSpPr txBox="1"/>
          <p:nvPr/>
        </p:nvSpPr>
        <p:spPr>
          <a:xfrm>
            <a:off x="1928794" y="142852"/>
            <a:ext cx="6929486" cy="85408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3600" b="1" spc="50" dirty="0">
                <a:ln w="11430"/>
                <a:solidFill>
                  <a:schemeClr val="accent4">
                    <a:lumMod val="50000"/>
                  </a:schemeClr>
                </a:solidFill>
                <a:effectLst>
                  <a:outerShdw blurRad="76200" dist="50800" dir="5400000" algn="tl" rotWithShape="0">
                    <a:srgbClr val="000000">
                      <a:alpha val="65000"/>
                    </a:srgbClr>
                  </a:outerShdw>
                </a:effectLst>
                <a:cs typeface="B Titr" pitchFamily="2" charset="-78"/>
              </a:rPr>
              <a:t>نکات کاربردی برای مدیران</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4036053" y="548680"/>
            <a:ext cx="1334020" cy="923330"/>
          </a:xfrm>
          <a:prstGeom prst="rect">
            <a:avLst/>
          </a:prstGeom>
          <a:noFill/>
        </p:spPr>
        <p:txBody>
          <a:bodyPr wrap="none" rtlCol="1">
            <a:spAutoFit/>
          </a:bodyPr>
          <a:lstStyle/>
          <a:p>
            <a:pPr algn="ctr"/>
            <a:r>
              <a:rPr lang="fa-IR" sz="5400" b="1" i="1" dirty="0"/>
              <a:t>منابع</a:t>
            </a:r>
          </a:p>
        </p:txBody>
      </p:sp>
      <p:sp>
        <p:nvSpPr>
          <p:cNvPr id="5" name="TextBox 4"/>
          <p:cNvSpPr txBox="1"/>
          <p:nvPr/>
        </p:nvSpPr>
        <p:spPr>
          <a:xfrm>
            <a:off x="933494" y="1988840"/>
            <a:ext cx="7814969" cy="2246769"/>
          </a:xfrm>
          <a:prstGeom prst="rect">
            <a:avLst/>
          </a:prstGeom>
          <a:noFill/>
        </p:spPr>
        <p:txBody>
          <a:bodyPr wrap="square" rtlCol="1">
            <a:spAutoFit/>
          </a:bodyPr>
          <a:lstStyle/>
          <a:p>
            <a:pPr marL="342900" indent="-342900">
              <a:buFont typeface="Wingdings" panose="05000000000000000000" pitchFamily="2" charset="2"/>
              <a:buChar char="q"/>
            </a:pPr>
            <a:r>
              <a:rPr lang="fa-IR" sz="2000" b="1" dirty="0"/>
              <a:t>مبانی رفتار سازمانی رابینز</a:t>
            </a:r>
          </a:p>
          <a:p>
            <a:pPr marL="342900" indent="-342900">
              <a:buFont typeface="Wingdings" panose="05000000000000000000" pitchFamily="2" charset="2"/>
              <a:buChar char="q"/>
            </a:pPr>
            <a:endParaRPr lang="fa-IR" sz="2000" b="1" dirty="0"/>
          </a:p>
          <a:p>
            <a:pPr marL="342900" indent="-342900">
              <a:buFont typeface="Wingdings" panose="05000000000000000000" pitchFamily="2" charset="2"/>
              <a:buChar char="q"/>
            </a:pPr>
            <a:r>
              <a:rPr lang="fa-IR" sz="2000" b="1" dirty="0"/>
              <a:t>مبانی مدیریت رفتار سازمانی دکتر علی رضاییان</a:t>
            </a:r>
          </a:p>
          <a:p>
            <a:pPr marL="342900" indent="-342900">
              <a:buFont typeface="Wingdings" panose="05000000000000000000" pitchFamily="2" charset="2"/>
              <a:buChar char="q"/>
            </a:pPr>
            <a:endParaRPr lang="fa-IR" sz="2000" b="1" dirty="0"/>
          </a:p>
          <a:p>
            <a:pPr marL="342900" indent="-342900">
              <a:buFont typeface="Wingdings" panose="05000000000000000000" pitchFamily="2" charset="2"/>
              <a:buChar char="q"/>
            </a:pPr>
            <a:r>
              <a:rPr lang="fa-IR" sz="2000" b="1" dirty="0"/>
              <a:t>سازمان ومدیریت دکتر فرزاد فخیمی</a:t>
            </a:r>
          </a:p>
          <a:p>
            <a:pPr marL="342900" indent="-342900">
              <a:buFont typeface="Wingdings" panose="05000000000000000000" pitchFamily="2" charset="2"/>
              <a:buChar char="q"/>
            </a:pPr>
            <a:endParaRPr lang="fa-IR" sz="2000" b="1" dirty="0"/>
          </a:p>
          <a:p>
            <a:pPr marL="342900" indent="-342900">
              <a:buFont typeface="Wingdings" panose="05000000000000000000" pitchFamily="2" charset="2"/>
              <a:buChar char="q"/>
            </a:pPr>
            <a:r>
              <a:rPr lang="fa-IR" sz="2000" b="1" dirty="0"/>
              <a:t>مدیریت عمومی مهدی الوانی</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500430" y="3143248"/>
            <a:ext cx="2357454" cy="1488869"/>
          </a:xfrm>
          <a:prstGeom prst="rect">
            <a:avLst/>
          </a:prstGeom>
          <a:noFill/>
        </p:spPr>
        <p:txBody>
          <a:bodyPr wrap="square" rtlCol="1">
            <a:spAutoFit/>
          </a:bodyPr>
          <a:lstStyle/>
          <a:p>
            <a:pPr algn="ctr">
              <a:lnSpc>
                <a:spcPct val="150000"/>
              </a:lnSpc>
            </a:pPr>
            <a:endParaRPr lang="fa-IR" sz="6600" b="1" dirty="0">
              <a:solidFill>
                <a:schemeClr val="accent2">
                  <a:lumMod val="75000"/>
                </a:schemeClr>
              </a:solidFill>
              <a:cs typeface="B Titr"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rot="671976">
            <a:off x="683568" y="2832612"/>
            <a:ext cx="6264696" cy="1200329"/>
          </a:xfrm>
          <a:prstGeom prst="rect">
            <a:avLst/>
          </a:prstGeom>
          <a:noFill/>
        </p:spPr>
        <p:txBody>
          <a:bodyPr wrap="square" rtlCol="1">
            <a:spAutoFit/>
          </a:bodyPr>
          <a:lstStyle/>
          <a:p>
            <a:r>
              <a:rPr lang="fa-IR" sz="7200" b="1" i="1" dirty="0">
                <a:solidFill>
                  <a:srgbClr val="002060"/>
                </a:solidFill>
              </a:rPr>
              <a:t>باتشکر از نگاهتون</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1260723" y="3672515"/>
            <a:ext cx="6622553" cy="1023357"/>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fa-IR" sz="4400" b="1" cap="all" dirty="0">
                <a:ln w="0"/>
                <a:solidFill>
                  <a:srgbClr val="FF0000"/>
                </a:solidFill>
                <a:effectLst>
                  <a:reflection blurRad="12700" stA="50000" endPos="50000" dist="5000" dir="5400000" sy="-100000" rotWithShape="0"/>
                </a:effectLst>
                <a:cs typeface="B Titr" pitchFamily="2" charset="-78"/>
              </a:rPr>
              <a:t>موضوع :ارتباطات </a:t>
            </a:r>
            <a:r>
              <a:rPr lang="fa-IR" sz="3600" b="1" cap="all" dirty="0">
                <a:ln w="0"/>
                <a:solidFill>
                  <a:srgbClr val="FF0000"/>
                </a:solidFill>
                <a:effectLst>
                  <a:reflection blurRad="12700" stA="50000" endPos="50000" dist="5000" dir="5400000" sy="-100000" rotWithShape="0"/>
                </a:effectLst>
                <a:cs typeface="B Titr" pitchFamily="2" charset="-78"/>
              </a:rPr>
              <a:t>(</a:t>
            </a:r>
            <a:r>
              <a:rPr lang="en-US" sz="2800" b="1" cap="all" dirty="0">
                <a:ln w="0"/>
                <a:solidFill>
                  <a:srgbClr val="FF0000"/>
                </a:solidFill>
                <a:effectLst>
                  <a:reflection blurRad="12700" stA="50000" endPos="50000" dist="5000" dir="5400000" sy="-100000" rotWithShape="0"/>
                </a:effectLst>
                <a:cs typeface="B Titr" pitchFamily="2" charset="-78"/>
              </a:rPr>
              <a:t>(</a:t>
            </a:r>
            <a:r>
              <a:rPr lang="en-US" sz="2400" b="1" cap="all" dirty="0">
                <a:ln w="0"/>
                <a:solidFill>
                  <a:srgbClr val="FF0000"/>
                </a:solidFill>
                <a:effectLst>
                  <a:reflection blurRad="12700" stA="50000" endPos="50000" dist="5000" dir="5400000" sy="-100000" rotWithShape="0"/>
                </a:effectLst>
                <a:cs typeface="B Titr" pitchFamily="2" charset="-78"/>
              </a:rPr>
              <a:t>communications</a:t>
            </a:r>
            <a:endParaRPr lang="fa-IR" sz="2400" b="1" cap="all" dirty="0">
              <a:ln w="0"/>
              <a:solidFill>
                <a:srgbClr val="FF0000"/>
              </a:solidFill>
              <a:effectLst>
                <a:reflection blurRad="12700" stA="50000" endPos="50000" dist="5000" dir="5400000" sy="-100000" rotWithShape="0"/>
              </a:effectLst>
              <a:cs typeface="B Titr"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1257"/>
            <a:ext cx="2480757" cy="2132364"/>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0" y="0"/>
            <a:ext cx="9133254" cy="6858000"/>
          </a:xfrm>
          <a:prstGeom prst="rect">
            <a:avLst/>
          </a:prstGeom>
        </p:spPr>
      </p:pic>
      <p:sp>
        <p:nvSpPr>
          <p:cNvPr id="3" name="TextBox 2"/>
          <p:cNvSpPr txBox="1"/>
          <p:nvPr/>
        </p:nvSpPr>
        <p:spPr>
          <a:xfrm>
            <a:off x="7884369" y="404664"/>
            <a:ext cx="184730" cy="369332"/>
          </a:xfrm>
          <a:prstGeom prst="rect">
            <a:avLst/>
          </a:prstGeom>
          <a:noFill/>
        </p:spPr>
        <p:txBody>
          <a:bodyPr wrap="none" rtlCol="1">
            <a:spAutoFit/>
          </a:bodyPr>
          <a:lstStyle/>
          <a:p>
            <a:endParaRPr lang="fa-IR" dirty="0"/>
          </a:p>
        </p:txBody>
      </p:sp>
      <p:sp>
        <p:nvSpPr>
          <p:cNvPr id="4" name="TextBox 3"/>
          <p:cNvSpPr txBox="1"/>
          <p:nvPr/>
        </p:nvSpPr>
        <p:spPr>
          <a:xfrm>
            <a:off x="3139806" y="773996"/>
            <a:ext cx="2222083" cy="646331"/>
          </a:xfrm>
          <a:prstGeom prst="rect">
            <a:avLst/>
          </a:prstGeom>
          <a:noFill/>
        </p:spPr>
        <p:txBody>
          <a:bodyPr wrap="none" rtlCol="1">
            <a:spAutoFit/>
          </a:bodyPr>
          <a:lstStyle/>
          <a:p>
            <a:r>
              <a:rPr lang="fa-IR" sz="3600" b="1" dirty="0">
                <a:ln w="10160">
                  <a:solidFill>
                    <a:schemeClr val="accent5"/>
                  </a:solidFill>
                  <a:prstDash val="solid"/>
                </a:ln>
                <a:solidFill>
                  <a:srgbClr val="FFFF00"/>
                </a:solidFill>
                <a:effectLst>
                  <a:outerShdw blurRad="38100" dist="22860" dir="5400000" algn="tl" rotWithShape="0">
                    <a:srgbClr val="000000">
                      <a:alpha val="30000"/>
                    </a:srgbClr>
                  </a:outerShdw>
                </a:effectLst>
              </a:rPr>
              <a:t>فهرست</a:t>
            </a:r>
            <a:r>
              <a:rPr lang="fa-IR" b="1" dirty="0">
                <a:ln w="10160">
                  <a:solidFill>
                    <a:schemeClr val="accent5"/>
                  </a:solidFill>
                  <a:prstDash val="solid"/>
                </a:ln>
                <a:solidFill>
                  <a:srgbClr val="FFFF00"/>
                </a:solidFill>
                <a:effectLst>
                  <a:outerShdw blurRad="38100" dist="22860" dir="5400000" algn="tl" rotWithShape="0">
                    <a:srgbClr val="000000">
                      <a:alpha val="30000"/>
                    </a:srgbClr>
                  </a:outerShdw>
                </a:effectLst>
              </a:rPr>
              <a:t> </a:t>
            </a:r>
            <a:r>
              <a:rPr lang="fa-IR" sz="3200" b="1" dirty="0">
                <a:ln w="10160">
                  <a:solidFill>
                    <a:schemeClr val="accent5"/>
                  </a:solidFill>
                  <a:prstDash val="solid"/>
                </a:ln>
                <a:solidFill>
                  <a:srgbClr val="FFFF00"/>
                </a:solidFill>
                <a:effectLst>
                  <a:outerShdw blurRad="38100" dist="22860" dir="5400000" algn="tl" rotWithShape="0">
                    <a:srgbClr val="000000">
                      <a:alpha val="30000"/>
                    </a:srgbClr>
                  </a:outerShdw>
                </a:effectLst>
              </a:rPr>
              <a:t>مطالب</a:t>
            </a:r>
          </a:p>
        </p:txBody>
      </p:sp>
      <p:sp>
        <p:nvSpPr>
          <p:cNvPr id="6" name="TextBox 5"/>
          <p:cNvSpPr txBox="1"/>
          <p:nvPr/>
        </p:nvSpPr>
        <p:spPr>
          <a:xfrm>
            <a:off x="263388" y="2029490"/>
            <a:ext cx="8627746" cy="4832092"/>
          </a:xfrm>
          <a:prstGeom prst="rect">
            <a:avLst/>
          </a:prstGeom>
          <a:noFill/>
        </p:spPr>
        <p:txBody>
          <a:bodyPr wrap="none" rtlCol="1">
            <a:spAutoFit/>
          </a:bodyPr>
          <a:lstStyle/>
          <a:p>
            <a:r>
              <a:rPr lang="fa-IR" sz="2000" dirty="0"/>
              <a:t>نقش</a:t>
            </a:r>
            <a:r>
              <a:rPr lang="fa-IR" dirty="0"/>
              <a:t> ارتباطات ............................................................................................................4</a:t>
            </a:r>
          </a:p>
          <a:p>
            <a:endParaRPr lang="fa-IR" dirty="0"/>
          </a:p>
          <a:p>
            <a:r>
              <a:rPr lang="fa-IR" dirty="0"/>
              <a:t>فرایند ارتباطات ...........................................................................................................6</a:t>
            </a:r>
          </a:p>
          <a:p>
            <a:endParaRPr lang="fa-IR" dirty="0"/>
          </a:p>
          <a:p>
            <a:r>
              <a:rPr lang="fa-IR" dirty="0"/>
              <a:t>مسیر ارتباطات ............................................................................................................8</a:t>
            </a:r>
          </a:p>
          <a:p>
            <a:endParaRPr lang="fa-IR" dirty="0"/>
          </a:p>
          <a:p>
            <a:r>
              <a:rPr lang="fa-IR" dirty="0"/>
              <a:t>راه های شناخته شده درارتباطات ........................................................................................9</a:t>
            </a:r>
          </a:p>
          <a:p>
            <a:endParaRPr lang="fa-IR" dirty="0"/>
          </a:p>
          <a:p>
            <a:r>
              <a:rPr lang="fa-IR" dirty="0"/>
              <a:t>شبکه های ارتباطی ........................................................................................................10</a:t>
            </a:r>
          </a:p>
          <a:p>
            <a:endParaRPr lang="fa-IR" dirty="0"/>
          </a:p>
          <a:p>
            <a:r>
              <a:rPr lang="fa-IR" dirty="0"/>
              <a:t>موانعی که بر سر راه ارتباطات اثربخش قرار دارد ....................................................................12</a:t>
            </a:r>
          </a:p>
          <a:p>
            <a:endParaRPr lang="fa-IR" dirty="0"/>
          </a:p>
          <a:p>
            <a:r>
              <a:rPr lang="fa-IR" dirty="0"/>
              <a:t>ارتباطات بین فرهنگ ها ..................................................................................................14</a:t>
            </a:r>
          </a:p>
          <a:p>
            <a:endParaRPr lang="fa-IR" dirty="0"/>
          </a:p>
          <a:p>
            <a:r>
              <a:rPr lang="fa-IR" dirty="0"/>
              <a:t>نکات کاربردی برای مدیران ..............................................................................................15</a:t>
            </a:r>
          </a:p>
          <a:p>
            <a:endParaRPr lang="fa-IR" dirty="0"/>
          </a:p>
          <a:p>
            <a:r>
              <a:rPr lang="fa-IR" dirty="0"/>
              <a:t>منابع .........................................................................................................................16</a:t>
            </a:r>
          </a:p>
        </p:txBody>
      </p:sp>
    </p:spTree>
    <p:extLst>
      <p:ext uri="{BB962C8B-B14F-4D97-AF65-F5344CB8AC3E}">
        <p14:creationId xmlns:p14="http://schemas.microsoft.com/office/powerpoint/2010/main" val="1765982392"/>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57963126"/>
              </p:ext>
            </p:extLst>
          </p:nvPr>
        </p:nvGraphicFramePr>
        <p:xfrm>
          <a:off x="755576" y="1556792"/>
          <a:ext cx="721523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79524" y="4869160"/>
            <a:ext cx="8764476" cy="646331"/>
          </a:xfrm>
          <a:prstGeom prst="rect">
            <a:avLst/>
          </a:prstGeom>
          <a:noFill/>
        </p:spPr>
        <p:txBody>
          <a:bodyPr wrap="square" rtlCol="1">
            <a:spAutoFit/>
          </a:bodyPr>
          <a:lstStyle/>
          <a:p>
            <a:endParaRPr lang="fa-IR" dirty="0">
              <a:solidFill>
                <a:srgbClr val="C00000"/>
              </a:solidFill>
            </a:endParaRPr>
          </a:p>
          <a:p>
            <a:r>
              <a:rPr lang="fa-IR" dirty="0"/>
              <a:t>.</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6" name="TextBox 5"/>
          <p:cNvSpPr txBox="1"/>
          <p:nvPr/>
        </p:nvSpPr>
        <p:spPr>
          <a:xfrm flipH="1">
            <a:off x="549217" y="3194392"/>
            <a:ext cx="8424936" cy="923330"/>
          </a:xfrm>
          <a:prstGeom prst="rect">
            <a:avLst/>
          </a:prstGeom>
          <a:noFill/>
        </p:spPr>
        <p:txBody>
          <a:bodyPr wrap="square" rtlCol="1">
            <a:spAutoFit/>
          </a:bodyPr>
          <a:lstStyle/>
          <a:p>
            <a:r>
              <a:rPr lang="fa-IR" dirty="0">
                <a:solidFill>
                  <a:srgbClr val="C00000"/>
                </a:solidFill>
              </a:rPr>
              <a:t>ابرازاحساسات :</a:t>
            </a:r>
            <a:r>
              <a:rPr lang="fa-IR" dirty="0"/>
              <a:t> ارتباطاتی که در درون گروه صورت میگیرد یکی از ابزارهای اصلی است که اعضا بوسیله آن </a:t>
            </a:r>
          </a:p>
          <a:p>
            <a:endParaRPr lang="fa-IR" dirty="0"/>
          </a:p>
          <a:p>
            <a:r>
              <a:rPr lang="fa-IR" dirty="0"/>
              <a:t>نوع احساسات خود را(در مورد رضایت یانارضایتی از کار) ابراز می نمایند.</a:t>
            </a:r>
          </a:p>
        </p:txBody>
      </p:sp>
      <p:sp>
        <p:nvSpPr>
          <p:cNvPr id="7" name="TextBox 6"/>
          <p:cNvSpPr txBox="1"/>
          <p:nvPr/>
        </p:nvSpPr>
        <p:spPr>
          <a:xfrm>
            <a:off x="505331" y="4869160"/>
            <a:ext cx="8422645" cy="923330"/>
          </a:xfrm>
          <a:prstGeom prst="rect">
            <a:avLst/>
          </a:prstGeom>
          <a:noFill/>
        </p:spPr>
        <p:txBody>
          <a:bodyPr wrap="square" rtlCol="1">
            <a:spAutoFit/>
          </a:bodyPr>
          <a:lstStyle/>
          <a:p>
            <a:r>
              <a:rPr lang="fa-IR" dirty="0">
                <a:solidFill>
                  <a:srgbClr val="C00000"/>
                </a:solidFill>
              </a:rPr>
              <a:t>اطلاعات :</a:t>
            </a:r>
            <a:r>
              <a:rPr lang="fa-IR" dirty="0"/>
              <a:t>مربوط به فرایند تصمیم گیری است تا از طریق مبادله اطلاعات راه ها شناسایی ودر نهایت تصمیم </a:t>
            </a:r>
          </a:p>
          <a:p>
            <a:endParaRPr lang="fa-IR" dirty="0"/>
          </a:p>
          <a:p>
            <a:r>
              <a:rPr lang="fa-IR" dirty="0"/>
              <a:t>گیری انجام شود</a:t>
            </a:r>
          </a:p>
        </p:txBody>
      </p:sp>
      <p:sp>
        <p:nvSpPr>
          <p:cNvPr id="8" name="Rectangle 7"/>
          <p:cNvSpPr/>
          <p:nvPr/>
        </p:nvSpPr>
        <p:spPr>
          <a:xfrm>
            <a:off x="595394" y="1700808"/>
            <a:ext cx="8332582" cy="923330"/>
          </a:xfrm>
          <a:prstGeom prst="rect">
            <a:avLst/>
          </a:prstGeom>
        </p:spPr>
        <p:txBody>
          <a:bodyPr wrap="square">
            <a:spAutoFit/>
          </a:bodyPr>
          <a:lstStyle/>
          <a:p>
            <a:r>
              <a:rPr lang="fa-IR" dirty="0">
                <a:solidFill>
                  <a:srgbClr val="C00000"/>
                </a:solidFill>
              </a:rPr>
              <a:t>ایجاد انگیزه :</a:t>
            </a:r>
            <a:r>
              <a:rPr lang="fa-IR" dirty="0"/>
              <a:t>از طریق مشخص کردن آنچه کارمند یا کارگر باید انجام دهد،شیوه ای که کار باید انجام شود</a:t>
            </a:r>
          </a:p>
          <a:p>
            <a:r>
              <a:rPr lang="fa-IR" dirty="0"/>
              <a:t> </a:t>
            </a:r>
          </a:p>
          <a:p>
            <a:r>
              <a:rPr lang="fa-IR" dirty="0"/>
              <a:t>وتعیین پاداشی که به عملکرد تعلق میگیرد،ارتباطات می تواند پدیده انگیزش را تقویت نماید</a:t>
            </a:r>
          </a:p>
        </p:txBody>
      </p:sp>
      <p:sp>
        <p:nvSpPr>
          <p:cNvPr id="9" name="TextBox 8"/>
          <p:cNvSpPr txBox="1"/>
          <p:nvPr/>
        </p:nvSpPr>
        <p:spPr>
          <a:xfrm>
            <a:off x="8182259" y="536534"/>
            <a:ext cx="745717" cy="369332"/>
          </a:xfrm>
          <a:prstGeom prst="rect">
            <a:avLst/>
          </a:prstGeom>
          <a:noFill/>
        </p:spPr>
        <p:txBody>
          <a:bodyPr wrap="none" rtlCol="1">
            <a:spAutoFit/>
          </a:bodyPr>
          <a:lstStyle/>
          <a:p>
            <a:r>
              <a:rPr lang="fa-IR" dirty="0">
                <a:solidFill>
                  <a:srgbClr val="C00000"/>
                </a:solidFill>
              </a:rPr>
              <a:t>کنترل</a:t>
            </a:r>
            <a:r>
              <a:rPr lang="fa-IR" dirty="0"/>
              <a:t> </a:t>
            </a:r>
            <a:r>
              <a:rPr lang="fa-IR" dirty="0">
                <a:solidFill>
                  <a:srgbClr val="C00000"/>
                </a:solidFill>
              </a:rPr>
              <a:t>:</a:t>
            </a:r>
          </a:p>
        </p:txBody>
      </p:sp>
      <p:sp>
        <p:nvSpPr>
          <p:cNvPr id="10" name="Left Arrow 9"/>
          <p:cNvSpPr/>
          <p:nvPr/>
        </p:nvSpPr>
        <p:spPr>
          <a:xfrm rot="1032058">
            <a:off x="7216870" y="415507"/>
            <a:ext cx="952880" cy="133027"/>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B0F0"/>
              </a:solidFill>
            </a:endParaRPr>
          </a:p>
        </p:txBody>
      </p:sp>
      <p:sp>
        <p:nvSpPr>
          <p:cNvPr id="11" name="Left Arrow 10"/>
          <p:cNvSpPr/>
          <p:nvPr/>
        </p:nvSpPr>
        <p:spPr>
          <a:xfrm rot="20531447">
            <a:off x="7212052" y="752426"/>
            <a:ext cx="942153" cy="105400"/>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706448" y="112688"/>
            <a:ext cx="6402715" cy="369332"/>
          </a:xfrm>
          <a:prstGeom prst="rect">
            <a:avLst/>
          </a:prstGeom>
          <a:noFill/>
        </p:spPr>
        <p:txBody>
          <a:bodyPr wrap="none" rtlCol="1">
            <a:spAutoFit/>
          </a:bodyPr>
          <a:lstStyle/>
          <a:p>
            <a:r>
              <a:rPr lang="fa-IR" dirty="0"/>
              <a:t>رسمی : از طریق سلسله مراتب اختیارات و دستور العمل ها ویا رهنمود های رسمی</a:t>
            </a:r>
          </a:p>
        </p:txBody>
      </p:sp>
      <p:sp>
        <p:nvSpPr>
          <p:cNvPr id="13" name="TextBox 12"/>
          <p:cNvSpPr txBox="1"/>
          <p:nvPr/>
        </p:nvSpPr>
        <p:spPr>
          <a:xfrm>
            <a:off x="3361877" y="814117"/>
            <a:ext cx="3764172" cy="369332"/>
          </a:xfrm>
          <a:prstGeom prst="rect">
            <a:avLst/>
          </a:prstGeom>
          <a:noFill/>
        </p:spPr>
        <p:txBody>
          <a:bodyPr wrap="none" rtlCol="1">
            <a:spAutoFit/>
          </a:bodyPr>
          <a:lstStyle/>
          <a:p>
            <a:r>
              <a:rPr lang="fa-IR" dirty="0"/>
              <a:t>غیر رسمی : برخورد غیر رسمی افراد بایکدیگر</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extBox 5"/>
          <p:cNvSpPr txBox="1"/>
          <p:nvPr/>
        </p:nvSpPr>
        <p:spPr>
          <a:xfrm>
            <a:off x="1475656" y="92066"/>
            <a:ext cx="7500990" cy="92333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3600" b="1" spc="50" dirty="0">
                <a:ln w="11430"/>
                <a:solidFill>
                  <a:srgbClr val="C00000"/>
                </a:solidFill>
                <a:effectLst>
                  <a:outerShdw blurRad="76200" dist="50800" dir="5400000" algn="tl" rotWithShape="0">
                    <a:srgbClr val="000000">
                      <a:alpha val="65000"/>
                    </a:srgbClr>
                  </a:outerShdw>
                </a:effectLst>
                <a:cs typeface="B Titr" pitchFamily="2" charset="-78"/>
              </a:rPr>
              <a:t>- فرآیند ارتباطات </a:t>
            </a:r>
            <a:r>
              <a:rPr lang="fa-IR" sz="2800" b="1" spc="50" dirty="0">
                <a:ln w="11430"/>
                <a:solidFill>
                  <a:srgbClr val="C00000"/>
                </a:solidFill>
                <a:effectLst>
                  <a:outerShdw blurRad="76200" dist="50800" dir="5400000" algn="tl" rotWithShape="0">
                    <a:srgbClr val="000000">
                      <a:alpha val="65000"/>
                    </a:srgbClr>
                  </a:outerShdw>
                </a:effectLst>
                <a:cs typeface="B Titr" pitchFamily="2" charset="-78"/>
              </a:rPr>
              <a:t>(</a:t>
            </a:r>
            <a:r>
              <a:rPr lang="en-US" sz="2800" b="1" spc="50" dirty="0">
                <a:ln w="11430"/>
                <a:solidFill>
                  <a:srgbClr val="C00000"/>
                </a:solidFill>
                <a:effectLst>
                  <a:outerShdw blurRad="76200" dist="50800" dir="5400000" algn="tl" rotWithShape="0">
                    <a:srgbClr val="000000">
                      <a:alpha val="65000"/>
                    </a:srgbClr>
                  </a:outerShdw>
                </a:effectLst>
                <a:cs typeface="B Titr" pitchFamily="2" charset="-78"/>
              </a:rPr>
              <a:t>communications process</a:t>
            </a:r>
            <a:r>
              <a:rPr lang="fa-IR" sz="2800" b="1" spc="50" dirty="0">
                <a:ln w="11430"/>
                <a:solidFill>
                  <a:srgbClr val="C00000"/>
                </a:solidFill>
                <a:effectLst>
                  <a:outerShdw blurRad="76200" dist="50800" dir="5400000" algn="tl" rotWithShape="0">
                    <a:srgbClr val="000000">
                      <a:alpha val="65000"/>
                    </a:srgbClr>
                  </a:outerShdw>
                </a:effectLst>
                <a:cs typeface="B Titr" pitchFamily="2" charset="-78"/>
              </a:rPr>
              <a:t>)</a:t>
            </a:r>
            <a:endParaRPr lang="fa-IR" sz="3600" b="1" spc="50" dirty="0">
              <a:ln w="11430"/>
              <a:solidFill>
                <a:srgbClr val="C00000"/>
              </a:solidFill>
              <a:effectLst>
                <a:outerShdw blurRad="76200" dist="50800" dir="5400000" algn="tl" rotWithShape="0">
                  <a:srgbClr val="000000">
                    <a:alpha val="65000"/>
                  </a:srgbClr>
                </a:outerShdw>
              </a:effectLst>
              <a:cs typeface="B Titr" pitchFamily="2" charset="-78"/>
            </a:endParaRPr>
          </a:p>
        </p:txBody>
      </p:sp>
      <p:grpSp>
        <p:nvGrpSpPr>
          <p:cNvPr id="1026" name="Group 2"/>
          <p:cNvGrpSpPr>
            <a:grpSpLocks/>
          </p:cNvGrpSpPr>
          <p:nvPr/>
        </p:nvGrpSpPr>
        <p:grpSpPr bwMode="auto">
          <a:xfrm>
            <a:off x="1115616" y="1916832"/>
            <a:ext cx="7286763" cy="3054540"/>
            <a:chOff x="1049" y="2732"/>
            <a:chExt cx="9921" cy="3703"/>
          </a:xfrm>
        </p:grpSpPr>
        <p:sp>
          <p:nvSpPr>
            <p:cNvPr id="1027" name="Rectangle 3"/>
            <p:cNvSpPr>
              <a:spLocks noChangeArrowheads="1"/>
            </p:cNvSpPr>
            <p:nvPr/>
          </p:nvSpPr>
          <p:spPr bwMode="auto">
            <a:xfrm>
              <a:off x="9545" y="2771"/>
              <a:ext cx="1425" cy="79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fa-IR" sz="1400" b="1" dirty="0">
                  <a:solidFill>
                    <a:prstClr val="black"/>
                  </a:solidFill>
                  <a:ea typeface="Arial" pitchFamily="34" charset="0"/>
                  <a:cs typeface="B Nazanin" pitchFamily="2" charset="-78"/>
                </a:rPr>
                <a:t>فرستنده پیام </a:t>
              </a:r>
              <a:r>
                <a:rPr lang="fa-IR" sz="1200" b="1" dirty="0">
                  <a:solidFill>
                    <a:prstClr val="black"/>
                  </a:solidFill>
                  <a:ea typeface="Arial" pitchFamily="34" charset="0"/>
                  <a:cs typeface="B Nazanin" pitchFamily="2" charset="-78"/>
                </a:rPr>
                <a:t>(منبع پیام)</a:t>
              </a:r>
              <a:r>
                <a:rPr lang="fa-IR" sz="1600" b="1" dirty="0">
                  <a:solidFill>
                    <a:prstClr val="black"/>
                  </a:solidFill>
                  <a:ea typeface="Arial" pitchFamily="34" charset="0"/>
                  <a:cs typeface="B Nazanin" pitchFamily="2" charset="-78"/>
                </a:rPr>
                <a:t>	</a:t>
              </a:r>
              <a:endParaRPr lang="fa-IR" sz="2800" dirty="0">
                <a:solidFill>
                  <a:prstClr val="black"/>
                </a:solidFill>
                <a:latin typeface="Arial" pitchFamily="34" charset="0"/>
              </a:endParaRPr>
            </a:p>
          </p:txBody>
        </p:sp>
        <p:sp>
          <p:nvSpPr>
            <p:cNvPr id="1028" name="Rectangle 4"/>
            <p:cNvSpPr>
              <a:spLocks noChangeArrowheads="1"/>
            </p:cNvSpPr>
            <p:nvPr/>
          </p:nvSpPr>
          <p:spPr bwMode="auto">
            <a:xfrm>
              <a:off x="7845" y="2732"/>
              <a:ext cx="1445" cy="82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fa-IR" sz="1600" b="1" dirty="0">
                  <a:solidFill>
                    <a:prstClr val="black"/>
                  </a:solidFill>
                  <a:ea typeface="Arial" pitchFamily="34" charset="0"/>
                  <a:cs typeface="B Nazanin" pitchFamily="2" charset="-78"/>
                </a:rPr>
                <a:t>به رمز در آوردن پیام(</a:t>
              </a:r>
              <a:r>
                <a:rPr lang="fa-IR" sz="1400" b="1" dirty="0">
                  <a:solidFill>
                    <a:prstClr val="black"/>
                  </a:solidFill>
                  <a:ea typeface="Arial" pitchFamily="34" charset="0"/>
                  <a:cs typeface="B Nazanin" pitchFamily="2" charset="-78"/>
                </a:rPr>
                <a:t>کدگذاری</a:t>
              </a:r>
              <a:r>
                <a:rPr lang="fa-IR" sz="1600" b="1" dirty="0">
                  <a:solidFill>
                    <a:prstClr val="black"/>
                  </a:solidFill>
                  <a:ea typeface="Arial" pitchFamily="34" charset="0"/>
                  <a:cs typeface="B Nazanin" pitchFamily="2" charset="-78"/>
                </a:rPr>
                <a:t>)</a:t>
              </a:r>
              <a:endParaRPr lang="fa-IR" sz="2800" dirty="0">
                <a:solidFill>
                  <a:prstClr val="black"/>
                </a:solidFill>
                <a:latin typeface="Arial" pitchFamily="34" charset="0"/>
              </a:endParaRPr>
            </a:p>
          </p:txBody>
        </p:sp>
        <p:sp>
          <p:nvSpPr>
            <p:cNvPr id="1029" name="Rectangle 5"/>
            <p:cNvSpPr>
              <a:spLocks noChangeArrowheads="1"/>
            </p:cNvSpPr>
            <p:nvPr/>
          </p:nvSpPr>
          <p:spPr bwMode="auto">
            <a:xfrm>
              <a:off x="6150" y="2745"/>
              <a:ext cx="1425" cy="79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fa-IR" sz="2000" b="1" dirty="0">
                  <a:solidFill>
                    <a:prstClr val="black"/>
                  </a:solidFill>
                  <a:ea typeface="Arial" pitchFamily="34" charset="0"/>
                  <a:cs typeface="B Nazanin" pitchFamily="2" charset="-78"/>
                </a:rPr>
                <a:t>پیام</a:t>
              </a:r>
              <a:endParaRPr lang="fa-IR" sz="3600" dirty="0">
                <a:solidFill>
                  <a:prstClr val="black"/>
                </a:solidFill>
                <a:latin typeface="Arial" pitchFamily="34" charset="0"/>
              </a:endParaRPr>
            </a:p>
          </p:txBody>
        </p:sp>
        <p:sp>
          <p:nvSpPr>
            <p:cNvPr id="1030" name="Rectangle 6"/>
            <p:cNvSpPr>
              <a:spLocks noChangeArrowheads="1"/>
            </p:cNvSpPr>
            <p:nvPr/>
          </p:nvSpPr>
          <p:spPr bwMode="auto">
            <a:xfrm>
              <a:off x="4455" y="2745"/>
              <a:ext cx="1425" cy="79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fa-IR" sz="2000" dirty="0">
                  <a:solidFill>
                    <a:prstClr val="black"/>
                  </a:solidFill>
                  <a:latin typeface="Arial" pitchFamily="34" charset="0"/>
                </a:rPr>
                <a:t>کانال</a:t>
              </a:r>
              <a:endParaRPr lang="fa-IR" sz="2800" dirty="0">
                <a:solidFill>
                  <a:prstClr val="black"/>
                </a:solidFill>
                <a:latin typeface="Arial" pitchFamily="34" charset="0"/>
              </a:endParaRPr>
            </a:p>
          </p:txBody>
        </p:sp>
        <p:sp>
          <p:nvSpPr>
            <p:cNvPr id="1031" name="Rectangle 7"/>
            <p:cNvSpPr>
              <a:spLocks noChangeArrowheads="1"/>
            </p:cNvSpPr>
            <p:nvPr/>
          </p:nvSpPr>
          <p:spPr bwMode="auto">
            <a:xfrm>
              <a:off x="2694" y="2770"/>
              <a:ext cx="1461" cy="76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fa-IR" sz="1400" b="1" dirty="0">
                  <a:solidFill>
                    <a:prstClr val="black"/>
                  </a:solidFill>
                  <a:ea typeface="Arial" pitchFamily="34" charset="0"/>
                  <a:cs typeface="B Nazanin" pitchFamily="2" charset="-78"/>
                </a:rPr>
                <a:t>از رمز خارج کردن پیام(کدبرداری)</a:t>
              </a:r>
            </a:p>
          </p:txBody>
        </p:sp>
        <p:sp>
          <p:nvSpPr>
            <p:cNvPr id="1032" name="Rectangle 8"/>
            <p:cNvSpPr>
              <a:spLocks noChangeArrowheads="1"/>
            </p:cNvSpPr>
            <p:nvPr/>
          </p:nvSpPr>
          <p:spPr bwMode="auto">
            <a:xfrm>
              <a:off x="1050" y="2745"/>
              <a:ext cx="1425" cy="79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fa-IR" sz="1600" b="1" dirty="0">
                  <a:solidFill>
                    <a:prstClr val="black"/>
                  </a:solidFill>
                  <a:ea typeface="Arial" pitchFamily="34" charset="0"/>
                  <a:cs typeface="B Nazanin" pitchFamily="2" charset="-78"/>
                </a:rPr>
                <a:t>گیرندگان پیام</a:t>
              </a:r>
              <a:endParaRPr lang="fa-IR" sz="2800" dirty="0">
                <a:solidFill>
                  <a:prstClr val="black"/>
                </a:solidFill>
                <a:latin typeface="Arial" pitchFamily="34" charset="0"/>
              </a:endParaRPr>
            </a:p>
          </p:txBody>
        </p:sp>
        <p:cxnSp>
          <p:nvCxnSpPr>
            <p:cNvPr id="1033" name="AutoShape 9"/>
            <p:cNvCxnSpPr>
              <a:cxnSpLocks noChangeShapeType="1"/>
            </p:cNvCxnSpPr>
            <p:nvPr/>
          </p:nvCxnSpPr>
          <p:spPr bwMode="auto">
            <a:xfrm flipH="1">
              <a:off x="9270" y="3150"/>
              <a:ext cx="255" cy="0"/>
            </a:xfrm>
            <a:prstGeom prst="straightConnector1">
              <a:avLst/>
            </a:prstGeom>
            <a:noFill/>
            <a:ln w="9525">
              <a:solidFill>
                <a:schemeClr val="tx1">
                  <a:lumMod val="95000"/>
                  <a:lumOff val="5000"/>
                </a:schemeClr>
              </a:solidFill>
              <a:round/>
              <a:headEnd/>
              <a:tailEnd type="triangle" w="med" len="med"/>
            </a:ln>
          </p:spPr>
        </p:cxnSp>
        <p:cxnSp>
          <p:nvCxnSpPr>
            <p:cNvPr id="1034" name="AutoShape 10"/>
            <p:cNvCxnSpPr>
              <a:cxnSpLocks noChangeShapeType="1"/>
            </p:cNvCxnSpPr>
            <p:nvPr/>
          </p:nvCxnSpPr>
          <p:spPr bwMode="auto">
            <a:xfrm flipH="1">
              <a:off x="7575" y="3150"/>
              <a:ext cx="255" cy="0"/>
            </a:xfrm>
            <a:prstGeom prst="straightConnector1">
              <a:avLst/>
            </a:prstGeom>
            <a:noFill/>
            <a:ln w="9525">
              <a:solidFill>
                <a:schemeClr val="tx1">
                  <a:lumMod val="95000"/>
                  <a:lumOff val="5000"/>
                </a:schemeClr>
              </a:solidFill>
              <a:round/>
              <a:headEnd/>
              <a:tailEnd type="triangle" w="med" len="med"/>
            </a:ln>
          </p:spPr>
        </p:cxnSp>
        <p:cxnSp>
          <p:nvCxnSpPr>
            <p:cNvPr id="1035" name="AutoShape 11"/>
            <p:cNvCxnSpPr>
              <a:cxnSpLocks noChangeShapeType="1"/>
            </p:cNvCxnSpPr>
            <p:nvPr/>
          </p:nvCxnSpPr>
          <p:spPr bwMode="auto">
            <a:xfrm flipH="1">
              <a:off x="5895" y="3150"/>
              <a:ext cx="255" cy="0"/>
            </a:xfrm>
            <a:prstGeom prst="straightConnector1">
              <a:avLst/>
            </a:prstGeom>
            <a:noFill/>
            <a:ln w="9525">
              <a:solidFill>
                <a:schemeClr val="tx1">
                  <a:lumMod val="95000"/>
                  <a:lumOff val="5000"/>
                </a:schemeClr>
              </a:solidFill>
              <a:round/>
              <a:headEnd/>
              <a:tailEnd type="triangle" w="med" len="med"/>
            </a:ln>
          </p:spPr>
        </p:cxnSp>
        <p:cxnSp>
          <p:nvCxnSpPr>
            <p:cNvPr id="1036" name="AutoShape 12"/>
            <p:cNvCxnSpPr>
              <a:cxnSpLocks noChangeShapeType="1"/>
            </p:cNvCxnSpPr>
            <p:nvPr/>
          </p:nvCxnSpPr>
          <p:spPr bwMode="auto">
            <a:xfrm flipH="1">
              <a:off x="4200" y="3150"/>
              <a:ext cx="255" cy="0"/>
            </a:xfrm>
            <a:prstGeom prst="straightConnector1">
              <a:avLst/>
            </a:prstGeom>
            <a:noFill/>
            <a:ln w="9525">
              <a:solidFill>
                <a:schemeClr val="tx1">
                  <a:lumMod val="95000"/>
                  <a:lumOff val="5000"/>
                </a:schemeClr>
              </a:solidFill>
              <a:round/>
              <a:headEnd/>
              <a:tailEnd type="triangle" w="med" len="med"/>
            </a:ln>
          </p:spPr>
        </p:cxnSp>
        <p:cxnSp>
          <p:nvCxnSpPr>
            <p:cNvPr id="1037" name="AutoShape 13"/>
            <p:cNvCxnSpPr>
              <a:cxnSpLocks noChangeShapeType="1"/>
            </p:cNvCxnSpPr>
            <p:nvPr/>
          </p:nvCxnSpPr>
          <p:spPr bwMode="auto">
            <a:xfrm flipH="1">
              <a:off x="2475" y="3150"/>
              <a:ext cx="255" cy="0"/>
            </a:xfrm>
            <a:prstGeom prst="straightConnector1">
              <a:avLst/>
            </a:prstGeom>
            <a:noFill/>
            <a:ln w="9525">
              <a:solidFill>
                <a:schemeClr val="tx1">
                  <a:lumMod val="95000"/>
                  <a:lumOff val="5000"/>
                </a:schemeClr>
              </a:solidFill>
              <a:round/>
              <a:headEnd/>
              <a:tailEnd type="triangle" w="med" len="med"/>
            </a:ln>
          </p:spPr>
        </p:cxnSp>
        <p:sp>
          <p:nvSpPr>
            <p:cNvPr id="1039" name="Rectangle 15"/>
            <p:cNvSpPr>
              <a:spLocks noChangeArrowheads="1"/>
            </p:cNvSpPr>
            <p:nvPr/>
          </p:nvSpPr>
          <p:spPr bwMode="auto">
            <a:xfrm>
              <a:off x="5515" y="5640"/>
              <a:ext cx="1922" cy="79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fa-IR" sz="2400" b="1" dirty="0">
                  <a:solidFill>
                    <a:prstClr val="black"/>
                  </a:solidFill>
                  <a:ea typeface="Arial" pitchFamily="34" charset="0"/>
                  <a:cs typeface="B Nazanin" pitchFamily="2" charset="-78"/>
                </a:rPr>
                <a:t>بازخورد</a:t>
              </a:r>
              <a:endParaRPr lang="fa-IR" sz="4000" dirty="0">
                <a:solidFill>
                  <a:prstClr val="black"/>
                </a:solidFill>
                <a:latin typeface="Arial" pitchFamily="34" charset="0"/>
              </a:endParaRPr>
            </a:p>
          </p:txBody>
        </p:sp>
        <p:cxnSp>
          <p:nvCxnSpPr>
            <p:cNvPr id="1043" name="AutoShape 19"/>
            <p:cNvCxnSpPr>
              <a:cxnSpLocks noChangeShapeType="1"/>
            </p:cNvCxnSpPr>
            <p:nvPr/>
          </p:nvCxnSpPr>
          <p:spPr bwMode="auto">
            <a:xfrm>
              <a:off x="7437" y="6076"/>
              <a:ext cx="3319" cy="0"/>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1044" name="AutoShape 20"/>
            <p:cNvCxnSpPr>
              <a:cxnSpLocks noChangeShapeType="1"/>
            </p:cNvCxnSpPr>
            <p:nvPr/>
          </p:nvCxnSpPr>
          <p:spPr bwMode="auto">
            <a:xfrm flipV="1">
              <a:off x="10950" y="4858"/>
              <a:ext cx="0" cy="1218"/>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1045" name="AutoShape 21"/>
            <p:cNvCxnSpPr>
              <a:cxnSpLocks noChangeShapeType="1"/>
            </p:cNvCxnSpPr>
            <p:nvPr/>
          </p:nvCxnSpPr>
          <p:spPr bwMode="auto">
            <a:xfrm flipV="1">
              <a:off x="10950" y="3640"/>
              <a:ext cx="1" cy="1028"/>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1046" name="AutoShape 22"/>
            <p:cNvCxnSpPr>
              <a:cxnSpLocks noChangeShapeType="1"/>
            </p:cNvCxnSpPr>
            <p:nvPr/>
          </p:nvCxnSpPr>
          <p:spPr bwMode="auto">
            <a:xfrm flipV="1">
              <a:off x="1067" y="4819"/>
              <a:ext cx="0" cy="1218"/>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1047" name="AutoShape 23"/>
            <p:cNvCxnSpPr>
              <a:cxnSpLocks noChangeShapeType="1"/>
            </p:cNvCxnSpPr>
            <p:nvPr/>
          </p:nvCxnSpPr>
          <p:spPr bwMode="auto">
            <a:xfrm flipV="1">
              <a:off x="1049" y="3640"/>
              <a:ext cx="1" cy="1028"/>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1051" name="AutoShape 27"/>
            <p:cNvCxnSpPr>
              <a:cxnSpLocks noChangeShapeType="1"/>
            </p:cNvCxnSpPr>
            <p:nvPr/>
          </p:nvCxnSpPr>
          <p:spPr bwMode="auto">
            <a:xfrm flipH="1">
              <a:off x="1203" y="6076"/>
              <a:ext cx="4264" cy="0"/>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77468256"/>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620688"/>
            <a:ext cx="8678858" cy="5632311"/>
          </a:xfrm>
          <a:prstGeom prst="rect">
            <a:avLst/>
          </a:prstGeom>
          <a:noFill/>
        </p:spPr>
        <p:txBody>
          <a:bodyPr wrap="square" rtlCol="1">
            <a:spAutoFit/>
          </a:bodyPr>
          <a:lstStyle/>
          <a:p>
            <a:pPr marL="285750" indent="-285750">
              <a:buFont typeface="Wingdings" panose="05000000000000000000" pitchFamily="2" charset="2"/>
              <a:buChar char="v"/>
            </a:pPr>
            <a:r>
              <a:rPr lang="fa-IR" b="1" dirty="0">
                <a:solidFill>
                  <a:srgbClr val="002060"/>
                </a:solidFill>
              </a:rPr>
              <a:t>فرستنده پیام </a:t>
            </a:r>
            <a:r>
              <a:rPr lang="fa-IR" dirty="0"/>
              <a:t>: مدرهرالگوی ارتباطی وجود فرد یا افراد، یا موسسه ای که بعنوان منبع پیام شرطی اساسی است اگر منبع یا فرستنده ای وجود نداشته باشد، ارتباط برقرار نخواهد شد.</a:t>
            </a:r>
          </a:p>
          <a:p>
            <a:r>
              <a:rPr lang="fa-IR" dirty="0"/>
              <a:t>    </a:t>
            </a:r>
          </a:p>
          <a:p>
            <a:pPr marL="285750" indent="-285750">
              <a:buFont typeface="Wingdings" panose="05000000000000000000" pitchFamily="2" charset="2"/>
              <a:buChar char="v"/>
            </a:pPr>
            <a:endParaRPr lang="fa-IR" dirty="0"/>
          </a:p>
          <a:p>
            <a:pPr marL="285750" indent="-285750">
              <a:buFont typeface="Wingdings" panose="05000000000000000000" pitchFamily="2" charset="2"/>
              <a:buChar char="v"/>
            </a:pPr>
            <a:r>
              <a:rPr lang="fa-IR" b="1" dirty="0">
                <a:solidFill>
                  <a:srgbClr val="002060"/>
                </a:solidFill>
              </a:rPr>
              <a:t>به رمز درآوردن پیام (کدگذاری) </a:t>
            </a:r>
            <a:r>
              <a:rPr lang="fa-IR" dirty="0">
                <a:solidFill>
                  <a:srgbClr val="002060"/>
                </a:solidFill>
              </a:rPr>
              <a:t>:</a:t>
            </a:r>
            <a:r>
              <a:rPr lang="fa-IR" dirty="0"/>
              <a:t> عبارت است از فرایند تبدیل پیام به شکل علامت و نشانه</a:t>
            </a:r>
          </a:p>
          <a:p>
            <a:pPr marL="285750" indent="-285750">
              <a:buFont typeface="Wingdings" panose="05000000000000000000" pitchFamily="2" charset="2"/>
              <a:buChar char="v"/>
            </a:pPr>
            <a:endParaRPr lang="fa-IR" dirty="0"/>
          </a:p>
          <a:p>
            <a:pPr marL="285750" indent="-285750">
              <a:buFont typeface="Wingdings" panose="05000000000000000000" pitchFamily="2" charset="2"/>
              <a:buChar char="v"/>
            </a:pPr>
            <a:r>
              <a:rPr lang="fa-IR" b="1" dirty="0">
                <a:solidFill>
                  <a:srgbClr val="002060"/>
                </a:solidFill>
              </a:rPr>
              <a:t>پیام : </a:t>
            </a:r>
            <a:r>
              <a:rPr lang="fa-IR" dirty="0"/>
              <a:t>یک محصول فیزیکی وواقعی است که در سایه به رمز در آمدن منبع پیام به وجود می آید</a:t>
            </a:r>
          </a:p>
          <a:p>
            <a:pPr marL="285750" indent="-285750">
              <a:buFont typeface="Wingdings" panose="05000000000000000000" pitchFamily="2" charset="2"/>
              <a:buChar char="v"/>
            </a:pPr>
            <a:endParaRPr lang="fa-IR" dirty="0"/>
          </a:p>
          <a:p>
            <a:pPr marL="285750" indent="-285750">
              <a:buFont typeface="Wingdings" panose="05000000000000000000" pitchFamily="2" charset="2"/>
              <a:buChar char="v"/>
            </a:pPr>
            <a:r>
              <a:rPr lang="fa-IR" b="1" dirty="0">
                <a:solidFill>
                  <a:srgbClr val="002060"/>
                </a:solidFill>
              </a:rPr>
              <a:t>کانال :</a:t>
            </a:r>
            <a:r>
              <a:rPr lang="fa-IR" dirty="0"/>
              <a:t> وسیله ای است که پیام از آن عبور میکند وبه عبارتی پیام از طریق آن از فرستنده به گیرنده ارسال می شود.</a:t>
            </a:r>
          </a:p>
          <a:p>
            <a:pPr marL="285750" indent="-285750">
              <a:buFont typeface="Wingdings" panose="05000000000000000000" pitchFamily="2" charset="2"/>
              <a:buChar char="v"/>
            </a:pPr>
            <a:endParaRPr lang="fa-IR" dirty="0"/>
          </a:p>
          <a:p>
            <a:pPr marL="285750" indent="-285750">
              <a:buFont typeface="Wingdings" panose="05000000000000000000" pitchFamily="2" charset="2"/>
              <a:buChar char="v"/>
            </a:pPr>
            <a:r>
              <a:rPr lang="fa-IR" b="1" dirty="0">
                <a:solidFill>
                  <a:srgbClr val="002060"/>
                </a:solidFill>
              </a:rPr>
              <a:t>از رمز خارج کردن پیام (رمز گشایی) : </a:t>
            </a:r>
            <a:r>
              <a:rPr lang="fa-IR" dirty="0"/>
              <a:t>پیش از اینکه پیام دریافت شود باید نماد یا علایم موضوع در آن به گونه ای درآید که برای گیرنده پیام قابل درک باشد.</a:t>
            </a:r>
          </a:p>
          <a:p>
            <a:pPr marL="285750" indent="-285750">
              <a:buFont typeface="Wingdings" panose="05000000000000000000" pitchFamily="2" charset="2"/>
              <a:buChar char="v"/>
            </a:pPr>
            <a:endParaRPr lang="fa-IR" dirty="0"/>
          </a:p>
          <a:p>
            <a:pPr marL="285750" indent="-285750">
              <a:buFont typeface="Wingdings" panose="05000000000000000000" pitchFamily="2" charset="2"/>
              <a:buChar char="v"/>
            </a:pPr>
            <a:r>
              <a:rPr lang="fa-IR" b="1" dirty="0">
                <a:solidFill>
                  <a:srgbClr val="002060"/>
                </a:solidFill>
              </a:rPr>
              <a:t>گیرنده پیام :</a:t>
            </a:r>
            <a:r>
              <a:rPr lang="fa-IR" dirty="0"/>
              <a:t>موضوع یا کسی است که پیام به اوداده می شود.</a:t>
            </a:r>
          </a:p>
          <a:p>
            <a:pPr marL="285750" indent="-285750">
              <a:buFont typeface="Wingdings" panose="05000000000000000000" pitchFamily="2" charset="2"/>
              <a:buChar char="v"/>
            </a:pPr>
            <a:endParaRPr lang="fa-IR" dirty="0"/>
          </a:p>
          <a:p>
            <a:pPr marL="285750" indent="-285750">
              <a:buFont typeface="Wingdings" panose="05000000000000000000" pitchFamily="2" charset="2"/>
              <a:buChar char="v"/>
            </a:pPr>
            <a:r>
              <a:rPr lang="fa-IR" b="1" dirty="0">
                <a:solidFill>
                  <a:srgbClr val="002060"/>
                </a:solidFill>
              </a:rPr>
              <a:t>باز خورد : </a:t>
            </a:r>
            <a:r>
              <a:rPr lang="fa-IR" dirty="0"/>
              <a:t>بازخورد نمودن پیام یعنی کنترل میزان موفقیتی که در ارسال پیام به دست آمده است وبدان وسیله مشخص می شود که آیا گیرنده پیام آن را به درستی درک کرده است یا خیر.</a:t>
            </a:r>
          </a:p>
          <a:p>
            <a:pPr marL="285750" indent="-285750">
              <a:buFont typeface="Wingdings" panose="05000000000000000000" pitchFamily="2" charset="2"/>
              <a:buChar char="v"/>
            </a:pPr>
            <a:endParaRPr lang="fa-IR" b="1" dirty="0">
              <a:solidFill>
                <a:srgbClr val="002060"/>
              </a:solidFill>
            </a:endParaRPr>
          </a:p>
          <a:p>
            <a:pPr marL="285750" indent="-285750">
              <a:buFont typeface="Wingdings" panose="05000000000000000000" pitchFamily="2" charset="2"/>
              <a:buChar char="v"/>
            </a:pPr>
            <a:r>
              <a:rPr lang="fa-IR" b="1" dirty="0">
                <a:solidFill>
                  <a:srgbClr val="002060"/>
                </a:solidFill>
              </a:rPr>
              <a:t>پارازیت یا عوامل مزاحم  :</a:t>
            </a:r>
            <a:r>
              <a:rPr lang="fa-IR" dirty="0"/>
              <a:t>عوامل مختلف بیرونی ودرونی ممکن است مانع برقراری ارتباطات مطلوب شوند.</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32868" y="1190713"/>
            <a:ext cx="8715404" cy="1373453"/>
          </a:xfrm>
          <a:prstGeom prst="rect">
            <a:avLst/>
          </a:prstGeom>
          <a:noFill/>
        </p:spPr>
        <p:txBody>
          <a:bodyPr wrap="square" rtlCol="1">
            <a:spAutoFit/>
          </a:bodyPr>
          <a:lstStyle/>
          <a:p>
            <a:pPr algn="just">
              <a:lnSpc>
                <a:spcPct val="250000"/>
              </a:lnSpc>
            </a:pPr>
            <a:r>
              <a:rPr lang="fa-IR" b="1" dirty="0">
                <a:solidFill>
                  <a:prstClr val="black"/>
                </a:solidFill>
                <a:cs typeface="B Zar" pitchFamily="2" charset="-78"/>
              </a:rPr>
              <a:t> </a:t>
            </a:r>
          </a:p>
          <a:p>
            <a:pPr algn="just">
              <a:lnSpc>
                <a:spcPct val="250000"/>
              </a:lnSpc>
            </a:pPr>
            <a:endParaRPr lang="fa-IR" b="1" dirty="0">
              <a:solidFill>
                <a:prstClr val="black"/>
              </a:solidFill>
              <a:cs typeface="B Zar" pitchFamily="2" charset="-78"/>
            </a:endParaRPr>
          </a:p>
        </p:txBody>
      </p:sp>
      <p:sp>
        <p:nvSpPr>
          <p:cNvPr id="7169" name="Rectangle 1"/>
          <p:cNvSpPr>
            <a:spLocks noChangeArrowheads="1"/>
          </p:cNvSpPr>
          <p:nvPr/>
        </p:nvSpPr>
        <p:spPr bwMode="auto">
          <a:xfrm>
            <a:off x="179512" y="2420888"/>
            <a:ext cx="5267272" cy="133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endParaRPr lang="fa-IR" b="1" dirty="0">
              <a:solidFill>
                <a:prstClr val="black"/>
              </a:solidFill>
              <a:ea typeface="Arial" pitchFamily="34" charset="0"/>
              <a:cs typeface="B Nazanin" pitchFamily="2" charset="-78"/>
            </a:endParaRPr>
          </a:p>
        </p:txBody>
      </p:sp>
      <p:grpSp>
        <p:nvGrpSpPr>
          <p:cNvPr id="7170" name="Group 2"/>
          <p:cNvGrpSpPr>
            <a:grpSpLocks/>
          </p:cNvGrpSpPr>
          <p:nvPr/>
        </p:nvGrpSpPr>
        <p:grpSpPr bwMode="auto">
          <a:xfrm>
            <a:off x="6944409" y="893534"/>
            <a:ext cx="676277" cy="1071319"/>
            <a:chOff x="6840" y="2460"/>
            <a:chExt cx="615" cy="1415"/>
          </a:xfrm>
        </p:grpSpPr>
        <p:cxnSp>
          <p:nvCxnSpPr>
            <p:cNvPr id="7171" name="AutoShape 3"/>
            <p:cNvCxnSpPr>
              <a:cxnSpLocks noChangeShapeType="1"/>
            </p:cNvCxnSpPr>
            <p:nvPr/>
          </p:nvCxnSpPr>
          <p:spPr bwMode="auto">
            <a:xfrm flipH="1" flipV="1">
              <a:off x="6840" y="2460"/>
              <a:ext cx="615" cy="600"/>
            </a:xfrm>
            <a:prstGeom prst="straightConnector1">
              <a:avLst/>
            </a:prstGeom>
            <a:noFill/>
            <a:ln w="9525">
              <a:solidFill>
                <a:srgbClr val="000000"/>
              </a:solidFill>
              <a:round/>
              <a:headEnd/>
              <a:tailEnd type="triangle" w="med" len="med"/>
            </a:ln>
          </p:spPr>
        </p:cxnSp>
        <p:cxnSp>
          <p:nvCxnSpPr>
            <p:cNvPr id="7173" name="AutoShape 5"/>
            <p:cNvCxnSpPr>
              <a:cxnSpLocks noChangeShapeType="1"/>
            </p:cNvCxnSpPr>
            <p:nvPr/>
          </p:nvCxnSpPr>
          <p:spPr bwMode="auto">
            <a:xfrm rot="10800000" flipV="1">
              <a:off x="6870" y="3060"/>
              <a:ext cx="585" cy="815"/>
            </a:xfrm>
            <a:prstGeom prst="straightConnector1">
              <a:avLst/>
            </a:prstGeom>
            <a:noFill/>
            <a:ln w="9525">
              <a:solidFill>
                <a:srgbClr val="000000"/>
              </a:solidFill>
              <a:round/>
              <a:headEnd/>
              <a:tailEnd type="triangle" w="med" len="med"/>
            </a:ln>
          </p:spPr>
        </p:cxnSp>
      </p:grpSp>
      <p:sp>
        <p:nvSpPr>
          <p:cNvPr id="4" name="TextBox 3"/>
          <p:cNvSpPr txBox="1"/>
          <p:nvPr/>
        </p:nvSpPr>
        <p:spPr>
          <a:xfrm>
            <a:off x="5564963" y="886139"/>
            <a:ext cx="723340" cy="923330"/>
          </a:xfrm>
          <a:prstGeom prst="rect">
            <a:avLst/>
          </a:prstGeom>
          <a:noFill/>
        </p:spPr>
        <p:txBody>
          <a:bodyPr wrap="square" rtlCol="1">
            <a:spAutoFit/>
          </a:bodyPr>
          <a:lstStyle/>
          <a:p>
            <a:endParaRPr lang="fa-IR" dirty="0"/>
          </a:p>
          <a:p>
            <a:endParaRPr lang="fa-IR" dirty="0"/>
          </a:p>
          <a:p>
            <a:endParaRPr lang="fa-IR" dirty="0"/>
          </a:p>
        </p:txBody>
      </p:sp>
      <p:sp>
        <p:nvSpPr>
          <p:cNvPr id="5" name="TextBox 4"/>
          <p:cNvSpPr txBox="1"/>
          <p:nvPr/>
        </p:nvSpPr>
        <p:spPr>
          <a:xfrm>
            <a:off x="7146543" y="1128184"/>
            <a:ext cx="1935129" cy="400110"/>
          </a:xfrm>
          <a:prstGeom prst="rect">
            <a:avLst/>
          </a:prstGeom>
          <a:noFill/>
        </p:spPr>
        <p:txBody>
          <a:bodyPr wrap="square" rtlCol="1">
            <a:spAutoFit/>
          </a:bodyPr>
          <a:lstStyle/>
          <a:p>
            <a:r>
              <a:rPr lang="fa-IR" sz="2000" b="1" dirty="0">
                <a:solidFill>
                  <a:srgbClr val="002060"/>
                </a:solidFill>
              </a:rPr>
              <a:t>مسیر ارتباطات</a:t>
            </a:r>
          </a:p>
        </p:txBody>
      </p:sp>
      <p:cxnSp>
        <p:nvCxnSpPr>
          <p:cNvPr id="11" name="AutoShape 3"/>
          <p:cNvCxnSpPr>
            <a:cxnSpLocks noChangeShapeType="1"/>
          </p:cNvCxnSpPr>
          <p:nvPr/>
        </p:nvCxnSpPr>
        <p:spPr bwMode="auto">
          <a:xfrm flipH="1" flipV="1">
            <a:off x="5690570" y="619187"/>
            <a:ext cx="547929" cy="357568"/>
          </a:xfrm>
          <a:prstGeom prst="straightConnector1">
            <a:avLst/>
          </a:prstGeom>
          <a:noFill/>
          <a:ln w="9525">
            <a:solidFill>
              <a:srgbClr val="000000"/>
            </a:solidFill>
            <a:round/>
            <a:headEnd/>
            <a:tailEnd type="triangle" w="med" len="med"/>
          </a:ln>
        </p:spPr>
      </p:cxnSp>
      <p:cxnSp>
        <p:nvCxnSpPr>
          <p:cNvPr id="14" name="AutoShape 3"/>
          <p:cNvCxnSpPr>
            <a:cxnSpLocks noChangeShapeType="1"/>
          </p:cNvCxnSpPr>
          <p:nvPr/>
        </p:nvCxnSpPr>
        <p:spPr bwMode="auto">
          <a:xfrm flipH="1">
            <a:off x="5596713" y="986165"/>
            <a:ext cx="659839" cy="230609"/>
          </a:xfrm>
          <a:prstGeom prst="straightConnector1">
            <a:avLst/>
          </a:prstGeom>
          <a:noFill/>
          <a:ln w="9525">
            <a:solidFill>
              <a:srgbClr val="000000"/>
            </a:solidFill>
            <a:round/>
            <a:headEnd/>
            <a:tailEnd type="triangle" w="med" len="med"/>
          </a:ln>
        </p:spPr>
      </p:cxnSp>
      <p:sp>
        <p:nvSpPr>
          <p:cNvPr id="9" name="TextBox 8"/>
          <p:cNvSpPr txBox="1"/>
          <p:nvPr/>
        </p:nvSpPr>
        <p:spPr>
          <a:xfrm>
            <a:off x="6219205" y="782250"/>
            <a:ext cx="723276" cy="369332"/>
          </a:xfrm>
          <a:prstGeom prst="rect">
            <a:avLst/>
          </a:prstGeom>
          <a:noFill/>
        </p:spPr>
        <p:txBody>
          <a:bodyPr wrap="none" rtlCol="1">
            <a:spAutoFit/>
          </a:bodyPr>
          <a:lstStyle/>
          <a:p>
            <a:r>
              <a:rPr lang="fa-IR" dirty="0"/>
              <a:t>عمودی</a:t>
            </a:r>
          </a:p>
        </p:txBody>
      </p:sp>
      <p:sp>
        <p:nvSpPr>
          <p:cNvPr id="10" name="TextBox 9"/>
          <p:cNvSpPr txBox="1"/>
          <p:nvPr/>
        </p:nvSpPr>
        <p:spPr>
          <a:xfrm>
            <a:off x="6424577" y="1795402"/>
            <a:ext cx="492444" cy="369332"/>
          </a:xfrm>
          <a:prstGeom prst="rect">
            <a:avLst/>
          </a:prstGeom>
          <a:noFill/>
        </p:spPr>
        <p:txBody>
          <a:bodyPr wrap="none" rtlCol="1">
            <a:spAutoFit/>
          </a:bodyPr>
          <a:lstStyle/>
          <a:p>
            <a:r>
              <a:rPr lang="fa-IR" dirty="0"/>
              <a:t>افقی</a:t>
            </a:r>
          </a:p>
        </p:txBody>
      </p:sp>
      <p:sp>
        <p:nvSpPr>
          <p:cNvPr id="15" name="TextBox 14"/>
          <p:cNvSpPr txBox="1"/>
          <p:nvPr/>
        </p:nvSpPr>
        <p:spPr>
          <a:xfrm>
            <a:off x="4281403" y="393470"/>
            <a:ext cx="1455911" cy="923330"/>
          </a:xfrm>
          <a:prstGeom prst="rect">
            <a:avLst/>
          </a:prstGeom>
          <a:noFill/>
        </p:spPr>
        <p:txBody>
          <a:bodyPr wrap="none" rtlCol="1">
            <a:spAutoFit/>
          </a:bodyPr>
          <a:lstStyle/>
          <a:p>
            <a:r>
              <a:rPr lang="fa-IR" dirty="0"/>
              <a:t> مسیر روبه پایین</a:t>
            </a:r>
          </a:p>
          <a:p>
            <a:endParaRPr lang="fa-IR" dirty="0"/>
          </a:p>
          <a:p>
            <a:r>
              <a:rPr lang="fa-IR" dirty="0"/>
              <a:t>  مسیر روبه بالا</a:t>
            </a:r>
          </a:p>
        </p:txBody>
      </p:sp>
      <p:sp>
        <p:nvSpPr>
          <p:cNvPr id="16" name="TextBox 15"/>
          <p:cNvSpPr txBox="1"/>
          <p:nvPr/>
        </p:nvSpPr>
        <p:spPr>
          <a:xfrm>
            <a:off x="0" y="2584476"/>
            <a:ext cx="9144000" cy="3693319"/>
          </a:xfrm>
          <a:prstGeom prst="rect">
            <a:avLst/>
          </a:prstGeom>
          <a:noFill/>
        </p:spPr>
        <p:txBody>
          <a:bodyPr wrap="square" rtlCol="1">
            <a:spAutoFit/>
          </a:bodyPr>
          <a:lstStyle/>
          <a:p>
            <a:r>
              <a:rPr lang="fa-IR" dirty="0">
                <a:solidFill>
                  <a:schemeClr val="accent2">
                    <a:lumMod val="50000"/>
                  </a:schemeClr>
                </a:solidFill>
              </a:rPr>
              <a:t>عمودی رو پایین : </a:t>
            </a:r>
            <a:r>
              <a:rPr lang="fa-IR" dirty="0"/>
              <a:t>برخورد مدیران با زیر دستان برای تعیین هدف ها ،مشخص کردن خط مشی ها واینکه نتیجه عملکرد ها را بازخورد می نماید</a:t>
            </a:r>
          </a:p>
          <a:p>
            <a:endParaRPr lang="fa-IR" dirty="0"/>
          </a:p>
          <a:p>
            <a:r>
              <a:rPr lang="fa-IR" dirty="0">
                <a:solidFill>
                  <a:schemeClr val="accent2">
                    <a:lumMod val="50000"/>
                  </a:schemeClr>
                </a:solidFill>
              </a:rPr>
              <a:t>عمودی روبه بالا : </a:t>
            </a:r>
            <a:r>
              <a:rPr lang="fa-IR" dirty="0"/>
              <a:t>برای بازخورد نمودن نتیجه عملیات و آگاه کردن مدیران از میزان پیشرفت کار ها از مسیر رو به بالا </a:t>
            </a:r>
          </a:p>
          <a:p>
            <a:r>
              <a:rPr lang="fa-IR" dirty="0"/>
              <a:t>استفاده میشود.</a:t>
            </a:r>
          </a:p>
          <a:p>
            <a:r>
              <a:rPr lang="fa-IR" dirty="0"/>
              <a:t>ارتباطاتی که مسیر رو به بالا می پیماید مدیران را از نوع احساسات کارکنان (درباره شغل ، همکاران وسازمان) آگاه </a:t>
            </a:r>
          </a:p>
          <a:p>
            <a:r>
              <a:rPr lang="fa-IR" dirty="0"/>
              <a:t>می کند.</a:t>
            </a:r>
          </a:p>
          <a:p>
            <a:endParaRPr lang="fa-IR" dirty="0"/>
          </a:p>
          <a:p>
            <a:r>
              <a:rPr lang="fa-IR" dirty="0">
                <a:solidFill>
                  <a:schemeClr val="accent2">
                    <a:lumMod val="50000"/>
                  </a:schemeClr>
                </a:solidFill>
              </a:rPr>
              <a:t>ارتباطات در سطح افقی : </a:t>
            </a:r>
            <a:r>
              <a:rPr lang="fa-IR" dirty="0"/>
              <a:t>اعضای یک گروه وهمچنین کارمندان ومدیران در یک سطح ارتباط برقرارمی کنند. ضرورت</a:t>
            </a:r>
          </a:p>
          <a:p>
            <a:endParaRPr lang="fa-IR" dirty="0"/>
          </a:p>
          <a:p>
            <a:r>
              <a:rPr lang="fa-IR" dirty="0"/>
              <a:t>این نوع ارتباط </a:t>
            </a:r>
            <a:r>
              <a:rPr lang="fa-IR" dirty="0">
                <a:solidFill>
                  <a:srgbClr val="FF0000"/>
                </a:solidFill>
              </a:rPr>
              <a:t>صرفه جویی در وقت و تسهیل ایجاد هماهنگی</a:t>
            </a:r>
            <a:r>
              <a:rPr lang="fa-IR" dirty="0"/>
              <a:t> است . غالبا شیوه ارتباطی به صورت غیر رسمی است اما </a:t>
            </a:r>
          </a:p>
          <a:p>
            <a:endParaRPr lang="fa-IR" dirty="0"/>
          </a:p>
          <a:p>
            <a:r>
              <a:rPr lang="fa-IR" dirty="0"/>
              <a:t>گاهی اوقات هم جنبه رسمی به خود می گیرد- از نظر مدیریت هم خوب می تواند باشد.</a:t>
            </a:r>
          </a:p>
        </p:txBody>
      </p:sp>
    </p:spTree>
    <p:extLst>
      <p:ext uri="{BB962C8B-B14F-4D97-AF65-F5344CB8AC3E}">
        <p14:creationId xmlns:p14="http://schemas.microsoft.com/office/powerpoint/2010/main" val="3291207067"/>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2340768" y="116632"/>
            <a:ext cx="9133491" cy="1331134"/>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28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cs typeface="B Titr" pitchFamily="2" charset="-78"/>
              </a:rPr>
              <a:t>راه های شناخته شده در ایجاد ارتباط</a:t>
            </a:r>
          </a:p>
          <a:p>
            <a:pPr>
              <a:lnSpc>
                <a:spcPct val="150000"/>
              </a:lnSpc>
            </a:pPr>
            <a:endParaRPr lang="fa-IR" sz="28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cs typeface="B Titr" pitchFamily="2" charset="-78"/>
            </a:endParaRPr>
          </a:p>
        </p:txBody>
      </p:sp>
      <p:sp>
        <p:nvSpPr>
          <p:cNvPr id="7169" name="Rectangle 1"/>
          <p:cNvSpPr>
            <a:spLocks noChangeArrowheads="1"/>
          </p:cNvSpPr>
          <p:nvPr/>
        </p:nvSpPr>
        <p:spPr bwMode="auto">
          <a:xfrm>
            <a:off x="0" y="3024194"/>
            <a:ext cx="5267272" cy="133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endParaRPr lang="fa-IR" sz="2800" b="1" dirty="0">
              <a:solidFill>
                <a:prstClr val="black"/>
              </a:solidFill>
              <a:latin typeface="Arial" pitchFamily="34" charset="0"/>
            </a:endParaRPr>
          </a:p>
        </p:txBody>
      </p:sp>
      <p:sp>
        <p:nvSpPr>
          <p:cNvPr id="5" name="TextBox 4"/>
          <p:cNvSpPr txBox="1"/>
          <p:nvPr/>
        </p:nvSpPr>
        <p:spPr>
          <a:xfrm>
            <a:off x="252535" y="1074843"/>
            <a:ext cx="8717171" cy="5232202"/>
          </a:xfrm>
          <a:prstGeom prst="rect">
            <a:avLst/>
          </a:prstGeom>
          <a:noFill/>
        </p:spPr>
        <p:txBody>
          <a:bodyPr wrap="square" rtlCol="1">
            <a:spAutoFit/>
          </a:bodyPr>
          <a:lstStyle/>
          <a:p>
            <a:r>
              <a:rPr lang="fa-IR" sz="2000" dirty="0">
                <a:solidFill>
                  <a:srgbClr val="002060"/>
                </a:solidFill>
              </a:rPr>
              <a:t>ارتباطات گفتاری </a:t>
            </a:r>
            <a:r>
              <a:rPr lang="fa-IR" dirty="0"/>
              <a:t>: سخنرانی ، بحث هایی که به صورت رسمی بین گروه انجام می شود و شایعه های غیر رسمی یا هوچی گری</a:t>
            </a:r>
          </a:p>
          <a:p>
            <a:r>
              <a:rPr lang="fa-IR" dirty="0">
                <a:solidFill>
                  <a:srgbClr val="FF0000"/>
                </a:solidFill>
              </a:rPr>
              <a:t>مزایا </a:t>
            </a:r>
            <a:r>
              <a:rPr lang="fa-IR" dirty="0"/>
              <a:t>: سرعت وبازخوردنمودن نتیجه</a:t>
            </a:r>
          </a:p>
          <a:p>
            <a:r>
              <a:rPr lang="fa-IR" dirty="0">
                <a:solidFill>
                  <a:srgbClr val="FF0000"/>
                </a:solidFill>
              </a:rPr>
              <a:t>معایب </a:t>
            </a:r>
            <a:r>
              <a:rPr lang="fa-IR" dirty="0"/>
              <a:t>: پیام از چندین نفر می گذرد ودرطی سلسله مراتب اختیارات ممکن است تحریف گردد.</a:t>
            </a:r>
          </a:p>
          <a:p>
            <a:endParaRPr lang="fa-IR" sz="2000" dirty="0">
              <a:solidFill>
                <a:srgbClr val="002060"/>
              </a:solidFill>
            </a:endParaRPr>
          </a:p>
          <a:p>
            <a:r>
              <a:rPr lang="fa-IR" sz="2000" dirty="0">
                <a:solidFill>
                  <a:srgbClr val="002060"/>
                </a:solidFill>
              </a:rPr>
              <a:t>ارتباطات نوشتاری </a:t>
            </a:r>
            <a:r>
              <a:rPr lang="fa-IR" dirty="0"/>
              <a:t>: نامه ،بخش نامه وپیام هایی که به صورت دور نویس مخابره می شود ، مجله ها وخبرنامه های سازمان ، یا نوشتارهای دیگر که بصورت کتبی یا علایم ارسال می گردد ، درمجموع ارتباطات نوشتاری را به وجود می آورد.</a:t>
            </a:r>
          </a:p>
          <a:p>
            <a:r>
              <a:rPr lang="fa-IR" dirty="0">
                <a:solidFill>
                  <a:srgbClr val="FF0000"/>
                </a:solidFill>
              </a:rPr>
              <a:t>مزایا </a:t>
            </a:r>
            <a:r>
              <a:rPr lang="fa-IR" dirty="0"/>
              <a:t>:پیام دهنده وگیرنده مدرکی را دردست خواهد داشت ومی تواند در موقع لزوم از آن استفاده کنند بخصوص در مورد پیام های بلند وپیچیده اهمیت دارد.</a:t>
            </a:r>
          </a:p>
          <a:p>
            <a:r>
              <a:rPr lang="fa-IR" dirty="0"/>
              <a:t>در پیام نوشتاری فرددقت بیشتری می کند وپشتوانه منطقی دارد.</a:t>
            </a:r>
          </a:p>
          <a:p>
            <a:r>
              <a:rPr lang="fa-IR" dirty="0">
                <a:solidFill>
                  <a:srgbClr val="FF0000"/>
                </a:solidFill>
              </a:rPr>
              <a:t>معایب </a:t>
            </a:r>
            <a:r>
              <a:rPr lang="fa-IR" dirty="0"/>
              <a:t>: وقت گیر است و بازخورد نداشتن نتیجه </a:t>
            </a:r>
          </a:p>
          <a:p>
            <a:endParaRPr lang="fa-IR" sz="2000" dirty="0">
              <a:solidFill>
                <a:srgbClr val="002060"/>
              </a:solidFill>
            </a:endParaRPr>
          </a:p>
          <a:p>
            <a:r>
              <a:rPr lang="fa-IR" sz="2000" dirty="0">
                <a:solidFill>
                  <a:srgbClr val="002060"/>
                </a:solidFill>
              </a:rPr>
              <a:t>ارتباطات غیر گفتاری (پیام های نه چندان روشن) </a:t>
            </a:r>
            <a:r>
              <a:rPr lang="fa-IR" dirty="0"/>
              <a:t>: حرکت اعضا واندام بدن شامل آهنگ صدا ، اشاره های چشم وابرو وفاصله هایی که بین دهنده وگیرنده پیام وجود دارد.</a:t>
            </a:r>
          </a:p>
          <a:p>
            <a:r>
              <a:rPr lang="fa-IR" dirty="0"/>
              <a:t>حرکت یک عضو نمی تواند مقصود جهانی به خود بگیرد اما اگر بازبان گفتاری آمیخته شود پیام کامل تری را منتقل می کند.</a:t>
            </a:r>
          </a:p>
          <a:p>
            <a:r>
              <a:rPr lang="fa-IR" dirty="0"/>
              <a:t>تناقض بین زبان گفتاری وغیرگفتاری سبب می شود که فرد به زبان غیرگفتاری بیشتر توجه کند.</a:t>
            </a:r>
          </a:p>
        </p:txBody>
      </p:sp>
    </p:spTree>
    <p:extLst>
      <p:ext uri="{BB962C8B-B14F-4D97-AF65-F5344CB8AC3E}">
        <p14:creationId xmlns:p14="http://schemas.microsoft.com/office/powerpoint/2010/main" val="2387776898"/>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TotalTime>
  <Words>1467</Words>
  <Application>Microsoft Office PowerPoint</Application>
  <PresentationFormat>On-screen Show (4:3)</PresentationFormat>
  <Paragraphs>181</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 Traffic</vt:lpstr>
      <vt:lpstr>B Zar</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HamiSoft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Hami</dc:creator>
  <cp:lastModifiedBy>Dr Zardashtian</cp:lastModifiedBy>
  <cp:revision>121</cp:revision>
  <dcterms:created xsi:type="dcterms:W3CDTF">2015-04-07T11:35:37Z</dcterms:created>
  <dcterms:modified xsi:type="dcterms:W3CDTF">2020-03-27T18:47:42Z</dcterms:modified>
</cp:coreProperties>
</file>