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  <p:sldMasterId id="2147483699" r:id="rId2"/>
    <p:sldMasterId id="2147484361" r:id="rId3"/>
  </p:sldMasterIdLst>
  <p:notesMasterIdLst>
    <p:notesMasterId r:id="rId28"/>
  </p:notesMasterIdLst>
  <p:sldIdLst>
    <p:sldId id="269" r:id="rId4"/>
    <p:sldId id="270" r:id="rId5"/>
    <p:sldId id="287" r:id="rId6"/>
    <p:sldId id="273" r:id="rId7"/>
    <p:sldId id="272" r:id="rId8"/>
    <p:sldId id="275" r:id="rId9"/>
    <p:sldId id="289" r:id="rId10"/>
    <p:sldId id="282" r:id="rId11"/>
    <p:sldId id="288" r:id="rId12"/>
    <p:sldId id="298" r:id="rId13"/>
    <p:sldId id="301" r:id="rId14"/>
    <p:sldId id="305" r:id="rId15"/>
    <p:sldId id="276" r:id="rId16"/>
    <p:sldId id="292" r:id="rId17"/>
    <p:sldId id="293" r:id="rId18"/>
    <p:sldId id="294" r:id="rId19"/>
    <p:sldId id="306" r:id="rId20"/>
    <p:sldId id="297" r:id="rId21"/>
    <p:sldId id="304" r:id="rId22"/>
    <p:sldId id="284" r:id="rId23"/>
    <p:sldId id="295" r:id="rId24"/>
    <p:sldId id="296" r:id="rId25"/>
    <p:sldId id="307" r:id="rId26"/>
    <p:sldId id="303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7EEF"/>
    <a:srgbClr val="C6EAEC"/>
    <a:srgbClr val="3B9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8A6BBF3-DEB1-42CE-BBB8-B67DE323B0D4}" type="datetimeFigureOut">
              <a:rPr lang="fa-IR" smtClean="0"/>
              <a:t>03/08/1441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BB0B198-A40F-402D-AA16-61DA2087A12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859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2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4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67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528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70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7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44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86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9824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316766"/>
            <a:ext cx="10363200" cy="9145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988840"/>
            <a:ext cx="85344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E844-4160-45A3-8B32-090D1DAB728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E588-19C0-40D8-82A7-DB41908A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59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5627" y="274639"/>
            <a:ext cx="8846773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35627" y="1600201"/>
            <a:ext cx="8846773" cy="4525963"/>
          </a:xfrm>
        </p:spPr>
        <p:txBody>
          <a:bodyPr/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E844-4160-45A3-8B32-090D1DAB728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E588-19C0-40D8-82A7-DB41908A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7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6727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028733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2180863"/>
            <a:ext cx="10972800" cy="394530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E844-4160-45A3-8B32-090D1DAB728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E588-19C0-40D8-82A7-DB41908A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61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174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494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53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0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12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0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3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8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953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8" r:id="rId4"/>
  </p:sldLayoutIdLst>
  <p:txStyles>
    <p:titleStyle>
      <a:lvl1pPr algn="l" defTabSz="914400" rtl="1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r" defTabSz="914400" rtl="1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25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4225" r:id="rId12"/>
    <p:sldLayoutId id="2147484226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CE844-4160-45A3-8B32-090D1DAB728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E588-19C0-40D8-82A7-DB41908A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9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79" r:id="rId5"/>
  </p:sldLayoutIdLst>
  <p:txStyles>
    <p:titleStyle>
      <a:lvl1pPr algn="ctr" defTabSz="1219170" rtl="1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r" defTabSz="1219170" rtl="1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r" defTabSz="1219170" rtl="1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r" defTabSz="121917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r" defTabSz="1219170" rtl="1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r" defTabSz="1219170" rtl="1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r" defTabSz="1219170" rtl="1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r" defTabSz="1219170" rtl="1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r" defTabSz="1219170" rtl="1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r" defTabSz="1219170" rtl="1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3512" y="1793194"/>
            <a:ext cx="665259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5400" dirty="0">
                <a:latin typeface="IranNastaliq" panose="02020505000000020003" pitchFamily="18" charset="0"/>
                <a:cs typeface="IranNastaliq" panose="02020505000000020003" pitchFamily="18" charset="0"/>
              </a:rPr>
              <a:t>موضوع: </a:t>
            </a:r>
            <a:r>
              <a:rPr lang="fa-IR" sz="6000" dirty="0">
                <a:solidFill>
                  <a:prstClr val="black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60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فرهنگ سازمانی</a:t>
            </a:r>
            <a:endParaRPr lang="fa-IR" sz="5400" dirty="0">
              <a:solidFill>
                <a:srgbClr val="FF00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10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708" y="332563"/>
            <a:ext cx="8911687" cy="1280890"/>
          </a:xfrm>
        </p:spPr>
        <p:txBody>
          <a:bodyPr>
            <a:normAutofit/>
          </a:bodyPr>
          <a:lstStyle/>
          <a:p>
            <a:pPr algn="r"/>
            <a:r>
              <a:rPr lang="ar-SA" sz="4400" dirty="0">
                <a:solidFill>
                  <a:srgbClr val="FF0000"/>
                </a:solidFill>
                <a:cs typeface="B Titr" panose="00000700000000000000" pitchFamily="2" charset="-78"/>
              </a:rPr>
              <a:t>تعريف "فرنچ"ازفرهنگ سازمان</a:t>
            </a:r>
            <a:endParaRPr lang="fa-IR" sz="4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6365" y="1964257"/>
            <a:ext cx="9477030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>
                <a:cs typeface="B Nazanin" panose="00000400000000000000" pitchFamily="2" charset="-78"/>
              </a:rPr>
              <a:t>یک سازمان مثل یک کوه یخ است که بخش عمده ی آن دیده نمی شود.</a:t>
            </a:r>
          </a:p>
          <a:p>
            <a:pPr marL="0" indent="0" algn="just">
              <a:buNone/>
            </a:pPr>
            <a:r>
              <a:rPr lang="ar-SA" sz="3200" dirty="0">
                <a:cs typeface="B Nazanin" panose="00000400000000000000" pitchFamily="2" charset="-78"/>
              </a:rPr>
              <a:t>دراین تعبیرآنچه زیرآب قراردارد فرهنگ سازمان است</a:t>
            </a:r>
            <a:r>
              <a:rPr lang="en-US" sz="3200" dirty="0">
                <a:cs typeface="B Nazanin" panose="00000400000000000000" pitchFamily="2" charset="-78"/>
              </a:rPr>
              <a:t>.</a:t>
            </a:r>
            <a:endParaRPr lang="fa-IR" sz="4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882" y="3953747"/>
            <a:ext cx="3144100" cy="2728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333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080"/>
            <a:ext cx="12192000" cy="68681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61044" y="556162"/>
            <a:ext cx="47442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ویژگی اصلی فرهنگ سازمانی</a:t>
            </a:r>
          </a:p>
        </p:txBody>
      </p:sp>
      <p:sp>
        <p:nvSpPr>
          <p:cNvPr id="4" name="Thought Bubble: Cloud 3"/>
          <p:cNvSpPr/>
          <p:nvPr/>
        </p:nvSpPr>
        <p:spPr>
          <a:xfrm>
            <a:off x="7447722" y="1453082"/>
            <a:ext cx="1749286" cy="1222226"/>
          </a:xfrm>
          <a:prstGeom prst="cloudCallout">
            <a:avLst>
              <a:gd name="adj1" fmla="val -148105"/>
              <a:gd name="adj2" fmla="val 970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خلاقیت و    خطر پذیری</a:t>
            </a:r>
          </a:p>
        </p:txBody>
      </p:sp>
      <p:sp>
        <p:nvSpPr>
          <p:cNvPr id="5" name="Thought Bubble: Cloud 4"/>
          <p:cNvSpPr/>
          <p:nvPr/>
        </p:nvSpPr>
        <p:spPr>
          <a:xfrm>
            <a:off x="8395254" y="3690897"/>
            <a:ext cx="2067339" cy="1083364"/>
          </a:xfrm>
          <a:prstGeom prst="cloudCallout">
            <a:avLst>
              <a:gd name="adj1" fmla="val -190179"/>
              <a:gd name="adj2" fmla="val -25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توجه به نتیجه</a:t>
            </a:r>
          </a:p>
        </p:txBody>
      </p:sp>
      <p:sp>
        <p:nvSpPr>
          <p:cNvPr id="6" name="Thought Bubble: Cloud 5"/>
          <p:cNvSpPr/>
          <p:nvPr/>
        </p:nvSpPr>
        <p:spPr>
          <a:xfrm>
            <a:off x="8249479" y="2557754"/>
            <a:ext cx="2213114" cy="1083364"/>
          </a:xfrm>
          <a:prstGeom prst="cloudCallout">
            <a:avLst>
              <a:gd name="adj1" fmla="val -168373"/>
              <a:gd name="adj2" fmla="val 45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نوجه به جزِئیات</a:t>
            </a:r>
          </a:p>
        </p:txBody>
      </p:sp>
      <p:sp>
        <p:nvSpPr>
          <p:cNvPr id="7" name="Thought Bubble: Cloud 6"/>
          <p:cNvSpPr/>
          <p:nvPr/>
        </p:nvSpPr>
        <p:spPr>
          <a:xfrm rot="1217026">
            <a:off x="6762004" y="4681058"/>
            <a:ext cx="2319128" cy="1083364"/>
          </a:xfrm>
          <a:prstGeom prst="cloudCallout">
            <a:avLst>
              <a:gd name="adj1" fmla="val -102743"/>
              <a:gd name="adj2" fmla="val -42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نوجه به افراد </a:t>
            </a:r>
          </a:p>
        </p:txBody>
      </p:sp>
      <p:sp>
        <p:nvSpPr>
          <p:cNvPr id="16" name="Thought Bubble: Cloud 15"/>
          <p:cNvSpPr/>
          <p:nvPr/>
        </p:nvSpPr>
        <p:spPr>
          <a:xfrm rot="8120281" flipV="1">
            <a:off x="1869457" y="1151659"/>
            <a:ext cx="1749287" cy="1341495"/>
          </a:xfrm>
          <a:prstGeom prst="cloudCallout">
            <a:avLst>
              <a:gd name="adj1" fmla="val 3924"/>
              <a:gd name="adj2" fmla="val 116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تشکیل تیم</a:t>
            </a:r>
          </a:p>
        </p:txBody>
      </p:sp>
      <p:sp>
        <p:nvSpPr>
          <p:cNvPr id="17" name="Thought Bubble: Cloud 16"/>
          <p:cNvSpPr/>
          <p:nvPr/>
        </p:nvSpPr>
        <p:spPr>
          <a:xfrm rot="8120281" flipV="1">
            <a:off x="170574" y="2004561"/>
            <a:ext cx="1749287" cy="1341495"/>
          </a:xfrm>
          <a:prstGeom prst="cloudCallout">
            <a:avLst>
              <a:gd name="adj1" fmla="val -87932"/>
              <a:gd name="adj2" fmla="val 1721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cs typeface="B Nazanin" panose="00000400000000000000" pitchFamily="2" charset="-78"/>
              </a:rPr>
              <a:t>تحول</a:t>
            </a:r>
          </a:p>
        </p:txBody>
      </p:sp>
      <p:sp>
        <p:nvSpPr>
          <p:cNvPr id="18" name="Thought Bubble: Cloud 17"/>
          <p:cNvSpPr/>
          <p:nvPr/>
        </p:nvSpPr>
        <p:spPr>
          <a:xfrm rot="9727958" flipV="1">
            <a:off x="594085" y="3334736"/>
            <a:ext cx="2177190" cy="1341495"/>
          </a:xfrm>
          <a:prstGeom prst="cloudCallout">
            <a:avLst>
              <a:gd name="adj1" fmla="val -119403"/>
              <a:gd name="adj2" fmla="val 15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ثبات و پایداری</a:t>
            </a:r>
          </a:p>
        </p:txBody>
      </p:sp>
    </p:spTree>
    <p:extLst>
      <p:ext uri="{BB962C8B-B14F-4D97-AF65-F5344CB8AC3E}">
        <p14:creationId xmlns:p14="http://schemas.microsoft.com/office/powerpoint/2010/main" val="3931786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1" y="1065695"/>
            <a:ext cx="10972800" cy="1143000"/>
          </a:xfrm>
        </p:spPr>
        <p:txBody>
          <a:bodyPr>
            <a:normAutofit/>
          </a:bodyPr>
          <a:lstStyle/>
          <a:p>
            <a:pPr algn="r"/>
            <a:r>
              <a:rPr lang="fa-I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فرهنگ های متفاوت سازمانها </a:t>
            </a:r>
            <a:endParaRPr lang="ar-SA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  <p:sp>
        <p:nvSpPr>
          <p:cNvPr id="4" name="Lightning Bolt 3"/>
          <p:cNvSpPr/>
          <p:nvPr/>
        </p:nvSpPr>
        <p:spPr>
          <a:xfrm rot="781346">
            <a:off x="7571135" y="2768721"/>
            <a:ext cx="3655582" cy="28951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/>
              <a:t>سازمان الف</a:t>
            </a:r>
          </a:p>
        </p:txBody>
      </p:sp>
      <p:sp>
        <p:nvSpPr>
          <p:cNvPr id="5" name="Lightning Bolt 4"/>
          <p:cNvSpPr/>
          <p:nvPr/>
        </p:nvSpPr>
        <p:spPr>
          <a:xfrm flipH="1">
            <a:off x="1078526" y="2677428"/>
            <a:ext cx="3877785" cy="336102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/>
              <a:t>سازمان ب</a:t>
            </a:r>
          </a:p>
        </p:txBody>
      </p:sp>
    </p:spTree>
    <p:extLst>
      <p:ext uri="{BB962C8B-B14F-4D97-AF65-F5344CB8AC3E}">
        <p14:creationId xmlns:p14="http://schemas.microsoft.com/office/powerpoint/2010/main" val="2553679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91409" y="773484"/>
            <a:ext cx="10972800" cy="1143000"/>
          </a:xfrm>
        </p:spPr>
        <p:txBody>
          <a:bodyPr>
            <a:normAutofit/>
          </a:bodyPr>
          <a:lstStyle/>
          <a:p>
            <a:pPr algn="r"/>
            <a:r>
              <a:rPr lang="ar-S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نقش فرهنگ سازمانی</a:t>
            </a:r>
          </a:p>
        </p:txBody>
      </p:sp>
      <p:sp>
        <p:nvSpPr>
          <p:cNvPr id="3" name="Rectangle 2"/>
          <p:cNvSpPr/>
          <p:nvPr/>
        </p:nvSpPr>
        <p:spPr>
          <a:xfrm>
            <a:off x="2608158" y="2208695"/>
            <a:ext cx="9157252" cy="4266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lnSpc>
                <a:spcPct val="150000"/>
              </a:lnSpc>
              <a:buClr>
                <a:srgbClr val="480024"/>
              </a:buClr>
              <a:buFont typeface="Wingdings" panose="05000000000000000000" pitchFamily="2" charset="2"/>
              <a:buChar char="v"/>
            </a:pPr>
            <a:r>
              <a:rPr lang="fa-IR" sz="3200" b="1" dirty="0">
                <a:cs typeface="B Nazanin" panose="00000400000000000000" pitchFamily="2" charset="-78"/>
              </a:rPr>
              <a:t>فرهنگ تعیین کننده مرز سازمانی است</a:t>
            </a:r>
          </a:p>
          <a:p>
            <a:pPr marL="457200" indent="-457200" algn="just" rtl="1">
              <a:lnSpc>
                <a:spcPct val="150000"/>
              </a:lnSpc>
              <a:buClr>
                <a:srgbClr val="480024"/>
              </a:buClr>
              <a:buFont typeface="Wingdings" panose="05000000000000000000" pitchFamily="2" charset="2"/>
              <a:buChar char="v"/>
            </a:pPr>
            <a:r>
              <a:rPr lang="fa-IR" sz="3200" b="1" dirty="0">
                <a:cs typeface="B Nazanin" panose="00000400000000000000" pitchFamily="2" charset="-78"/>
              </a:rPr>
              <a:t>فرهنگ سبب تزریق احساس هویت در وجود اعضای سازمان</a:t>
            </a:r>
          </a:p>
          <a:p>
            <a:pPr marL="457200" indent="-457200" algn="just" rtl="1">
              <a:lnSpc>
                <a:spcPct val="150000"/>
              </a:lnSpc>
              <a:buClr>
                <a:srgbClr val="480024"/>
              </a:buClr>
              <a:buFont typeface="Wingdings" panose="05000000000000000000" pitchFamily="2" charset="2"/>
              <a:buChar char="v"/>
            </a:pPr>
            <a:r>
              <a:rPr lang="fa-IR" sz="3200" b="1" dirty="0">
                <a:cs typeface="B Nazanin" panose="00000400000000000000" pitchFamily="2" charset="-78"/>
              </a:rPr>
              <a:t>پیدایش تعهد نسبت به چیزی بیش از منافع شخصی </a:t>
            </a:r>
          </a:p>
          <a:p>
            <a:pPr marL="457200" indent="-457200" algn="just" rtl="1">
              <a:lnSpc>
                <a:spcPct val="150000"/>
              </a:lnSpc>
              <a:buClr>
                <a:srgbClr val="480024"/>
              </a:buClr>
              <a:buFont typeface="Wingdings" panose="05000000000000000000" pitchFamily="2" charset="2"/>
              <a:buChar char="v"/>
            </a:pPr>
            <a:r>
              <a:rPr lang="fa-IR" sz="3200" b="1" dirty="0">
                <a:cs typeface="B Nazanin" panose="00000400000000000000" pitchFamily="2" charset="-78"/>
              </a:rPr>
              <a:t>ثبات و پایداری سیستم اجتماعی </a:t>
            </a:r>
          </a:p>
          <a:p>
            <a:pPr marL="457200" indent="-457200" algn="just" rtl="1">
              <a:lnSpc>
                <a:spcPct val="150000"/>
              </a:lnSpc>
              <a:buClr>
                <a:srgbClr val="480024"/>
              </a:buClr>
              <a:buFont typeface="Wingdings" panose="05000000000000000000" pitchFamily="2" charset="2"/>
              <a:buChar char="v"/>
            </a:pPr>
            <a:r>
              <a:rPr lang="fa-IR" sz="3200" b="1" dirty="0">
                <a:cs typeface="B Nazanin" panose="00000400000000000000" pitchFamily="2" charset="-78"/>
              </a:rPr>
              <a:t>یک عامل کنترل کننده </a:t>
            </a:r>
          </a:p>
          <a:p>
            <a:pPr marL="457200" indent="-457200" algn="just" rtl="1">
              <a:lnSpc>
                <a:spcPct val="105000"/>
              </a:lnSpc>
              <a:buClr>
                <a:srgbClr val="480024"/>
              </a:buClr>
              <a:buFont typeface="Wingdings" panose="05000000000000000000" pitchFamily="2" charset="2"/>
              <a:buChar char="v"/>
            </a:pPr>
            <a:endParaRPr lang="ar-SA" sz="3200" b="1" dirty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920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91408" y="1550504"/>
            <a:ext cx="9488557" cy="1152939"/>
          </a:xfrm>
        </p:spPr>
        <p:txBody>
          <a:bodyPr>
            <a:normAutofit/>
          </a:bodyPr>
          <a:lstStyle/>
          <a:p>
            <a:pPr marL="609600" lvl="0" indent="-609600" algn="ctr" defTabSz="91440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ar-SA" altLang="fa-IR" sz="3600" b="1" kern="0" dirty="0">
                <a:latin typeface="Arial"/>
                <a:cs typeface="B Nazanin" panose="00000400000000000000" pitchFamily="2" charset="-78"/>
              </a:rPr>
              <a:t>صاحب نظران سازمانها را از لحاظ قدرت فرهنگی از یکدیگر متمایز می</a:t>
            </a:r>
            <a:r>
              <a:rPr lang="fa-IR" altLang="fa-IR" sz="3600" b="1" kern="0" dirty="0">
                <a:latin typeface="Arial"/>
                <a:cs typeface="B Nazanin" panose="00000400000000000000" pitchFamily="2" charset="-78"/>
              </a:rPr>
              <a:t> </a:t>
            </a:r>
            <a:r>
              <a:rPr lang="ar-SA" altLang="fa-IR" sz="3600" b="1" kern="0" dirty="0">
                <a:latin typeface="Arial"/>
                <a:cs typeface="B Nazanin" panose="00000400000000000000" pitchFamily="2" charset="-78"/>
              </a:rPr>
              <a:t>کنند.</a:t>
            </a:r>
            <a:endParaRPr lang="fa-IR" altLang="fa-IR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B Nazanin" panose="00000400000000000000" pitchFamily="2" charset="-78"/>
            </a:endParaRPr>
          </a:p>
          <a:p>
            <a:pPr marL="609600" lvl="0" indent="-609600" algn="just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endParaRPr lang="en-US" altLang="fa-IR" sz="4000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84873" y="237387"/>
            <a:ext cx="53206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5400" b="1" dirty="0">
                <a:solidFill>
                  <a:srgbClr val="33339A"/>
                </a:solidFill>
                <a:latin typeface="B Titr,Bold"/>
              </a:rPr>
              <a:t>قدرت فرهنگ سازماني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2637181" y="3163897"/>
            <a:ext cx="9197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b="1" dirty="0">
                <a:solidFill>
                  <a:srgbClr val="000000"/>
                </a:solidFill>
                <a:latin typeface="B Lotus,Bold"/>
                <a:cs typeface="B Nazanin" panose="00000400000000000000" pitchFamily="2" charset="-78"/>
              </a:rPr>
              <a:t>سازمانهایی که دارای فرهنگ </a:t>
            </a:r>
            <a:r>
              <a:rPr lang="fa-IR" sz="2800" b="1" dirty="0">
                <a:solidFill>
                  <a:srgbClr val="FF0000"/>
                </a:solidFill>
                <a:latin typeface="B Lotus,Bold"/>
                <a:cs typeface="B Nazanin" panose="00000400000000000000" pitchFamily="2" charset="-78"/>
              </a:rPr>
              <a:t>قوی </a:t>
            </a:r>
            <a:r>
              <a:rPr lang="fa-IR" sz="2800" b="1" dirty="0">
                <a:solidFill>
                  <a:srgbClr val="000000"/>
                </a:solidFill>
                <a:latin typeface="B Lotus,Bold"/>
                <a:cs typeface="B Nazanin" panose="00000400000000000000" pitchFamily="2" charset="-78"/>
              </a:rPr>
              <a:t>هستند، اعضای سازمانها به ارزشها و</a:t>
            </a:r>
          </a:p>
          <a:p>
            <a:pPr algn="just" rtl="1"/>
            <a:r>
              <a:rPr lang="fa-IR" sz="2800" b="1" dirty="0">
                <a:solidFill>
                  <a:srgbClr val="000000"/>
                </a:solidFill>
                <a:latin typeface="B Lotus,Bold"/>
                <a:cs typeface="B Nazanin" panose="00000400000000000000" pitchFamily="2" charset="-78"/>
              </a:rPr>
              <a:t>مفروضات بنیادی سازمان وفادارند.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2227" y="4578459"/>
            <a:ext cx="92069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b="1" dirty="0">
                <a:solidFill>
                  <a:srgbClr val="000000"/>
                </a:solidFill>
                <a:latin typeface="B Lotus,Bold"/>
                <a:cs typeface="B Nazanin" panose="00000400000000000000" pitchFamily="2" charset="-78"/>
              </a:rPr>
              <a:t>درحالی که درسازمانهایی که دارای فرهنگ </a:t>
            </a:r>
            <a:r>
              <a:rPr lang="fa-IR" sz="2800" b="1" dirty="0">
                <a:solidFill>
                  <a:srgbClr val="FF0000"/>
                </a:solidFill>
                <a:latin typeface="B Lotus,Bold"/>
                <a:cs typeface="B Nazanin" panose="00000400000000000000" pitchFamily="2" charset="-78"/>
              </a:rPr>
              <a:t>ضعیف </a:t>
            </a:r>
            <a:r>
              <a:rPr lang="fa-IR" sz="2800" b="1" dirty="0">
                <a:solidFill>
                  <a:srgbClr val="000000"/>
                </a:solidFill>
                <a:latin typeface="B Lotus,Bold"/>
                <a:cs typeface="B Nazanin" panose="00000400000000000000" pitchFamily="2" charset="-78"/>
              </a:rPr>
              <a:t>هستند، توافق کلی و</a:t>
            </a:r>
          </a:p>
          <a:p>
            <a:pPr algn="just" rtl="1"/>
            <a:r>
              <a:rPr lang="fa-IR" sz="2800" b="1" dirty="0">
                <a:solidFill>
                  <a:srgbClr val="000000"/>
                </a:solidFill>
                <a:latin typeface="B Lotus,Bold"/>
                <a:cs typeface="B Nazanin" panose="00000400000000000000" pitchFamily="2" charset="-78"/>
              </a:rPr>
              <a:t>احساس تعهد نسبت به سازمان در بین اعضاء کاهش می یابد</a:t>
            </a:r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38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4581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a-IR" sz="4400" dirty="0">
                <a:cs typeface="B Titr" pitchFamily="2" charset="-78"/>
              </a:rPr>
              <a:t>فرهنگ قوی</a:t>
            </a:r>
            <a:endParaRPr lang="fa-I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642" y="1364974"/>
            <a:ext cx="9507047" cy="50763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2400" b="1" dirty="0">
                <a:cs typeface="B Zar" pitchFamily="2" charset="-78"/>
              </a:rPr>
              <a:t>در سازمانهایی با فرهنگ قوی، وفاداری و وظیفه شناسی تقویت یافته وجابجایی کارکنان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2400" b="1" dirty="0">
                <a:cs typeface="B Zar" pitchFamily="2" charset="-78"/>
              </a:rPr>
              <a:t>کاهش می یابد.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2400" b="1" dirty="0">
                <a:cs typeface="B Zar" pitchFamily="2" charset="-78"/>
              </a:rPr>
              <a:t>فرهنگ ذهن و روح را مانند بدن کنترل می کند و باعث می شود که افراد در سازمان احساس بهتری نسبت به کاری که انجام میدهند پیدا کنند، به گونه ای که منجر به کار بهتر و عملکرد بیشتر می شود.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2400" b="1" dirty="0">
                <a:cs typeface="B Zar" pitchFamily="2" charset="-78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a-IR" sz="2400" b="1" dirty="0">
                <a:cs typeface="B Zar" pitchFamily="2" charset="-78"/>
              </a:rPr>
              <a:t>درصورتی که فرهنگ منجر به عملکرد بهتر و بهر ه وری بالاتر می شود آن فرهنگ </a:t>
            </a:r>
            <a:r>
              <a:rPr lang="fa-IR" sz="2400" b="1" dirty="0">
                <a:solidFill>
                  <a:srgbClr val="FF0000"/>
                </a:solidFill>
                <a:cs typeface="B Zar" pitchFamily="2" charset="-78"/>
              </a:rPr>
              <a:t>قوی و مثبت</a:t>
            </a:r>
            <a:r>
              <a:rPr lang="fa-IR" sz="2400" b="1" dirty="0">
                <a:cs typeface="B Zar" pitchFamily="2" charset="-78"/>
              </a:rPr>
              <a:t> است.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a-IR" sz="2400" b="1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848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فرهنگ ضعیف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6122" y="2133600"/>
            <a:ext cx="9727095" cy="377762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2800" b="1" dirty="0">
                <a:cs typeface="B Zar" pitchFamily="2" charset="-78"/>
              </a:rPr>
              <a:t>اگر فرهنگ سازمانی پراکنده و متفرق شده پیوستگی نداشته باشد این فرهنگ، یک فرهنگ ضعیف قلمداد می شود و منجر به هرج و مرج در سازمان شده و عملکرد و بهره وری سازمان دچارآسیب خواهد شد.</a:t>
            </a:r>
          </a:p>
          <a:p>
            <a:pPr marL="0" indent="0" algn="just">
              <a:buNone/>
            </a:pPr>
            <a:endParaRPr lang="fa-IR" sz="2800" b="1" dirty="0">
              <a:cs typeface="B Zar" pitchFamily="2" charset="-78"/>
            </a:endParaRPr>
          </a:p>
          <a:p>
            <a:pPr marL="0" indent="0" algn="just">
              <a:buNone/>
            </a:pPr>
            <a:r>
              <a:rPr lang="fa-IR" sz="2800" b="1" dirty="0">
                <a:cs typeface="B Za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02459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113" y="238539"/>
            <a:ext cx="6228521" cy="140473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6500" dirty="0">
                <a:solidFill>
                  <a:srgbClr val="FF0000"/>
                </a:solidFill>
                <a:cs typeface="B Titr" panose="00000700000000000000" pitchFamily="2" charset="-78"/>
              </a:rPr>
              <a:t>زنده نگه داشتن فرهنگ </a:t>
            </a:r>
          </a:p>
          <a:p>
            <a:pPr marL="0" indent="0" algn="just">
              <a:buNone/>
            </a:pPr>
            <a:endParaRPr lang="fa-IR" sz="2800" b="1" dirty="0">
              <a:cs typeface="B Zar" pitchFamily="2" charset="-78"/>
            </a:endParaRPr>
          </a:p>
          <a:p>
            <a:pPr marL="0" indent="0" algn="just">
              <a:buNone/>
            </a:pPr>
            <a:r>
              <a:rPr lang="fa-IR" sz="2800" b="1" dirty="0">
                <a:cs typeface="B Zar" pitchFamily="2" charset="-78"/>
              </a:rPr>
              <a:t> </a:t>
            </a:r>
          </a:p>
        </p:txBody>
      </p:sp>
      <p:sp>
        <p:nvSpPr>
          <p:cNvPr id="6" name="Arrow: Pentagon 5"/>
          <p:cNvSpPr/>
          <p:nvPr/>
        </p:nvSpPr>
        <p:spPr>
          <a:xfrm>
            <a:off x="2517913" y="3008243"/>
            <a:ext cx="2160104" cy="20540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>
                <a:cs typeface="B Titr" panose="00000700000000000000" pitchFamily="2" charset="-78"/>
              </a:rPr>
              <a:t>گزینش</a:t>
            </a:r>
            <a:r>
              <a:rPr lang="fa-IR" sz="3200" dirty="0"/>
              <a:t> </a:t>
            </a:r>
          </a:p>
        </p:txBody>
      </p:sp>
      <p:sp>
        <p:nvSpPr>
          <p:cNvPr id="7" name="Arrow: Pentagon 6"/>
          <p:cNvSpPr/>
          <p:nvPr/>
        </p:nvSpPr>
        <p:spPr>
          <a:xfrm>
            <a:off x="5950227" y="3008240"/>
            <a:ext cx="2266122" cy="20540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>
                <a:cs typeface="B Titr" panose="00000700000000000000" pitchFamily="2" charset="-78"/>
              </a:rPr>
              <a:t>اقدامان مدیریت عالی سازمان </a:t>
            </a:r>
          </a:p>
        </p:txBody>
      </p:sp>
      <p:sp>
        <p:nvSpPr>
          <p:cNvPr id="8" name="Arrow: Pentagon 7"/>
          <p:cNvSpPr/>
          <p:nvPr/>
        </p:nvSpPr>
        <p:spPr>
          <a:xfrm>
            <a:off x="9780105" y="3008241"/>
            <a:ext cx="2160104" cy="20540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>
                <a:cs typeface="B Titr" panose="00000700000000000000" pitchFamily="2" charset="-78"/>
              </a:rPr>
              <a:t>جامعه پذیری </a:t>
            </a:r>
          </a:p>
        </p:txBody>
      </p:sp>
      <p:sp>
        <p:nvSpPr>
          <p:cNvPr id="9" name="Arrow: Right 8"/>
          <p:cNvSpPr/>
          <p:nvPr/>
        </p:nvSpPr>
        <p:spPr>
          <a:xfrm>
            <a:off x="4890052" y="3657600"/>
            <a:ext cx="887896" cy="9409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0" name="Arrow: Right 9"/>
          <p:cNvSpPr/>
          <p:nvPr/>
        </p:nvSpPr>
        <p:spPr>
          <a:xfrm>
            <a:off x="8441634" y="3657600"/>
            <a:ext cx="887896" cy="9409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172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5400" dirty="0">
                <a:solidFill>
                  <a:srgbClr val="FF0000"/>
                </a:solidFill>
                <a:cs typeface="B Titr" pitchFamily="2" charset="-78"/>
              </a:rPr>
              <a:t>جامعه پذیری سازمانی</a:t>
            </a:r>
            <a:endParaRPr lang="fa-IR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158" y="1616766"/>
            <a:ext cx="9568068" cy="3777622"/>
          </a:xfrm>
        </p:spPr>
        <p:txBody>
          <a:bodyPr/>
          <a:lstStyle/>
          <a:p>
            <a:pPr marL="0" indent="0" algn="just">
              <a:buNone/>
            </a:pPr>
            <a:r>
              <a:rPr lang="fa-IR" sz="3200" b="1" dirty="0">
                <a:cs typeface="B Zar" pitchFamily="2" charset="-78"/>
              </a:rPr>
              <a:t>جامعه پذیری فرایندی است که افراد تازه وارد و بیگانه بر اثر آن به فردی خودی و موثر برای سازمان تبدیل می شوند .</a:t>
            </a:r>
          </a:p>
          <a:p>
            <a:pPr marL="0" indent="0" algn="just">
              <a:buNone/>
            </a:pPr>
            <a:endParaRPr lang="fa-IR" sz="3200" b="1" dirty="0">
              <a:cs typeface="B Za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7460" y="2982357"/>
            <a:ext cx="3008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>
                <a:solidFill>
                  <a:srgbClr val="33339A"/>
                </a:solidFill>
                <a:latin typeface="B Titr,Bold"/>
              </a:rPr>
              <a:t>مدل فرآيند جامعه پذيري</a:t>
            </a:r>
            <a:endParaRPr lang="fa-IR" sz="1100" dirty="0"/>
          </a:p>
        </p:txBody>
      </p:sp>
      <p:sp>
        <p:nvSpPr>
          <p:cNvPr id="9" name="Rectangle: Rounded Corners 8"/>
          <p:cNvSpPr/>
          <p:nvPr/>
        </p:nvSpPr>
        <p:spPr>
          <a:xfrm>
            <a:off x="3029227" y="2796916"/>
            <a:ext cx="1669774" cy="10071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پیش از ورود به سازمان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3047584" y="4510365"/>
            <a:ext cx="1669774" cy="100716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مواجه شدن با    سازمان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6126023" y="4461291"/>
            <a:ext cx="1669774" cy="100716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مرحله                    دگر د یسی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9686131" y="3164795"/>
            <a:ext cx="1669774" cy="10071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>
                <a:cs typeface="B Titr" panose="00000700000000000000" pitchFamily="2" charset="-78"/>
              </a:rPr>
              <a:t>بهره وری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9686131" y="4510365"/>
            <a:ext cx="1669774" cy="1007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>
                <a:cs typeface="B Titr" panose="00000700000000000000" pitchFamily="2" charset="-78"/>
              </a:rPr>
              <a:t>تعهد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9686131" y="5770854"/>
            <a:ext cx="1669774" cy="10071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>
                <a:cs typeface="B Titr" panose="00000700000000000000" pitchFamily="2" charset="-78"/>
              </a:rPr>
              <a:t>ترك خدمت</a:t>
            </a:r>
          </a:p>
        </p:txBody>
      </p:sp>
      <p:sp>
        <p:nvSpPr>
          <p:cNvPr id="15" name="Arrow: Down 14"/>
          <p:cNvSpPr/>
          <p:nvPr/>
        </p:nvSpPr>
        <p:spPr>
          <a:xfrm>
            <a:off x="3482009" y="3914298"/>
            <a:ext cx="616226" cy="5083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6" name="Arrow: Down 15"/>
          <p:cNvSpPr/>
          <p:nvPr/>
        </p:nvSpPr>
        <p:spPr>
          <a:xfrm rot="16200000">
            <a:off x="5048566" y="4593327"/>
            <a:ext cx="538836" cy="8412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Arrow: Down 16"/>
          <p:cNvSpPr/>
          <p:nvPr/>
        </p:nvSpPr>
        <p:spPr>
          <a:xfrm rot="16200000">
            <a:off x="8375277" y="4454179"/>
            <a:ext cx="538836" cy="11195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Arrow: Down 19"/>
          <p:cNvSpPr/>
          <p:nvPr/>
        </p:nvSpPr>
        <p:spPr>
          <a:xfrm rot="10800000">
            <a:off x="8202128" y="4108555"/>
            <a:ext cx="538836" cy="61696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Arrow: Down 22"/>
          <p:cNvSpPr/>
          <p:nvPr/>
        </p:nvSpPr>
        <p:spPr>
          <a:xfrm rot="16200000">
            <a:off x="8375277" y="3260360"/>
            <a:ext cx="538836" cy="11195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24" name="Arrow: Down 23"/>
          <p:cNvSpPr/>
          <p:nvPr/>
        </p:nvSpPr>
        <p:spPr>
          <a:xfrm>
            <a:off x="8202128" y="5302373"/>
            <a:ext cx="538836" cy="61696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Arrow: Down 24"/>
          <p:cNvSpPr/>
          <p:nvPr/>
        </p:nvSpPr>
        <p:spPr>
          <a:xfrm rot="16200000">
            <a:off x="8352180" y="5706816"/>
            <a:ext cx="538836" cy="11195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4796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43131" y="304801"/>
            <a:ext cx="8229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200" dirty="0">
                <a:cs typeface="B Titr" panose="00000700000000000000" pitchFamily="2" charset="-78"/>
              </a:rPr>
              <a:t>مرحله پیش از ورود به سازمان</a:t>
            </a:r>
            <a:r>
              <a:rPr lang="fa-IR" sz="4000" dirty="0">
                <a:cs typeface="B Titr" panose="00000700000000000000" pitchFamily="2" charset="-78"/>
              </a:rPr>
              <a:t>:</a:t>
            </a:r>
            <a:endParaRPr lang="en-US" sz="4000" dirty="0">
              <a:cs typeface="B Titr" panose="00000700000000000000" pitchFamily="2" charset="-78"/>
            </a:endParaRPr>
          </a:p>
          <a:p>
            <a:pPr algn="r"/>
            <a:endParaRPr lang="fa-IR" sz="4000" dirty="0">
              <a:cs typeface="B Nazanin" panose="00000400000000000000" pitchFamily="2" charset="-78"/>
            </a:endParaRPr>
          </a:p>
          <a:p>
            <a:pPr algn="r"/>
            <a:r>
              <a:rPr lang="fa-IR" sz="4000" dirty="0"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ارزش ها و نگرشها و انتظارات فرد پیش از پیوستن به سازمان </a:t>
            </a:r>
            <a:endParaRPr lang="fa-IR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584174"/>
            <a:ext cx="951506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dirty="0">
                <a:cs typeface="B Titr" panose="00000700000000000000" pitchFamily="2" charset="-78"/>
              </a:rPr>
              <a:t>مرحله رویارویی: شامل دو مرحله:</a:t>
            </a:r>
            <a:endParaRPr lang="en-US" sz="2800" dirty="0">
              <a:cs typeface="B Titr" panose="00000700000000000000" pitchFamily="2" charset="-78"/>
            </a:endParaRPr>
          </a:p>
          <a:p>
            <a:pPr algn="r"/>
            <a:endParaRPr lang="fa-IR" sz="2800" b="1" dirty="0">
              <a:cs typeface="B Nazanin" panose="00000400000000000000" pitchFamily="2" charset="-78"/>
            </a:endParaRPr>
          </a:p>
          <a:p>
            <a:pPr algn="r"/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1- ارزشها و انتظارات فرد با سازمان مشابه میباشد</a:t>
            </a:r>
          </a:p>
          <a:p>
            <a:pPr algn="r"/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2- ارزشها و انتظارات فرد با سازمان مغایرت داشته باشد در این صورت فرد باید در سازمان اجتماعی شود و مفروضات پیشین خود را اصلاح کند 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1097" y="5171324"/>
            <a:ext cx="9634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>
                <a:cs typeface="B Titr" panose="00000700000000000000" pitchFamily="2" charset="-78"/>
              </a:rPr>
              <a:t>دگردیسی</a:t>
            </a:r>
            <a:r>
              <a:rPr lang="fa-IR" dirty="0">
                <a:cs typeface="B Titr" panose="00000700000000000000" pitchFamily="2" charset="-78"/>
              </a:rPr>
              <a:t>:</a:t>
            </a: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تغییرات نسبتا دائمی رخ می دهد و فرد خود را با سازمان</a:t>
            </a:r>
            <a:r>
              <a:rPr lang="fa-IR" sz="16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همسان</a:t>
            </a:r>
            <a:r>
              <a:rPr lang="fa-IR" sz="16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می نماید</a:t>
            </a:r>
            <a:endParaRPr lang="fa-IR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097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1514" y="702364"/>
            <a:ext cx="443947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96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فرهنگ سازمانی</a:t>
            </a:r>
          </a:p>
        </p:txBody>
      </p:sp>
    </p:spTree>
    <p:extLst>
      <p:ext uri="{BB962C8B-B14F-4D97-AF65-F5344CB8AC3E}">
        <p14:creationId xmlns:p14="http://schemas.microsoft.com/office/powerpoint/2010/main" val="1769450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5" name="Teardrop 14"/>
          <p:cNvSpPr/>
          <p:nvPr/>
        </p:nvSpPr>
        <p:spPr>
          <a:xfrm rot="19796905">
            <a:off x="2126992" y="3717668"/>
            <a:ext cx="1751428" cy="1465078"/>
          </a:xfrm>
          <a:prstGeom prst="teardrop">
            <a:avLst>
              <a:gd name="adj" fmla="val 10047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rgbClr val="FF0000"/>
                </a:solidFill>
                <a:cs typeface="2  Titr" pitchFamily="2" charset="-78"/>
              </a:rPr>
              <a:t>حفظ هويت گذشته فرد يا ايجاد هويت جديد </a:t>
            </a:r>
          </a:p>
        </p:txBody>
      </p:sp>
      <p:sp>
        <p:nvSpPr>
          <p:cNvPr id="16" name="Teardrop 15"/>
          <p:cNvSpPr/>
          <p:nvPr/>
        </p:nvSpPr>
        <p:spPr>
          <a:xfrm rot="19796905">
            <a:off x="3989560" y="5199649"/>
            <a:ext cx="1677649" cy="1527713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1600" dirty="0">
                <a:solidFill>
                  <a:srgbClr val="FF0000"/>
                </a:solidFill>
                <a:cs typeface="2  Titr" pitchFamily="2" charset="-78"/>
              </a:rPr>
              <a:t>مستمر يا تصادفي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ardrop 16"/>
          <p:cNvSpPr/>
          <p:nvPr/>
        </p:nvSpPr>
        <p:spPr>
          <a:xfrm rot="19296502">
            <a:off x="6305371" y="3794224"/>
            <a:ext cx="1437642" cy="1311965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600" dirty="0">
                <a:solidFill>
                  <a:srgbClr val="FF0000"/>
                </a:solidFill>
                <a:cs typeface="2  Titr" pitchFamily="2" charset="-78"/>
              </a:rPr>
              <a:t>جامعه پذيري  رسمي يا غير رسمي </a:t>
            </a:r>
          </a:p>
        </p:txBody>
      </p:sp>
      <p:sp>
        <p:nvSpPr>
          <p:cNvPr id="18" name="Teardrop 17"/>
          <p:cNvSpPr/>
          <p:nvPr/>
        </p:nvSpPr>
        <p:spPr>
          <a:xfrm rot="19796905">
            <a:off x="8364659" y="3052614"/>
            <a:ext cx="369003" cy="524061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Teardrop 20"/>
          <p:cNvSpPr/>
          <p:nvPr/>
        </p:nvSpPr>
        <p:spPr>
          <a:xfrm rot="19296502">
            <a:off x="8658118" y="4611005"/>
            <a:ext cx="1363786" cy="1311965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fa-I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34046" y="265875"/>
            <a:ext cx="3895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تاكتيك هاي جامعه پذيري سازماني </a:t>
            </a:r>
          </a:p>
        </p:txBody>
      </p:sp>
      <p:sp>
        <p:nvSpPr>
          <p:cNvPr id="9" name="Teardrop 8"/>
          <p:cNvSpPr/>
          <p:nvPr/>
        </p:nvSpPr>
        <p:spPr>
          <a:xfrm rot="19296502">
            <a:off x="4379510" y="2655706"/>
            <a:ext cx="1437642" cy="1311965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600" dirty="0">
                <a:solidFill>
                  <a:srgbClr val="FF0000"/>
                </a:solidFill>
                <a:cs typeface="2  Titr" pitchFamily="2" charset="-78"/>
              </a:rPr>
              <a:t>جامعه پذيري فردي  يا جمعي </a:t>
            </a:r>
          </a:p>
        </p:txBody>
      </p:sp>
      <p:sp>
        <p:nvSpPr>
          <p:cNvPr id="10" name="Teardrop 9"/>
          <p:cNvSpPr/>
          <p:nvPr/>
        </p:nvSpPr>
        <p:spPr>
          <a:xfrm rot="19796905">
            <a:off x="7014106" y="1985353"/>
            <a:ext cx="369003" cy="524061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eardrop 10"/>
          <p:cNvSpPr/>
          <p:nvPr/>
        </p:nvSpPr>
        <p:spPr>
          <a:xfrm rot="19296502">
            <a:off x="1331024" y="5481921"/>
            <a:ext cx="1610631" cy="1311965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altLang="fa-IR" sz="1600" dirty="0">
                <a:solidFill>
                  <a:srgbClr val="FF0000"/>
                </a:solidFill>
                <a:cs typeface="2  Titr" panose="00000700000000000000" pitchFamily="2" charset="-78"/>
              </a:rPr>
              <a:t>ثابت يا متغیر</a:t>
            </a:r>
            <a:endParaRPr lang="fa-IR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ardrop 11"/>
          <p:cNvSpPr/>
          <p:nvPr/>
        </p:nvSpPr>
        <p:spPr>
          <a:xfrm rot="19296502">
            <a:off x="98780" y="4011031"/>
            <a:ext cx="1437642" cy="1311965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altLang="fa-IR" sz="1600" dirty="0">
                <a:solidFill>
                  <a:srgbClr val="FF0000"/>
                </a:solidFill>
                <a:cs typeface="2  Titr" panose="00000700000000000000" pitchFamily="2" charset="-78"/>
              </a:rPr>
              <a:t>پیوسته يا گسسته</a:t>
            </a:r>
            <a:endParaRPr lang="fa-IR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ardrop 12"/>
          <p:cNvSpPr/>
          <p:nvPr/>
        </p:nvSpPr>
        <p:spPr>
          <a:xfrm rot="19796905">
            <a:off x="3699075" y="2720116"/>
            <a:ext cx="369003" cy="524061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Teardrop 19"/>
          <p:cNvSpPr/>
          <p:nvPr/>
        </p:nvSpPr>
        <p:spPr>
          <a:xfrm rot="19796905">
            <a:off x="8558662" y="1918662"/>
            <a:ext cx="369003" cy="524061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Teardrop 21"/>
          <p:cNvSpPr/>
          <p:nvPr/>
        </p:nvSpPr>
        <p:spPr>
          <a:xfrm rot="19796905">
            <a:off x="10614379" y="3691018"/>
            <a:ext cx="369003" cy="524061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Teardrop 22"/>
          <p:cNvSpPr/>
          <p:nvPr/>
        </p:nvSpPr>
        <p:spPr>
          <a:xfrm rot="19796905">
            <a:off x="6851633" y="5503384"/>
            <a:ext cx="369003" cy="524061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Teardrop 23"/>
          <p:cNvSpPr/>
          <p:nvPr/>
        </p:nvSpPr>
        <p:spPr>
          <a:xfrm rot="19796905">
            <a:off x="6484121" y="5964765"/>
            <a:ext cx="369003" cy="524061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" name="Teardrop 26"/>
          <p:cNvSpPr/>
          <p:nvPr/>
        </p:nvSpPr>
        <p:spPr>
          <a:xfrm rot="19796905">
            <a:off x="5546228" y="4490924"/>
            <a:ext cx="369003" cy="524061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Teardrop 27"/>
          <p:cNvSpPr/>
          <p:nvPr/>
        </p:nvSpPr>
        <p:spPr>
          <a:xfrm rot="19796905">
            <a:off x="4440425" y="4301032"/>
            <a:ext cx="369003" cy="524061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Teardrop 28"/>
          <p:cNvSpPr/>
          <p:nvPr/>
        </p:nvSpPr>
        <p:spPr>
          <a:xfrm rot="19796905">
            <a:off x="2501841" y="1666152"/>
            <a:ext cx="369003" cy="524061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Teardrop 29"/>
          <p:cNvSpPr/>
          <p:nvPr/>
        </p:nvSpPr>
        <p:spPr>
          <a:xfrm rot="19796905">
            <a:off x="1814884" y="3441589"/>
            <a:ext cx="369003" cy="524061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" name="Teardrop 30"/>
          <p:cNvSpPr/>
          <p:nvPr/>
        </p:nvSpPr>
        <p:spPr>
          <a:xfrm rot="19796905">
            <a:off x="11603506" y="4366643"/>
            <a:ext cx="369003" cy="524061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Teardrop 31"/>
          <p:cNvSpPr/>
          <p:nvPr/>
        </p:nvSpPr>
        <p:spPr>
          <a:xfrm rot="19796905">
            <a:off x="10916549" y="6142080"/>
            <a:ext cx="369003" cy="524061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3" name="Teardrop 32"/>
          <p:cNvSpPr/>
          <p:nvPr/>
        </p:nvSpPr>
        <p:spPr>
          <a:xfrm rot="19796905">
            <a:off x="675900" y="5875872"/>
            <a:ext cx="369003" cy="524061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4" name="Teardrop 33"/>
          <p:cNvSpPr/>
          <p:nvPr/>
        </p:nvSpPr>
        <p:spPr>
          <a:xfrm rot="19796905">
            <a:off x="581586" y="2195330"/>
            <a:ext cx="369003" cy="524061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5" name="Teardrop 34"/>
          <p:cNvSpPr/>
          <p:nvPr/>
        </p:nvSpPr>
        <p:spPr>
          <a:xfrm rot="19796905">
            <a:off x="214073" y="3138799"/>
            <a:ext cx="369003" cy="524061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8594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40092 L -1.04167E-6 -3.3333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55 -0.45694 L -3.95833E-6 -2.5925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27 -0.63958 L -3.54167E-6 -4.44444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3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46 -0.56204 L -2.70833E-6 -3.7037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40092 L -1.04167E-6 -3.33333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40092 L -1.04167E-6 -3.33333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40092 L -1.04167E-6 -3.33333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21" grpId="0" animBg="1"/>
      <p:bldP spid="21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20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238" y="194442"/>
            <a:ext cx="8911687" cy="1280890"/>
          </a:xfrm>
        </p:spPr>
        <p:txBody>
          <a:bodyPr>
            <a:normAutofit/>
          </a:bodyPr>
          <a:lstStyle/>
          <a:p>
            <a:pPr algn="r"/>
            <a:r>
              <a:rPr lang="fa-IR" sz="4800" dirty="0">
                <a:solidFill>
                  <a:srgbClr val="FF0000"/>
                </a:solidFill>
                <a:cs typeface="B Titr" pitchFamily="2" charset="-78"/>
              </a:rPr>
              <a:t>شيوه پيدايش فرهنگ سازماني</a:t>
            </a:r>
            <a:endParaRPr lang="fa-IR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142" y="1785730"/>
            <a:ext cx="9390753" cy="3777622"/>
          </a:xfrm>
        </p:spPr>
        <p:txBody>
          <a:bodyPr/>
          <a:lstStyle/>
          <a:p>
            <a:pPr marL="0" indent="0" algn="just">
              <a:buNone/>
            </a:pPr>
            <a:r>
              <a:rPr lang="fa-IR" sz="3200" b="1" dirty="0">
                <a:cs typeface="B Zar" pitchFamily="2" charset="-78"/>
              </a:rPr>
              <a:t>بنيانگذاران يك سازمان نقش اصلي واساسي  در زمينه اوليه سازمان بر عهده دارند .</a:t>
            </a:r>
          </a:p>
          <a:p>
            <a:pPr marL="0" indent="0" algn="just">
              <a:buNone/>
            </a:pPr>
            <a:endParaRPr lang="fa-IR" sz="3200" b="1" dirty="0">
              <a:cs typeface="B Zar" pitchFamily="2" charset="-78"/>
            </a:endParaRPr>
          </a:p>
          <a:p>
            <a:pPr marL="0" indent="0" algn="just">
              <a:buNone/>
            </a:pPr>
            <a:endParaRPr lang="fa-IR" sz="3200" b="1" dirty="0">
              <a:cs typeface="B Zar" pitchFamily="2" charset="-78"/>
            </a:endParaRPr>
          </a:p>
          <a:p>
            <a:pPr marL="0" indent="0" algn="just">
              <a:buNone/>
            </a:pPr>
            <a:endParaRPr lang="fa-IR" sz="3200" b="1" dirty="0">
              <a:cs typeface="B Zar" pitchFamily="2" charset="-78"/>
            </a:endParaRPr>
          </a:p>
          <a:p>
            <a:pPr marL="0" indent="0" algn="just">
              <a:buNone/>
            </a:pPr>
            <a:r>
              <a:rPr lang="fa-IR" sz="3200" b="1" dirty="0">
                <a:cs typeface="B Zar" pitchFamily="2" charset="-78"/>
              </a:rPr>
              <a:t> </a:t>
            </a:r>
          </a:p>
          <a:p>
            <a:pPr algn="just"/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2292627" y="2967335"/>
            <a:ext cx="9492268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altLang="fa-IR" sz="2800" b="1" dirty="0">
                <a:cs typeface="2  Titr" panose="00000700000000000000" pitchFamily="2" charset="-78"/>
              </a:rPr>
              <a:t>در واقع مي توان گفت فرهنگ سازماني نتيجه روابط متقابل و تعاملي است كه بين اصول مورد قبول موسسان و آنچه اعضاي سازمان در بدو استخدام     مي آموزند و آنچه بعداً خواهند آموخت . 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247105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48" y="3046236"/>
            <a:ext cx="2054530" cy="951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578" y="3247421"/>
            <a:ext cx="451143" cy="548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810" y="3046236"/>
            <a:ext cx="1859441" cy="1018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053" y="1741579"/>
            <a:ext cx="762066" cy="74377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8880" y="4347087"/>
            <a:ext cx="877900" cy="737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4702" y="783729"/>
            <a:ext cx="2017951" cy="1213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9570" y="4918477"/>
            <a:ext cx="1908213" cy="1304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0780" y="2721124"/>
            <a:ext cx="365792" cy="1579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6559" y="1595262"/>
            <a:ext cx="634039" cy="10364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81030" y="3046236"/>
            <a:ext cx="1499746" cy="1164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41910" y="4918477"/>
            <a:ext cx="548688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69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282" y="2739543"/>
            <a:ext cx="8846773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آیا فرهنگ سازمانی می تواند فرهنگ ملی را تحت الشعاع قرار دهند؟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6122" y="2133600"/>
            <a:ext cx="9727095" cy="3777622"/>
          </a:xfrm>
        </p:spPr>
        <p:txBody>
          <a:bodyPr/>
          <a:lstStyle/>
          <a:p>
            <a:pPr marL="0" indent="0" algn="just">
              <a:buNone/>
            </a:pPr>
            <a:endParaRPr lang="fa-IR" sz="2800" b="1" dirty="0">
              <a:cs typeface="B Zar" pitchFamily="2" charset="-78"/>
            </a:endParaRPr>
          </a:p>
          <a:p>
            <a:pPr marL="0" indent="0" algn="just">
              <a:buNone/>
            </a:pPr>
            <a:r>
              <a:rPr lang="fa-IR" sz="2800" b="1" dirty="0">
                <a:cs typeface="B Za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16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7495" y="689780"/>
            <a:ext cx="495631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با تشکر از توجه شما</a:t>
            </a:r>
          </a:p>
        </p:txBody>
      </p:sp>
    </p:spTree>
    <p:extLst>
      <p:ext uri="{BB962C8B-B14F-4D97-AF65-F5344CB8AC3E}">
        <p14:creationId xmlns:p14="http://schemas.microsoft.com/office/powerpoint/2010/main" val="185756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706" y="788007"/>
            <a:ext cx="8690906" cy="1497496"/>
          </a:xfrm>
        </p:spPr>
        <p:txBody>
          <a:bodyPr>
            <a:normAutofit/>
          </a:bodyPr>
          <a:lstStyle/>
          <a:p>
            <a:pPr algn="ctr"/>
            <a:r>
              <a:rPr lang="fa-I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cs typeface="2  Titr" panose="00000700000000000000" pitchFamily="2" charset="-78"/>
              </a:rPr>
              <a:t>هدف از مطالعه این فصل:</a:t>
            </a:r>
            <a:endParaRPr lang="fa-I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90428" y="3080378"/>
            <a:ext cx="9324493" cy="377762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تعریف مفهومی و کلی از واژه فرهنگ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ویژگی های سازمان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فرهنگ های ضعیف و قوی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اهمیت فرهنگ سازمانی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ویژگی های اصلی فرهنگ سازمانی </a:t>
            </a:r>
          </a:p>
          <a:p>
            <a:pPr marL="0" indent="0">
              <a:buNone/>
            </a:pPr>
            <a:endParaRPr lang="fa-IR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250" y="221204"/>
            <a:ext cx="2964882" cy="2064299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912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913" y="-145774"/>
            <a:ext cx="2170836" cy="1320800"/>
          </a:xfrm>
        </p:spPr>
        <p:txBody>
          <a:bodyPr>
            <a:normAutofit/>
          </a:bodyPr>
          <a:lstStyle/>
          <a:p>
            <a:pPr algn="r"/>
            <a:r>
              <a:rPr lang="fa-IR" sz="7200" b="1" dirty="0">
                <a:solidFill>
                  <a:srgbClr val="00B0F0"/>
                </a:solidFill>
                <a:cs typeface="B Nazanin" panose="00000400000000000000" pitchFamily="2" charset="-78"/>
              </a:rPr>
              <a:t>مقدمه</a:t>
            </a:r>
          </a:p>
        </p:txBody>
      </p:sp>
      <p:sp>
        <p:nvSpPr>
          <p:cNvPr id="3" name="Rectangle 2"/>
          <p:cNvSpPr/>
          <p:nvPr/>
        </p:nvSpPr>
        <p:spPr>
          <a:xfrm>
            <a:off x="2531165" y="1042504"/>
            <a:ext cx="9501809" cy="633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30000"/>
              </a:lnSpc>
            </a:pPr>
            <a:r>
              <a:rPr lang="fa-IR" sz="2800" b="1" dirty="0">
                <a:cs typeface="B Nazanin" pitchFamily="2" charset="-78"/>
              </a:rPr>
              <a:t>انسان فرهنگ را می آفریند و فرهنگ هم انسان را می سازد. فرهنگ به انسان یاد می دهد تا اندیشه های ثابت و پایداری را بیاموزد و در قالب گروههای        پیچیده ای که وظایف جداگانه و ویژه دارند سامان یابد. ریشه فرهنگ هر       سازمان را باید در </a:t>
            </a:r>
            <a:r>
              <a:rPr lang="fa-I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باورها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2800" b="1" dirty="0">
                <a:cs typeface="B Nazanin" pitchFamily="2" charset="-78"/>
              </a:rPr>
              <a:t>، </a:t>
            </a:r>
            <a:r>
              <a:rPr lang="fa-I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هنجارها</a:t>
            </a:r>
            <a:r>
              <a:rPr lang="fa-IR" sz="2800" b="1" dirty="0">
                <a:cs typeface="B Nazanin" pitchFamily="2" charset="-78"/>
              </a:rPr>
              <a:t> و </a:t>
            </a:r>
            <a:r>
              <a:rPr lang="fa-I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ارزشهای</a:t>
            </a:r>
            <a:r>
              <a:rPr lang="fa-IR" sz="2800" b="1" dirty="0">
                <a:cs typeface="B Nazanin" pitchFamily="2" charset="-78"/>
              </a:rPr>
              <a:t> آن جستجو نمود.                        (کاووسی 1388)</a:t>
            </a:r>
          </a:p>
          <a:p>
            <a:pPr algn="just" rtl="1">
              <a:lnSpc>
                <a:spcPct val="130000"/>
              </a:lnSpc>
            </a:pPr>
            <a:endParaRPr lang="fa-IR" sz="2800" b="1" dirty="0">
              <a:cs typeface="B Nazanin" pitchFamily="2" charset="-78"/>
            </a:endParaRPr>
          </a:p>
          <a:p>
            <a:pPr algn="just" rtl="1">
              <a:lnSpc>
                <a:spcPct val="130000"/>
              </a:lnSpc>
            </a:pPr>
            <a:r>
              <a:rPr lang="fa-IR" sz="2800" b="1" dirty="0">
                <a:cs typeface="B Nazanin" pitchFamily="2" charset="-78"/>
              </a:rPr>
              <a:t>اندیشمندان علم مدیریت، ریشه </a:t>
            </a:r>
            <a:r>
              <a:rPr lang="fa-I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موفقیت ها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2800" b="1" dirty="0">
                <a:cs typeface="B Nazanin" pitchFamily="2" charset="-78"/>
              </a:rPr>
              <a:t>و </a:t>
            </a:r>
            <a:r>
              <a:rPr lang="fa-I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شکست های </a:t>
            </a:r>
            <a:r>
              <a:rPr lang="fa-IR" sz="2800" b="1" dirty="0">
                <a:cs typeface="B Nazanin" pitchFamily="2" charset="-78"/>
              </a:rPr>
              <a:t>هر سازمان را در   فرهنگ آن جستجو می کنند و معتقدند همان طور که انسانها دارای شخصیت منحصر به فرد و متمایز از یکدیگر می باشند، سازمانها نیز به واسطه                 فرهنگشان دارای شخصیتی منحصر به فرد و جداگانه هستند. </a:t>
            </a:r>
          </a:p>
          <a:p>
            <a:pPr algn="just" rtl="1">
              <a:lnSpc>
                <a:spcPct val="130000"/>
              </a:lnSpc>
            </a:pPr>
            <a:endParaRPr lang="fa-IR" sz="28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66627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56" y="1769955"/>
            <a:ext cx="10972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altLang="fa-IR" sz="4800" b="1" dirty="0">
                <a:solidFill>
                  <a:srgbClr val="FF0000"/>
                </a:solidFill>
                <a:cs typeface="B Nazanin" panose="00000400000000000000" pitchFamily="2" charset="-78"/>
              </a:rPr>
              <a:t>تعریف فرهنگ</a:t>
            </a:r>
            <a:r>
              <a:rPr lang="en-US" altLang="fa-IR" sz="4800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culture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en-US" altLang="fa-IR" sz="4800" b="1" dirty="0">
                <a:solidFill>
                  <a:srgbClr val="FF0000"/>
                </a:solidFill>
                <a:cs typeface="B Nazanin" panose="00000400000000000000" pitchFamily="2" charset="-78"/>
              </a:rPr>
            </a:br>
            <a:endParaRPr lang="fa-IR" sz="4400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1922" y="2454367"/>
            <a:ext cx="10972800" cy="3945301"/>
          </a:xfrm>
        </p:spPr>
        <p:txBody>
          <a:bodyPr>
            <a:normAutofit/>
          </a:bodyPr>
          <a:lstStyle/>
          <a:p>
            <a:r>
              <a:rPr lang="ar-SA" altLang="fa-IR" sz="4400" dirty="0">
                <a:cs typeface="B Nazanin" panose="00000400000000000000" pitchFamily="2" charset="-78"/>
              </a:rPr>
              <a:t> فرهنگ واژه ای است  فارسی و مرکب از دو جزء </a:t>
            </a:r>
            <a:r>
              <a:rPr lang="ar-SA" altLang="fa-IR" sz="4400" dirty="0">
                <a:solidFill>
                  <a:srgbClr val="00B0F0"/>
                </a:solidFill>
                <a:cs typeface="B Titr" panose="00000700000000000000" pitchFamily="2" charset="-78"/>
              </a:rPr>
              <a:t>فر</a:t>
            </a:r>
            <a:r>
              <a:rPr lang="ar-SA" altLang="fa-IR" sz="4400" dirty="0">
                <a:cs typeface="B Nazanin" panose="00000400000000000000" pitchFamily="2" charset="-78"/>
              </a:rPr>
              <a:t> و </a:t>
            </a:r>
            <a:r>
              <a:rPr lang="ar-SA" altLang="fa-IR" sz="4400" dirty="0">
                <a:solidFill>
                  <a:srgbClr val="00B0F0"/>
                </a:solidFill>
                <a:cs typeface="B Titr" panose="00000700000000000000" pitchFamily="2" charset="-78"/>
              </a:rPr>
              <a:t>هنگ</a:t>
            </a:r>
            <a:r>
              <a:rPr lang="ar-SA" altLang="fa-IR" sz="4400" dirty="0">
                <a:cs typeface="B Nazanin" panose="00000400000000000000" pitchFamily="2" charset="-78"/>
              </a:rPr>
              <a:t> .</a:t>
            </a:r>
          </a:p>
          <a:p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212035" y="4724504"/>
            <a:ext cx="11701669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SA" altLang="fa-IR" sz="3600" dirty="0">
                <a:solidFill>
                  <a:srgbClr val="00B0F0"/>
                </a:solidFill>
                <a:cs typeface="B Nazanin" panose="00000400000000000000" pitchFamily="2" charset="-78"/>
              </a:rPr>
              <a:t>فر</a:t>
            </a:r>
            <a:r>
              <a:rPr lang="ar-SA" altLang="fa-IR" sz="2800" dirty="0">
                <a:cs typeface="B Nazanin" panose="00000400000000000000" pitchFamily="2" charset="-78"/>
              </a:rPr>
              <a:t>، پیشوند به معنای جلو و بالاست و </a:t>
            </a:r>
            <a:r>
              <a:rPr lang="ar-SA" altLang="fa-IR" sz="3600" dirty="0">
                <a:solidFill>
                  <a:srgbClr val="00B0F0"/>
                </a:solidFill>
                <a:cs typeface="B Nazanin" panose="00000400000000000000" pitchFamily="2" charset="-78"/>
              </a:rPr>
              <a:t>هنگ</a:t>
            </a:r>
            <a:r>
              <a:rPr lang="fa-IR" altLang="fa-IR" sz="3600" dirty="0">
                <a:solidFill>
                  <a:srgbClr val="00B0F0"/>
                </a:solidFill>
                <a:cs typeface="B Nazanin" panose="00000400000000000000" pitchFamily="2" charset="-78"/>
              </a:rPr>
              <a:t> </a:t>
            </a:r>
            <a:r>
              <a:rPr lang="ar-SA" altLang="fa-IR" sz="2800" dirty="0">
                <a:cs typeface="B Nazanin" panose="00000400000000000000" pitchFamily="2" charset="-78"/>
              </a:rPr>
              <a:t>، به معنای کشیدن و نیز تعلیم و تربیت می باشد. و معنای آن کشت و کار و یا پرورش می باشد. این واژه در ابتدا به معنای کشت و زراعت بوده و از قرن نوزدهم به بعد</a:t>
            </a:r>
            <a:r>
              <a:rPr lang="fa-IR" altLang="fa-IR" sz="2800" dirty="0">
                <a:cs typeface="B Nazanin" panose="00000400000000000000" pitchFamily="2" charset="-78"/>
              </a:rPr>
              <a:t>    </a:t>
            </a:r>
            <a:r>
              <a:rPr lang="ar-SA" altLang="fa-IR" sz="2800" dirty="0">
                <a:cs typeface="B Nazanin" panose="00000400000000000000" pitchFamily="2" charset="-78"/>
              </a:rPr>
              <a:t> مردم شناسان آن را در معنای جدید بکار گرفته اند (روح الامینی 1368</a:t>
            </a:r>
            <a:r>
              <a:rPr lang="fa-IR" altLang="fa-IR" sz="2800" dirty="0">
                <a:cs typeface="B Nazanin" panose="00000400000000000000" pitchFamily="2" charset="-78"/>
              </a:rPr>
              <a:t>)</a:t>
            </a:r>
            <a:endParaRPr lang="ar-SA" altLang="fa-IR" sz="2800" dirty="0">
              <a:cs typeface="B Nazanin" panose="00000400000000000000" pitchFamily="2" charset="-78"/>
            </a:endParaRPr>
          </a:p>
        </p:txBody>
      </p:sp>
      <p:sp>
        <p:nvSpPr>
          <p:cNvPr id="7" name="Arrow: Down 6"/>
          <p:cNvSpPr/>
          <p:nvPr/>
        </p:nvSpPr>
        <p:spPr>
          <a:xfrm>
            <a:off x="7232922" y="3936181"/>
            <a:ext cx="821635" cy="5805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8" name="Arrow: Down 7"/>
          <p:cNvSpPr/>
          <p:nvPr/>
        </p:nvSpPr>
        <p:spPr>
          <a:xfrm>
            <a:off x="3992200" y="3936181"/>
            <a:ext cx="821635" cy="5805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3" name="Rectangle 12"/>
          <p:cNvSpPr/>
          <p:nvPr/>
        </p:nvSpPr>
        <p:spPr>
          <a:xfrm>
            <a:off x="5150383" y="3395435"/>
            <a:ext cx="17459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altLang="fa-IR" sz="4800" dirty="0">
                <a:solidFill>
                  <a:srgbClr val="FF0000"/>
                </a:solidFill>
                <a:ea typeface="+mj-ea"/>
                <a:cs typeface="B Titr" panose="00000700000000000000" pitchFamily="2" charset="-78"/>
              </a:rPr>
              <a:t>فرهنگ</a:t>
            </a:r>
            <a:endParaRPr lang="fa-IR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101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49811" y="1134750"/>
            <a:ext cx="10972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sz="5300" b="1" dirty="0">
                <a:solidFill>
                  <a:srgbClr val="FF0000"/>
                </a:solidFill>
                <a:cs typeface="B Nazanin" panose="00000400000000000000" pitchFamily="2" charset="-78"/>
              </a:rPr>
              <a:t>« کروبر و کلوکهان» (1952) </a:t>
            </a:r>
            <a:br>
              <a:rPr lang="fa-IR" sz="4400" b="1" dirty="0">
                <a:cs typeface="B Nazanin" panose="00000400000000000000" pitchFamily="2" charset="-78"/>
              </a:rPr>
            </a:br>
            <a:r>
              <a:rPr lang="fa-IR" sz="4400" b="1" dirty="0">
                <a:cs typeface="B Nazanin" panose="00000400000000000000" pitchFamily="2" charset="-78"/>
              </a:rPr>
              <a:t>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0003" y="2508999"/>
            <a:ext cx="857468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  <a:defRPr/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فرهنگ دربر گیرنده الگوهای آشکار و پوشیده ای از رفتار و     برای رفتار است که از راه نمادها که دستاورد نمایان گروههای انسانی است ، آموخته می شود و انتقال می یابد</a:t>
            </a:r>
            <a:r>
              <a:rPr lang="fa-IR" sz="3200" b="1" dirty="0">
                <a:cs typeface="B Nazanin" pitchFamily="2" charset="-78"/>
              </a:rPr>
              <a:t> </a:t>
            </a:r>
            <a:endParaRPr lang="en-US" sz="32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1876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00" y="24344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ar-SA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تعریف سازمان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87996" y="1564241"/>
            <a:ext cx="8915400" cy="3777622"/>
          </a:xfrm>
        </p:spPr>
        <p:txBody>
          <a:bodyPr/>
          <a:lstStyle/>
          <a:p>
            <a:pPr marL="0" indent="0" algn="just">
              <a:buNone/>
            </a:pPr>
            <a:r>
              <a:rPr lang="fa-IR" sz="3200" b="1" dirty="0">
                <a:cs typeface="B Nazanin" pitchFamily="2" charset="-78"/>
              </a:rPr>
              <a:t>سازمان عبارت است از فرایندهای نظام یافته از روابط متقابل افراد برای دست یافتن به هدف های معین</a:t>
            </a: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7951305" y="3453052"/>
            <a:ext cx="4002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B Titr" panose="00000700000000000000" pitchFamily="2" charset="-78"/>
              </a:rPr>
              <a:t>ویژگیهای مشترک سازمان ها</a:t>
            </a:r>
            <a:endParaRPr kumimoji="0" lang="fa-IR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3635" y="423386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r" rtl="1" fontAlgn="base" latinLnBrk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a-IR" altLang="fa-IR" sz="2400" b="1" dirty="0">
                <a:solidFill>
                  <a:prstClr val="black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ترکیب اجتماعی افراد</a:t>
            </a:r>
            <a:endParaRPr lang="en-US" altLang="fa-IR" sz="2400" b="1" dirty="0">
              <a:solidFill>
                <a:prstClr val="black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marL="342900" lvl="0" indent="-342900" algn="r" rtl="1" fontAlgn="base" latinLnBrk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fa-IR" sz="2400" b="1" dirty="0">
                <a:solidFill>
                  <a:prstClr val="black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r>
              <a:rPr lang="fa-IR" altLang="fa-IR" sz="2400" b="1" dirty="0">
                <a:solidFill>
                  <a:prstClr val="black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هدف</a:t>
            </a:r>
            <a:endParaRPr lang="en-US" altLang="fa-IR" sz="2400" b="1" dirty="0">
              <a:solidFill>
                <a:prstClr val="black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marL="342900" lvl="0" indent="-342900" algn="r" rtl="1" fontAlgn="base" latinLnBrk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fa-IR" sz="2400" b="1" dirty="0">
                <a:solidFill>
                  <a:prstClr val="black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r>
              <a:rPr lang="fa-IR" altLang="fa-IR" sz="2400" b="1" dirty="0">
                <a:solidFill>
                  <a:prstClr val="black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روابط منظم و منطقی</a:t>
            </a:r>
            <a:endParaRPr lang="en-US" altLang="fa-IR" sz="2400" b="1" dirty="0">
              <a:solidFill>
                <a:prstClr val="black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marL="342900" lvl="0" indent="-342900" algn="r" rtl="1" fontAlgn="base" latinLnBrk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fa-IR" sz="2400" b="1" dirty="0">
                <a:solidFill>
                  <a:prstClr val="black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r>
              <a:rPr lang="fa-IR" altLang="fa-IR" sz="2400" b="1" dirty="0">
                <a:solidFill>
                  <a:prstClr val="black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تقسیم کار</a:t>
            </a:r>
            <a:endParaRPr lang="en-US" altLang="fa-IR" sz="2400" b="1" dirty="0">
              <a:solidFill>
                <a:prstClr val="black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marL="342900" lvl="0" indent="-342900" algn="r" rtl="1" fontAlgn="base" latinLnBrk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fa-IR" sz="2400" b="1" dirty="0">
                <a:solidFill>
                  <a:prstClr val="black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r>
              <a:rPr lang="fa-IR" altLang="fa-IR" sz="2400" b="1" dirty="0">
                <a:solidFill>
                  <a:prstClr val="black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فعالیت مستمر و مداوم</a:t>
            </a:r>
            <a:endParaRPr lang="en-US" altLang="fa-IR" sz="2400" b="1" dirty="0">
              <a:solidFill>
                <a:prstClr val="black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47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33971" y="1102699"/>
            <a:ext cx="5446643" cy="1143000"/>
          </a:xfrm>
        </p:spPr>
        <p:txBody>
          <a:bodyPr>
            <a:normAutofit fontScale="90000"/>
          </a:bodyPr>
          <a:lstStyle/>
          <a:p>
            <a:r>
              <a:rPr lang="fa-IR" sz="4900" dirty="0">
                <a:solidFill>
                  <a:srgbClr val="FF0000"/>
                </a:solidFill>
                <a:cs typeface="B Titr" panose="00000700000000000000" pitchFamily="2" charset="-78"/>
              </a:rPr>
              <a:t>مفهوم فرهنگ سازمانی</a:t>
            </a:r>
            <a:br>
              <a:rPr lang="fa-IR" dirty="0"/>
            </a:br>
            <a:endParaRPr lang="fa-IR" dirty="0"/>
          </a:p>
        </p:txBody>
      </p:sp>
      <p:sp>
        <p:nvSpPr>
          <p:cNvPr id="4" name="Arrow: Down 3"/>
          <p:cNvSpPr/>
          <p:nvPr/>
        </p:nvSpPr>
        <p:spPr>
          <a:xfrm rot="5400000">
            <a:off x="7930676" y="4509737"/>
            <a:ext cx="935029" cy="761456"/>
          </a:xfrm>
          <a:prstGeom prst="downArrow">
            <a:avLst>
              <a:gd name="adj1" fmla="val 50000"/>
              <a:gd name="adj2" fmla="val 81722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2" name="Rectangle 1"/>
          <p:cNvSpPr/>
          <p:nvPr/>
        </p:nvSpPr>
        <p:spPr>
          <a:xfrm>
            <a:off x="2080590" y="34535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fa-IR" sz="2400" dirty="0">
              <a:solidFill>
                <a:srgbClr val="00B0F0"/>
              </a:solidFill>
              <a:cs typeface="2 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262" y="2052335"/>
            <a:ext cx="114200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000" dirty="0">
                <a:cs typeface="2  Titr" panose="00000700000000000000" pitchFamily="2" charset="-78"/>
              </a:rPr>
              <a:t>از ترکیب دو واژه فرهنگ و سازمان، مفهومی تازه پدید آمده است که هیچ یک از آن دو واژه این مفهوم را ندارد. مقصود از          فرهنگ سازمانی </a:t>
            </a:r>
            <a:r>
              <a:rPr lang="fa-IR" sz="2400" b="1" dirty="0">
                <a:solidFill>
                  <a:srgbClr val="FF0000"/>
                </a:solidFill>
                <a:cs typeface="2  Titr" panose="00000700000000000000" pitchFamily="2" charset="-78"/>
              </a:rPr>
              <a:t>سیستمی از استنباط مشترک است که اعضا نسبت به یک سازمان دارند و همین ویژگی موجب تفکیک دو سازمان از یکدیگر می شود.</a:t>
            </a:r>
            <a:endParaRPr lang="fa-IR" sz="2000" b="1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62734" y="4598078"/>
            <a:ext cx="2704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fontAlgn="base" latinLnBrk="0">
              <a:spcBef>
                <a:spcPct val="0"/>
              </a:spcBef>
              <a:spcAft>
                <a:spcPct val="0"/>
              </a:spcAft>
            </a:pPr>
            <a:r>
              <a:rPr lang="fa-IR" altLang="fa-IR" sz="3200" dirty="0">
                <a:latin typeface="Arial" panose="020B060402020202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ویژگیهای فرهنگ </a:t>
            </a:r>
            <a:endParaRPr lang="en-US" altLang="fa-IR" sz="3200" dirty="0">
              <a:latin typeface="Arial" panose="020B060402020202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7" name="Arrow: Down 6"/>
          <p:cNvSpPr/>
          <p:nvPr/>
        </p:nvSpPr>
        <p:spPr>
          <a:xfrm>
            <a:off x="2868345" y="1293471"/>
            <a:ext cx="935029" cy="761456"/>
          </a:xfrm>
          <a:prstGeom prst="downArrow">
            <a:avLst>
              <a:gd name="adj1" fmla="val 50000"/>
              <a:gd name="adj2" fmla="val 81722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849797" y="4237549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rtl="1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altLang="fa-IR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آموختنی است</a:t>
            </a:r>
            <a:endParaRPr lang="en-US" altLang="fa-IR" sz="2400" b="1" dirty="0">
              <a:solidFill>
                <a:prstClr val="black"/>
              </a:solidFill>
              <a:latin typeface="Arial" panose="020B0604020202020204" pitchFamily="34" charset="0"/>
              <a:cs typeface="B Lotus" panose="00000400000000000000" pitchFamily="2" charset="-78"/>
            </a:endParaRPr>
          </a:p>
          <a:p>
            <a:pPr lvl="0" algn="r" rtl="1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altLang="fa-IR" sz="2400" b="1" dirty="0">
                <a:solidFill>
                  <a:prstClr val="black"/>
                </a:solidFill>
                <a:latin typeface="Arial" panose="020B0604020202020204" pitchFamily="34" charset="0"/>
                <a:cs typeface="B Lotus" panose="00000400000000000000" pitchFamily="2" charset="-78"/>
              </a:rPr>
              <a:t>آموخته می شود تا انتقال یابد.</a:t>
            </a:r>
            <a:endParaRPr lang="en-US" altLang="fa-IR" sz="2400" b="1" dirty="0">
              <a:solidFill>
                <a:prstClr val="black"/>
              </a:solidFill>
              <a:latin typeface="Arial" panose="020B0604020202020204" pitchFamily="34" charset="0"/>
              <a:cs typeface="B Lotus" panose="00000400000000000000" pitchFamily="2" charset="-78"/>
            </a:endParaRPr>
          </a:p>
          <a:p>
            <a:pPr lvl="0" algn="r" rtl="1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altLang="fa-IR" sz="2400" b="1" dirty="0">
                <a:solidFill>
                  <a:prstClr val="black"/>
                </a:solidFill>
                <a:latin typeface="Arial" panose="020B0604020202020204" pitchFamily="34" charset="0"/>
                <a:cs typeface="B Lotus" panose="00000400000000000000" pitchFamily="2" charset="-78"/>
              </a:rPr>
              <a:t>اجتماعی است</a:t>
            </a:r>
            <a:endParaRPr lang="en-US" altLang="fa-IR" sz="2400" b="1" dirty="0">
              <a:solidFill>
                <a:prstClr val="black"/>
              </a:solidFill>
              <a:latin typeface="Arial" panose="020B0604020202020204" pitchFamily="34" charset="0"/>
              <a:cs typeface="B Lotus" panose="00000400000000000000" pitchFamily="2" charset="-78"/>
            </a:endParaRPr>
          </a:p>
          <a:p>
            <a:pPr lvl="0" algn="r" rtl="1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altLang="fa-IR" sz="2400" b="1" dirty="0">
                <a:solidFill>
                  <a:prstClr val="black"/>
                </a:solidFill>
                <a:latin typeface="Arial" panose="020B0604020202020204" pitchFamily="34" charset="0"/>
                <a:cs typeface="B Lotus" panose="00000400000000000000" pitchFamily="2" charset="-78"/>
              </a:rPr>
              <a:t>پدیده ای ذهنی و تصوری است</a:t>
            </a:r>
            <a:endParaRPr lang="en-US" altLang="fa-IR" sz="2400" b="1" dirty="0">
              <a:solidFill>
                <a:prstClr val="black"/>
              </a:solidFill>
              <a:latin typeface="Arial" panose="020B0604020202020204" pitchFamily="34" charset="0"/>
              <a:cs typeface="B Lotus" panose="00000400000000000000" pitchFamily="2" charset="-78"/>
            </a:endParaRPr>
          </a:p>
          <a:p>
            <a:pPr lvl="0" algn="r" rtl="1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altLang="fa-IR" sz="2400" b="1" dirty="0">
                <a:solidFill>
                  <a:prstClr val="black"/>
                </a:solidFill>
                <a:latin typeface="Arial" panose="020B0604020202020204" pitchFamily="34" charset="0"/>
                <a:cs typeface="B Lotus" panose="00000400000000000000" pitchFamily="2" charset="-78"/>
              </a:rPr>
              <a:t>خشنودی بخش است</a:t>
            </a:r>
            <a:endParaRPr lang="en-US" altLang="fa-IR" sz="2400" b="1" dirty="0">
              <a:solidFill>
                <a:prstClr val="black"/>
              </a:solidFill>
              <a:latin typeface="Arial" panose="020B0604020202020204" pitchFamily="34" charset="0"/>
              <a:cs typeface="B Lotus" panose="00000400000000000000" pitchFamily="2" charset="-78"/>
            </a:endParaRPr>
          </a:p>
          <a:p>
            <a:pPr lvl="0" algn="r" rtl="1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altLang="fa-IR" sz="2400" b="1" dirty="0">
                <a:solidFill>
                  <a:prstClr val="black"/>
                </a:solidFill>
                <a:latin typeface="Arial" panose="020B0604020202020204" pitchFamily="34" charset="0"/>
                <a:cs typeface="B Lotus" panose="00000400000000000000" pitchFamily="2" charset="-78"/>
              </a:rPr>
              <a:t>سازگاری می یابد</a:t>
            </a:r>
            <a:endParaRPr lang="en-US" altLang="fa-IR" sz="2400" b="1" dirty="0">
              <a:solidFill>
                <a:prstClr val="black"/>
              </a:solidFill>
              <a:latin typeface="Arial" panose="020B0604020202020204" pitchFamily="34" charset="0"/>
              <a:cs typeface="B Lotus" panose="00000400000000000000" pitchFamily="2" charset="-78"/>
            </a:endParaRPr>
          </a:p>
          <a:p>
            <a:pPr lvl="0" algn="r" rtl="1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altLang="fa-IR" sz="2400" b="1" dirty="0">
                <a:solidFill>
                  <a:prstClr val="black"/>
                </a:solidFill>
                <a:latin typeface="Arial" panose="020B0604020202020204" pitchFamily="34" charset="0"/>
                <a:cs typeface="B Lotus" panose="00000400000000000000" pitchFamily="2" charset="-78"/>
              </a:rPr>
              <a:t>یگانه ساز است</a:t>
            </a:r>
            <a:endParaRPr lang="en-US" altLang="fa-IR" sz="2400" b="1" dirty="0">
              <a:solidFill>
                <a:prstClr val="black"/>
              </a:solidFill>
              <a:latin typeface="Arial" panose="020B0604020202020204" pitchFamily="34" charset="0"/>
              <a:cs typeface="B Lotus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97648" y="1629551"/>
            <a:ext cx="3719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677EEF"/>
                </a:solidFill>
                <a:latin typeface="Palatino Linotype" panose="02040502050505030304" pitchFamily="18" charset="0"/>
                <a:cs typeface="+mj-cs"/>
              </a:rPr>
              <a:t>orgnizational</a:t>
            </a:r>
            <a:r>
              <a:rPr lang="en-US" sz="2800" b="1" dirty="0">
                <a:solidFill>
                  <a:srgbClr val="677EEF"/>
                </a:solidFill>
                <a:latin typeface="Palatino Linotype" panose="02040502050505030304" pitchFamily="18" charset="0"/>
                <a:cs typeface="+mj-cs"/>
              </a:rPr>
              <a:t>  culture</a:t>
            </a:r>
            <a:endParaRPr lang="fa-IR" sz="2800" b="1" dirty="0">
              <a:solidFill>
                <a:srgbClr val="677EEF"/>
              </a:solidFill>
              <a:latin typeface="Palatino Linotype" panose="0204050205050503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55644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3" grpId="0"/>
      <p:bldP spid="7" grpId="0" animBg="1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821" y="-4143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ar-SA" sz="4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اهمیت</a:t>
            </a:r>
            <a:r>
              <a:rPr lang="fa-IR" sz="4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فرهنگ سازمانی </a:t>
            </a:r>
            <a:endParaRPr lang="fa-IR" sz="4400" b="1" dirty="0">
              <a:ln w="13462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7669" y="1714357"/>
            <a:ext cx="926159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از آنجا که فرهنگ سازمان بر رفتار انسان تاثیر گذار است، با مطالعه فرهنگ سازمان         می توان به علل </a:t>
            </a:r>
            <a:r>
              <a:rPr lang="fa-I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j_Koufiya" panose="00000400000000000000" pitchFamily="2" charset="-78"/>
              </a:rPr>
              <a:t>کامیابی و شکست </a:t>
            </a:r>
            <a:r>
              <a:rPr lang="fa-IR" sz="2400" b="1" dirty="0">
                <a:cs typeface="B Nazanin" panose="00000400000000000000" pitchFamily="2" charset="-78"/>
              </a:rPr>
              <a:t>سازمانها پی برد. همچنین می توان با شناخت فرهنگ سازمان و کشف رابطه آن با متغیرهای دیگر سازمان به سمت بهره وری کل          سازمان گام  برداشت.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3427" y="5659231"/>
            <a:ext cx="1031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 fontAlgn="base" latinLnBrk="0">
              <a:spcBef>
                <a:spcPct val="0"/>
              </a:spcBef>
              <a:spcAft>
                <a:spcPct val="0"/>
              </a:spcAft>
            </a:pPr>
            <a:r>
              <a:rPr lang="fa-IR" altLang="fa-IR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فرهنگ در مفهوم تخصصی در اواسط </a:t>
            </a:r>
            <a:r>
              <a:rPr lang="fa-IR" altLang="fa-IR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قرن نوزدهم </a:t>
            </a:r>
            <a:r>
              <a:rPr lang="fa-IR" altLang="fa-IR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 نوشته های علمای مردم شناسی پدیدار شد</a:t>
            </a:r>
            <a:r>
              <a:rPr lang="en-US" altLang="fa-IR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altLang="fa-IR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.</a:t>
            </a:r>
            <a:endParaRPr lang="en-US" altLang="fa-IR" sz="2400" b="1" dirty="0">
              <a:solidFill>
                <a:prstClr val="black"/>
              </a:solidFill>
              <a:latin typeface="Arial" panose="020B0604020202020204" pitchFamily="34" charset="0"/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916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heme/theme1.xml><?xml version="1.0" encoding="utf-8"?>
<a:theme xmlns:a="http://schemas.openxmlformats.org/drawingml/2006/main" name="Free-ppt38-ghalamo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swise.com #15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Free-ppt38-ghalamo (1)</Template>
  <TotalTime>2197</TotalTime>
  <Words>1002</Words>
  <Application>Microsoft Office PowerPoint</Application>
  <PresentationFormat>Widescreen</PresentationFormat>
  <Paragraphs>117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맑은 고딕</vt:lpstr>
      <vt:lpstr>Arial</vt:lpstr>
      <vt:lpstr>B Lotus,Bold</vt:lpstr>
      <vt:lpstr>B Titr,Bold</vt:lpstr>
      <vt:lpstr>Calibri</vt:lpstr>
      <vt:lpstr>IranNastaliq</vt:lpstr>
      <vt:lpstr>Palatino Linotype</vt:lpstr>
      <vt:lpstr>Times New Roman</vt:lpstr>
      <vt:lpstr>Wingdings</vt:lpstr>
      <vt:lpstr>Free-ppt38-ghalamo (1)</vt:lpstr>
      <vt:lpstr>Custom Design</vt:lpstr>
      <vt:lpstr>Templateswise.com #158</vt:lpstr>
      <vt:lpstr>PowerPoint Presentation</vt:lpstr>
      <vt:lpstr>PowerPoint Presentation</vt:lpstr>
      <vt:lpstr>هدف از مطالعه این فصل:</vt:lpstr>
      <vt:lpstr>مقدمه</vt:lpstr>
      <vt:lpstr>تعریف فرهنگculture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« کروبر و کلوکهان» (1952)         </vt:lpstr>
      <vt:lpstr>تعریف سازمان</vt:lpstr>
      <vt:lpstr>مفهوم فرهنگ سازمانی </vt:lpstr>
      <vt:lpstr>اهمیت فرهنگ سازمانی </vt:lpstr>
      <vt:lpstr>تعريف "فرنچ"ازفرهنگ سازمان</vt:lpstr>
      <vt:lpstr>PowerPoint Presentation</vt:lpstr>
      <vt:lpstr>فرهنگ های متفاوت سازمانها </vt:lpstr>
      <vt:lpstr>نقش فرهنگ سازمانی</vt:lpstr>
      <vt:lpstr>PowerPoint Presentation</vt:lpstr>
      <vt:lpstr>فرهنگ قوی</vt:lpstr>
      <vt:lpstr>فرهنگ ضعیف</vt:lpstr>
      <vt:lpstr>PowerPoint Presentation</vt:lpstr>
      <vt:lpstr>جامعه پذیری سازمانی</vt:lpstr>
      <vt:lpstr>PowerPoint Presentation</vt:lpstr>
      <vt:lpstr>PowerPoint Presentation</vt:lpstr>
      <vt:lpstr>شيوه پيدايش فرهنگ سازماني</vt:lpstr>
      <vt:lpstr>PowerPoint Presentation</vt:lpstr>
      <vt:lpstr>آیا فرهنگ سازمانی می تواند فرهنگ ملی را تحت الشعاع قرار دهند؟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Sazgar</dc:creator>
  <cp:lastModifiedBy>Dr Zardashtian</cp:lastModifiedBy>
  <cp:revision>425</cp:revision>
  <dcterms:created xsi:type="dcterms:W3CDTF">2016-11-09T21:55:05Z</dcterms:created>
  <dcterms:modified xsi:type="dcterms:W3CDTF">2020-03-27T18:34:07Z</dcterms:modified>
</cp:coreProperties>
</file>