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8" r:id="rId4"/>
    <p:sldId id="259" r:id="rId5"/>
    <p:sldId id="269" r:id="rId6"/>
    <p:sldId id="270" r:id="rId7"/>
    <p:sldId id="261" r:id="rId8"/>
    <p:sldId id="271" r:id="rId9"/>
    <p:sldId id="263" r:id="rId10"/>
    <p:sldId id="272" r:id="rId11"/>
    <p:sldId id="264" r:id="rId12"/>
    <p:sldId id="273" r:id="rId13"/>
    <p:sldId id="265" r:id="rId14"/>
    <p:sldId id="274" r:id="rId15"/>
    <p:sldId id="266" r:id="rId16"/>
    <p:sldId id="267"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3/27/2020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 b="-10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47441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6" y="90152"/>
            <a:ext cx="11912958" cy="6658378"/>
          </a:xfrm>
        </p:spPr>
        <p:txBody>
          <a:bodyPr anchor="t">
            <a:normAutofit/>
          </a:bodyPr>
          <a:lstStyle/>
          <a:p>
            <a:pPr marL="0" lvl="0" indent="0" algn="justLow" defTabSz="914400" rtl="1">
              <a:lnSpc>
                <a:spcPct val="150000"/>
              </a:lnSpc>
              <a:spcAft>
                <a:spcPts val="0"/>
              </a:spcAft>
              <a:buClrTx/>
              <a:buSzTx/>
              <a:buNone/>
              <a:defRPr/>
            </a:pPr>
            <a:r>
              <a:rPr lang="en-US" sz="2400" b="1" dirty="0">
                <a:solidFill>
                  <a:srgbClr val="FF0000"/>
                </a:solidFill>
                <a:latin typeface="Calibri"/>
                <a:cs typeface="B Nazanin"/>
              </a:rPr>
              <a:t>   </a:t>
            </a:r>
            <a:r>
              <a:rPr lang="fa-IR" sz="2400" b="1" dirty="0">
                <a:solidFill>
                  <a:srgbClr val="FF0000"/>
                </a:solidFill>
                <a:latin typeface="Calibri"/>
                <a:cs typeface="B Nazanin"/>
              </a:rPr>
              <a:t>طرح ريزي شغل:</a:t>
            </a:r>
          </a:p>
          <a:p>
            <a:pPr marL="0" lvl="0" indent="0" algn="justLow" defTabSz="914400" rtl="1">
              <a:lnSpc>
                <a:spcPct val="150000"/>
              </a:lnSpc>
              <a:spcAft>
                <a:spcPts val="0"/>
              </a:spcAft>
              <a:buClrTx/>
              <a:buSzTx/>
              <a:buNone/>
              <a:defRPr/>
            </a:pPr>
            <a:r>
              <a:rPr lang="en-US" sz="2800" b="1" dirty="0">
                <a:solidFill>
                  <a:sysClr val="windowText" lastClr="000000"/>
                </a:solidFill>
                <a:latin typeface="Calibri"/>
                <a:cs typeface="B Nazanin"/>
              </a:rPr>
              <a:t>  </a:t>
            </a:r>
            <a:r>
              <a:rPr lang="fa-IR" sz="2800" b="1" dirty="0">
                <a:solidFill>
                  <a:sysClr val="windowText" lastClr="000000"/>
                </a:solidFill>
                <a:latin typeface="Calibri"/>
                <a:cs typeface="B Nazanin"/>
              </a:rPr>
              <a:t>راه يا شيوه اي كه كارها در هم آميخته مي شود تا مشاغل فردي به وجود آيد كه بر عملكرد و </a:t>
            </a:r>
            <a:r>
              <a:rPr lang="en-US" sz="2800" b="1" dirty="0">
                <a:solidFill>
                  <a:sysClr val="windowText" lastClr="000000"/>
                </a:solidFill>
                <a:latin typeface="Calibri"/>
                <a:cs typeface="B Nazanin"/>
              </a:rPr>
              <a:t>    </a:t>
            </a:r>
            <a:r>
              <a:rPr lang="fa-IR" sz="2800" b="1" dirty="0">
                <a:solidFill>
                  <a:sysClr val="windowText" lastClr="000000"/>
                </a:solidFill>
                <a:latin typeface="Calibri"/>
                <a:cs typeface="B Nazanin"/>
              </a:rPr>
              <a:t>رضايت</a:t>
            </a:r>
            <a:r>
              <a:rPr lang="fa-IR" sz="2400" b="1" dirty="0">
                <a:solidFill>
                  <a:sysClr val="windowText" lastClr="000000"/>
                </a:solidFill>
                <a:latin typeface="Calibri"/>
                <a:cs typeface="B Nazanin"/>
              </a:rPr>
              <a:t> </a:t>
            </a:r>
            <a:r>
              <a:rPr lang="fa-IR" sz="2400" b="1" dirty="0">
                <a:solidFill>
                  <a:srgbClr val="FF0000"/>
                </a:solidFill>
                <a:latin typeface="Calibri"/>
                <a:cs typeface="B Nazanin"/>
              </a:rPr>
              <a:t> </a:t>
            </a:r>
            <a:r>
              <a:rPr lang="fa-IR" sz="2800" b="1" dirty="0">
                <a:solidFill>
                  <a:sysClr val="windowText" lastClr="000000"/>
                </a:solidFill>
                <a:latin typeface="Calibri"/>
                <a:cs typeface="B Nazanin"/>
              </a:rPr>
              <a:t>شغلي كاركنان نيز اثر مي گذارد. تئوري هايي در زمينه ويژگيهاي كاردر مورد ويژگيهاي شغل تئوري هاي متفاوتي ارائه شده است، که به سه تئوري كه از مهم ترين آنها هستند مي پردازيم. آنها عبارت اند از:</a:t>
            </a:r>
          </a:p>
          <a:p>
            <a:pPr lvl="1" indent="-342900" algn="justLow" defTabSz="914400" rtl="1">
              <a:lnSpc>
                <a:spcPct val="150000"/>
              </a:lnSpc>
              <a:spcAft>
                <a:spcPts val="0"/>
              </a:spcAft>
              <a:buClrTx/>
              <a:buSzTx/>
              <a:buFont typeface="+mj-lt"/>
              <a:buAutoNum type="arabicParenR"/>
              <a:defRPr/>
            </a:pPr>
            <a:r>
              <a:rPr lang="fa-IR" sz="2800" b="1" dirty="0">
                <a:solidFill>
                  <a:srgbClr val="FF3399"/>
                </a:solidFill>
                <a:latin typeface="Calibri"/>
                <a:cs typeface="B Nazanin"/>
              </a:rPr>
              <a:t>تئوري اسنادي كار :</a:t>
            </a:r>
            <a:endParaRPr lang="fa-IR" sz="3200" b="1" dirty="0">
              <a:solidFill>
                <a:schemeClr val="bg1"/>
              </a:solidFill>
              <a:latin typeface="Calibri"/>
              <a:cs typeface="B Nazanin"/>
            </a:endParaRPr>
          </a:p>
          <a:p>
            <a:pPr lvl="1" indent="-342900" algn="justLow" defTabSz="914400" rtl="1">
              <a:lnSpc>
                <a:spcPct val="150000"/>
              </a:lnSpc>
              <a:spcAft>
                <a:spcPts val="0"/>
              </a:spcAft>
              <a:buClrTx/>
              <a:buSzTx/>
              <a:buFont typeface="+mj-lt"/>
              <a:buAutoNum type="arabicParenR"/>
              <a:defRPr/>
            </a:pPr>
            <a:r>
              <a:rPr lang="fa-IR" sz="2800" b="1" dirty="0">
                <a:solidFill>
                  <a:srgbClr val="FF3399"/>
                </a:solidFill>
                <a:latin typeface="Calibri"/>
                <a:cs typeface="B Nazanin"/>
              </a:rPr>
              <a:t>الگوي ويژگيهاي شغل</a:t>
            </a:r>
          </a:p>
          <a:p>
            <a:pPr lvl="1" indent="-342900" algn="justLow" defTabSz="914400" rtl="1">
              <a:lnSpc>
                <a:spcPct val="150000"/>
              </a:lnSpc>
              <a:spcAft>
                <a:spcPts val="0"/>
              </a:spcAft>
              <a:buClrTx/>
              <a:buSzTx/>
              <a:buFont typeface="+mj-lt"/>
              <a:buAutoNum type="arabicParenR"/>
              <a:defRPr/>
            </a:pPr>
            <a:r>
              <a:rPr lang="fa-IR" sz="2800" b="1" dirty="0">
                <a:solidFill>
                  <a:srgbClr val="FF3399"/>
                </a:solidFill>
                <a:latin typeface="Calibri"/>
                <a:cs typeface="B Nazanin"/>
              </a:rPr>
              <a:t>الگوي پردازش اطلاعات اجتماعي</a:t>
            </a:r>
          </a:p>
          <a:p>
            <a:pPr marL="0" indent="0" algn="r" rtl="1">
              <a:lnSpc>
                <a:spcPct val="150000"/>
              </a:lnSpc>
              <a:buNone/>
            </a:pPr>
            <a:endParaRPr lang="en-US" b="1" dirty="0"/>
          </a:p>
        </p:txBody>
      </p:sp>
    </p:spTree>
    <p:extLst>
      <p:ext uri="{BB962C8B-B14F-4D97-AF65-F5344CB8AC3E}">
        <p14:creationId xmlns:p14="http://schemas.microsoft.com/office/powerpoint/2010/main" val="1763962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03188" y="115888"/>
            <a:ext cx="11950700" cy="6645275"/>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50000"/>
              </a:lnSpc>
              <a:spcAft>
                <a:spcPts val="0"/>
              </a:spcAft>
              <a:buClrTx/>
              <a:buSzTx/>
              <a:buNone/>
              <a:defRPr/>
            </a:pPr>
            <a:r>
              <a:rPr kumimoji="0" lang="fa-IR" sz="3600" b="1" i="0" u="none" strike="noStrike" kern="1200" cap="none" spc="0" normalizeH="0" baseline="0" noProof="0" dirty="0">
                <a:ln>
                  <a:noFill/>
                </a:ln>
                <a:solidFill>
                  <a:srgbClr val="0070C0"/>
                </a:solidFill>
                <a:effectLst/>
                <a:uLnTx/>
                <a:uFillTx/>
                <a:latin typeface="Calibri"/>
                <a:ea typeface="+mn-ea"/>
                <a:cs typeface="B Nazanin"/>
              </a:rPr>
              <a:t>تئوري اسنادي كار:</a:t>
            </a:r>
            <a:r>
              <a:rPr lang="en-US" sz="2800" b="1" dirty="0">
                <a:solidFill>
                  <a:srgbClr val="0070C0"/>
                </a:solidFill>
                <a:latin typeface="Calibri"/>
                <a:cs typeface="B Nazanin"/>
              </a:rPr>
              <a:t>Theory of working documents</a:t>
            </a:r>
            <a:endParaRPr kumimoji="0" lang="fa-IR" sz="2800" b="1" i="0" u="none" strike="noStrike" kern="1200" cap="none" spc="0" normalizeH="0" baseline="0" noProof="0" dirty="0">
              <a:ln>
                <a:noFill/>
              </a:ln>
              <a:solidFill>
                <a:srgbClr val="0070C0"/>
              </a:solidFill>
              <a:effectLst/>
              <a:uLnTx/>
              <a:uFillTx/>
              <a:latin typeface="Calibri"/>
              <a:ea typeface="+mn-ea"/>
              <a:cs typeface="B Nazanin"/>
            </a:endParaRPr>
          </a:p>
          <a:p>
            <a:pPr marL="0" lvl="0" indent="0">
              <a:lnSpc>
                <a:spcPct val="150000"/>
              </a:lnSpc>
              <a:spcAft>
                <a:spcPts val="0"/>
              </a:spcAft>
              <a:buClrTx/>
              <a:buSzTx/>
              <a:buNone/>
              <a:defRPr/>
            </a:pP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روش مبتني بر ويژگيهاي شغلي به وسيله دو پژوهشگر به نام </a:t>
            </a:r>
            <a:r>
              <a:rPr kumimoji="0" lang="fa-IR" sz="2800" b="1" i="0" u="sng" strike="noStrike" kern="1200" cap="none" spc="0" normalizeH="0" baseline="0" noProof="0" dirty="0">
                <a:ln>
                  <a:noFill/>
                </a:ln>
                <a:solidFill>
                  <a:srgbClr val="C00000"/>
                </a:solidFill>
                <a:effectLst/>
                <a:uLnTx/>
                <a:uFillTx/>
                <a:latin typeface="Calibri"/>
                <a:ea typeface="+mn-ea"/>
                <a:cs typeface="B Nazanin"/>
              </a:rPr>
              <a:t>ترنز و لارنس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در سالهاي مياني 1960 ارائه شدميزان رضايت </a:t>
            </a:r>
            <a:r>
              <a:rPr lang="fa-IR" sz="2800" b="1" dirty="0">
                <a:solidFill>
                  <a:sysClr val="windowText" lastClr="000000"/>
                </a:solidFill>
                <a:latin typeface="Calibri"/>
                <a:cs typeface="B Nazanin"/>
              </a:rPr>
              <a:t>.</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 </a:t>
            </a:r>
          </a:p>
          <a:p>
            <a:pPr marL="0" lvl="0" indent="0">
              <a:lnSpc>
                <a:spcPct val="150000"/>
              </a:lnSpc>
              <a:spcAft>
                <a:spcPts val="0"/>
              </a:spcAft>
              <a:buClrTx/>
              <a:buSzTx/>
              <a:buNone/>
              <a:defRPr/>
            </a:pP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اين دو پژوهشگر پيچيدگي كار را بر اساس 6 ويژگي تعريف كردند: </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800" b="1" i="0" u="none" strike="noStrike" kern="1200" cap="none" spc="0" normalizeH="0" baseline="0" noProof="0" dirty="0">
                <a:ln>
                  <a:noFill/>
                </a:ln>
                <a:solidFill>
                  <a:srgbClr val="FF3399"/>
                </a:solidFill>
                <a:effectLst/>
                <a:uLnTx/>
                <a:uFillTx/>
                <a:latin typeface="Calibri"/>
                <a:ea typeface="+mn-ea"/>
                <a:cs typeface="B Nazanin"/>
              </a:rPr>
              <a:t>1-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گوناگونی یا متنوع بودن کار </a:t>
            </a:r>
            <a:r>
              <a:rPr kumimoji="0" lang="fa-IR" sz="2800" b="1" i="0" u="none" strike="noStrike" kern="1200" cap="none" spc="0" normalizeH="0" baseline="0" noProof="0" dirty="0">
                <a:ln>
                  <a:noFill/>
                </a:ln>
                <a:solidFill>
                  <a:srgbClr val="FF3399"/>
                </a:solidFill>
                <a:effectLst/>
                <a:uLnTx/>
                <a:uFillTx/>
                <a:latin typeface="Calibri"/>
                <a:ea typeface="+mn-ea"/>
                <a:cs typeface="B Nazanin"/>
              </a:rPr>
              <a:t>2-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استقلال يا آزادي عمل دركار </a:t>
            </a:r>
            <a:r>
              <a:rPr kumimoji="0" lang="fa-IR" sz="2800" b="1" i="0" u="none" strike="noStrike" kern="1200" cap="none" spc="0" normalizeH="0" baseline="0" noProof="0" dirty="0">
                <a:ln>
                  <a:noFill/>
                </a:ln>
                <a:solidFill>
                  <a:srgbClr val="FF3399"/>
                </a:solidFill>
                <a:effectLst/>
                <a:uLnTx/>
                <a:uFillTx/>
                <a:latin typeface="Calibri"/>
                <a:ea typeface="+mn-ea"/>
                <a:cs typeface="B Nazanin"/>
              </a:rPr>
              <a:t>3-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مسئوليت  </a:t>
            </a:r>
            <a:r>
              <a:rPr kumimoji="0" lang="fa-IR" sz="2800" b="1" i="0" u="none" strike="noStrike" kern="1200" cap="none" spc="0" normalizeH="0" baseline="0" noProof="0" dirty="0">
                <a:ln>
                  <a:noFill/>
                </a:ln>
                <a:solidFill>
                  <a:srgbClr val="FF3399"/>
                </a:solidFill>
                <a:effectLst/>
                <a:uLnTx/>
                <a:uFillTx/>
                <a:latin typeface="Calibri"/>
                <a:ea typeface="+mn-ea"/>
                <a:cs typeface="B Nazanin"/>
              </a:rPr>
              <a:t>4-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دانش و مهارت  </a:t>
            </a:r>
            <a:r>
              <a:rPr kumimoji="0" lang="fa-IR" sz="2800" b="1" i="0" u="none" strike="noStrike" kern="1200" cap="none" spc="0" normalizeH="0" baseline="0" noProof="0" dirty="0">
                <a:ln>
                  <a:noFill/>
                </a:ln>
                <a:solidFill>
                  <a:srgbClr val="FF3399"/>
                </a:solidFill>
                <a:effectLst/>
                <a:uLnTx/>
                <a:uFillTx/>
                <a:latin typeface="Calibri"/>
                <a:ea typeface="+mn-ea"/>
                <a:cs typeface="B Nazanin"/>
              </a:rPr>
              <a:t>5-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روابط متقابل اجتماعي كه مورد نياز كار است  </a:t>
            </a:r>
            <a:r>
              <a:rPr kumimoji="0" lang="fa-IR" sz="2800" b="1" i="0" u="none" strike="noStrike" kern="1200" cap="none" spc="0" normalizeH="0" baseline="0" noProof="0" dirty="0">
                <a:ln>
                  <a:noFill/>
                </a:ln>
                <a:solidFill>
                  <a:srgbClr val="FF3399"/>
                </a:solidFill>
                <a:effectLst/>
                <a:uLnTx/>
                <a:uFillTx/>
                <a:latin typeface="Calibri"/>
                <a:ea typeface="+mn-ea"/>
                <a:cs typeface="B Nazanin"/>
              </a:rPr>
              <a:t>6- </a:t>
            </a:r>
            <a:r>
              <a:rPr kumimoji="0" lang="fa-IR" sz="2800" b="1" i="0" u="none" strike="noStrike" kern="1200" cap="none" spc="0" normalizeH="0" baseline="0" noProof="0" dirty="0">
                <a:ln>
                  <a:noFill/>
                </a:ln>
                <a:solidFill>
                  <a:sysClr val="windowText" lastClr="000000"/>
                </a:solidFill>
                <a:effectLst/>
                <a:uLnTx/>
                <a:uFillTx/>
                <a:latin typeface="Calibri"/>
                <a:ea typeface="+mn-ea"/>
                <a:cs typeface="B Nazanin"/>
              </a:rPr>
              <a:t>روابط متقابل اجتماعي كه اختياري است.</a:t>
            </a:r>
          </a:p>
        </p:txBody>
      </p:sp>
    </p:spTree>
    <p:extLst>
      <p:ext uri="{BB962C8B-B14F-4D97-AF65-F5344CB8AC3E}">
        <p14:creationId xmlns:p14="http://schemas.microsoft.com/office/powerpoint/2010/main" val="2599936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909" y="103032"/>
            <a:ext cx="11900079" cy="6645498"/>
          </a:xfrm>
        </p:spPr>
        <p:txBody>
          <a:bodyPr anchor="t"/>
          <a:lstStyle/>
          <a:p>
            <a:pPr marL="0" lvl="0" indent="0" algn="justLow" defTabSz="914400" rtl="1">
              <a:lnSpc>
                <a:spcPct val="150000"/>
              </a:lnSpc>
              <a:spcAft>
                <a:spcPts val="0"/>
              </a:spcAft>
              <a:buClrTx/>
              <a:buSzTx/>
              <a:buNone/>
              <a:defRPr/>
            </a:pPr>
            <a:endParaRPr lang="fa-IR" sz="2400" b="1" dirty="0">
              <a:solidFill>
                <a:sysClr val="windowText" lastClr="000000"/>
              </a:solidFill>
              <a:latin typeface="Calibri"/>
              <a:cs typeface="B Nazanin"/>
            </a:endParaRPr>
          </a:p>
          <a:p>
            <a:pPr marL="0" lvl="0" indent="0" algn="justLow" defTabSz="914400" rtl="1">
              <a:lnSpc>
                <a:spcPct val="150000"/>
              </a:lnSpc>
              <a:spcAft>
                <a:spcPts val="0"/>
              </a:spcAft>
              <a:buClrTx/>
              <a:buSzTx/>
              <a:buNone/>
              <a:defRPr/>
            </a:pPr>
            <a:r>
              <a:rPr lang="fa-IR" sz="2400" b="1" dirty="0">
                <a:solidFill>
                  <a:sysClr val="windowText" lastClr="000000"/>
                </a:solidFill>
                <a:latin typeface="Calibri"/>
                <a:cs typeface="B Nazanin"/>
              </a:rPr>
              <a:t>.</a:t>
            </a:r>
            <a:r>
              <a:rPr lang="en-US" sz="2400" b="1" dirty="0">
                <a:solidFill>
                  <a:sysClr val="windowText" lastClr="000000"/>
                </a:solidFill>
                <a:latin typeface="Calibri"/>
                <a:cs typeface="B Nazanin"/>
              </a:rPr>
              <a:t> </a:t>
            </a:r>
            <a:r>
              <a:rPr lang="fa-IR" sz="2400" b="1" dirty="0">
                <a:solidFill>
                  <a:sysClr val="windowText" lastClr="000000"/>
                </a:solidFill>
                <a:latin typeface="Calibri"/>
                <a:cs typeface="B Nazanin"/>
              </a:rPr>
              <a:t> </a:t>
            </a:r>
            <a:r>
              <a:rPr lang="fa-IR" sz="2400" b="1" dirty="0">
                <a:solidFill>
                  <a:srgbClr val="FF3399"/>
                </a:solidFill>
                <a:latin typeface="Calibri"/>
                <a:cs typeface="B Nazanin"/>
              </a:rPr>
              <a:t>نخست*</a:t>
            </a:r>
            <a:r>
              <a:rPr lang="fa-IR" sz="2400" b="1" dirty="0">
                <a:solidFill>
                  <a:sysClr val="windowText" lastClr="000000"/>
                </a:solidFill>
                <a:latin typeface="Calibri"/>
                <a:cs typeface="B Nazanin"/>
              </a:rPr>
              <a:t> آنها توانستند ثابت كنند كه كاركنان سازمانها نسبت به مشاغل گوناگون واكنشهاي متفاوت نشان مي </a:t>
            </a:r>
            <a:r>
              <a:rPr lang="en-US" sz="2400" b="1" dirty="0">
                <a:solidFill>
                  <a:sysClr val="windowText" lastClr="000000"/>
                </a:solidFill>
                <a:latin typeface="Calibri"/>
                <a:cs typeface="B Nazanin"/>
              </a:rPr>
              <a:t>  </a:t>
            </a:r>
            <a:r>
              <a:rPr lang="fa-IR" sz="2400" b="1" dirty="0">
                <a:solidFill>
                  <a:sysClr val="windowText" lastClr="000000"/>
                </a:solidFill>
                <a:latin typeface="Calibri"/>
                <a:cs typeface="B Nazanin"/>
              </a:rPr>
              <a:t>دهند. </a:t>
            </a:r>
          </a:p>
          <a:p>
            <a:pPr marL="0" lvl="0" indent="0" algn="justLow" defTabSz="914400" rtl="1">
              <a:lnSpc>
                <a:spcPct val="150000"/>
              </a:lnSpc>
              <a:spcAft>
                <a:spcPts val="0"/>
              </a:spcAft>
              <a:buClrTx/>
              <a:buSzTx/>
              <a:buNone/>
              <a:defRPr/>
            </a:pPr>
            <a:r>
              <a:rPr lang="en-US" sz="2400" b="1" dirty="0">
                <a:solidFill>
                  <a:srgbClr val="FF3399"/>
                </a:solidFill>
                <a:latin typeface="Calibri"/>
                <a:cs typeface="B Nazanin"/>
              </a:rPr>
              <a:t>    </a:t>
            </a:r>
            <a:r>
              <a:rPr lang="fa-IR" sz="2400" b="1" dirty="0">
                <a:solidFill>
                  <a:srgbClr val="FF3399"/>
                </a:solidFill>
                <a:latin typeface="Calibri"/>
                <a:cs typeface="B Nazanin"/>
              </a:rPr>
              <a:t>دوم* </a:t>
            </a:r>
            <a:r>
              <a:rPr lang="fa-IR" sz="2400" b="1" dirty="0">
                <a:solidFill>
                  <a:sysClr val="windowText" lastClr="000000"/>
                </a:solidFill>
                <a:latin typeface="Calibri"/>
                <a:cs typeface="B Nazanin"/>
              </a:rPr>
              <a:t>آنها توانستند مجموعه اي از ويژگيهاي شغلي را برشمارند كه مي تواند كارها را بر آن اساس مورد ارزيابي قرار داد.</a:t>
            </a:r>
          </a:p>
          <a:p>
            <a:pPr marL="0" lvl="0" indent="0" algn="justLow" defTabSz="914400" rtl="1">
              <a:lnSpc>
                <a:spcPct val="150000"/>
              </a:lnSpc>
              <a:spcAft>
                <a:spcPts val="0"/>
              </a:spcAft>
              <a:buClrTx/>
              <a:buSzTx/>
              <a:buNone/>
              <a:defRPr/>
            </a:pPr>
            <a:r>
              <a:rPr lang="en-US" sz="2400" b="1" dirty="0">
                <a:solidFill>
                  <a:sysClr val="windowText" lastClr="000000"/>
                </a:solidFill>
                <a:latin typeface="Calibri"/>
                <a:cs typeface="B Nazanin"/>
              </a:rPr>
              <a:t>  </a:t>
            </a:r>
            <a:r>
              <a:rPr lang="fa-IR" sz="2400" b="1" dirty="0">
                <a:solidFill>
                  <a:sysClr val="windowText" lastClr="000000"/>
                </a:solidFill>
                <a:latin typeface="Calibri"/>
                <a:cs typeface="B Nazanin"/>
              </a:rPr>
              <a:t> </a:t>
            </a:r>
            <a:r>
              <a:rPr lang="fa-IR" sz="2400" b="1" dirty="0">
                <a:solidFill>
                  <a:srgbClr val="FF3399"/>
                </a:solidFill>
                <a:latin typeface="Calibri"/>
                <a:cs typeface="B Nazanin"/>
              </a:rPr>
              <a:t>سوم</a:t>
            </a:r>
            <a:r>
              <a:rPr lang="fa-IR" sz="2400" b="1" dirty="0">
                <a:solidFill>
                  <a:sysClr val="windowText" lastClr="000000"/>
                </a:solidFill>
                <a:latin typeface="Calibri"/>
                <a:cs typeface="B Nazanin"/>
              </a:rPr>
              <a:t> اينكه آنها به نيازهاي فردي توجه كردند تا ببينند اختلافات فردي چگونه باعث مي شود كه آنان در برابر شغلهاي متفاوت واكنشهاي گوناگون از خود نشان دهند.</a:t>
            </a:r>
          </a:p>
          <a:p>
            <a:pPr marL="0" indent="0" algn="r" rtl="1">
              <a:lnSpc>
                <a:spcPct val="150000"/>
              </a:lnSpc>
              <a:buNone/>
            </a:pPr>
            <a:endParaRPr lang="en-US" dirty="0"/>
          </a:p>
        </p:txBody>
      </p:sp>
    </p:spTree>
    <p:extLst>
      <p:ext uri="{BB962C8B-B14F-4D97-AF65-F5344CB8AC3E}">
        <p14:creationId xmlns:p14="http://schemas.microsoft.com/office/powerpoint/2010/main" val="2617229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80975" y="115888"/>
            <a:ext cx="11834813" cy="6529387"/>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50000"/>
              </a:lnSpc>
              <a:spcAft>
                <a:spcPts val="0"/>
              </a:spcAft>
              <a:buClrTx/>
              <a:buSzTx/>
              <a:buNone/>
              <a:defRPr/>
            </a:pPr>
            <a:r>
              <a:rPr kumimoji="0" lang="fa-IR" sz="3600" b="1" i="0" u="none" strike="noStrike" kern="1200" cap="none" spc="0" normalizeH="0" baseline="0" noProof="0" dirty="0">
                <a:ln>
                  <a:noFill/>
                </a:ln>
                <a:solidFill>
                  <a:srgbClr val="FF0000"/>
                </a:solidFill>
                <a:effectLst/>
                <a:uLnTx/>
                <a:uFillTx/>
                <a:latin typeface="Calibri"/>
                <a:ea typeface="+mn-ea"/>
                <a:cs typeface="B Nazanin"/>
              </a:rPr>
              <a:t>الگوي ويژگيهاي شغلي:</a:t>
            </a:r>
            <a:r>
              <a:rPr lang="en-US" b="1" dirty="0">
                <a:solidFill>
                  <a:schemeClr val="bg1"/>
                </a:solidFill>
                <a:latin typeface="Calibri"/>
                <a:cs typeface="B Nazanin"/>
              </a:rPr>
              <a:t>Job Characteristics Model</a:t>
            </a:r>
            <a:endParaRPr kumimoji="0" lang="fa-IR" b="1" i="0" u="none" strike="noStrike" kern="1200" cap="none" spc="0" normalizeH="0" baseline="0" noProof="0" dirty="0">
              <a:ln>
                <a:noFill/>
              </a:ln>
              <a:solidFill>
                <a:schemeClr val="bg1"/>
              </a:solidFill>
              <a:effectLst/>
              <a:uLnTx/>
              <a:uFillTx/>
              <a:latin typeface="Calibri"/>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ريچاردهك من و گرگ الدهام توانستند الگوي ويژگيهاي شغلي را مبتني بر پيش نيازهاي شغلي ارائه نمايند. با توجه به الگوي ويژگيهاي شغلي هر نوع كار يا شغل را مي توان بر حسب 5 بعد اصلي كار به شرح زير بيان كرد: </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endPar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endParaRPr>
          </a:p>
          <a:p>
            <a:pPr marL="0" marR="0" lvl="0" indent="0" algn="ctr"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گوناگونی در مهارت، هویت کار، اهمیت کار، آزادی عمل، بازخور نمودن نتیجه.</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endParaRPr kumimoji="0" lang="fa-IR" sz="2400" b="1" i="0" u="none" strike="noStrike" kern="1200" cap="none" spc="0" normalizeH="0" baseline="0" noProof="0" dirty="0">
              <a:ln>
                <a:noFill/>
              </a:ln>
              <a:solidFill>
                <a:srgbClr val="00FF00"/>
              </a:solidFill>
              <a:effectLst/>
              <a:uLnTx/>
              <a:uFillTx/>
              <a:latin typeface="Calibri"/>
              <a:ea typeface="+mn-ea"/>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توجه كنيد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كه با تركيب سه بعد نخستين ( گوناگوني در مهارت، هويت كار و اهميت كار ) در هم كار معني داري بوجود آورد. يعني اگر اين سه ويژگي در يك نوع كار وجود داشته باشند، مي توان پيش بيني كرد كه كارگر يا كارمند، كار مزبور را مهم و ارزشمند و مفيد بداند.</a:t>
            </a:r>
            <a:endParaRPr kumimoji="0" lang="fa-IR" sz="2400" b="1" i="0" u="none" strike="noStrike" kern="1200" cap="none" spc="0" normalizeH="0" baseline="0" noProof="0" dirty="0">
              <a:ln>
                <a:noFill/>
              </a:ln>
              <a:solidFill>
                <a:srgbClr val="00FF00"/>
              </a:solidFill>
              <a:effectLst/>
              <a:uLnTx/>
              <a:uFillTx/>
              <a:latin typeface="Calibri"/>
              <a:ea typeface="+mn-ea"/>
              <a:cs typeface="B Nazanin"/>
            </a:endParaRPr>
          </a:p>
        </p:txBody>
      </p:sp>
    </p:spTree>
    <p:extLst>
      <p:ext uri="{BB962C8B-B14F-4D97-AF65-F5344CB8AC3E}">
        <p14:creationId xmlns:p14="http://schemas.microsoft.com/office/powerpoint/2010/main" val="1741363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8941" y="128790"/>
            <a:ext cx="11694017" cy="6542466"/>
          </a:xfrm>
        </p:spPr>
        <p:txBody>
          <a:bodyPr anchor="t"/>
          <a:lstStyle/>
          <a:p>
            <a:pPr marL="0" lvl="0" indent="0" algn="justLow" defTabSz="914400" rtl="1">
              <a:lnSpc>
                <a:spcPct val="150000"/>
              </a:lnSpc>
              <a:spcAft>
                <a:spcPts val="0"/>
              </a:spcAft>
              <a:buClrTx/>
              <a:buSzTx/>
              <a:buNone/>
              <a:defRPr/>
            </a:pPr>
            <a:r>
              <a:rPr lang="en-US" sz="3600" b="1" dirty="0">
                <a:solidFill>
                  <a:srgbClr val="FF0000"/>
                </a:solidFill>
                <a:latin typeface="Calibri"/>
                <a:cs typeface="B Nazanin"/>
              </a:rPr>
              <a:t>  </a:t>
            </a:r>
            <a:r>
              <a:rPr lang="fa-IR" sz="3600" b="1" dirty="0">
                <a:solidFill>
                  <a:srgbClr val="FF0000"/>
                </a:solidFill>
                <a:latin typeface="Calibri"/>
                <a:cs typeface="B Nazanin"/>
              </a:rPr>
              <a:t>الگوي پردازش اطلاعات اجتماعي:</a:t>
            </a:r>
            <a:r>
              <a:rPr lang="en-US" sz="3600" b="1" dirty="0">
                <a:solidFill>
                  <a:schemeClr val="bg1"/>
                </a:solidFill>
                <a:latin typeface="Calibri"/>
                <a:cs typeface="B Nazanin"/>
              </a:rPr>
              <a:t>Job Characteristics Mode</a:t>
            </a:r>
            <a:r>
              <a:rPr lang="en-US" sz="2400" b="1" dirty="0">
                <a:solidFill>
                  <a:schemeClr val="bg1"/>
                </a:solidFill>
                <a:latin typeface="Calibri"/>
                <a:cs typeface="B Nazanin"/>
              </a:rPr>
              <a:t>l</a:t>
            </a:r>
            <a:endParaRPr lang="fa-IR" sz="2400" b="1" dirty="0">
              <a:solidFill>
                <a:schemeClr val="bg1"/>
              </a:solidFill>
              <a:latin typeface="Calibri"/>
              <a:cs typeface="B Nazanin"/>
            </a:endParaRPr>
          </a:p>
          <a:p>
            <a:pPr marL="0" lvl="0" indent="0" algn="justLow" defTabSz="914400" rtl="1">
              <a:lnSpc>
                <a:spcPct val="150000"/>
              </a:lnSpc>
              <a:spcAft>
                <a:spcPts val="0"/>
              </a:spcAft>
              <a:buClrTx/>
              <a:buSzTx/>
              <a:buNone/>
              <a:defRPr/>
            </a:pPr>
            <a:endParaRPr lang="fa-IR" sz="2400" b="1" dirty="0">
              <a:solidFill>
                <a:sysClr val="windowText" lastClr="000000"/>
              </a:solidFill>
              <a:latin typeface="Calibri"/>
              <a:cs typeface="B Nazanin"/>
            </a:endParaRPr>
          </a:p>
          <a:p>
            <a:pPr marL="0" lvl="0" indent="0" algn="justLow" defTabSz="914400" rtl="1">
              <a:lnSpc>
                <a:spcPct val="150000"/>
              </a:lnSpc>
              <a:spcAft>
                <a:spcPts val="0"/>
              </a:spcAft>
              <a:buClrTx/>
              <a:buSzTx/>
              <a:buNone/>
              <a:defRPr/>
            </a:pPr>
            <a:r>
              <a:rPr lang="en-US" sz="3200" b="1" dirty="0">
                <a:solidFill>
                  <a:sysClr val="windowText" lastClr="000000"/>
                </a:solidFill>
                <a:latin typeface="Calibri"/>
                <a:cs typeface="B Nazanin"/>
              </a:rPr>
              <a:t>  </a:t>
            </a:r>
            <a:r>
              <a:rPr lang="fa-IR" sz="3200" b="1" dirty="0">
                <a:solidFill>
                  <a:sysClr val="windowText" lastClr="000000"/>
                </a:solidFill>
                <a:latin typeface="Calibri"/>
                <a:cs typeface="B Nazanin"/>
              </a:rPr>
              <a:t>واكنش افراد در برابر شغل يا كار به نوع پنداشت يا برداشت آنان از كار بستگي دارد  ( و نه به جنبه هاي عيني شغل یا كار ). </a:t>
            </a:r>
          </a:p>
          <a:p>
            <a:pPr marL="0" lvl="0" indent="0" algn="justLow" defTabSz="914400" rtl="1">
              <a:lnSpc>
                <a:spcPct val="150000"/>
              </a:lnSpc>
              <a:spcAft>
                <a:spcPts val="0"/>
              </a:spcAft>
              <a:buClrTx/>
              <a:buSzTx/>
              <a:buNone/>
              <a:defRPr/>
            </a:pPr>
            <a:r>
              <a:rPr lang="en-US" sz="3200" b="1" dirty="0">
                <a:solidFill>
                  <a:sysClr val="windowText" lastClr="000000"/>
                </a:solidFill>
                <a:latin typeface="Calibri"/>
                <a:cs typeface="B Nazanin"/>
              </a:rPr>
              <a:t>  </a:t>
            </a:r>
            <a:r>
              <a:rPr lang="fa-IR" sz="3200" b="1" dirty="0">
                <a:solidFill>
                  <a:sysClr val="windowText" lastClr="000000"/>
                </a:solidFill>
                <a:latin typeface="Calibri"/>
                <a:cs typeface="B Nazanin"/>
              </a:rPr>
              <a:t>كاركنان و اعضاي سازمان </a:t>
            </a:r>
            <a:r>
              <a:rPr lang="fa-IR" sz="3200" b="1" dirty="0">
                <a:solidFill>
                  <a:srgbClr val="C00000"/>
                </a:solidFill>
                <a:latin typeface="Calibri"/>
                <a:cs typeface="B Nazanin"/>
              </a:rPr>
              <a:t>نگرشها و رفتارهايي</a:t>
            </a:r>
            <a:r>
              <a:rPr lang="fa-IR" sz="3200" b="1" dirty="0">
                <a:solidFill>
                  <a:sysClr val="windowText" lastClr="000000"/>
                </a:solidFill>
                <a:latin typeface="Calibri"/>
                <a:cs typeface="B Nazanin"/>
              </a:rPr>
              <a:t> را مي پذيرند كه بتواند نسبت به آثار </a:t>
            </a:r>
            <a:r>
              <a:rPr lang="fa-IR" sz="3200" b="1" dirty="0">
                <a:solidFill>
                  <a:srgbClr val="C00000"/>
                </a:solidFill>
                <a:latin typeface="Calibri"/>
                <a:cs typeface="B Nazanin"/>
              </a:rPr>
              <a:t>اجتماعي واكنش مناسب </a:t>
            </a:r>
            <a:r>
              <a:rPr lang="fa-IR" sz="3200" b="1" dirty="0">
                <a:solidFill>
                  <a:sysClr val="windowText" lastClr="000000"/>
                </a:solidFill>
                <a:latin typeface="Calibri"/>
                <a:cs typeface="B Nazanin"/>
              </a:rPr>
              <a:t>نشان دهد. </a:t>
            </a:r>
          </a:p>
          <a:p>
            <a:pPr marL="0" indent="0" algn="r" rtl="1">
              <a:lnSpc>
                <a:spcPct val="150000"/>
              </a:lnSpc>
              <a:buNone/>
            </a:pPr>
            <a:endParaRPr lang="en-US" dirty="0"/>
          </a:p>
        </p:txBody>
      </p:sp>
    </p:spTree>
    <p:extLst>
      <p:ext uri="{BB962C8B-B14F-4D97-AF65-F5344CB8AC3E}">
        <p14:creationId xmlns:p14="http://schemas.microsoft.com/office/powerpoint/2010/main" val="2669359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55217" y="103188"/>
            <a:ext cx="11899900" cy="6632575"/>
          </a:xfrm>
          <a:prstGeom prst="rect">
            <a:avLst/>
          </a:prstGeom>
        </p:spPr>
        <p:txBody>
          <a:bodyPr anchor="t">
            <a:normAutofit lnSpcReduction="10000"/>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50000"/>
              </a:lnSpc>
              <a:spcAft>
                <a:spcPts val="0"/>
              </a:spcAft>
              <a:buClrTx/>
              <a:buSzTx/>
              <a:buNone/>
              <a:defRPr/>
            </a:pPr>
            <a:r>
              <a:rPr kumimoji="0" lang="en-US" sz="3600" b="1" i="0" u="none" strike="noStrike" kern="1200" cap="none" spc="0" normalizeH="0" baseline="0" noProof="0" dirty="0">
                <a:ln>
                  <a:noFill/>
                </a:ln>
                <a:solidFill>
                  <a:srgbClr val="FF0000"/>
                </a:solidFill>
                <a:effectLst/>
                <a:uLnTx/>
                <a:uFillTx/>
                <a:latin typeface="Calibri"/>
                <a:ea typeface="+mn-ea"/>
                <a:cs typeface="B Nazanin"/>
              </a:rPr>
              <a:t>  </a:t>
            </a:r>
            <a:r>
              <a:rPr kumimoji="0" lang="fa-IR" sz="3600" b="1" i="0" u="none" strike="noStrike" kern="1200" cap="none" spc="0" normalizeH="0" baseline="0" noProof="0" dirty="0">
                <a:ln>
                  <a:noFill/>
                </a:ln>
                <a:solidFill>
                  <a:srgbClr val="FF0000"/>
                </a:solidFill>
                <a:effectLst/>
                <a:uLnTx/>
                <a:uFillTx/>
                <a:latin typeface="Calibri"/>
                <a:ea typeface="+mn-ea"/>
                <a:cs typeface="B Nazanin"/>
              </a:rPr>
              <a:t>طرح ريزي مجدد شغل:</a:t>
            </a:r>
            <a:r>
              <a:rPr lang="en-US" b="1" dirty="0">
                <a:solidFill>
                  <a:schemeClr val="bg1"/>
                </a:solidFill>
                <a:latin typeface="Calibri"/>
                <a:cs typeface="B Nazanin"/>
              </a:rPr>
              <a:t>Re-employment plan</a:t>
            </a:r>
            <a:endParaRPr kumimoji="0" lang="fa-IR" b="1" i="0" u="none" strike="noStrike" kern="1200" cap="none" spc="0" normalizeH="0" baseline="0" noProof="0" dirty="0">
              <a:ln>
                <a:noFill/>
              </a:ln>
              <a:solidFill>
                <a:schemeClr val="bg1"/>
              </a:solidFill>
              <a:effectLst/>
              <a:uLnTx/>
              <a:uFillTx/>
              <a:latin typeface="Calibri"/>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به</a:t>
            </a:r>
            <a:r>
              <a:rPr kumimoji="0" lang="fa-IR" sz="2400" b="1" i="0" u="none" strike="noStrike" kern="1200" cap="none" spc="0" normalizeH="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سه طريق عمل كند. آنها عبارت اند از:</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rgbClr val="006600"/>
                </a:solidFill>
                <a:effectLst/>
                <a:uLnTx/>
                <a:uFillTx/>
                <a:latin typeface="Calibri"/>
                <a:ea typeface="+mn-ea"/>
                <a:cs typeface="B Nazanin"/>
              </a:rPr>
              <a:t>   </a:t>
            </a:r>
            <a:r>
              <a:rPr kumimoji="0" lang="fa-IR" sz="2400" b="1" i="0" u="none" strike="noStrike" kern="1200" cap="none" spc="0" normalizeH="0" baseline="0" noProof="0" dirty="0">
                <a:ln>
                  <a:noFill/>
                </a:ln>
                <a:solidFill>
                  <a:srgbClr val="006600"/>
                </a:solidFill>
                <a:effectLst/>
                <a:uLnTx/>
                <a:uFillTx/>
                <a:latin typeface="Calibri"/>
                <a:ea typeface="+mn-ea"/>
                <a:cs typeface="B Nazanin"/>
              </a:rPr>
              <a:t>گردش کار، توسعه شغلی، غنی سازی شغل.</a:t>
            </a:r>
          </a:p>
          <a:p>
            <a:pPr marL="0" lvl="0" indent="0">
              <a:lnSpc>
                <a:spcPct val="150000"/>
              </a:lnSpc>
              <a:spcAft>
                <a:spcPts val="0"/>
              </a:spcAft>
              <a:buClrTx/>
              <a:buSzTx/>
              <a:buNone/>
              <a:defRPr/>
            </a:pPr>
            <a:r>
              <a:rPr kumimoji="0" lang="en-US" sz="3600" b="1" i="0" u="none" strike="noStrike" kern="1200" cap="none" spc="0" normalizeH="0" baseline="0" noProof="0" dirty="0">
                <a:ln>
                  <a:noFill/>
                </a:ln>
                <a:solidFill>
                  <a:srgbClr val="006600"/>
                </a:solidFill>
                <a:effectLst/>
                <a:uLnTx/>
                <a:uFillTx/>
                <a:latin typeface="Calibri"/>
                <a:ea typeface="+mn-ea"/>
                <a:cs typeface="B Nazanin"/>
              </a:rPr>
              <a:t>   </a:t>
            </a:r>
            <a:r>
              <a:rPr kumimoji="0" lang="fa-IR" sz="3600" b="1" i="0" u="none" strike="noStrike" kern="1200" cap="none" spc="0" normalizeH="0" baseline="0" noProof="0" dirty="0">
                <a:ln>
                  <a:noFill/>
                </a:ln>
                <a:solidFill>
                  <a:srgbClr val="006600"/>
                </a:solidFill>
                <a:effectLst/>
                <a:uLnTx/>
                <a:uFillTx/>
                <a:latin typeface="Calibri"/>
                <a:ea typeface="+mn-ea"/>
                <a:cs typeface="B Nazanin"/>
              </a:rPr>
              <a:t>گردش کار:</a:t>
            </a:r>
            <a:r>
              <a:rPr lang="en-US" b="1" dirty="0">
                <a:solidFill>
                  <a:schemeClr val="bg1"/>
                </a:solidFill>
                <a:latin typeface="Calibri"/>
                <a:cs typeface="B Nazanin"/>
              </a:rPr>
              <a:t>The workflow</a:t>
            </a:r>
            <a:endParaRPr lang="fa-IR" b="1" dirty="0">
              <a:solidFill>
                <a:schemeClr val="bg1"/>
              </a:solidFill>
              <a:latin typeface="Calibri"/>
              <a:cs typeface="B Nazanin"/>
            </a:endParaRPr>
          </a:p>
          <a:p>
            <a:pPr marL="0" lvl="0" indent="0">
              <a:lnSpc>
                <a:spcPct val="150000"/>
              </a:lnSpc>
              <a:spcAft>
                <a:spcPts val="0"/>
              </a:spcAft>
              <a:buClrTx/>
              <a:buSzTx/>
              <a:buNone/>
              <a:defRPr/>
            </a:pP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مزيت عمده برنامه گردش كار در اين است كه مي توان با تنوع بخشيدن فعاليت كارگر يا كارمند، از ميزان خستگي وي كاست.</a:t>
            </a:r>
          </a:p>
          <a:p>
            <a:pPr marL="0" lvl="0" indent="0">
              <a:lnSpc>
                <a:spcPct val="150000"/>
              </a:lnSpc>
              <a:spcAft>
                <a:spcPts val="0"/>
              </a:spcAft>
              <a:buClrTx/>
              <a:buSzTx/>
              <a:buNone/>
              <a:defRPr/>
            </a:pPr>
            <a:r>
              <a:rPr kumimoji="0" lang="en-US" sz="3500" b="1" i="0" u="none" strike="noStrike" kern="1200" cap="none" spc="0" normalizeH="0" baseline="0" noProof="0" dirty="0">
                <a:ln>
                  <a:noFill/>
                </a:ln>
                <a:solidFill>
                  <a:srgbClr val="006600"/>
                </a:solidFill>
                <a:effectLst/>
                <a:uLnTx/>
                <a:uFillTx/>
                <a:latin typeface="Calibri"/>
                <a:ea typeface="+mn-ea"/>
                <a:cs typeface="B Nazanin"/>
              </a:rPr>
              <a:t>   </a:t>
            </a:r>
            <a:r>
              <a:rPr kumimoji="0" lang="fa-IR" sz="3500" b="1" i="0" u="none" strike="noStrike" kern="1200" cap="none" spc="0" normalizeH="0" baseline="0" noProof="0" dirty="0">
                <a:ln>
                  <a:noFill/>
                </a:ln>
                <a:solidFill>
                  <a:srgbClr val="006600"/>
                </a:solidFill>
                <a:effectLst/>
                <a:uLnTx/>
                <a:uFillTx/>
                <a:latin typeface="Calibri"/>
                <a:ea typeface="+mn-ea"/>
                <a:cs typeface="B Nazanin"/>
              </a:rPr>
              <a:t>توسعه شغل:</a:t>
            </a:r>
            <a:r>
              <a:rPr kumimoji="0" lang="fa-IR" sz="2400" b="1" i="0" u="none" strike="noStrike" kern="1200" cap="none" spc="0" normalizeH="0" baseline="0" noProof="0" dirty="0">
                <a:ln>
                  <a:noFill/>
                </a:ln>
                <a:solidFill>
                  <a:srgbClr val="006600"/>
                </a:solidFill>
                <a:effectLst/>
                <a:uLnTx/>
                <a:uFillTx/>
                <a:latin typeface="Calibri"/>
                <a:ea typeface="+mn-ea"/>
                <a:cs typeface="B Nazanin"/>
              </a:rPr>
              <a:t>:</a:t>
            </a:r>
            <a:r>
              <a:rPr lang="en-US" sz="3500" b="1" dirty="0">
                <a:solidFill>
                  <a:schemeClr val="bg1"/>
                </a:solidFill>
                <a:latin typeface="Calibri"/>
                <a:cs typeface="B Nazanin"/>
              </a:rPr>
              <a:t>Development job</a:t>
            </a:r>
            <a:endParaRPr lang="fa-IR" sz="3500" b="1" dirty="0">
              <a:solidFill>
                <a:schemeClr val="bg1"/>
              </a:solidFill>
              <a:latin typeface="Calibri"/>
              <a:cs typeface="B Nazanin"/>
            </a:endParaRPr>
          </a:p>
          <a:p>
            <a:pPr marL="0" lvl="0" indent="0">
              <a:lnSpc>
                <a:spcPct val="150000"/>
              </a:lnSpc>
              <a:spcAft>
                <a:spcPts val="0"/>
              </a:spcAft>
              <a:buClrTx/>
              <a:buSzTx/>
              <a:buNone/>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افزايش تعداد و گوناگوني كارها يا وظايفي كه يك نفر انجام مي داد، باعث شد كه كارها و وظايف كاركنان تنوع بيشتري پيدا كند كه مي </a:t>
            </a:r>
            <a:r>
              <a:rPr lang="fa-IR" sz="2400" b="1" dirty="0">
                <a:solidFill>
                  <a:sysClr val="windowText" lastClr="000000"/>
                </a:solidFill>
                <a:latin typeface="Calibri"/>
                <a:cs typeface="B Nazanin"/>
              </a:rPr>
              <a:t>تواند همراه با آموزش و يادگيري تخصصي موجب افزايش كارآيي گردد.</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a:t>
            </a:r>
            <a:endParaRPr kumimoji="0" lang="fa-IR" sz="2400" b="1" i="0" u="none" strike="noStrike" kern="1200" cap="none" spc="0" normalizeH="0" baseline="0" noProof="0" dirty="0">
              <a:ln>
                <a:noFill/>
              </a:ln>
              <a:solidFill>
                <a:srgbClr val="00FF00"/>
              </a:solidFill>
              <a:effectLst/>
              <a:uLnTx/>
              <a:uFillTx/>
              <a:latin typeface="Calibri"/>
              <a:ea typeface="+mn-ea"/>
              <a:cs typeface="B Nazanin"/>
            </a:endParaRPr>
          </a:p>
        </p:txBody>
      </p:sp>
    </p:spTree>
    <p:extLst>
      <p:ext uri="{BB962C8B-B14F-4D97-AF65-F5344CB8AC3E}">
        <p14:creationId xmlns:p14="http://schemas.microsoft.com/office/powerpoint/2010/main" val="4105019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03188" y="128588"/>
            <a:ext cx="11899900" cy="6594475"/>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50000"/>
              </a:lnSpc>
              <a:spcAft>
                <a:spcPts val="0"/>
              </a:spcAft>
              <a:buClrTx/>
              <a:buSzTx/>
              <a:buNone/>
              <a:defRPr/>
            </a:pPr>
            <a:r>
              <a:rPr kumimoji="0" lang="en-US" sz="3600" b="1" i="0" u="none" strike="noStrike" kern="1200" cap="none" spc="0" normalizeH="0" baseline="0" noProof="0" dirty="0">
                <a:ln>
                  <a:noFill/>
                </a:ln>
                <a:solidFill>
                  <a:srgbClr val="006600"/>
                </a:solidFill>
                <a:effectLst/>
                <a:uLnTx/>
                <a:uFillTx/>
                <a:latin typeface="Calibri"/>
                <a:ea typeface="+mn-ea"/>
                <a:cs typeface="B Nazanin"/>
              </a:rPr>
              <a:t>  </a:t>
            </a:r>
            <a:r>
              <a:rPr kumimoji="0" lang="fa-IR" sz="3600" b="1" i="0" u="none" strike="noStrike" kern="1200" cap="none" spc="0" normalizeH="0" baseline="0" noProof="0" dirty="0">
                <a:ln>
                  <a:noFill/>
                </a:ln>
                <a:solidFill>
                  <a:srgbClr val="006600"/>
                </a:solidFill>
                <a:effectLst/>
                <a:uLnTx/>
                <a:uFillTx/>
                <a:latin typeface="Calibri"/>
                <a:ea typeface="+mn-ea"/>
                <a:cs typeface="B Nazanin"/>
              </a:rPr>
              <a:t>غني سازي شغل:</a:t>
            </a:r>
            <a:r>
              <a:rPr lang="en-US" b="1" dirty="0">
                <a:solidFill>
                  <a:schemeClr val="bg1"/>
                </a:solidFill>
                <a:latin typeface="Calibri"/>
                <a:cs typeface="B Nazanin"/>
              </a:rPr>
              <a:t>Job enrichment</a:t>
            </a:r>
            <a:r>
              <a:rPr kumimoji="0" lang="fa-IR" b="1" i="0" u="none" strike="noStrike" kern="1200" cap="none" spc="0" normalizeH="0" baseline="0" noProof="0" dirty="0">
                <a:ln>
                  <a:noFill/>
                </a:ln>
                <a:solidFill>
                  <a:schemeClr val="bg1"/>
                </a:solidFill>
                <a:effectLst/>
                <a:uLnTx/>
                <a:uFillTx/>
                <a:latin typeface="Calibri"/>
                <a:cs typeface="B Nazanin"/>
              </a:rPr>
              <a:t> </a:t>
            </a:r>
            <a:endParaRPr kumimoji="0" lang="en-US" b="1" i="0" u="none" strike="noStrike" kern="1200" cap="none" spc="0" normalizeH="0" baseline="0" noProof="0" dirty="0">
              <a:ln>
                <a:noFill/>
              </a:ln>
              <a:solidFill>
                <a:schemeClr val="bg1"/>
              </a:solidFill>
              <a:effectLst/>
              <a:uLnTx/>
              <a:uFillTx/>
              <a:latin typeface="Calibri"/>
              <a:cs typeface="B Nazanin"/>
            </a:endParaRPr>
          </a:p>
          <a:p>
            <a:pPr marL="0" lvl="0" indent="0">
              <a:lnSpc>
                <a:spcPct val="150000"/>
              </a:lnSpc>
              <a:spcAft>
                <a:spcPts val="0"/>
              </a:spcAft>
              <a:buClrTx/>
              <a:buSzTx/>
              <a:buNone/>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غني سازي شغل به موردي اطلاق مي شود كه كارها يا وظايف افراد در سازمان از نظر عمودي بسط و گسترش يابد. </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غني سازي شغل باعث مي شود كه فرد در فرايند برنامه ريزي، اجرا و ارزيابي كارهايش نقش بيشتري ايفا كند.</a:t>
            </a:r>
            <a:endPar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endParaRPr>
          </a:p>
          <a:p>
            <a:pPr marL="0" lvl="0" indent="0">
              <a:lnSpc>
                <a:spcPct val="150000"/>
              </a:lnSpc>
              <a:spcAft>
                <a:spcPts val="0"/>
              </a:spcAft>
              <a:buClrTx/>
              <a:buSzTx/>
              <a:buNone/>
              <a:defRPr/>
            </a:pP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و معمولا این غنی سازی شغل از طرق زیر صورت می پذیرد:</a:t>
            </a:r>
          </a:p>
          <a:p>
            <a:pPr marL="457200" lvl="0" indent="-457200">
              <a:lnSpc>
                <a:spcPct val="150000"/>
              </a:lnSpc>
              <a:spcAft>
                <a:spcPts val="0"/>
              </a:spcAft>
              <a:buClr>
                <a:srgbClr val="1F497D"/>
              </a:buClr>
              <a:buSzTx/>
              <a:buFont typeface="+mj-lt"/>
              <a:buAutoNum type="alphaUcPeriod"/>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تركيب كارها: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تركيب كارهاي جزيي و كلي.</a:t>
            </a:r>
          </a:p>
          <a:p>
            <a:pPr marL="457200" marR="0" lvl="0" indent="-457200" algn="justLow" defTabSz="914400" rtl="1" eaLnBrk="1" fontAlgn="auto" latinLnBrk="0" hangingPunct="1">
              <a:lnSpc>
                <a:spcPct val="150000"/>
              </a:lnSpc>
              <a:spcBef>
                <a:spcPct val="20000"/>
              </a:spcBef>
              <a:spcAft>
                <a:spcPts val="0"/>
              </a:spcAft>
              <a:buClr>
                <a:srgbClr val="1F497D"/>
              </a:buClr>
              <a:buSzTx/>
              <a:buFont typeface="+mj-lt"/>
              <a:buAutoNum type="alphaUcPeriod"/>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ايجاد واحدهاي كار طبيعي: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مشخص نمودن كارها و يا وظايف يك شخص.</a:t>
            </a:r>
          </a:p>
          <a:p>
            <a:pPr marL="457200" marR="0" lvl="0" indent="-457200" algn="justLow" defTabSz="914400" rtl="1" eaLnBrk="1" fontAlgn="auto" latinLnBrk="0" hangingPunct="1">
              <a:lnSpc>
                <a:spcPct val="150000"/>
              </a:lnSpc>
              <a:spcBef>
                <a:spcPct val="20000"/>
              </a:spcBef>
              <a:spcAft>
                <a:spcPts val="0"/>
              </a:spcAft>
              <a:buClr>
                <a:srgbClr val="1F497D"/>
              </a:buClr>
              <a:buSzTx/>
              <a:buFont typeface="+mj-lt"/>
              <a:buAutoNum type="alphaUcPeriod"/>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ايجاد رابطه با مشتري: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ايجاد رابطه ميان كارمند و مشتري.</a:t>
            </a:r>
          </a:p>
          <a:p>
            <a:pPr marL="457200" marR="0" lvl="0" indent="-457200" algn="justLow" defTabSz="914400" rtl="1" eaLnBrk="1" fontAlgn="auto" latinLnBrk="0" hangingPunct="1">
              <a:lnSpc>
                <a:spcPct val="150000"/>
              </a:lnSpc>
              <a:spcBef>
                <a:spcPct val="20000"/>
              </a:spcBef>
              <a:spcAft>
                <a:spcPts val="0"/>
              </a:spcAft>
              <a:buClr>
                <a:srgbClr val="1F497D"/>
              </a:buClr>
              <a:buSzTx/>
              <a:buFont typeface="+mj-lt"/>
              <a:buAutoNum type="alphaUcPeriod"/>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بسط يا گسترش در سطح عمودي: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واگذاري مسئوليت ها و خود مختاري و استقلال به كارمندان.</a:t>
            </a:r>
          </a:p>
          <a:p>
            <a:pPr marL="457200" marR="0" lvl="0" indent="-457200" algn="justLow" defTabSz="914400" rtl="1" eaLnBrk="1" fontAlgn="auto" latinLnBrk="0" hangingPunct="1">
              <a:lnSpc>
                <a:spcPct val="150000"/>
              </a:lnSpc>
              <a:spcBef>
                <a:spcPct val="20000"/>
              </a:spcBef>
              <a:spcAft>
                <a:spcPts val="0"/>
              </a:spcAft>
              <a:buClr>
                <a:srgbClr val="1F497D"/>
              </a:buClr>
              <a:buSzTx/>
              <a:buFont typeface="+mj-lt"/>
              <a:buAutoNum type="alphaUcPeriod"/>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ايجاد كانال براي بازخور نمودن نتايج: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ارايه نتايج عملكرد سازمان به كاركنان.</a:t>
            </a:r>
          </a:p>
        </p:txBody>
      </p:sp>
    </p:spTree>
    <p:extLst>
      <p:ext uri="{BB962C8B-B14F-4D97-AF65-F5344CB8AC3E}">
        <p14:creationId xmlns:p14="http://schemas.microsoft.com/office/powerpoint/2010/main" val="2590135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chor="t"/>
          <a:lstStyle/>
          <a:p>
            <a:pPr marL="0" indent="0" algn="r" rtl="1">
              <a:buNone/>
            </a:pPr>
            <a:r>
              <a:rPr lang="fa-IR" dirty="0"/>
              <a:t>منابع فارسی :</a:t>
            </a:r>
          </a:p>
          <a:p>
            <a:pPr marL="0" indent="0" rtl="1">
              <a:buNone/>
            </a:pPr>
            <a:endParaRPr lang="fa-IR" dirty="0"/>
          </a:p>
          <a:p>
            <a:pPr marL="0" indent="0" algn="r" rtl="1">
              <a:buNone/>
            </a:pPr>
            <a:r>
              <a:rPr lang="fa-IR" dirty="0">
                <a:solidFill>
                  <a:schemeClr val="bg1"/>
                </a:solidFill>
              </a:rPr>
              <a:t>1</a:t>
            </a:r>
            <a:r>
              <a:rPr lang="en-US" dirty="0">
                <a:solidFill>
                  <a:schemeClr val="bg1"/>
                </a:solidFill>
              </a:rPr>
              <a:t> </a:t>
            </a:r>
            <a:r>
              <a:rPr lang="fa-IR" sz="2400" dirty="0">
                <a:solidFill>
                  <a:schemeClr val="bg1"/>
                </a:solidFill>
              </a:rPr>
              <a:t>*-مبانی رفتار سازمانی رابینز ترجمه علی پارسائیان و محمد اعرابی، انتشارات دفتر پژوهشهای فرهنگی</a:t>
            </a:r>
          </a:p>
          <a:p>
            <a:pPr marL="0" indent="0" algn="r" rtl="1">
              <a:buNone/>
            </a:pPr>
            <a:endParaRPr lang="fa-IR" sz="2400" dirty="0">
              <a:solidFill>
                <a:schemeClr val="bg1"/>
              </a:solidFill>
            </a:endParaRPr>
          </a:p>
          <a:p>
            <a:pPr marL="0" indent="0" algn="r" rtl="1">
              <a:buNone/>
            </a:pPr>
            <a:r>
              <a:rPr lang="fa-IR" sz="2400" dirty="0">
                <a:solidFill>
                  <a:schemeClr val="bg1"/>
                </a:solidFill>
              </a:rPr>
              <a:t>2*-جزوات علامه طباطبای</a:t>
            </a:r>
          </a:p>
          <a:p>
            <a:pPr marL="0" indent="0" algn="r" rtl="1">
              <a:buNone/>
            </a:pPr>
            <a:endParaRPr lang="fa-IR" sz="2400" dirty="0">
              <a:solidFill>
                <a:schemeClr val="bg1"/>
              </a:solidFill>
            </a:endParaRPr>
          </a:p>
          <a:p>
            <a:pPr marL="0" indent="0" algn="r" rtl="1">
              <a:buNone/>
            </a:pPr>
            <a:r>
              <a:rPr lang="fa-IR" sz="2400" dirty="0">
                <a:solidFill>
                  <a:schemeClr val="bg1"/>
                </a:solidFill>
              </a:rPr>
              <a:t>3</a:t>
            </a:r>
            <a:r>
              <a:rPr lang="en-US" sz="2400" dirty="0">
                <a:solidFill>
                  <a:schemeClr val="bg1"/>
                </a:solidFill>
              </a:rPr>
              <a:t> </a:t>
            </a:r>
            <a:r>
              <a:rPr lang="fa-IR" sz="2400" dirty="0">
                <a:solidFill>
                  <a:schemeClr val="bg1"/>
                </a:solidFill>
              </a:rPr>
              <a:t>*-مبانی رفتار سازمانی استیفن رابینز ترجمه قاسم کبیری انتشارات دانشگاه آزاد اسلامی</a:t>
            </a:r>
          </a:p>
          <a:p>
            <a:pPr marL="0" indent="0" algn="r" rtl="1">
              <a:buNone/>
            </a:pPr>
            <a:endParaRPr lang="fa-IR" sz="2400" dirty="0">
              <a:solidFill>
                <a:schemeClr val="bg1"/>
              </a:solidFill>
            </a:endParaRPr>
          </a:p>
        </p:txBody>
      </p:sp>
    </p:spTree>
    <p:extLst>
      <p:ext uri="{BB962C8B-B14F-4D97-AF65-F5344CB8AC3E}">
        <p14:creationId xmlns:p14="http://schemas.microsoft.com/office/powerpoint/2010/main" val="98618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8534"/>
            <a:ext cx="11734800" cy="6587066"/>
          </a:xfrm>
        </p:spPr>
        <p:txBody>
          <a:bodyPr>
            <a:noAutofit/>
          </a:bodyPr>
          <a:lstStyle/>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1</a:t>
            </a: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1*.تکنولوژی درسازمان..................................................................................................1</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2*.مدیریت کیفیت کامل................................................................................................2</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3*.باز سازی فرایند........................................................................................................3</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4*.سیستم تولید انعطاف پذیر.......................................................................................4</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5*.تئوریهای در زمینه ویژگی های کار(تئوری اسنادی کار..الگوی ویژگیهای شغل.الگویپردازش اطلاعات)</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6*.طرخ ریزی مجدد شغل(گردش کار.توسعه شغل.غنی سازی شغل.......................5</a:t>
            </a:r>
          </a:p>
          <a:p>
            <a:pPr marL="0" indent="0" algn="r">
              <a:buNone/>
              <a:tabLst>
                <a:tab pos="3081338" algn="l"/>
              </a:tabLst>
            </a:pPr>
            <a:r>
              <a:rPr lang="fa-IR"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rPr>
              <a:t>7*.غنی سازی شغل(ترکیب کارها.ایجاد واحد های کار طبیعی.ایجاد رابط با مشتری.بسط یا گسترش شغل درسطح عمودی.ایجادکانال برای بازخورد نمودن نتایج</a:t>
            </a: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marL="0" indent="0" algn="r">
              <a:buNone/>
              <a:tabLst>
                <a:tab pos="3081338" algn="l"/>
              </a:tabLst>
            </a:pP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a:p>
            <a:pPr algn="r"/>
            <a:endParaRPr lang="en-US" sz="3200" b="1" dirty="0">
              <a:ln w="9525">
                <a:solidFill>
                  <a:schemeClr val="bg1"/>
                </a:solidFill>
                <a:prstDash val="solid"/>
              </a:ln>
              <a:solidFill>
                <a:schemeClr val="tx1"/>
              </a:solidFill>
              <a:effectLst>
                <a:outerShdw blurRad="12700" dist="38100" dir="2700000" algn="tl" rotWithShape="0">
                  <a:schemeClr val="bg1">
                    <a:lumMod val="50000"/>
                  </a:schemeClr>
                </a:outerShdw>
              </a:effectLst>
              <a:cs typeface="B Nazanin" panose="00000400000000000000" pitchFamily="2" charset="-78"/>
            </a:endParaRPr>
          </a:p>
        </p:txBody>
      </p:sp>
    </p:spTree>
    <p:extLst>
      <p:ext uri="{BB962C8B-B14F-4D97-AF65-F5344CB8AC3E}">
        <p14:creationId xmlns:p14="http://schemas.microsoft.com/office/powerpoint/2010/main" val="1872267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6" y="115910"/>
            <a:ext cx="11848564" cy="6606862"/>
          </a:xfrm>
        </p:spPr>
        <p:txBody>
          <a:bodyPr anchor="t">
            <a:normAutofit/>
          </a:bodyPr>
          <a:lstStyle/>
          <a:p>
            <a:pPr marL="0" lvl="0" indent="0" algn="justLow" defTabSz="914400" rtl="1">
              <a:spcAft>
                <a:spcPts val="0"/>
              </a:spcAft>
              <a:buClrTx/>
              <a:buSzTx/>
              <a:buNone/>
              <a:defRPr/>
            </a:pPr>
            <a:endParaRPr lang="fa-IR" sz="3200" b="1" dirty="0">
              <a:solidFill>
                <a:srgbClr val="FF0000"/>
              </a:solidFill>
              <a:latin typeface="Calibri"/>
              <a:cs typeface="B Nazanin"/>
            </a:endParaRPr>
          </a:p>
          <a:p>
            <a:pPr marL="0" lvl="0" indent="0" algn="justLow" defTabSz="914400" rtl="1">
              <a:spcAft>
                <a:spcPts val="0"/>
              </a:spcAft>
              <a:buClrTx/>
              <a:buSzTx/>
              <a:buNone/>
              <a:defRPr/>
            </a:pPr>
            <a:r>
              <a:rPr lang="en-US" sz="3200" b="1" dirty="0">
                <a:solidFill>
                  <a:srgbClr val="FF0000"/>
                </a:solidFill>
                <a:latin typeface="Calibri"/>
                <a:cs typeface="B Nazanin"/>
              </a:rPr>
              <a:t>      </a:t>
            </a:r>
            <a:r>
              <a:rPr lang="fa-IR" sz="3200" b="1" dirty="0">
                <a:solidFill>
                  <a:srgbClr val="FF0000"/>
                </a:solidFill>
                <a:latin typeface="Calibri"/>
                <a:cs typeface="B Nazanin"/>
              </a:rPr>
              <a:t>طرح ريزي شغل:</a:t>
            </a:r>
            <a:r>
              <a:rPr lang="en-US" sz="3200" b="1" dirty="0">
                <a:solidFill>
                  <a:schemeClr val="bg1"/>
                </a:solidFill>
                <a:latin typeface="Calibri"/>
                <a:cs typeface="B Nazanin"/>
              </a:rPr>
              <a:t>Career planning</a:t>
            </a:r>
            <a:r>
              <a:rPr lang="fa-IR" sz="3200" b="1" dirty="0">
                <a:solidFill>
                  <a:srgbClr val="FF0000"/>
                </a:solidFill>
                <a:latin typeface="Calibri"/>
                <a:cs typeface="B Nazanin"/>
              </a:rPr>
              <a:t> </a:t>
            </a:r>
          </a:p>
          <a:p>
            <a:pPr marL="0" lvl="0" indent="0" algn="justLow" defTabSz="914400" rtl="1">
              <a:spcAft>
                <a:spcPts val="0"/>
              </a:spcAft>
              <a:buClrTx/>
              <a:buSzTx/>
              <a:buNone/>
              <a:defRPr/>
            </a:pPr>
            <a:r>
              <a:rPr lang="en-US" sz="3200" b="1" dirty="0">
                <a:solidFill>
                  <a:sysClr val="windowText" lastClr="000000"/>
                </a:solidFill>
                <a:latin typeface="Calibri"/>
                <a:cs typeface="B Nazanin"/>
              </a:rPr>
              <a:t>       </a:t>
            </a:r>
            <a:r>
              <a:rPr lang="fa-IR" sz="3200" b="1" dirty="0">
                <a:solidFill>
                  <a:sysClr val="windowText" lastClr="000000"/>
                </a:solidFill>
                <a:latin typeface="Calibri"/>
                <a:cs typeface="B Nazanin"/>
              </a:rPr>
              <a:t>شامل دو مبحث زير:</a:t>
            </a:r>
          </a:p>
          <a:p>
            <a:pPr marL="685800" lvl="1" algn="justLow" defTabSz="914400" rtl="1">
              <a:spcAft>
                <a:spcPts val="0"/>
              </a:spcAft>
              <a:buClrTx/>
              <a:buSzTx/>
              <a:buFont typeface="Wingdings" pitchFamily="2" charset="2"/>
              <a:buChar char="v"/>
              <a:defRPr/>
            </a:pPr>
            <a:r>
              <a:rPr lang="en-US" sz="2800" b="1" dirty="0">
                <a:solidFill>
                  <a:sysClr val="windowText" lastClr="000000"/>
                </a:solidFill>
                <a:latin typeface="Calibri"/>
                <a:cs typeface="B Nazanin"/>
              </a:rPr>
              <a:t> </a:t>
            </a:r>
            <a:r>
              <a:rPr lang="fa-IR" sz="2800" b="1" dirty="0">
                <a:solidFill>
                  <a:sysClr val="windowText" lastClr="000000"/>
                </a:solidFill>
                <a:latin typeface="Calibri"/>
                <a:cs typeface="B Nazanin"/>
              </a:rPr>
              <a:t>تئوري هايي در زمينه ويژگيهاي شغل، شامل سه تئوري زير:</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تئوري اسنادي – (ترنز و لارنس)</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الگوي ويژگيهاي شغلي (ريچارد هك من و گرگ الدهام)</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الگوي پردازش اطلاعات اجتماعي</a:t>
            </a:r>
          </a:p>
          <a:p>
            <a:pPr marL="685800" lvl="1" algn="justLow" defTabSz="914400" rtl="1">
              <a:spcAft>
                <a:spcPts val="0"/>
              </a:spcAft>
              <a:buClrTx/>
              <a:buSzTx/>
              <a:buFont typeface="Wingdings" pitchFamily="2" charset="2"/>
              <a:buChar char="v"/>
              <a:defRPr/>
            </a:pPr>
            <a:r>
              <a:rPr lang="en-US" sz="2800" b="1" dirty="0">
                <a:solidFill>
                  <a:sysClr val="windowText" lastClr="000000"/>
                </a:solidFill>
                <a:latin typeface="Calibri"/>
                <a:cs typeface="B Nazanin"/>
              </a:rPr>
              <a:t> </a:t>
            </a:r>
            <a:r>
              <a:rPr lang="fa-IR" sz="2800" b="1" dirty="0">
                <a:solidFill>
                  <a:sysClr val="windowText" lastClr="000000"/>
                </a:solidFill>
                <a:latin typeface="Calibri"/>
                <a:cs typeface="B Nazanin"/>
              </a:rPr>
              <a:t>طرح ريزي مجدد شغل، به سه روش زير:</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گردش كار</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توسعه شغل (بسط و گسترش وظايف به صورت افقي)</a:t>
            </a:r>
          </a:p>
          <a:p>
            <a:pPr marL="800100" lvl="2" indent="0" algn="justLow" defTabSz="914400" rtl="1">
              <a:spcAft>
                <a:spcPts val="0"/>
              </a:spcAft>
              <a:buClrTx/>
              <a:buSzTx/>
              <a:buFont typeface="Arial" pitchFamily="34" charset="0"/>
              <a:buChar char="•"/>
              <a:defRPr/>
            </a:pPr>
            <a:r>
              <a:rPr lang="fa-IR" sz="2400" b="1" dirty="0">
                <a:solidFill>
                  <a:sysClr val="windowText" lastClr="000000"/>
                </a:solidFill>
                <a:latin typeface="Calibri"/>
                <a:cs typeface="B Nazanin"/>
              </a:rPr>
              <a:t>غني سازي شغل (بسط و گسترش وظايف به صورت عمودي)</a:t>
            </a:r>
          </a:p>
          <a:p>
            <a:pPr marL="0" indent="0" algn="r" rtl="1">
              <a:buNone/>
            </a:pPr>
            <a:endParaRPr lang="en-US" sz="2400" dirty="0"/>
          </a:p>
        </p:txBody>
      </p:sp>
    </p:spTree>
    <p:extLst>
      <p:ext uri="{BB962C8B-B14F-4D97-AF65-F5344CB8AC3E}">
        <p14:creationId xmlns:p14="http://schemas.microsoft.com/office/powerpoint/2010/main" val="325240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53988" y="115888"/>
            <a:ext cx="11887200" cy="6632575"/>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endParaRPr kumimoji="0" lang="fa-IR" sz="2400" b="1" i="0" u="none" strike="noStrike" kern="1200" cap="none" spc="0" normalizeH="0" baseline="0" noProof="0" dirty="0">
              <a:ln>
                <a:noFill/>
              </a:ln>
              <a:solidFill>
                <a:srgbClr val="FF0000"/>
              </a:solidFill>
              <a:effectLst/>
              <a:uLnTx/>
              <a:uFillTx/>
              <a:latin typeface="Calibri"/>
              <a:ea typeface="+mn-ea"/>
              <a:cs typeface="B Nazanin"/>
            </a:endParaRPr>
          </a:p>
          <a:p>
            <a:pPr marL="0" lvl="0" indent="0">
              <a:lnSpc>
                <a:spcPct val="150000"/>
              </a:lnSpc>
              <a:spcAft>
                <a:spcPts val="0"/>
              </a:spcAft>
              <a:buClrTx/>
              <a:buSzTx/>
              <a:buNone/>
              <a:defRPr/>
            </a:pPr>
            <a:r>
              <a:rPr kumimoji="0" lang="en-US" b="1" i="0" u="none" strike="noStrike" kern="1200" cap="none" spc="0" normalizeH="0" baseline="0" noProof="0" dirty="0">
                <a:ln>
                  <a:noFill/>
                </a:ln>
                <a:solidFill>
                  <a:srgbClr val="FF0000"/>
                </a:solidFill>
                <a:effectLst/>
                <a:uLnTx/>
                <a:uFillTx/>
                <a:latin typeface="Calibri"/>
                <a:ea typeface="+mn-ea"/>
                <a:cs typeface="B Nazanin"/>
              </a:rPr>
              <a:t> </a:t>
            </a:r>
            <a:r>
              <a:rPr kumimoji="0" lang="fa-IR" b="1" i="0" u="none" strike="noStrike" kern="1200" cap="none" spc="0" normalizeH="0" baseline="0" noProof="0" dirty="0">
                <a:ln>
                  <a:noFill/>
                </a:ln>
                <a:solidFill>
                  <a:srgbClr val="FF0000"/>
                </a:solidFill>
                <a:effectLst/>
                <a:uLnTx/>
                <a:uFillTx/>
                <a:latin typeface="Calibri"/>
                <a:ea typeface="+mn-ea"/>
                <a:cs typeface="B Nazanin"/>
              </a:rPr>
              <a:t>  </a:t>
            </a:r>
            <a:r>
              <a:rPr kumimoji="0" lang="en-US" b="1" i="0" u="none" strike="noStrike" kern="1200" cap="none" spc="0" normalizeH="0" baseline="0" noProof="0" dirty="0">
                <a:ln>
                  <a:noFill/>
                </a:ln>
                <a:solidFill>
                  <a:srgbClr val="FF0000"/>
                </a:solidFill>
                <a:effectLst/>
                <a:uLnTx/>
                <a:uFillTx/>
                <a:latin typeface="Calibri"/>
                <a:ea typeface="+mn-ea"/>
                <a:cs typeface="B Nazanin"/>
              </a:rPr>
              <a:t>   </a:t>
            </a:r>
            <a:r>
              <a:rPr kumimoji="0" lang="fa-IR" b="1" i="0" u="none" strike="noStrike" kern="1200" cap="none" spc="0" normalizeH="0" baseline="0" noProof="0" dirty="0">
                <a:ln>
                  <a:noFill/>
                </a:ln>
                <a:solidFill>
                  <a:srgbClr val="FF0000"/>
                </a:solidFill>
                <a:effectLst/>
                <a:uLnTx/>
                <a:uFillTx/>
                <a:latin typeface="Calibri"/>
                <a:ea typeface="+mn-ea"/>
                <a:cs typeface="B Nazanin"/>
              </a:rPr>
              <a:t>تكنولوژي در سازمان</a:t>
            </a:r>
            <a:r>
              <a:rPr kumimoji="0" lang="fa-IR" sz="2400" b="1" i="0" u="none" strike="noStrike" kern="1200" cap="none" spc="0" normalizeH="0" baseline="0" noProof="0" dirty="0">
                <a:ln>
                  <a:noFill/>
                </a:ln>
                <a:solidFill>
                  <a:srgbClr val="FF0000"/>
                </a:solidFill>
                <a:effectLst/>
                <a:uLnTx/>
                <a:uFillTx/>
                <a:latin typeface="Calibri"/>
                <a:ea typeface="+mn-ea"/>
                <a:cs typeface="B Nazanin"/>
              </a:rPr>
              <a:t>:</a:t>
            </a:r>
            <a:r>
              <a:rPr lang="en-US" sz="2400" b="1" dirty="0">
                <a:solidFill>
                  <a:schemeClr val="bg1"/>
                </a:solidFill>
                <a:latin typeface="Calibri"/>
                <a:cs typeface="B Nazanin"/>
              </a:rPr>
              <a:t> </a:t>
            </a:r>
            <a:r>
              <a:rPr lang="en-US" b="1" dirty="0">
                <a:solidFill>
                  <a:schemeClr val="bg1"/>
                </a:solidFill>
                <a:latin typeface="Calibri"/>
                <a:cs typeface="B Nazanin"/>
              </a:rPr>
              <a:t>Technology Organization</a:t>
            </a:r>
            <a:endParaRPr kumimoji="0" lang="fa-IR" b="1" i="0" u="none" strike="noStrike" kern="1200" cap="none" spc="0" normalizeH="0" baseline="0" noProof="0" dirty="0">
              <a:ln>
                <a:noFill/>
              </a:ln>
              <a:solidFill>
                <a:srgbClr val="FF0000"/>
              </a:solidFill>
              <a:effectLst/>
              <a:uLnTx/>
              <a:uFillTx/>
              <a:latin typeface="Calibri"/>
              <a:cs typeface="B Nazanin"/>
            </a:endParaRPr>
          </a:p>
          <a:p>
            <a:pPr marL="0" marR="0" lvl="0" indent="0" algn="r" defTabSz="914400" rtl="1" eaLnBrk="1" fontAlgn="auto" latinLnBrk="0" hangingPunct="1">
              <a:lnSpc>
                <a:spcPct val="15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تعريف تكنولوژي: تكنولوژي عبارت است از شيوه اي كه داده ها (اقلام مصرفي) به ستاده ها (محصول)تبديل</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و       و می شود  </a:t>
            </a:r>
            <a:r>
              <a:rPr kumimoji="0" lang="fa-IR" sz="2800" b="1" i="0" strike="noStrike" kern="1200" cap="none" spc="0" normalizeH="0" baseline="0" noProof="0" dirty="0">
                <a:ln>
                  <a:noFill/>
                </a:ln>
                <a:solidFill>
                  <a:srgbClr val="FF0000"/>
                </a:solidFill>
                <a:effectLst/>
                <a:uLnTx/>
                <a:uFillTx/>
                <a:latin typeface="Calibri"/>
                <a:ea typeface="+mn-ea"/>
                <a:cs typeface="B Nazanin"/>
              </a:rPr>
              <a:t>هدف اصلي از كاربرد تكنولوژي نوين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در محل كار، جايگزيني ماشين آلات به جاي نيروي         انساني و توليد با كيفيت و كميت بالاتر با هزينه كمتر است. </a:t>
            </a:r>
          </a:p>
          <a:p>
            <a:pPr marL="0" marR="0" lvl="0" indent="0" algn="ctr"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b="1" i="0" u="none" strike="noStrike" kern="1200" cap="none" spc="0" normalizeH="0" baseline="0" noProof="0" dirty="0">
                <a:ln>
                  <a:noFill/>
                </a:ln>
                <a:solidFill>
                  <a:sysClr val="windowText" lastClr="000000"/>
                </a:solidFill>
                <a:effectLst/>
                <a:uLnTx/>
                <a:uFillTx/>
                <a:latin typeface="Calibri"/>
                <a:ea typeface="+mn-ea"/>
                <a:cs typeface="B Nazanin"/>
              </a:rPr>
              <a:t>   در اين بخش ما در رابطه با تكنولوژي به چهار موضوع ويژه مي پردازيم. آنها عبارت                     اند از</a:t>
            </a:r>
            <a:r>
              <a:rPr kumimoji="0" lang="fa-IR" sz="4000" b="1" i="0" u="none" strike="noStrike" kern="1200" cap="none" spc="0" normalizeH="0" baseline="0" noProof="0" dirty="0">
                <a:ln>
                  <a:noFill/>
                </a:ln>
                <a:solidFill>
                  <a:srgbClr val="FF0000"/>
                </a:solidFill>
                <a:effectLst/>
                <a:uLnTx/>
                <a:uFillTx/>
                <a:latin typeface="Calibri"/>
                <a:ea typeface="+mn-ea"/>
                <a:cs typeface="B Nazanin"/>
              </a:rPr>
              <a:t>: مديريت كيفيت كامل، بازسازي فرآيند كار، سيستم توليد انعطاف پذير و منسوخ شدن مهارت ها</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a:t>
            </a:r>
          </a:p>
        </p:txBody>
      </p:sp>
    </p:spTree>
    <p:extLst>
      <p:ext uri="{BB962C8B-B14F-4D97-AF65-F5344CB8AC3E}">
        <p14:creationId xmlns:p14="http://schemas.microsoft.com/office/powerpoint/2010/main" val="1674647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3" y="103032"/>
            <a:ext cx="11925836" cy="6658376"/>
          </a:xfrm>
        </p:spPr>
        <p:txBody>
          <a:bodyPr anchor="t"/>
          <a:lstStyle/>
          <a:p>
            <a:pPr marL="0" lvl="0" indent="0" algn="justLow" defTabSz="914400" rtl="1">
              <a:lnSpc>
                <a:spcPct val="150000"/>
              </a:lnSpc>
              <a:spcAft>
                <a:spcPts val="0"/>
              </a:spcAft>
              <a:buClrTx/>
              <a:buSzTx/>
              <a:buNone/>
              <a:defRPr/>
            </a:pPr>
            <a:r>
              <a:rPr lang="fa-IR" sz="2400" b="1" dirty="0">
                <a:solidFill>
                  <a:srgbClr val="FF0000"/>
                </a:solidFill>
                <a:latin typeface="Calibri"/>
                <a:cs typeface="B Nazanin"/>
              </a:rPr>
              <a:t>1              1*-</a:t>
            </a:r>
            <a:r>
              <a:rPr lang="fa-IR" sz="3200" b="1" dirty="0">
                <a:solidFill>
                  <a:srgbClr val="FF0000"/>
                </a:solidFill>
                <a:latin typeface="Calibri"/>
                <a:cs typeface="B Nazanin"/>
              </a:rPr>
              <a:t>مديريت كيفيت كامل:</a:t>
            </a:r>
            <a:r>
              <a:rPr lang="en-US" sz="2800" b="1" dirty="0">
                <a:solidFill>
                  <a:schemeClr val="bg1"/>
                </a:solidFill>
                <a:latin typeface="Calibri"/>
                <a:cs typeface="B Nazanin"/>
              </a:rPr>
              <a:t>Full planning management</a:t>
            </a:r>
            <a:endParaRPr lang="fa-IR" sz="2800" b="1" dirty="0">
              <a:solidFill>
                <a:schemeClr val="bg1"/>
              </a:solidFill>
              <a:latin typeface="Calibri"/>
              <a:cs typeface="B Nazanin"/>
            </a:endParaRPr>
          </a:p>
          <a:p>
            <a:pPr marL="0" lvl="0" indent="0" algn="ctr" defTabSz="914400" rtl="1">
              <a:lnSpc>
                <a:spcPct val="150000"/>
              </a:lnSpc>
              <a:spcAft>
                <a:spcPts val="0"/>
              </a:spcAft>
              <a:buClrTx/>
              <a:buSzTx/>
              <a:buNone/>
              <a:defRPr/>
            </a:pPr>
            <a:r>
              <a:rPr lang="fa-IR" sz="2400" b="1" dirty="0">
                <a:solidFill>
                  <a:sysClr val="windowText" lastClr="000000"/>
                </a:solidFill>
                <a:latin typeface="Calibri"/>
                <a:cs typeface="B Nazanin"/>
              </a:rPr>
              <a:t>.              </a:t>
            </a:r>
            <a:r>
              <a:rPr lang="fa-IR" sz="3200" b="1" dirty="0">
                <a:solidFill>
                  <a:schemeClr val="bg1"/>
                </a:solidFill>
                <a:latin typeface="Calibri"/>
                <a:cs typeface="B Nazanin"/>
              </a:rPr>
              <a:t>در اجراي برنامه هاي مديريت كيفيت كامل سعي مي شود تا</a:t>
            </a:r>
            <a:r>
              <a:rPr lang="fa-IR" sz="3200" b="1" dirty="0">
                <a:solidFill>
                  <a:srgbClr val="FF0000"/>
                </a:solidFill>
                <a:latin typeface="Calibri"/>
                <a:cs typeface="B Nazanin"/>
              </a:rPr>
              <a:t> </a:t>
            </a:r>
            <a:r>
              <a:rPr lang="fa-IR" sz="3200" b="1" u="sng" dirty="0">
                <a:solidFill>
                  <a:srgbClr val="FF0000"/>
                </a:solidFill>
                <a:latin typeface="Calibri"/>
                <a:cs typeface="B Nazanin"/>
              </a:rPr>
              <a:t>فرآيندها بصورت         مستمر  بهبود يابد تا دامنه تغييرات پيوسته كاهش </a:t>
            </a:r>
            <a:r>
              <a:rPr lang="fa-IR" sz="3200" b="1" dirty="0">
                <a:solidFill>
                  <a:srgbClr val="FF0000"/>
                </a:solidFill>
                <a:latin typeface="Calibri"/>
                <a:cs typeface="B Nazanin"/>
              </a:rPr>
              <a:t>پيدا كند</a:t>
            </a:r>
            <a:r>
              <a:rPr lang="fa-IR" sz="3200" b="1" dirty="0">
                <a:solidFill>
                  <a:schemeClr val="bg1"/>
                </a:solidFill>
                <a:latin typeface="Calibri"/>
                <a:cs typeface="B Nazanin"/>
              </a:rPr>
              <a:t> </a:t>
            </a:r>
            <a:r>
              <a:rPr lang="fa-IR" sz="2400" b="1" dirty="0">
                <a:solidFill>
                  <a:sysClr val="windowText" lastClr="000000"/>
                </a:solidFill>
                <a:latin typeface="Calibri"/>
                <a:cs typeface="B Nazanin"/>
              </a:rPr>
              <a:t>در بحث از مديريت                 كيفيت كامل استدلال مي شود كه (( خوب بودن )) به اندازه كافي خوب نيست! براي روشن تر شدن اين                          مطلب، فرض كنيد كه 99/9% كار كه عالي باشد قابل قبول است و اين بالاترين استانداردي است كه                              مي تواند كار را عالي معرفي كند</a:t>
            </a:r>
          </a:p>
          <a:p>
            <a:pPr marL="0" indent="0" algn="r" rtl="1">
              <a:lnSpc>
                <a:spcPct val="150000"/>
              </a:lnSpc>
              <a:buNone/>
            </a:pPr>
            <a:endParaRPr lang="en-US" dirty="0"/>
          </a:p>
        </p:txBody>
      </p:sp>
    </p:spTree>
    <p:extLst>
      <p:ext uri="{BB962C8B-B14F-4D97-AF65-F5344CB8AC3E}">
        <p14:creationId xmlns:p14="http://schemas.microsoft.com/office/powerpoint/2010/main" val="112558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 y="115910"/>
            <a:ext cx="11797047" cy="6645498"/>
          </a:xfrm>
        </p:spPr>
        <p:txBody>
          <a:bodyPr anchor="t">
            <a:normAutofit fontScale="92500"/>
          </a:bodyPr>
          <a:lstStyle/>
          <a:p>
            <a:pPr marL="0" lvl="0" indent="0" algn="justLow" defTabSz="914400" rtl="1">
              <a:lnSpc>
                <a:spcPct val="150000"/>
              </a:lnSpc>
              <a:spcAft>
                <a:spcPts val="0"/>
              </a:spcAft>
              <a:buClrTx/>
              <a:buSzTx/>
              <a:buNone/>
              <a:defRPr/>
            </a:pPr>
            <a:r>
              <a:rPr lang="fa-IR" sz="3200" b="1" dirty="0">
                <a:solidFill>
                  <a:srgbClr val="C00000"/>
                </a:solidFill>
                <a:latin typeface="Calibri"/>
                <a:cs typeface="B Nazanin"/>
              </a:rPr>
              <a:t>    بازسازي فرآيند كار:</a:t>
            </a:r>
            <a:r>
              <a:rPr lang="en-US" sz="3200" b="1" dirty="0">
                <a:solidFill>
                  <a:schemeClr val="bg1"/>
                </a:solidFill>
                <a:latin typeface="Calibri"/>
                <a:cs typeface="B Nazanin"/>
              </a:rPr>
              <a:t>The reconstruction process</a:t>
            </a:r>
            <a:endParaRPr lang="fa-IR" sz="3200" b="1" dirty="0">
              <a:solidFill>
                <a:schemeClr val="bg1"/>
              </a:solidFill>
              <a:latin typeface="Calibri"/>
              <a:cs typeface="B Nazanin"/>
            </a:endParaRPr>
          </a:p>
          <a:p>
            <a:pPr marL="0" lvl="0" indent="0" algn="justLow" defTabSz="914400" rtl="1">
              <a:lnSpc>
                <a:spcPct val="150000"/>
              </a:lnSpc>
              <a:spcAft>
                <a:spcPts val="0"/>
              </a:spcAft>
              <a:buClrTx/>
              <a:buSzTx/>
              <a:buNone/>
              <a:defRPr/>
            </a:pPr>
            <a:endParaRPr lang="fa-IR" sz="2400" b="1" dirty="0">
              <a:solidFill>
                <a:sysClr val="windowText" lastClr="000000"/>
              </a:solidFill>
              <a:latin typeface="Calibri"/>
              <a:cs typeface="B Nazanin"/>
            </a:endParaRPr>
          </a:p>
          <a:p>
            <a:pPr marL="0" lvl="0" indent="0" algn="justLow" defTabSz="914400" rtl="1">
              <a:lnSpc>
                <a:spcPct val="150000"/>
              </a:lnSpc>
              <a:spcAft>
                <a:spcPts val="0"/>
              </a:spcAft>
              <a:buClrTx/>
              <a:buSzTx/>
              <a:buNone/>
              <a:defRPr/>
            </a:pPr>
            <a:r>
              <a:rPr lang="fa-IR" sz="2400" b="1" dirty="0">
                <a:solidFill>
                  <a:sysClr val="windowText" lastClr="000000"/>
                </a:solidFill>
                <a:latin typeface="Calibri"/>
                <a:cs typeface="B Nazanin"/>
              </a:rPr>
              <a:t>   اركان اصلي بازسازي فرآيند كار (مهندسي مجدد): براي بازسازي فرايند ( مهندسي مجدد ) سازمان سه ركن اصلي مورد      توجه قرار مي گيرد. که عبارتند از:</a:t>
            </a:r>
            <a:r>
              <a:rPr lang="en-US" sz="2400" b="1" dirty="0">
                <a:solidFill>
                  <a:sysClr val="windowText" lastClr="000000"/>
                </a:solidFill>
                <a:latin typeface="Calibri"/>
                <a:cs typeface="B Nazanin"/>
              </a:rPr>
              <a:t>*1</a:t>
            </a:r>
            <a:r>
              <a:rPr lang="fa-IR" sz="2400" b="1" dirty="0">
                <a:solidFill>
                  <a:sysClr val="windowText" lastClr="000000"/>
                </a:solidFill>
                <a:latin typeface="Calibri"/>
                <a:cs typeface="B Nazanin"/>
              </a:rPr>
              <a:t> </a:t>
            </a:r>
            <a:r>
              <a:rPr lang="fa-IR" sz="2400" b="1" dirty="0">
                <a:solidFill>
                  <a:srgbClr val="FF0000"/>
                </a:solidFill>
                <a:latin typeface="Calibri"/>
                <a:cs typeface="B Nazanin"/>
              </a:rPr>
              <a:t>شايستگي هاي ويژه (</a:t>
            </a:r>
            <a:r>
              <a:rPr lang="en-US" sz="2400" b="1" dirty="0">
                <a:solidFill>
                  <a:schemeClr val="bg1"/>
                </a:solidFill>
                <a:latin typeface="Calibri"/>
                <a:cs typeface="B Nazanin"/>
              </a:rPr>
              <a:t>Distinctive competencies</a:t>
            </a:r>
            <a:r>
              <a:rPr lang="fa-IR" sz="2400" b="1" dirty="0">
                <a:solidFill>
                  <a:schemeClr val="bg1"/>
                </a:solidFill>
                <a:latin typeface="Calibri"/>
                <a:cs typeface="B Nazanin"/>
              </a:rPr>
              <a:t> </a:t>
            </a:r>
            <a:r>
              <a:rPr lang="fa-IR" sz="2400" b="1" dirty="0">
                <a:solidFill>
                  <a:sysClr val="windowText" lastClr="000000"/>
                </a:solidFill>
                <a:latin typeface="Calibri"/>
                <a:cs typeface="B Nazanin"/>
              </a:rPr>
              <a:t>)،</a:t>
            </a:r>
            <a:r>
              <a:rPr lang="en-US" sz="2400" b="1" dirty="0">
                <a:solidFill>
                  <a:sysClr val="windowText" lastClr="000000"/>
                </a:solidFill>
                <a:latin typeface="Calibri"/>
                <a:cs typeface="B Nazanin"/>
              </a:rPr>
              <a:t>*2</a:t>
            </a:r>
            <a:r>
              <a:rPr lang="fa-IR" sz="2400" b="1" dirty="0">
                <a:solidFill>
                  <a:sysClr val="windowText" lastClr="000000"/>
                </a:solidFill>
                <a:latin typeface="Calibri"/>
                <a:cs typeface="B Nazanin"/>
              </a:rPr>
              <a:t> </a:t>
            </a:r>
            <a:r>
              <a:rPr lang="fa-IR" sz="2400" b="1" dirty="0">
                <a:solidFill>
                  <a:srgbClr val="FF0000"/>
                </a:solidFill>
                <a:latin typeface="Calibri"/>
                <a:cs typeface="B Nazanin"/>
              </a:rPr>
              <a:t>فرايندهاي هسته اي</a:t>
            </a:r>
            <a:r>
              <a:rPr lang="en-US" sz="2400" b="1" dirty="0">
                <a:solidFill>
                  <a:schemeClr val="bg1"/>
                </a:solidFill>
                <a:latin typeface="Calibri"/>
                <a:cs typeface="B Nazanin"/>
              </a:rPr>
              <a:t>Nuclear processes)</a:t>
            </a:r>
            <a:r>
              <a:rPr lang="fa-IR" sz="2400" b="1" dirty="0">
                <a:solidFill>
                  <a:sysClr val="windowText" lastClr="000000"/>
                </a:solidFill>
                <a:latin typeface="Calibri"/>
                <a:cs typeface="B Nazanin"/>
              </a:rPr>
              <a:t>،</a:t>
            </a:r>
            <a:r>
              <a:rPr lang="en-US" sz="2400" b="1" dirty="0">
                <a:solidFill>
                  <a:sysClr val="windowText" lastClr="000000"/>
                </a:solidFill>
                <a:latin typeface="Calibri"/>
                <a:cs typeface="B Nazanin"/>
              </a:rPr>
              <a:t>(</a:t>
            </a:r>
            <a:r>
              <a:rPr lang="fa-IR" sz="2400" b="1" dirty="0">
                <a:solidFill>
                  <a:sysClr val="windowText" lastClr="000000"/>
                </a:solidFill>
                <a:latin typeface="Calibri"/>
                <a:cs typeface="B Nazanin"/>
              </a:rPr>
              <a:t> </a:t>
            </a:r>
            <a:r>
              <a:rPr lang="en-US" sz="2400" b="1" dirty="0">
                <a:solidFill>
                  <a:sysClr val="windowText" lastClr="000000"/>
                </a:solidFill>
                <a:latin typeface="Calibri"/>
                <a:cs typeface="B Nazanin"/>
              </a:rPr>
              <a:t>*3</a:t>
            </a:r>
            <a:r>
              <a:rPr lang="fa-IR" sz="2400" b="1" dirty="0">
                <a:solidFill>
                  <a:srgbClr val="FF0000"/>
                </a:solidFill>
                <a:latin typeface="Calibri"/>
                <a:cs typeface="B Nazanin"/>
              </a:rPr>
              <a:t>تجديد سازمان در سطح افقي</a:t>
            </a:r>
            <a:r>
              <a:rPr lang="fa-IR" sz="2400" b="1" dirty="0">
                <a:solidFill>
                  <a:sysClr val="windowText" lastClr="000000"/>
                </a:solidFill>
                <a:latin typeface="Calibri"/>
                <a:cs typeface="B Nazanin"/>
              </a:rPr>
              <a:t>.</a:t>
            </a:r>
            <a:r>
              <a:rPr lang="en-US" sz="2400" b="1" dirty="0">
                <a:solidFill>
                  <a:sysClr val="windowText" lastClr="000000"/>
                </a:solidFill>
                <a:latin typeface="Calibri"/>
                <a:cs typeface="B Nazanin"/>
              </a:rPr>
              <a:t> Reorganization in the horizontal plane</a:t>
            </a:r>
            <a:endParaRPr lang="fa-IR" sz="2400" b="1" dirty="0">
              <a:solidFill>
                <a:sysClr val="windowText" lastClr="000000"/>
              </a:solidFill>
              <a:latin typeface="Calibri"/>
              <a:cs typeface="B Nazanin"/>
            </a:endParaRPr>
          </a:p>
          <a:p>
            <a:pPr marL="0" lvl="0" indent="0" algn="justLow" defTabSz="914400" rtl="1">
              <a:lnSpc>
                <a:spcPct val="150000"/>
              </a:lnSpc>
              <a:spcAft>
                <a:spcPts val="0"/>
              </a:spcAft>
              <a:buClrTx/>
              <a:buSzTx/>
              <a:buNone/>
              <a:defRPr/>
            </a:pPr>
            <a:r>
              <a:rPr lang="fa-IR" sz="2400" b="1" dirty="0">
                <a:solidFill>
                  <a:srgbClr val="FF3399"/>
                </a:solidFill>
                <a:latin typeface="Calibri"/>
                <a:cs typeface="B Nazanin"/>
              </a:rPr>
              <a:t>مقصود از شايستگي هاي ممتاز</a:t>
            </a:r>
            <a:r>
              <a:rPr lang="en-US" sz="2400" b="1" dirty="0">
                <a:solidFill>
                  <a:srgbClr val="FF3399"/>
                </a:solidFill>
                <a:latin typeface="Calibri"/>
                <a:cs typeface="B Nazanin"/>
              </a:rPr>
              <a:t>:</a:t>
            </a:r>
            <a:r>
              <a:rPr lang="fa-IR" sz="2400" b="1" dirty="0">
                <a:solidFill>
                  <a:srgbClr val="FF3399"/>
                </a:solidFill>
                <a:latin typeface="Calibri"/>
                <a:cs typeface="B Nazanin"/>
              </a:rPr>
              <a:t> </a:t>
            </a:r>
            <a:r>
              <a:rPr lang="fa-IR" sz="2400" b="1" dirty="0">
                <a:solidFill>
                  <a:sysClr val="windowText" lastClr="000000"/>
                </a:solidFill>
                <a:latin typeface="Calibri"/>
                <a:cs typeface="B Nazanin"/>
              </a:rPr>
              <a:t>كارهايي است كه سازمان در مقايسه با سازمانهاي رقيب بهتر مي تواند انجام دهد، همانند: كالاهايي با كيفيت بالاتر، قيمت كمتر، خدمات پس از فروش بهتر و...</a:t>
            </a:r>
          </a:p>
          <a:p>
            <a:pPr marL="0" lvl="0" indent="0" algn="r" rtl="1">
              <a:lnSpc>
                <a:spcPct val="150000"/>
              </a:lnSpc>
              <a:spcAft>
                <a:spcPts val="0"/>
              </a:spcAft>
              <a:buClrTx/>
              <a:buSzTx/>
              <a:buNone/>
              <a:defRPr/>
            </a:pPr>
            <a:r>
              <a:rPr lang="fa-IR" sz="2400" b="1" dirty="0">
                <a:solidFill>
                  <a:srgbClr val="FF3399"/>
                </a:solidFill>
                <a:latin typeface="Calibri"/>
                <a:cs typeface="B Nazanin"/>
              </a:rPr>
              <a:t>فرايندهاي هسته اي</a:t>
            </a:r>
            <a:r>
              <a:rPr lang="en-US" sz="2400" b="1" dirty="0">
                <a:solidFill>
                  <a:srgbClr val="FF3399"/>
                </a:solidFill>
                <a:latin typeface="Calibri"/>
                <a:cs typeface="B Nazanin"/>
              </a:rPr>
              <a:t>;</a:t>
            </a:r>
            <a:r>
              <a:rPr lang="fa-IR" sz="2400" b="1" dirty="0">
                <a:solidFill>
                  <a:srgbClr val="FF3399"/>
                </a:solidFill>
                <a:latin typeface="Calibri"/>
                <a:cs typeface="B Nazanin"/>
              </a:rPr>
              <a:t> </a:t>
            </a:r>
            <a:r>
              <a:rPr lang="fa-IR" sz="2400" b="1" dirty="0">
                <a:solidFill>
                  <a:sysClr val="windowText" lastClr="000000"/>
                </a:solidFill>
                <a:latin typeface="Calibri"/>
                <a:cs typeface="B Nazanin"/>
              </a:rPr>
              <a:t>يعني همان فرايندها يا فراگردهايي كه ارزش شايستگي هاي ويژه يا ممتاز شركت را بالا مي برد و موجب افزودن ارزش به محصولات می شود</a:t>
            </a:r>
          </a:p>
          <a:p>
            <a:pPr marL="0" lvl="0" indent="0" algn="r" rtl="1">
              <a:lnSpc>
                <a:spcPct val="150000"/>
              </a:lnSpc>
              <a:spcAft>
                <a:spcPts val="0"/>
              </a:spcAft>
              <a:buClrTx/>
              <a:buSzTx/>
              <a:buNone/>
              <a:defRPr/>
            </a:pPr>
            <a:r>
              <a:rPr lang="fa-IR" sz="2400" b="1" dirty="0">
                <a:solidFill>
                  <a:sysClr val="windowText" lastClr="000000"/>
                </a:solidFill>
                <a:latin typeface="Calibri"/>
                <a:cs typeface="B Nazanin"/>
              </a:rPr>
              <a:t>سازمان </a:t>
            </a:r>
            <a:r>
              <a:rPr lang="fa-IR" sz="2400" b="1" dirty="0">
                <a:solidFill>
                  <a:srgbClr val="FF3399"/>
                </a:solidFill>
                <a:latin typeface="Calibri"/>
                <a:cs typeface="B Nazanin"/>
              </a:rPr>
              <a:t>در سطح افقي </a:t>
            </a:r>
            <a:r>
              <a:rPr lang="fa-IR" sz="2400" b="1" dirty="0">
                <a:solidFill>
                  <a:sysClr val="windowText" lastClr="000000"/>
                </a:solidFill>
                <a:latin typeface="Calibri"/>
                <a:cs typeface="B Nazanin"/>
              </a:rPr>
              <a:t>بازسازي يا تجديد سازمان گردد و اين به معناي تشكيل تيم هاي خود مدار است و وجود تيم باعث مي شود كه فرآيندها در سازمان (و نه نوع وظيفه) مورد توجه قرار گيرد. </a:t>
            </a:r>
          </a:p>
          <a:p>
            <a:pPr marL="0" indent="0" algn="r" rtl="1">
              <a:lnSpc>
                <a:spcPct val="150000"/>
              </a:lnSpc>
              <a:buNone/>
            </a:pPr>
            <a:endParaRPr lang="en-US" b="1" dirty="0"/>
          </a:p>
        </p:txBody>
      </p:sp>
    </p:spTree>
    <p:extLst>
      <p:ext uri="{BB962C8B-B14F-4D97-AF65-F5344CB8AC3E}">
        <p14:creationId xmlns:p14="http://schemas.microsoft.com/office/powerpoint/2010/main" val="71067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66688" y="193675"/>
            <a:ext cx="11887200" cy="6542088"/>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baseline="0" noProof="0" dirty="0">
                <a:ln>
                  <a:noFill/>
                </a:ln>
                <a:solidFill>
                  <a:srgbClr val="FF0000"/>
                </a:solidFill>
                <a:effectLst/>
                <a:uLnTx/>
                <a:uFillTx/>
                <a:latin typeface="Calibri"/>
                <a:ea typeface="+mn-ea"/>
                <a:cs typeface="B Nazanin"/>
              </a:rPr>
              <a:t>  مقايسه مديريت كيفيت كامل و بازسازي فرايند:</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lang="fa-IR" sz="2400" b="1" noProof="0" dirty="0">
                <a:solidFill>
                  <a:sysClr val="windowText" lastClr="000000"/>
                </a:solidFill>
                <a:latin typeface="Calibri"/>
                <a:cs typeface="B Nazanin"/>
              </a:rPr>
              <a:t>1      </a:t>
            </a:r>
            <a:r>
              <a:rPr lang="en-US" sz="2400" b="1" noProof="0" dirty="0">
                <a:solidFill>
                  <a:sysClr val="windowText" lastClr="000000"/>
                </a:solidFill>
                <a:latin typeface="Calibri"/>
                <a:cs typeface="B Nazanin"/>
              </a:rPr>
              <a:t>1</a:t>
            </a:r>
            <a:r>
              <a:rPr lang="fa-IR" sz="2400" b="1" noProof="0" dirty="0">
                <a:solidFill>
                  <a:sysClr val="windowText" lastClr="000000"/>
                </a:solidFill>
                <a:latin typeface="Calibri"/>
                <a:cs typeface="B Nazanin"/>
              </a:rPr>
              <a:t>*</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در </a:t>
            </a:r>
            <a:r>
              <a:rPr kumimoji="0" lang="fa-IR" sz="2800" b="1" i="0" u="none" strike="noStrike" kern="1200" cap="none" spc="0" normalizeH="0" baseline="0" noProof="0" dirty="0">
                <a:ln>
                  <a:noFill/>
                </a:ln>
                <a:solidFill>
                  <a:srgbClr val="FF0000"/>
                </a:solidFill>
                <a:effectLst/>
                <a:uLnTx/>
                <a:uFillTx/>
                <a:latin typeface="Calibri"/>
                <a:ea typeface="+mn-ea"/>
                <a:cs typeface="B Nazanin"/>
              </a:rPr>
              <a:t>اجراي مديريت كيفيت كامل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كارها به صورت </a:t>
            </a:r>
            <a:r>
              <a:rPr kumimoji="0" lang="fa-IR" sz="2800" b="1" i="1" u="sng" strike="noStrike" kern="1200" cap="none" spc="0" normalizeH="0" baseline="0" noProof="0" dirty="0">
                <a:ln>
                  <a:noFill/>
                </a:ln>
                <a:solidFill>
                  <a:schemeClr val="accent6"/>
                </a:solidFill>
                <a:effectLst/>
                <a:uLnTx/>
                <a:uFillTx/>
                <a:latin typeface="Calibri"/>
                <a:ea typeface="+mn-ea"/>
                <a:cs typeface="B Nazanin"/>
              </a:rPr>
              <a:t>تدريجي بهبود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مي يابد،</a:t>
            </a:r>
            <a:r>
              <a:rPr lang="en-US" sz="2400" b="1" dirty="0">
                <a:solidFill>
                  <a:sysClr val="windowText" lastClr="000000"/>
                </a:solidFill>
                <a:latin typeface="Calibri"/>
                <a:cs typeface="B Nazanin"/>
              </a:rPr>
              <a:t>)</a:t>
            </a:r>
            <a:r>
              <a:rPr lang="fa-IR" sz="2400" b="1" dirty="0">
                <a:solidFill>
                  <a:sysClr val="windowText" lastClr="000000"/>
                </a:solidFill>
                <a:latin typeface="Calibri"/>
                <a:cs typeface="B Nazanin"/>
              </a:rPr>
              <a:t>نقص زیاد نیست)</a:t>
            </a:r>
            <a:endPar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lang="en-US" sz="2400" b="1" dirty="0">
                <a:solidFill>
                  <a:sysClr val="windowText" lastClr="000000"/>
                </a:solidFill>
                <a:latin typeface="Calibri"/>
                <a:cs typeface="B Nazanin"/>
              </a:rPr>
              <a:t>*2       </a:t>
            </a:r>
            <a:r>
              <a:rPr kumimoji="0" lang="fa-IR" sz="2800" b="1" i="0" u="none" strike="noStrike" kern="1200" cap="none" spc="0" normalizeH="0" baseline="0" noProof="0" dirty="0">
                <a:ln>
                  <a:noFill/>
                </a:ln>
                <a:solidFill>
                  <a:schemeClr val="accent6"/>
                </a:solidFill>
                <a:effectLst/>
                <a:uLnTx/>
                <a:uFillTx/>
                <a:latin typeface="Calibri"/>
                <a:ea typeface="+mn-ea"/>
                <a:cs typeface="B Nazanin"/>
              </a:rPr>
              <a:t>در بازسازي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عملكرد به صورت</a:t>
            </a:r>
            <a:r>
              <a:rPr kumimoji="0" lang="fa-IR" sz="2800" b="1" i="0" u="sng" strike="noStrike" kern="1200" cap="none" spc="0" normalizeH="0" baseline="0" noProof="0" dirty="0">
                <a:ln>
                  <a:noFill/>
                </a:ln>
                <a:solidFill>
                  <a:srgbClr val="FF0000"/>
                </a:solidFill>
                <a:effectLst/>
                <a:uLnTx/>
                <a:uFillTx/>
                <a:latin typeface="Calibri"/>
                <a:ea typeface="+mn-ea"/>
                <a:cs typeface="B Nazanin"/>
              </a:rPr>
              <a:t>جهشي</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بهبود پيدا مي كند، (به نقص اساسی توجه می شود) </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lang="en-US" sz="2400" b="1" dirty="0">
                <a:solidFill>
                  <a:sysClr val="windowText" lastClr="000000"/>
                </a:solidFill>
                <a:latin typeface="Calibri"/>
                <a:cs typeface="B Nazanin"/>
              </a:rPr>
              <a:t>3       </a:t>
            </a:r>
            <a:r>
              <a:rPr lang="fa-IR" sz="2400" b="1" dirty="0">
                <a:solidFill>
                  <a:sysClr val="windowText" lastClr="000000"/>
                </a:solidFill>
                <a:latin typeface="Calibri"/>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روش مديريت كيفيت كامل</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sng" strike="noStrike" kern="1200" cap="none" spc="0" normalizeH="0" baseline="0" noProof="0" dirty="0">
                <a:ln>
                  <a:noFill/>
                </a:ln>
                <a:solidFill>
                  <a:srgbClr val="FF0000"/>
                </a:solidFill>
                <a:effectLst/>
                <a:uLnTx/>
                <a:uFillTx/>
                <a:latin typeface="Calibri"/>
                <a:ea typeface="+mn-ea"/>
                <a:cs typeface="B Nazanin"/>
              </a:rPr>
              <a:t>كارها از پايين شروع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مي شود و مسيري رو به بالا مي پيمايد،</a:t>
            </a:r>
            <a:endPar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fa-IR" sz="2400" b="1" i="0" u="none" strike="noStrike" kern="1200" cap="none" spc="0" normalizeH="0" noProof="0" dirty="0">
                <a:ln>
                  <a:noFill/>
                </a:ln>
                <a:solidFill>
                  <a:sysClr val="windowText" lastClr="000000"/>
                </a:solidFill>
                <a:effectLst/>
                <a:uLnTx/>
                <a:uFillTx/>
                <a:latin typeface="Calibri"/>
                <a:ea typeface="+mn-ea"/>
                <a:cs typeface="B Nazanin"/>
              </a:rPr>
              <a:t>    </a:t>
            </a:r>
            <a:r>
              <a:rPr kumimoji="0" lang="en-US" sz="2400" b="1" i="0" u="none" strike="noStrike" kern="1200" cap="none" spc="0" normalizeH="0" noProof="0" dirty="0">
                <a:ln>
                  <a:noFill/>
                </a:ln>
                <a:solidFill>
                  <a:sysClr val="windowText" lastClr="000000"/>
                </a:solidFill>
                <a:effectLst/>
                <a:uLnTx/>
                <a:uFillTx/>
                <a:latin typeface="Calibri"/>
                <a:ea typeface="+mn-ea"/>
                <a:cs typeface="B Nazanin"/>
              </a:rPr>
              <a:t> 4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rgbClr val="FF0000"/>
                </a:solidFill>
                <a:effectLst/>
                <a:uLnTx/>
                <a:uFillTx/>
                <a:latin typeface="Calibri"/>
                <a:ea typeface="+mn-ea"/>
                <a:cs typeface="B Nazanin"/>
              </a:rPr>
              <a:t>در امر برنامه ريزي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براي يك برنامه، </a:t>
            </a:r>
            <a:r>
              <a:rPr kumimoji="0" lang="fa-IR" sz="2400" b="1" i="0" u="none" strike="noStrike" kern="1200" cap="none" spc="0" normalizeH="0" baseline="0" noProof="0" dirty="0">
                <a:ln>
                  <a:noFill/>
                </a:ln>
                <a:solidFill>
                  <a:srgbClr val="FF0000"/>
                </a:solidFill>
                <a:effectLst/>
                <a:uLnTx/>
                <a:uFillTx/>
                <a:latin typeface="Calibri"/>
                <a:ea typeface="+mn-ea"/>
                <a:cs typeface="B Nazanin"/>
              </a:rPr>
              <a:t>مديريت كيفيت كامل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و جنبه هاي اجرايي آن،  </a:t>
            </a:r>
            <a:r>
              <a:rPr kumimoji="0" lang="fa-IR" sz="2400" b="1" i="0" u="sng" strike="noStrike" kern="1200" cap="none" spc="0" normalizeH="0" baseline="0" noProof="0" dirty="0">
                <a:ln>
                  <a:noFill/>
                </a:ln>
                <a:solidFill>
                  <a:srgbClr val="FF0000"/>
                </a:solidFill>
                <a:effectLst/>
                <a:uLnTx/>
                <a:uFillTx/>
                <a:latin typeface="Calibri"/>
                <a:cs typeface="B Nazanin"/>
              </a:rPr>
              <a:t>افراد در تصميم گيري مشاركت </a:t>
            </a:r>
            <a:r>
              <a:rPr lang="fa-IR" sz="2400" b="1" u="sng" dirty="0">
                <a:solidFill>
                  <a:srgbClr val="FF0000"/>
                </a:solidFill>
                <a:latin typeface="Calibri"/>
                <a:cs typeface="B Nazanin"/>
              </a:rPr>
              <a:t>می</a:t>
            </a:r>
            <a:r>
              <a:rPr kumimoji="0" lang="fa-IR" sz="2400" b="1" i="0" u="sng" strike="noStrike" kern="1200" cap="none" spc="0" normalizeH="0" baseline="0" noProof="0" dirty="0">
                <a:ln>
                  <a:noFill/>
                </a:ln>
                <a:solidFill>
                  <a:srgbClr val="FF0000"/>
                </a:solidFill>
                <a:effectLst/>
                <a:uLnTx/>
                <a:uFillTx/>
                <a:latin typeface="Calibri"/>
                <a:cs typeface="B Nazanin"/>
              </a:rPr>
              <a:t> نمايند </a:t>
            </a:r>
            <a:endParaRPr lang="en-US" sz="2400" b="1" u="sng" noProof="0" dirty="0">
              <a:solidFill>
                <a:srgbClr val="FF0000"/>
              </a:solidFill>
              <a:latin typeface="Calibri"/>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lang="en-US" sz="2400" b="1" noProof="0" dirty="0">
                <a:solidFill>
                  <a:sysClr val="windowText" lastClr="000000"/>
                </a:solidFill>
                <a:latin typeface="Calibri"/>
                <a:cs typeface="B Nazanin"/>
              </a:rPr>
              <a:t>*5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بازسازي اصولاً به وسيله </a:t>
            </a:r>
            <a:r>
              <a:rPr kumimoji="0" lang="fa-IR" sz="2400" b="1" i="0" u="none" strike="noStrike" kern="1200" cap="none" spc="0" normalizeH="0" baseline="0" noProof="0" dirty="0">
                <a:ln>
                  <a:noFill/>
                </a:ln>
                <a:solidFill>
                  <a:srgbClr val="FF0000"/>
                </a:solidFill>
                <a:effectLst/>
                <a:uLnTx/>
                <a:uFillTx/>
                <a:latin typeface="Calibri"/>
                <a:ea typeface="+mn-ea"/>
                <a:cs typeface="B Nazanin"/>
              </a:rPr>
              <a:t>مقامات عالي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شركت مشخص مي شود و در سازمان اعمال مي گردد. </a:t>
            </a:r>
          </a:p>
        </p:txBody>
      </p:sp>
    </p:spTree>
    <p:extLst>
      <p:ext uri="{BB962C8B-B14F-4D97-AF65-F5344CB8AC3E}">
        <p14:creationId xmlns:p14="http://schemas.microsoft.com/office/powerpoint/2010/main" val="2904178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6" y="128789"/>
            <a:ext cx="11938716" cy="6606862"/>
          </a:xfrm>
        </p:spPr>
        <p:txBody>
          <a:bodyPr anchor="t"/>
          <a:lstStyle/>
          <a:p>
            <a:pPr marL="0" lvl="0" indent="0" algn="justLow" defTabSz="914400" rtl="1">
              <a:lnSpc>
                <a:spcPct val="150000"/>
              </a:lnSpc>
              <a:spcAft>
                <a:spcPts val="0"/>
              </a:spcAft>
              <a:buClrTx/>
              <a:buSzTx/>
              <a:buNone/>
              <a:defRPr/>
            </a:pPr>
            <a:r>
              <a:rPr lang="en-US" sz="3600" b="1" dirty="0">
                <a:solidFill>
                  <a:srgbClr val="FF0000"/>
                </a:solidFill>
                <a:latin typeface="Calibri"/>
                <a:cs typeface="B Nazanin"/>
              </a:rPr>
              <a:t>   </a:t>
            </a:r>
            <a:r>
              <a:rPr lang="fa-IR" sz="3600" b="1" dirty="0">
                <a:solidFill>
                  <a:srgbClr val="FF0000"/>
                </a:solidFill>
                <a:latin typeface="Calibri"/>
                <a:cs typeface="B Nazanin"/>
              </a:rPr>
              <a:t>سيستم توليد انعطاف پذير:</a:t>
            </a:r>
            <a:r>
              <a:rPr lang="en-US" sz="3200" b="1" dirty="0">
                <a:solidFill>
                  <a:schemeClr val="bg1"/>
                </a:solidFill>
                <a:latin typeface="Calibri"/>
                <a:cs typeface="B Nazanin"/>
              </a:rPr>
              <a:t>Flexible manufacturing system</a:t>
            </a:r>
            <a:endParaRPr lang="fa-IR" sz="3200" b="1" dirty="0">
              <a:solidFill>
                <a:schemeClr val="bg1"/>
              </a:solidFill>
              <a:latin typeface="Calibri"/>
              <a:cs typeface="B Nazanin"/>
            </a:endParaRPr>
          </a:p>
          <a:p>
            <a:pPr marL="0" lvl="0" indent="0" algn="justLow" defTabSz="914400" rtl="1">
              <a:lnSpc>
                <a:spcPct val="150000"/>
              </a:lnSpc>
              <a:spcAft>
                <a:spcPts val="0"/>
              </a:spcAft>
              <a:buClrTx/>
              <a:buSzTx/>
              <a:buNone/>
              <a:defRPr/>
            </a:pPr>
            <a:endParaRPr lang="fa-IR" sz="2400" b="1" dirty="0">
              <a:solidFill>
                <a:sysClr val="windowText" lastClr="000000"/>
              </a:solidFill>
              <a:latin typeface="Calibri"/>
              <a:cs typeface="B Nazanin"/>
            </a:endParaRPr>
          </a:p>
          <a:p>
            <a:pPr marL="0" lvl="0" indent="0" algn="justLow" defTabSz="914400" rtl="1">
              <a:lnSpc>
                <a:spcPct val="150000"/>
              </a:lnSpc>
              <a:spcAft>
                <a:spcPts val="0"/>
              </a:spcAft>
              <a:buClrTx/>
              <a:buSzTx/>
              <a:buNone/>
              <a:defRPr/>
            </a:pPr>
            <a:r>
              <a:rPr lang="en-US" sz="2400" b="1" dirty="0">
                <a:solidFill>
                  <a:sysClr val="windowText" lastClr="000000"/>
                </a:solidFill>
                <a:latin typeface="Calibri"/>
                <a:cs typeface="B Nazanin"/>
              </a:rPr>
              <a:t>      </a:t>
            </a:r>
            <a:r>
              <a:rPr lang="fa-IR" sz="2400" b="1" dirty="0">
                <a:solidFill>
                  <a:sysClr val="windowText" lastClr="000000"/>
                </a:solidFill>
                <a:latin typeface="Calibri"/>
                <a:cs typeface="B Nazanin"/>
              </a:rPr>
              <a:t>ويژگي منحصر به فرد سيستم توليد انعطاف پذير اين است كه مي توان بدان وسيله طرح هاي،كامپيوتري و </a:t>
            </a:r>
            <a:r>
              <a:rPr lang="en-US" sz="2400" b="1" dirty="0">
                <a:solidFill>
                  <a:sysClr val="windowText" lastClr="000000"/>
                </a:solidFill>
                <a:latin typeface="Calibri"/>
                <a:cs typeface="B Nazanin"/>
              </a:rPr>
              <a:t>        </a:t>
            </a:r>
            <a:r>
              <a:rPr lang="fa-IR" sz="2400" b="1" dirty="0">
                <a:solidFill>
                  <a:sysClr val="windowText" lastClr="000000"/>
                </a:solidFill>
                <a:latin typeface="Calibri"/>
                <a:cs typeface="B Nazanin"/>
              </a:rPr>
              <a:t>يكپارچه، سيستم مهندسي و ساخت را در هم آميخت و محصولاتي را با حجم و قيمت رقابتي توليد كرد. اصولاً به صورت تيمي عمل مي كنند، در تصميم گيريها از اختيارات نسبي زيادي برخوردارند، ساختار اين تيم ها بيشتر ارگانيك است زيرا پديده انعطاف پذيري نياز به چنين ساختاري دارد. </a:t>
            </a:r>
          </a:p>
          <a:p>
            <a:pPr marL="0" indent="0" algn="r" rtl="1">
              <a:lnSpc>
                <a:spcPct val="150000"/>
              </a:lnSpc>
              <a:buNone/>
            </a:pPr>
            <a:endParaRPr lang="en-US" dirty="0"/>
          </a:p>
        </p:txBody>
      </p:sp>
    </p:spTree>
    <p:extLst>
      <p:ext uri="{BB962C8B-B14F-4D97-AF65-F5344CB8AC3E}">
        <p14:creationId xmlns:p14="http://schemas.microsoft.com/office/powerpoint/2010/main" val="4071011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4"/>
          <p:cNvSpPr>
            <a:spLocks noGrp="1"/>
          </p:cNvSpPr>
          <p:nvPr>
            <p:ph idx="1"/>
          </p:nvPr>
        </p:nvSpPr>
        <p:spPr>
          <a:xfrm>
            <a:off x="115888" y="90488"/>
            <a:ext cx="11964987" cy="6657975"/>
          </a:xfrm>
          <a:prstGeom prst="rect">
            <a:avLst/>
          </a:prstGeom>
        </p:spPr>
        <p:txBody>
          <a:bodyPr anchor="t">
            <a:normAutofit/>
          </a:bodyPr>
          <a:lstStyle>
            <a:lvl1pPr marL="342900" indent="-342900" algn="justLow"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justLow" defTabSz="914400" rtl="1"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justLow"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justLow"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50000"/>
              </a:lnSpc>
              <a:spcAft>
                <a:spcPts val="0"/>
              </a:spcAft>
              <a:buClrTx/>
              <a:buSzTx/>
              <a:buNone/>
              <a:defRPr/>
            </a:pPr>
            <a:r>
              <a:rPr kumimoji="0" lang="en-US" sz="3600" b="1" i="0" u="none" strike="noStrike" kern="1200" cap="none" spc="0" normalizeH="0" baseline="0" noProof="0" dirty="0">
                <a:ln>
                  <a:noFill/>
                </a:ln>
                <a:solidFill>
                  <a:srgbClr val="FF0000"/>
                </a:solidFill>
                <a:effectLst/>
                <a:uLnTx/>
                <a:uFillTx/>
                <a:latin typeface="Calibri"/>
                <a:ea typeface="+mn-ea"/>
                <a:cs typeface="B Nazanin"/>
              </a:rPr>
              <a:t>   </a:t>
            </a:r>
            <a:r>
              <a:rPr kumimoji="0" lang="fa-IR" sz="3600" b="1" i="0" u="none" strike="noStrike" kern="1200" cap="none" spc="0" normalizeH="0" baseline="0" noProof="0" dirty="0">
                <a:ln>
                  <a:noFill/>
                </a:ln>
                <a:solidFill>
                  <a:srgbClr val="FF0000"/>
                </a:solidFill>
                <a:effectLst/>
                <a:uLnTx/>
                <a:uFillTx/>
                <a:latin typeface="Calibri"/>
                <a:ea typeface="+mn-ea"/>
                <a:cs typeface="B Nazanin"/>
              </a:rPr>
              <a:t>منسوخ شدن مهارتها:</a:t>
            </a:r>
            <a:r>
              <a:rPr lang="en-US" sz="3600" b="1" dirty="0">
                <a:solidFill>
                  <a:schemeClr val="bg1"/>
                </a:solidFill>
                <a:latin typeface="Calibri"/>
                <a:cs typeface="B Nazanin"/>
              </a:rPr>
              <a:t>Skill obsolescence</a:t>
            </a:r>
            <a:endParaRPr kumimoji="0" lang="fa-IR" sz="3600" b="1" i="0" u="none" strike="noStrike" kern="1200" cap="none" spc="0" normalizeH="0" baseline="0" noProof="0" dirty="0">
              <a:ln>
                <a:noFill/>
              </a:ln>
              <a:solidFill>
                <a:schemeClr val="bg1"/>
              </a:solidFill>
              <a:effectLst/>
              <a:uLnTx/>
              <a:uFillTx/>
              <a:latin typeface="Calibri"/>
              <a:cs typeface="B Nazanin"/>
            </a:endParaRP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تغيير در تكنولوژي باعث شده كه بسياري از مهارتها منسوخ شود. تكنولوژي هاي نوين كه به وسيله كامپيوتر، </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en-US" sz="2400" b="1" i="0" u="none" strike="noStrike" kern="1200" cap="none" spc="0" normalizeH="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بازسازي، كنترل كيفيت كامل و سيستم توليد انعطاف پذير ارائه مي شود باعث شده است كه تقاضاي كار و مهارتها به سرعت تغيير كند. </a:t>
            </a:r>
          </a:p>
          <a:p>
            <a:pPr marL="0" marR="0" lvl="0" indent="0" algn="justLow" defTabSz="914400" rtl="1" eaLnBrk="1" fontAlgn="auto" latinLnBrk="0" hangingPunct="1">
              <a:lnSpc>
                <a:spcPct val="15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كارهاي تكراري كه به وسيله كارگران نيمه ماهر و بدون مهارت انجام مي شد به صورت تمام خودكار در آمده است. </a:t>
            </a:r>
            <a:r>
              <a:rPr kumimoji="0" lang="en-US" sz="2400" b="1" i="0" u="none" strike="noStrike" kern="1200" cap="none" spc="0" normalizeH="0" baseline="0" noProof="0" dirty="0">
                <a:ln>
                  <a:noFill/>
                </a:ln>
                <a:solidFill>
                  <a:sysClr val="windowText" lastClr="000000"/>
                </a:solidFill>
                <a:effectLst/>
                <a:uLnTx/>
                <a:uFillTx/>
                <a:latin typeface="Calibri"/>
                <a:ea typeface="+mn-ea"/>
                <a:cs typeface="B Nazanin"/>
              </a:rPr>
              <a:t> </a:t>
            </a:r>
            <a:r>
              <a:rPr kumimoji="0" lang="fa-IR" sz="2400" b="1" i="0" u="none" strike="noStrike" kern="1200" cap="none" spc="0" normalizeH="0" baseline="0" noProof="0" dirty="0">
                <a:ln>
                  <a:noFill/>
                </a:ln>
                <a:solidFill>
                  <a:sysClr val="windowText" lastClr="000000"/>
                </a:solidFill>
                <a:effectLst/>
                <a:uLnTx/>
                <a:uFillTx/>
                <a:latin typeface="Calibri"/>
                <a:ea typeface="+mn-ea"/>
                <a:cs typeface="B Nazanin"/>
              </a:rPr>
              <a:t>منسوخ شدن مهارتها، مقامات مديريتي را هم در بر مي گيرد تكنولوژي هاي جديد موجب حذف مديريت هاي مياني گشته است و تكنولوژي هاي اطلاعاتي جايگزين آنها گرديده است.بر اين اساس نسل جديد مديريت بايد بر مسأله گوش فرادادن، آموزش، ايجادانگيزش و تشكيل تيم هاي ماهر تأكيد نمايد. </a:t>
            </a:r>
          </a:p>
        </p:txBody>
      </p:sp>
    </p:spTree>
    <p:extLst>
      <p:ext uri="{BB962C8B-B14F-4D97-AF65-F5344CB8AC3E}">
        <p14:creationId xmlns:p14="http://schemas.microsoft.com/office/powerpoint/2010/main" val="14405750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Facet</Template>
  <TotalTime>362</TotalTime>
  <Words>1587</Words>
  <Application>Microsoft Office PowerPoint</Application>
  <PresentationFormat>Widescreen</PresentationFormat>
  <Paragraphs>104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iyuiy</dc:creator>
  <cp:lastModifiedBy>Dr Zardashtian</cp:lastModifiedBy>
  <cp:revision>37</cp:revision>
  <dcterms:created xsi:type="dcterms:W3CDTF">2017-05-19T10:11:11Z</dcterms:created>
  <dcterms:modified xsi:type="dcterms:W3CDTF">2020-03-27T18:50:26Z</dcterms:modified>
</cp:coreProperties>
</file>