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68" r:id="rId4"/>
    <p:sldId id="259" r:id="rId5"/>
    <p:sldId id="269" r:id="rId6"/>
    <p:sldId id="270" r:id="rId7"/>
    <p:sldId id="261" r:id="rId8"/>
    <p:sldId id="271" r:id="rId9"/>
    <p:sldId id="263" r:id="rId10"/>
    <p:sldId id="272" r:id="rId11"/>
    <p:sldId id="264" r:id="rId12"/>
    <p:sldId id="273" r:id="rId13"/>
    <p:sldId id="265" r:id="rId14"/>
    <p:sldId id="274" r:id="rId15"/>
    <p:sldId id="266" r:id="rId16"/>
    <p:sldId id="267" r:id="rId17"/>
    <p:sldId id="276"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2" d="100"/>
          <a:sy n="72" d="100"/>
        </p:scale>
        <p:origin x="45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fld id="{B61BEF0D-F0BB-DE4B-95CE-6DB70DBA9567}" type="datetimeFigureOut">
              <a:rPr lang="en-US" dirty="0"/>
              <a:pPr/>
              <a:t>3/27/2020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3/27/2020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3/27/2020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3/27/2020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3/27/2020</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0" b="-10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47441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4546" y="90152"/>
            <a:ext cx="11912958" cy="6658378"/>
          </a:xfrm>
        </p:spPr>
        <p:txBody>
          <a:bodyPr anchor="t">
            <a:normAutofit/>
          </a:bodyPr>
          <a:lstStyle/>
          <a:p>
            <a:pPr marL="0" lvl="0" indent="0" algn="justLow" defTabSz="914400" rtl="1">
              <a:lnSpc>
                <a:spcPct val="150000"/>
              </a:lnSpc>
              <a:spcAft>
                <a:spcPts val="0"/>
              </a:spcAft>
              <a:buClrTx/>
              <a:buSzTx/>
              <a:buNone/>
              <a:defRPr/>
            </a:pPr>
            <a:r>
              <a:rPr lang="en-US" sz="2400" b="1" dirty="0">
                <a:solidFill>
                  <a:srgbClr val="FF0000"/>
                </a:solidFill>
                <a:latin typeface="Calibri"/>
                <a:cs typeface="B Nazanin"/>
              </a:rPr>
              <a:t>   </a:t>
            </a:r>
            <a:r>
              <a:rPr lang="fa-IR" sz="2400" b="1" dirty="0">
                <a:solidFill>
                  <a:srgbClr val="FF0000"/>
                </a:solidFill>
                <a:latin typeface="Calibri"/>
                <a:cs typeface="B Nazanin"/>
              </a:rPr>
              <a:t>طرح ريزي شغل:</a:t>
            </a:r>
          </a:p>
          <a:p>
            <a:pPr marL="0" lvl="0" indent="0" algn="justLow" defTabSz="914400" rtl="1">
              <a:lnSpc>
                <a:spcPct val="150000"/>
              </a:lnSpc>
              <a:spcAft>
                <a:spcPts val="0"/>
              </a:spcAft>
              <a:buClrTx/>
              <a:buSzTx/>
              <a:buNone/>
              <a:defRPr/>
            </a:pPr>
            <a:r>
              <a:rPr lang="en-US" sz="2800" b="1" dirty="0">
                <a:solidFill>
                  <a:sysClr val="windowText" lastClr="000000"/>
                </a:solidFill>
                <a:latin typeface="Calibri"/>
                <a:cs typeface="B Nazanin"/>
              </a:rPr>
              <a:t>  </a:t>
            </a:r>
            <a:r>
              <a:rPr lang="fa-IR" sz="2800" b="1" dirty="0">
                <a:solidFill>
                  <a:sysClr val="windowText" lastClr="000000"/>
                </a:solidFill>
                <a:latin typeface="Calibri"/>
                <a:cs typeface="B Nazanin"/>
              </a:rPr>
              <a:t>راه يا شيوه اي كه كارها در هم آميخته مي شود تا مشاغل فردي به وجود آيد كه بر عملكرد و </a:t>
            </a:r>
            <a:r>
              <a:rPr lang="en-US" sz="2800" b="1" dirty="0">
                <a:solidFill>
                  <a:sysClr val="windowText" lastClr="000000"/>
                </a:solidFill>
                <a:latin typeface="Calibri"/>
                <a:cs typeface="B Nazanin"/>
              </a:rPr>
              <a:t>    </a:t>
            </a:r>
            <a:r>
              <a:rPr lang="fa-IR" sz="2800" b="1" dirty="0">
                <a:solidFill>
                  <a:sysClr val="windowText" lastClr="000000"/>
                </a:solidFill>
                <a:latin typeface="Calibri"/>
                <a:cs typeface="B Nazanin"/>
              </a:rPr>
              <a:t>رضايت</a:t>
            </a:r>
            <a:r>
              <a:rPr lang="fa-IR" sz="2400" b="1" dirty="0">
                <a:solidFill>
                  <a:sysClr val="windowText" lastClr="000000"/>
                </a:solidFill>
                <a:latin typeface="Calibri"/>
                <a:cs typeface="B Nazanin"/>
              </a:rPr>
              <a:t> </a:t>
            </a:r>
            <a:r>
              <a:rPr lang="fa-IR" sz="2400" b="1" dirty="0">
                <a:solidFill>
                  <a:srgbClr val="FF0000"/>
                </a:solidFill>
                <a:latin typeface="Calibri"/>
                <a:cs typeface="B Nazanin"/>
              </a:rPr>
              <a:t> </a:t>
            </a:r>
            <a:r>
              <a:rPr lang="fa-IR" sz="2800" b="1" dirty="0">
                <a:solidFill>
                  <a:sysClr val="windowText" lastClr="000000"/>
                </a:solidFill>
                <a:latin typeface="Calibri"/>
                <a:cs typeface="B Nazanin"/>
              </a:rPr>
              <a:t>شغلي كاركنان نيز اثر مي گذارد. تئوري هايي در زمينه ويژگيهاي كاردر مورد ويژگيهاي شغل تئوري هاي متفاوتي ارائه شده است، که به سه تئوري كه از مهم ترين آنها هستند مي پردازيم. آنها عبارت اند از:</a:t>
            </a:r>
          </a:p>
          <a:p>
            <a:pPr lvl="1" indent="-342900" algn="justLow" defTabSz="914400" rtl="1">
              <a:lnSpc>
                <a:spcPct val="150000"/>
              </a:lnSpc>
              <a:spcAft>
                <a:spcPts val="0"/>
              </a:spcAft>
              <a:buClrTx/>
              <a:buSzTx/>
              <a:buFont typeface="+mj-lt"/>
              <a:buAutoNum type="arabicParenR"/>
              <a:defRPr/>
            </a:pPr>
            <a:r>
              <a:rPr lang="fa-IR" sz="2800" b="1" dirty="0">
                <a:solidFill>
                  <a:srgbClr val="FF3399"/>
                </a:solidFill>
                <a:latin typeface="Calibri"/>
                <a:cs typeface="B Nazanin"/>
              </a:rPr>
              <a:t>تئوري اسنادي كار :</a:t>
            </a:r>
            <a:endParaRPr lang="fa-IR" sz="3200" b="1" dirty="0">
              <a:solidFill>
                <a:schemeClr val="bg1"/>
              </a:solidFill>
              <a:latin typeface="Calibri"/>
              <a:cs typeface="B Nazanin"/>
            </a:endParaRPr>
          </a:p>
          <a:p>
            <a:pPr lvl="1" indent="-342900" algn="justLow" defTabSz="914400" rtl="1">
              <a:lnSpc>
                <a:spcPct val="150000"/>
              </a:lnSpc>
              <a:spcAft>
                <a:spcPts val="0"/>
              </a:spcAft>
              <a:buClrTx/>
              <a:buSzTx/>
              <a:buFont typeface="+mj-lt"/>
              <a:buAutoNum type="arabicParenR"/>
              <a:defRPr/>
            </a:pPr>
            <a:r>
              <a:rPr lang="fa-IR" sz="2800" b="1" dirty="0">
                <a:solidFill>
                  <a:srgbClr val="FF3399"/>
                </a:solidFill>
                <a:latin typeface="Calibri"/>
                <a:cs typeface="B Nazanin"/>
              </a:rPr>
              <a:t>الگوي ويژگيهاي شغل</a:t>
            </a:r>
          </a:p>
          <a:p>
            <a:pPr lvl="1" indent="-342900" algn="justLow" defTabSz="914400" rtl="1">
              <a:lnSpc>
                <a:spcPct val="150000"/>
              </a:lnSpc>
              <a:spcAft>
                <a:spcPts val="0"/>
              </a:spcAft>
              <a:buClrTx/>
              <a:buSzTx/>
              <a:buFont typeface="+mj-lt"/>
              <a:buAutoNum type="arabicParenR"/>
              <a:defRPr/>
            </a:pPr>
            <a:r>
              <a:rPr lang="fa-IR" sz="2800" b="1" dirty="0">
                <a:solidFill>
                  <a:srgbClr val="FF3399"/>
                </a:solidFill>
                <a:latin typeface="Calibri"/>
                <a:cs typeface="B Nazanin"/>
              </a:rPr>
              <a:t>الگوي پردازش اطلاعات اجتماعي</a:t>
            </a:r>
          </a:p>
          <a:p>
            <a:pPr marL="0" indent="0" algn="r" rtl="1">
              <a:lnSpc>
                <a:spcPct val="150000"/>
              </a:lnSpc>
              <a:buNone/>
            </a:pPr>
            <a:endParaRPr lang="en-US" b="1" dirty="0"/>
          </a:p>
        </p:txBody>
      </p:sp>
    </p:spTree>
    <p:extLst>
      <p:ext uri="{BB962C8B-B14F-4D97-AF65-F5344CB8AC3E}">
        <p14:creationId xmlns:p14="http://schemas.microsoft.com/office/powerpoint/2010/main" val="17639620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p:cNvSpPr>
            <a:spLocks noGrp="1"/>
          </p:cNvSpPr>
          <p:nvPr>
            <p:ph idx="1"/>
          </p:nvPr>
        </p:nvSpPr>
        <p:spPr>
          <a:xfrm>
            <a:off x="103188" y="115888"/>
            <a:ext cx="11950700" cy="6645275"/>
          </a:xfrm>
          <a:prstGeom prst="rect">
            <a:avLst/>
          </a:prstGeom>
        </p:spPr>
        <p:txBody>
          <a:bodyPr anchor="t">
            <a:normAutofit/>
          </a:bodyPr>
          <a:lstStyle>
            <a:lvl1pPr marL="342900" indent="-342900" algn="justLow"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justLow" defTabSz="914400" rtl="1" eaLnBrk="1" latinLnBrk="0" hangingPunct="1">
              <a:spcBef>
                <a:spcPct val="20000"/>
              </a:spcBef>
              <a:buFont typeface="Arial" pitchFamily="34" charset="0"/>
              <a:buNone/>
              <a:defRPr sz="2800" kern="1200">
                <a:solidFill>
                  <a:schemeClr val="tx1"/>
                </a:solidFill>
                <a:latin typeface="+mn-lt"/>
                <a:ea typeface="+mn-ea"/>
                <a:cs typeface="+mn-cs"/>
              </a:defRPr>
            </a:lvl2pPr>
            <a:lvl3pPr marL="1143000" indent="-228600" algn="justLow"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justLow"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justLow"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nSpc>
                <a:spcPct val="150000"/>
              </a:lnSpc>
              <a:spcAft>
                <a:spcPts val="0"/>
              </a:spcAft>
              <a:buClrTx/>
              <a:buSzTx/>
              <a:buNone/>
              <a:defRPr/>
            </a:pPr>
            <a:r>
              <a:rPr kumimoji="0" lang="fa-IR" sz="3600" b="1" i="0" u="none" strike="noStrike" kern="1200" cap="none" spc="0" normalizeH="0" baseline="0" noProof="0" dirty="0">
                <a:ln>
                  <a:noFill/>
                </a:ln>
                <a:solidFill>
                  <a:srgbClr val="0070C0"/>
                </a:solidFill>
                <a:effectLst/>
                <a:uLnTx/>
                <a:uFillTx/>
                <a:latin typeface="Calibri"/>
                <a:ea typeface="+mn-ea"/>
                <a:cs typeface="B Nazanin"/>
              </a:rPr>
              <a:t>تئوري اسنادي كار:</a:t>
            </a:r>
            <a:r>
              <a:rPr lang="en-US" sz="2800" b="1" dirty="0">
                <a:solidFill>
                  <a:srgbClr val="0070C0"/>
                </a:solidFill>
                <a:latin typeface="Calibri"/>
                <a:cs typeface="B Nazanin"/>
              </a:rPr>
              <a:t>Theory of working documents</a:t>
            </a:r>
            <a:endParaRPr kumimoji="0" lang="fa-IR" sz="2800" b="1" i="0" u="none" strike="noStrike" kern="1200" cap="none" spc="0" normalizeH="0" baseline="0" noProof="0" dirty="0">
              <a:ln>
                <a:noFill/>
              </a:ln>
              <a:solidFill>
                <a:srgbClr val="0070C0"/>
              </a:solidFill>
              <a:effectLst/>
              <a:uLnTx/>
              <a:uFillTx/>
              <a:latin typeface="Calibri"/>
              <a:ea typeface="+mn-ea"/>
              <a:cs typeface="B Nazanin"/>
            </a:endParaRPr>
          </a:p>
          <a:p>
            <a:pPr marL="0" lvl="0" indent="0">
              <a:lnSpc>
                <a:spcPct val="150000"/>
              </a:lnSpc>
              <a:spcAft>
                <a:spcPts val="0"/>
              </a:spcAft>
              <a:buClrTx/>
              <a:buSzTx/>
              <a:buNone/>
              <a:defRPr/>
            </a:pPr>
            <a:r>
              <a:rPr kumimoji="0" lang="fa-IR" sz="2800" b="1" i="0" u="none" strike="noStrike" kern="1200" cap="none" spc="0" normalizeH="0" baseline="0" noProof="0" dirty="0">
                <a:ln>
                  <a:noFill/>
                </a:ln>
                <a:solidFill>
                  <a:sysClr val="windowText" lastClr="000000"/>
                </a:solidFill>
                <a:effectLst/>
                <a:uLnTx/>
                <a:uFillTx/>
                <a:latin typeface="Calibri"/>
                <a:ea typeface="+mn-ea"/>
                <a:cs typeface="B Nazanin"/>
              </a:rPr>
              <a:t>روش مبتني بر ويژگيهاي شغلي به وسيله دو پژوهشگر به نام </a:t>
            </a:r>
            <a:r>
              <a:rPr kumimoji="0" lang="fa-IR" sz="2800" b="1" i="0" u="sng" strike="noStrike" kern="1200" cap="none" spc="0" normalizeH="0" baseline="0" noProof="0" dirty="0">
                <a:ln>
                  <a:noFill/>
                </a:ln>
                <a:solidFill>
                  <a:srgbClr val="C00000"/>
                </a:solidFill>
                <a:effectLst/>
                <a:uLnTx/>
                <a:uFillTx/>
                <a:latin typeface="Calibri"/>
                <a:ea typeface="+mn-ea"/>
                <a:cs typeface="B Nazanin"/>
              </a:rPr>
              <a:t>ترنز و لارنس </a:t>
            </a:r>
            <a:r>
              <a:rPr kumimoji="0" lang="fa-IR" sz="2800" b="1" i="0" u="none" strike="noStrike" kern="1200" cap="none" spc="0" normalizeH="0" baseline="0" noProof="0" dirty="0">
                <a:ln>
                  <a:noFill/>
                </a:ln>
                <a:solidFill>
                  <a:sysClr val="windowText" lastClr="000000"/>
                </a:solidFill>
                <a:effectLst/>
                <a:uLnTx/>
                <a:uFillTx/>
                <a:latin typeface="Calibri"/>
                <a:ea typeface="+mn-ea"/>
                <a:cs typeface="B Nazanin"/>
              </a:rPr>
              <a:t>در سالهاي مياني 1960 ارائه شدميزان رضايت </a:t>
            </a:r>
            <a:r>
              <a:rPr lang="fa-IR" sz="2800" b="1" dirty="0">
                <a:solidFill>
                  <a:sysClr val="windowText" lastClr="000000"/>
                </a:solidFill>
                <a:latin typeface="Calibri"/>
                <a:cs typeface="B Nazanin"/>
              </a:rPr>
              <a:t>.</a:t>
            </a:r>
            <a:r>
              <a:rPr kumimoji="0" lang="fa-IR" sz="2800" b="1" i="0" u="none" strike="noStrike" kern="1200" cap="none" spc="0" normalizeH="0" baseline="0" noProof="0" dirty="0">
                <a:ln>
                  <a:noFill/>
                </a:ln>
                <a:solidFill>
                  <a:sysClr val="windowText" lastClr="000000"/>
                </a:solidFill>
                <a:effectLst/>
                <a:uLnTx/>
                <a:uFillTx/>
                <a:latin typeface="Calibri"/>
                <a:ea typeface="+mn-ea"/>
                <a:cs typeface="B Nazanin"/>
              </a:rPr>
              <a:t>. </a:t>
            </a:r>
          </a:p>
          <a:p>
            <a:pPr marL="0" lvl="0" indent="0">
              <a:lnSpc>
                <a:spcPct val="150000"/>
              </a:lnSpc>
              <a:spcAft>
                <a:spcPts val="0"/>
              </a:spcAft>
              <a:buClrTx/>
              <a:buSzTx/>
              <a:buNone/>
              <a:defRPr/>
            </a:pPr>
            <a:r>
              <a:rPr kumimoji="0" lang="fa-IR" sz="2800" b="1" i="0" u="none" strike="noStrike" kern="1200" cap="none" spc="0" normalizeH="0" baseline="0" noProof="0" dirty="0">
                <a:ln>
                  <a:noFill/>
                </a:ln>
                <a:solidFill>
                  <a:sysClr val="windowText" lastClr="000000"/>
                </a:solidFill>
                <a:effectLst/>
                <a:uLnTx/>
                <a:uFillTx/>
                <a:latin typeface="Calibri"/>
                <a:ea typeface="+mn-ea"/>
                <a:cs typeface="B Nazanin"/>
              </a:rPr>
              <a:t>اين دو پژوهشگر پيچيدگي كار را بر اساس 6 ويژگي تعريف كردند: </a:t>
            </a:r>
          </a:p>
          <a:p>
            <a:pPr marL="0" marR="0" lvl="0" indent="0" algn="justLow" defTabSz="914400" rtl="1" eaLnBrk="1" fontAlgn="auto" latinLnBrk="0" hangingPunct="1">
              <a:lnSpc>
                <a:spcPct val="150000"/>
              </a:lnSpc>
              <a:spcBef>
                <a:spcPct val="20000"/>
              </a:spcBef>
              <a:spcAft>
                <a:spcPts val="0"/>
              </a:spcAft>
              <a:buClrTx/>
              <a:buSzTx/>
              <a:buFont typeface="Arial" pitchFamily="34" charset="0"/>
              <a:buNone/>
              <a:tabLst/>
              <a:defRPr/>
            </a:pPr>
            <a:r>
              <a:rPr kumimoji="0" lang="fa-IR" sz="2800" b="1" i="0" u="none" strike="noStrike" kern="1200" cap="none" spc="0" normalizeH="0" baseline="0" noProof="0" dirty="0">
                <a:ln>
                  <a:noFill/>
                </a:ln>
                <a:solidFill>
                  <a:srgbClr val="FF3399"/>
                </a:solidFill>
                <a:effectLst/>
                <a:uLnTx/>
                <a:uFillTx/>
                <a:latin typeface="Calibri"/>
                <a:ea typeface="+mn-ea"/>
                <a:cs typeface="B Nazanin"/>
              </a:rPr>
              <a:t>1- </a:t>
            </a:r>
            <a:r>
              <a:rPr kumimoji="0" lang="fa-IR" sz="2800" b="1" i="0" u="none" strike="noStrike" kern="1200" cap="none" spc="0" normalizeH="0" baseline="0" noProof="0" dirty="0">
                <a:ln>
                  <a:noFill/>
                </a:ln>
                <a:solidFill>
                  <a:sysClr val="windowText" lastClr="000000"/>
                </a:solidFill>
                <a:effectLst/>
                <a:uLnTx/>
                <a:uFillTx/>
                <a:latin typeface="Calibri"/>
                <a:ea typeface="+mn-ea"/>
                <a:cs typeface="B Nazanin"/>
              </a:rPr>
              <a:t>گوناگونی یا متنوع بودن کار </a:t>
            </a:r>
            <a:r>
              <a:rPr kumimoji="0" lang="fa-IR" sz="2800" b="1" i="0" u="none" strike="noStrike" kern="1200" cap="none" spc="0" normalizeH="0" baseline="0" noProof="0" dirty="0">
                <a:ln>
                  <a:noFill/>
                </a:ln>
                <a:solidFill>
                  <a:srgbClr val="FF3399"/>
                </a:solidFill>
                <a:effectLst/>
                <a:uLnTx/>
                <a:uFillTx/>
                <a:latin typeface="Calibri"/>
                <a:ea typeface="+mn-ea"/>
                <a:cs typeface="B Nazanin"/>
              </a:rPr>
              <a:t>2- </a:t>
            </a:r>
            <a:r>
              <a:rPr kumimoji="0" lang="fa-IR" sz="2800" b="1" i="0" u="none" strike="noStrike" kern="1200" cap="none" spc="0" normalizeH="0" baseline="0" noProof="0" dirty="0">
                <a:ln>
                  <a:noFill/>
                </a:ln>
                <a:solidFill>
                  <a:sysClr val="windowText" lastClr="000000"/>
                </a:solidFill>
                <a:effectLst/>
                <a:uLnTx/>
                <a:uFillTx/>
                <a:latin typeface="Calibri"/>
                <a:ea typeface="+mn-ea"/>
                <a:cs typeface="B Nazanin"/>
              </a:rPr>
              <a:t>استقلال يا آزادي عمل دركار </a:t>
            </a:r>
            <a:r>
              <a:rPr kumimoji="0" lang="fa-IR" sz="2800" b="1" i="0" u="none" strike="noStrike" kern="1200" cap="none" spc="0" normalizeH="0" baseline="0" noProof="0" dirty="0">
                <a:ln>
                  <a:noFill/>
                </a:ln>
                <a:solidFill>
                  <a:srgbClr val="FF3399"/>
                </a:solidFill>
                <a:effectLst/>
                <a:uLnTx/>
                <a:uFillTx/>
                <a:latin typeface="Calibri"/>
                <a:ea typeface="+mn-ea"/>
                <a:cs typeface="B Nazanin"/>
              </a:rPr>
              <a:t>3- </a:t>
            </a:r>
            <a:r>
              <a:rPr kumimoji="0" lang="fa-IR" sz="2800" b="1" i="0" u="none" strike="noStrike" kern="1200" cap="none" spc="0" normalizeH="0" baseline="0" noProof="0" dirty="0">
                <a:ln>
                  <a:noFill/>
                </a:ln>
                <a:solidFill>
                  <a:sysClr val="windowText" lastClr="000000"/>
                </a:solidFill>
                <a:effectLst/>
                <a:uLnTx/>
                <a:uFillTx/>
                <a:latin typeface="Calibri"/>
                <a:ea typeface="+mn-ea"/>
                <a:cs typeface="B Nazanin"/>
              </a:rPr>
              <a:t>مسئوليت  </a:t>
            </a:r>
            <a:r>
              <a:rPr kumimoji="0" lang="fa-IR" sz="2800" b="1" i="0" u="none" strike="noStrike" kern="1200" cap="none" spc="0" normalizeH="0" baseline="0" noProof="0" dirty="0">
                <a:ln>
                  <a:noFill/>
                </a:ln>
                <a:solidFill>
                  <a:srgbClr val="FF3399"/>
                </a:solidFill>
                <a:effectLst/>
                <a:uLnTx/>
                <a:uFillTx/>
                <a:latin typeface="Calibri"/>
                <a:ea typeface="+mn-ea"/>
                <a:cs typeface="B Nazanin"/>
              </a:rPr>
              <a:t>4- </a:t>
            </a:r>
            <a:r>
              <a:rPr kumimoji="0" lang="fa-IR" sz="2800" b="1" i="0" u="none" strike="noStrike" kern="1200" cap="none" spc="0" normalizeH="0" baseline="0" noProof="0" dirty="0">
                <a:ln>
                  <a:noFill/>
                </a:ln>
                <a:solidFill>
                  <a:sysClr val="windowText" lastClr="000000"/>
                </a:solidFill>
                <a:effectLst/>
                <a:uLnTx/>
                <a:uFillTx/>
                <a:latin typeface="Calibri"/>
                <a:ea typeface="+mn-ea"/>
                <a:cs typeface="B Nazanin"/>
              </a:rPr>
              <a:t>دانش و مهارت  </a:t>
            </a:r>
            <a:r>
              <a:rPr kumimoji="0" lang="fa-IR" sz="2800" b="1" i="0" u="none" strike="noStrike" kern="1200" cap="none" spc="0" normalizeH="0" baseline="0" noProof="0" dirty="0">
                <a:ln>
                  <a:noFill/>
                </a:ln>
                <a:solidFill>
                  <a:srgbClr val="FF3399"/>
                </a:solidFill>
                <a:effectLst/>
                <a:uLnTx/>
                <a:uFillTx/>
                <a:latin typeface="Calibri"/>
                <a:ea typeface="+mn-ea"/>
                <a:cs typeface="B Nazanin"/>
              </a:rPr>
              <a:t>5- </a:t>
            </a:r>
            <a:r>
              <a:rPr kumimoji="0" lang="fa-IR" sz="2800" b="1" i="0" u="none" strike="noStrike" kern="1200" cap="none" spc="0" normalizeH="0" baseline="0" noProof="0" dirty="0">
                <a:ln>
                  <a:noFill/>
                </a:ln>
                <a:solidFill>
                  <a:sysClr val="windowText" lastClr="000000"/>
                </a:solidFill>
                <a:effectLst/>
                <a:uLnTx/>
                <a:uFillTx/>
                <a:latin typeface="Calibri"/>
                <a:ea typeface="+mn-ea"/>
                <a:cs typeface="B Nazanin"/>
              </a:rPr>
              <a:t>روابط متقابل اجتماعي كه مورد نياز كار است  </a:t>
            </a:r>
            <a:r>
              <a:rPr kumimoji="0" lang="fa-IR" sz="2800" b="1" i="0" u="none" strike="noStrike" kern="1200" cap="none" spc="0" normalizeH="0" baseline="0" noProof="0" dirty="0">
                <a:ln>
                  <a:noFill/>
                </a:ln>
                <a:solidFill>
                  <a:srgbClr val="FF3399"/>
                </a:solidFill>
                <a:effectLst/>
                <a:uLnTx/>
                <a:uFillTx/>
                <a:latin typeface="Calibri"/>
                <a:ea typeface="+mn-ea"/>
                <a:cs typeface="B Nazanin"/>
              </a:rPr>
              <a:t>6- </a:t>
            </a:r>
            <a:r>
              <a:rPr kumimoji="0" lang="fa-IR" sz="2800" b="1" i="0" u="none" strike="noStrike" kern="1200" cap="none" spc="0" normalizeH="0" baseline="0" noProof="0" dirty="0">
                <a:ln>
                  <a:noFill/>
                </a:ln>
                <a:solidFill>
                  <a:sysClr val="windowText" lastClr="000000"/>
                </a:solidFill>
                <a:effectLst/>
                <a:uLnTx/>
                <a:uFillTx/>
                <a:latin typeface="Calibri"/>
                <a:ea typeface="+mn-ea"/>
                <a:cs typeface="B Nazanin"/>
              </a:rPr>
              <a:t>روابط متقابل اجتماعي كه اختياري است.</a:t>
            </a:r>
          </a:p>
        </p:txBody>
      </p:sp>
    </p:spTree>
    <p:extLst>
      <p:ext uri="{BB962C8B-B14F-4D97-AF65-F5344CB8AC3E}">
        <p14:creationId xmlns:p14="http://schemas.microsoft.com/office/powerpoint/2010/main" val="25999362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5909" y="103032"/>
            <a:ext cx="11900079" cy="6645498"/>
          </a:xfrm>
        </p:spPr>
        <p:txBody>
          <a:bodyPr anchor="t"/>
          <a:lstStyle/>
          <a:p>
            <a:pPr marL="0" lvl="0" indent="0" algn="justLow" defTabSz="914400" rtl="1">
              <a:lnSpc>
                <a:spcPct val="150000"/>
              </a:lnSpc>
              <a:spcAft>
                <a:spcPts val="0"/>
              </a:spcAft>
              <a:buClrTx/>
              <a:buSzTx/>
              <a:buNone/>
              <a:defRPr/>
            </a:pPr>
            <a:endParaRPr lang="fa-IR" sz="2400" b="1" dirty="0">
              <a:solidFill>
                <a:sysClr val="windowText" lastClr="000000"/>
              </a:solidFill>
              <a:latin typeface="Calibri"/>
              <a:cs typeface="B Nazanin"/>
            </a:endParaRPr>
          </a:p>
          <a:p>
            <a:pPr marL="0" lvl="0" indent="0" algn="justLow" defTabSz="914400" rtl="1">
              <a:lnSpc>
                <a:spcPct val="150000"/>
              </a:lnSpc>
              <a:spcAft>
                <a:spcPts val="0"/>
              </a:spcAft>
              <a:buClrTx/>
              <a:buSzTx/>
              <a:buNone/>
              <a:defRPr/>
            </a:pPr>
            <a:r>
              <a:rPr lang="fa-IR" sz="2400" b="1" dirty="0">
                <a:solidFill>
                  <a:sysClr val="windowText" lastClr="000000"/>
                </a:solidFill>
                <a:latin typeface="Calibri"/>
                <a:cs typeface="B Nazanin"/>
              </a:rPr>
              <a:t>.</a:t>
            </a:r>
            <a:r>
              <a:rPr lang="en-US" sz="2400" b="1" dirty="0">
                <a:solidFill>
                  <a:sysClr val="windowText" lastClr="000000"/>
                </a:solidFill>
                <a:latin typeface="Calibri"/>
                <a:cs typeface="B Nazanin"/>
              </a:rPr>
              <a:t> </a:t>
            </a:r>
            <a:r>
              <a:rPr lang="fa-IR" sz="2400" b="1" dirty="0">
                <a:solidFill>
                  <a:sysClr val="windowText" lastClr="000000"/>
                </a:solidFill>
                <a:latin typeface="Calibri"/>
                <a:cs typeface="B Nazanin"/>
              </a:rPr>
              <a:t> </a:t>
            </a:r>
            <a:r>
              <a:rPr lang="fa-IR" sz="2400" b="1" dirty="0">
                <a:solidFill>
                  <a:srgbClr val="FF3399"/>
                </a:solidFill>
                <a:latin typeface="Calibri"/>
                <a:cs typeface="B Nazanin"/>
              </a:rPr>
              <a:t>نخست*</a:t>
            </a:r>
            <a:r>
              <a:rPr lang="fa-IR" sz="2400" b="1" dirty="0">
                <a:solidFill>
                  <a:sysClr val="windowText" lastClr="000000"/>
                </a:solidFill>
                <a:latin typeface="Calibri"/>
                <a:cs typeface="B Nazanin"/>
              </a:rPr>
              <a:t> آنها توانستند ثابت كنند كه كاركنان سازمانها نسبت به مشاغل گوناگون واكنشهاي متفاوت نشان مي </a:t>
            </a:r>
            <a:r>
              <a:rPr lang="en-US" sz="2400" b="1" dirty="0">
                <a:solidFill>
                  <a:sysClr val="windowText" lastClr="000000"/>
                </a:solidFill>
                <a:latin typeface="Calibri"/>
                <a:cs typeface="B Nazanin"/>
              </a:rPr>
              <a:t>  </a:t>
            </a:r>
            <a:r>
              <a:rPr lang="fa-IR" sz="2400" b="1" dirty="0">
                <a:solidFill>
                  <a:sysClr val="windowText" lastClr="000000"/>
                </a:solidFill>
                <a:latin typeface="Calibri"/>
                <a:cs typeface="B Nazanin"/>
              </a:rPr>
              <a:t>دهند. </a:t>
            </a:r>
          </a:p>
          <a:p>
            <a:pPr marL="0" lvl="0" indent="0" algn="justLow" defTabSz="914400" rtl="1">
              <a:lnSpc>
                <a:spcPct val="150000"/>
              </a:lnSpc>
              <a:spcAft>
                <a:spcPts val="0"/>
              </a:spcAft>
              <a:buClrTx/>
              <a:buSzTx/>
              <a:buNone/>
              <a:defRPr/>
            </a:pPr>
            <a:r>
              <a:rPr lang="en-US" sz="2400" b="1" dirty="0">
                <a:solidFill>
                  <a:srgbClr val="FF3399"/>
                </a:solidFill>
                <a:latin typeface="Calibri"/>
                <a:cs typeface="B Nazanin"/>
              </a:rPr>
              <a:t>    </a:t>
            </a:r>
            <a:r>
              <a:rPr lang="fa-IR" sz="2400" b="1" dirty="0">
                <a:solidFill>
                  <a:srgbClr val="FF3399"/>
                </a:solidFill>
                <a:latin typeface="Calibri"/>
                <a:cs typeface="B Nazanin"/>
              </a:rPr>
              <a:t>دوم* </a:t>
            </a:r>
            <a:r>
              <a:rPr lang="fa-IR" sz="2400" b="1" dirty="0">
                <a:solidFill>
                  <a:sysClr val="windowText" lastClr="000000"/>
                </a:solidFill>
                <a:latin typeface="Calibri"/>
                <a:cs typeface="B Nazanin"/>
              </a:rPr>
              <a:t>آنها توانستند مجموعه اي از ويژگيهاي شغلي را برشمارند كه مي تواند كارها را بر آن اساس مورد ارزيابي قرار داد.</a:t>
            </a:r>
          </a:p>
          <a:p>
            <a:pPr marL="0" lvl="0" indent="0" algn="justLow" defTabSz="914400" rtl="1">
              <a:lnSpc>
                <a:spcPct val="150000"/>
              </a:lnSpc>
              <a:spcAft>
                <a:spcPts val="0"/>
              </a:spcAft>
              <a:buClrTx/>
              <a:buSzTx/>
              <a:buNone/>
              <a:defRPr/>
            </a:pPr>
            <a:r>
              <a:rPr lang="en-US" sz="2400" b="1" dirty="0">
                <a:solidFill>
                  <a:sysClr val="windowText" lastClr="000000"/>
                </a:solidFill>
                <a:latin typeface="Calibri"/>
                <a:cs typeface="B Nazanin"/>
              </a:rPr>
              <a:t>  </a:t>
            </a:r>
            <a:r>
              <a:rPr lang="fa-IR" sz="2400" b="1" dirty="0">
                <a:solidFill>
                  <a:sysClr val="windowText" lastClr="000000"/>
                </a:solidFill>
                <a:latin typeface="Calibri"/>
                <a:cs typeface="B Nazanin"/>
              </a:rPr>
              <a:t> </a:t>
            </a:r>
            <a:r>
              <a:rPr lang="fa-IR" sz="2400" b="1" dirty="0">
                <a:solidFill>
                  <a:srgbClr val="FF3399"/>
                </a:solidFill>
                <a:latin typeface="Calibri"/>
                <a:cs typeface="B Nazanin"/>
              </a:rPr>
              <a:t>سوم</a:t>
            </a:r>
            <a:r>
              <a:rPr lang="fa-IR" sz="2400" b="1" dirty="0">
                <a:solidFill>
                  <a:sysClr val="windowText" lastClr="000000"/>
                </a:solidFill>
                <a:latin typeface="Calibri"/>
                <a:cs typeface="B Nazanin"/>
              </a:rPr>
              <a:t> اينكه آنها به نيازهاي فردي توجه كردند تا ببينند اختلافات فردي چگونه باعث مي شود كه آنان در برابر شغلهاي متفاوت واكنشهاي گوناگون از خود نشان دهند.</a:t>
            </a:r>
          </a:p>
          <a:p>
            <a:pPr marL="0" indent="0" algn="r" rtl="1">
              <a:lnSpc>
                <a:spcPct val="150000"/>
              </a:lnSpc>
              <a:buNone/>
            </a:pPr>
            <a:endParaRPr lang="en-US" dirty="0"/>
          </a:p>
        </p:txBody>
      </p:sp>
    </p:spTree>
    <p:extLst>
      <p:ext uri="{BB962C8B-B14F-4D97-AF65-F5344CB8AC3E}">
        <p14:creationId xmlns:p14="http://schemas.microsoft.com/office/powerpoint/2010/main" val="26172298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p:cNvSpPr>
            <a:spLocks noGrp="1"/>
          </p:cNvSpPr>
          <p:nvPr>
            <p:ph idx="1"/>
          </p:nvPr>
        </p:nvSpPr>
        <p:spPr>
          <a:xfrm>
            <a:off x="180975" y="115888"/>
            <a:ext cx="11834813" cy="6529387"/>
          </a:xfrm>
          <a:prstGeom prst="rect">
            <a:avLst/>
          </a:prstGeom>
        </p:spPr>
        <p:txBody>
          <a:bodyPr anchor="t">
            <a:normAutofit/>
          </a:bodyPr>
          <a:lstStyle>
            <a:lvl1pPr marL="342900" indent="-342900" algn="justLow"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justLow" defTabSz="914400" rtl="1" eaLnBrk="1" latinLnBrk="0" hangingPunct="1">
              <a:spcBef>
                <a:spcPct val="20000"/>
              </a:spcBef>
              <a:buFont typeface="Arial" pitchFamily="34" charset="0"/>
              <a:buNone/>
              <a:defRPr sz="2800" kern="1200">
                <a:solidFill>
                  <a:schemeClr val="tx1"/>
                </a:solidFill>
                <a:latin typeface="+mn-lt"/>
                <a:ea typeface="+mn-ea"/>
                <a:cs typeface="+mn-cs"/>
              </a:defRPr>
            </a:lvl2pPr>
            <a:lvl3pPr marL="1143000" indent="-228600" algn="justLow"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justLow"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justLow"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nSpc>
                <a:spcPct val="150000"/>
              </a:lnSpc>
              <a:spcAft>
                <a:spcPts val="0"/>
              </a:spcAft>
              <a:buClrTx/>
              <a:buSzTx/>
              <a:buNone/>
              <a:defRPr/>
            </a:pPr>
            <a:r>
              <a:rPr kumimoji="0" lang="fa-IR" sz="3600" b="1" i="0" u="none" strike="noStrike" kern="1200" cap="none" spc="0" normalizeH="0" baseline="0" noProof="0" dirty="0">
                <a:ln>
                  <a:noFill/>
                </a:ln>
                <a:solidFill>
                  <a:srgbClr val="FF0000"/>
                </a:solidFill>
                <a:effectLst/>
                <a:uLnTx/>
                <a:uFillTx/>
                <a:latin typeface="Calibri"/>
                <a:ea typeface="+mn-ea"/>
                <a:cs typeface="B Nazanin"/>
              </a:rPr>
              <a:t>الگوي ويژگيهاي شغلي:</a:t>
            </a:r>
            <a:r>
              <a:rPr lang="en-US" b="1" dirty="0">
                <a:solidFill>
                  <a:schemeClr val="bg1"/>
                </a:solidFill>
                <a:latin typeface="Calibri"/>
                <a:cs typeface="B Nazanin"/>
              </a:rPr>
              <a:t>Job Characteristics Model</a:t>
            </a:r>
            <a:endParaRPr kumimoji="0" lang="fa-IR" b="1" i="0" u="none" strike="noStrike" kern="1200" cap="none" spc="0" normalizeH="0" baseline="0" noProof="0" dirty="0">
              <a:ln>
                <a:noFill/>
              </a:ln>
              <a:solidFill>
                <a:schemeClr val="bg1"/>
              </a:solidFill>
              <a:effectLst/>
              <a:uLnTx/>
              <a:uFillTx/>
              <a:latin typeface="Calibri"/>
              <a:cs typeface="B Nazanin"/>
            </a:endParaRPr>
          </a:p>
          <a:p>
            <a:pPr marL="0" marR="0" lvl="0" indent="0" algn="justLow" defTabSz="914400" rtl="1" eaLnBrk="1" fontAlgn="auto" latinLnBrk="0" hangingPunct="1">
              <a:lnSpc>
                <a:spcPct val="150000"/>
              </a:lnSpc>
              <a:spcBef>
                <a:spcPct val="20000"/>
              </a:spcBef>
              <a:spcAft>
                <a:spcPts val="0"/>
              </a:spcAft>
              <a:buClrTx/>
              <a:buSzTx/>
              <a:buFont typeface="Arial" pitchFamily="34" charset="0"/>
              <a:buNone/>
              <a:tabLst/>
              <a:defRPr/>
            </a:pPr>
            <a:r>
              <a:rPr kumimoji="0" lang="fa-IR" sz="2400" b="1" i="0" u="none" strike="noStrike" kern="1200" cap="none" spc="0" normalizeH="0" baseline="0" noProof="0" dirty="0">
                <a:ln>
                  <a:noFill/>
                </a:ln>
                <a:solidFill>
                  <a:sysClr val="windowText" lastClr="000000"/>
                </a:solidFill>
                <a:effectLst/>
                <a:uLnTx/>
                <a:uFillTx/>
                <a:latin typeface="Calibri"/>
                <a:ea typeface="+mn-ea"/>
                <a:cs typeface="B Nazanin"/>
              </a:rPr>
              <a:t>ريچاردهك من و گرگ الدهام توانستند الگوي ويژگيهاي شغلي را مبتني بر پيش نيازهاي شغلي ارائه نمايند. با توجه به الگوي ويژگيهاي شغلي هر نوع كار يا شغل را مي توان بر حسب 5 بعد اصلي كار به شرح زير بيان كرد: </a:t>
            </a:r>
          </a:p>
          <a:p>
            <a:pPr marL="0" marR="0" lvl="0" indent="0" algn="justLow" defTabSz="914400" rtl="1" eaLnBrk="1" fontAlgn="auto" latinLnBrk="0" hangingPunct="1">
              <a:lnSpc>
                <a:spcPct val="150000"/>
              </a:lnSpc>
              <a:spcBef>
                <a:spcPct val="20000"/>
              </a:spcBef>
              <a:spcAft>
                <a:spcPts val="0"/>
              </a:spcAft>
              <a:buClrTx/>
              <a:buSzTx/>
              <a:buFont typeface="Arial" pitchFamily="34" charset="0"/>
              <a:buNone/>
              <a:tabLst/>
              <a:defRPr/>
            </a:pPr>
            <a:endParaRPr kumimoji="0" lang="fa-IR" sz="2400" b="1" i="0" u="none" strike="noStrike" kern="1200" cap="none" spc="0" normalizeH="0" baseline="0" noProof="0" dirty="0">
              <a:ln>
                <a:noFill/>
              </a:ln>
              <a:solidFill>
                <a:sysClr val="windowText" lastClr="000000"/>
              </a:solidFill>
              <a:effectLst/>
              <a:uLnTx/>
              <a:uFillTx/>
              <a:latin typeface="Calibri"/>
              <a:ea typeface="+mn-ea"/>
              <a:cs typeface="B Nazanin"/>
            </a:endParaRPr>
          </a:p>
          <a:p>
            <a:pPr marL="0" marR="0" lvl="0" indent="0" algn="ctr" defTabSz="914400" rtl="1" eaLnBrk="1" fontAlgn="auto" latinLnBrk="0" hangingPunct="1">
              <a:lnSpc>
                <a:spcPct val="150000"/>
              </a:lnSpc>
              <a:spcBef>
                <a:spcPct val="20000"/>
              </a:spcBef>
              <a:spcAft>
                <a:spcPts val="0"/>
              </a:spcAft>
              <a:buClrTx/>
              <a:buSzTx/>
              <a:buFont typeface="Arial" pitchFamily="34" charset="0"/>
              <a:buNone/>
              <a:tabLst/>
              <a:defRPr/>
            </a:pPr>
            <a:r>
              <a:rPr kumimoji="0" lang="fa-IR" sz="2400" b="1" i="0" u="none" strike="noStrike" kern="1200" cap="none" spc="0" normalizeH="0" baseline="0" noProof="0" dirty="0">
                <a:ln>
                  <a:noFill/>
                </a:ln>
                <a:solidFill>
                  <a:srgbClr val="FF0000"/>
                </a:solidFill>
                <a:effectLst/>
                <a:uLnTx/>
                <a:uFillTx/>
                <a:latin typeface="Calibri"/>
                <a:ea typeface="+mn-ea"/>
                <a:cs typeface="B Nazanin"/>
              </a:rPr>
              <a:t>گوناگونی در مهارت، هویت کار، اهمیت کار، آزادی عمل، بازخور نمودن نتیجه.</a:t>
            </a:r>
          </a:p>
          <a:p>
            <a:pPr marL="0" marR="0" lvl="0" indent="0" algn="justLow" defTabSz="914400" rtl="1" eaLnBrk="1" fontAlgn="auto" latinLnBrk="0" hangingPunct="1">
              <a:lnSpc>
                <a:spcPct val="150000"/>
              </a:lnSpc>
              <a:spcBef>
                <a:spcPct val="20000"/>
              </a:spcBef>
              <a:spcAft>
                <a:spcPts val="0"/>
              </a:spcAft>
              <a:buClrTx/>
              <a:buSzTx/>
              <a:buFont typeface="Arial" pitchFamily="34" charset="0"/>
              <a:buNone/>
              <a:tabLst/>
              <a:defRPr/>
            </a:pPr>
            <a:endParaRPr kumimoji="0" lang="fa-IR" sz="2400" b="1" i="0" u="none" strike="noStrike" kern="1200" cap="none" spc="0" normalizeH="0" baseline="0" noProof="0" dirty="0">
              <a:ln>
                <a:noFill/>
              </a:ln>
              <a:solidFill>
                <a:srgbClr val="00FF00"/>
              </a:solidFill>
              <a:effectLst/>
              <a:uLnTx/>
              <a:uFillTx/>
              <a:latin typeface="Calibri"/>
              <a:ea typeface="+mn-ea"/>
              <a:cs typeface="B Nazanin"/>
            </a:endParaRPr>
          </a:p>
          <a:p>
            <a:pPr marL="0" marR="0" lvl="0" indent="0" algn="justLow" defTabSz="914400" rtl="1" eaLnBrk="1" fontAlgn="auto" latinLnBrk="0" hangingPunct="1">
              <a:lnSpc>
                <a:spcPct val="150000"/>
              </a:lnSpc>
              <a:spcBef>
                <a:spcPct val="20000"/>
              </a:spcBef>
              <a:spcAft>
                <a:spcPts val="0"/>
              </a:spcAft>
              <a:buClrTx/>
              <a:buSzTx/>
              <a:buFont typeface="Arial" pitchFamily="34" charset="0"/>
              <a:buNone/>
              <a:tabLst/>
              <a:defRPr/>
            </a:pPr>
            <a:r>
              <a:rPr kumimoji="0" lang="fa-IR" sz="2400" b="1" i="0" u="none" strike="noStrike" kern="1200" cap="none" spc="0" normalizeH="0" baseline="0" noProof="0" dirty="0">
                <a:ln>
                  <a:noFill/>
                </a:ln>
                <a:solidFill>
                  <a:srgbClr val="FF0000"/>
                </a:solidFill>
                <a:effectLst/>
                <a:uLnTx/>
                <a:uFillTx/>
                <a:latin typeface="Calibri"/>
                <a:ea typeface="+mn-ea"/>
                <a:cs typeface="B Nazanin"/>
              </a:rPr>
              <a:t>توجه كنيد </a:t>
            </a:r>
            <a:r>
              <a:rPr kumimoji="0" lang="fa-IR" sz="2400" b="1" i="0" u="none" strike="noStrike" kern="1200" cap="none" spc="0" normalizeH="0" baseline="0" noProof="0" dirty="0">
                <a:ln>
                  <a:noFill/>
                </a:ln>
                <a:solidFill>
                  <a:sysClr val="windowText" lastClr="000000"/>
                </a:solidFill>
                <a:effectLst/>
                <a:uLnTx/>
                <a:uFillTx/>
                <a:latin typeface="Calibri"/>
                <a:ea typeface="+mn-ea"/>
                <a:cs typeface="B Nazanin"/>
              </a:rPr>
              <a:t>كه با تركيب سه بعد نخستين ( گوناگوني در مهارت، هويت كار و اهميت كار ) در هم كار معني داري بوجود آورد. يعني اگر اين سه ويژگي در يك نوع كار وجود داشته باشند، مي توان پيش بيني كرد كه كارگر يا كارمند، كار مزبور را مهم و ارزشمند و مفيد بداند.</a:t>
            </a:r>
            <a:endParaRPr kumimoji="0" lang="fa-IR" sz="2400" b="1" i="0" u="none" strike="noStrike" kern="1200" cap="none" spc="0" normalizeH="0" baseline="0" noProof="0" dirty="0">
              <a:ln>
                <a:noFill/>
              </a:ln>
              <a:solidFill>
                <a:srgbClr val="00FF00"/>
              </a:solidFill>
              <a:effectLst/>
              <a:uLnTx/>
              <a:uFillTx/>
              <a:latin typeface="Calibri"/>
              <a:ea typeface="+mn-ea"/>
              <a:cs typeface="B Nazanin"/>
            </a:endParaRPr>
          </a:p>
        </p:txBody>
      </p:sp>
    </p:spTree>
    <p:extLst>
      <p:ext uri="{BB962C8B-B14F-4D97-AF65-F5344CB8AC3E}">
        <p14:creationId xmlns:p14="http://schemas.microsoft.com/office/powerpoint/2010/main" val="17413630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8941" y="128790"/>
            <a:ext cx="11694017" cy="6542466"/>
          </a:xfrm>
        </p:spPr>
        <p:txBody>
          <a:bodyPr anchor="t"/>
          <a:lstStyle/>
          <a:p>
            <a:pPr marL="0" lvl="0" indent="0" algn="justLow" defTabSz="914400" rtl="1">
              <a:lnSpc>
                <a:spcPct val="150000"/>
              </a:lnSpc>
              <a:spcAft>
                <a:spcPts val="0"/>
              </a:spcAft>
              <a:buClrTx/>
              <a:buSzTx/>
              <a:buNone/>
              <a:defRPr/>
            </a:pPr>
            <a:r>
              <a:rPr lang="en-US" sz="3600" b="1" dirty="0">
                <a:solidFill>
                  <a:srgbClr val="FF0000"/>
                </a:solidFill>
                <a:latin typeface="Calibri"/>
                <a:cs typeface="B Nazanin"/>
              </a:rPr>
              <a:t>  </a:t>
            </a:r>
            <a:r>
              <a:rPr lang="fa-IR" sz="3600" b="1" dirty="0">
                <a:solidFill>
                  <a:srgbClr val="FF0000"/>
                </a:solidFill>
                <a:latin typeface="Calibri"/>
                <a:cs typeface="B Nazanin"/>
              </a:rPr>
              <a:t>الگوي پردازش اطلاعات اجتماعي:</a:t>
            </a:r>
            <a:r>
              <a:rPr lang="en-US" sz="3600" b="1" dirty="0">
                <a:solidFill>
                  <a:schemeClr val="bg1"/>
                </a:solidFill>
                <a:latin typeface="Calibri"/>
                <a:cs typeface="B Nazanin"/>
              </a:rPr>
              <a:t>Job Characteristics Mode</a:t>
            </a:r>
            <a:r>
              <a:rPr lang="en-US" sz="2400" b="1" dirty="0">
                <a:solidFill>
                  <a:schemeClr val="bg1"/>
                </a:solidFill>
                <a:latin typeface="Calibri"/>
                <a:cs typeface="B Nazanin"/>
              </a:rPr>
              <a:t>l</a:t>
            </a:r>
            <a:endParaRPr lang="fa-IR" sz="2400" b="1" dirty="0">
              <a:solidFill>
                <a:schemeClr val="bg1"/>
              </a:solidFill>
              <a:latin typeface="Calibri"/>
              <a:cs typeface="B Nazanin"/>
            </a:endParaRPr>
          </a:p>
          <a:p>
            <a:pPr marL="0" lvl="0" indent="0" algn="justLow" defTabSz="914400" rtl="1">
              <a:lnSpc>
                <a:spcPct val="150000"/>
              </a:lnSpc>
              <a:spcAft>
                <a:spcPts val="0"/>
              </a:spcAft>
              <a:buClrTx/>
              <a:buSzTx/>
              <a:buNone/>
              <a:defRPr/>
            </a:pPr>
            <a:endParaRPr lang="fa-IR" sz="2400" b="1" dirty="0">
              <a:solidFill>
                <a:sysClr val="windowText" lastClr="000000"/>
              </a:solidFill>
              <a:latin typeface="Calibri"/>
              <a:cs typeface="B Nazanin"/>
            </a:endParaRPr>
          </a:p>
          <a:p>
            <a:pPr marL="0" lvl="0" indent="0" algn="justLow" defTabSz="914400" rtl="1">
              <a:lnSpc>
                <a:spcPct val="150000"/>
              </a:lnSpc>
              <a:spcAft>
                <a:spcPts val="0"/>
              </a:spcAft>
              <a:buClrTx/>
              <a:buSzTx/>
              <a:buNone/>
              <a:defRPr/>
            </a:pPr>
            <a:r>
              <a:rPr lang="en-US" sz="3200" b="1" dirty="0">
                <a:solidFill>
                  <a:sysClr val="windowText" lastClr="000000"/>
                </a:solidFill>
                <a:latin typeface="Calibri"/>
                <a:cs typeface="B Nazanin"/>
              </a:rPr>
              <a:t>  </a:t>
            </a:r>
            <a:r>
              <a:rPr lang="fa-IR" sz="3200" b="1" dirty="0">
                <a:solidFill>
                  <a:sysClr val="windowText" lastClr="000000"/>
                </a:solidFill>
                <a:latin typeface="Calibri"/>
                <a:cs typeface="B Nazanin"/>
              </a:rPr>
              <a:t>واكنش افراد در برابر شغل يا كار به نوع پنداشت يا برداشت آنان از كار بستگي دارد  ( و نه به جنبه هاي عيني شغل یا كار ). </a:t>
            </a:r>
          </a:p>
          <a:p>
            <a:pPr marL="0" lvl="0" indent="0" algn="justLow" defTabSz="914400" rtl="1">
              <a:lnSpc>
                <a:spcPct val="150000"/>
              </a:lnSpc>
              <a:spcAft>
                <a:spcPts val="0"/>
              </a:spcAft>
              <a:buClrTx/>
              <a:buSzTx/>
              <a:buNone/>
              <a:defRPr/>
            </a:pPr>
            <a:r>
              <a:rPr lang="en-US" sz="3200" b="1" dirty="0">
                <a:solidFill>
                  <a:sysClr val="windowText" lastClr="000000"/>
                </a:solidFill>
                <a:latin typeface="Calibri"/>
                <a:cs typeface="B Nazanin"/>
              </a:rPr>
              <a:t>  </a:t>
            </a:r>
            <a:r>
              <a:rPr lang="fa-IR" sz="3200" b="1" dirty="0">
                <a:solidFill>
                  <a:sysClr val="windowText" lastClr="000000"/>
                </a:solidFill>
                <a:latin typeface="Calibri"/>
                <a:cs typeface="B Nazanin"/>
              </a:rPr>
              <a:t>كاركنان و اعضاي سازمان </a:t>
            </a:r>
            <a:r>
              <a:rPr lang="fa-IR" sz="3200" b="1" dirty="0">
                <a:solidFill>
                  <a:srgbClr val="C00000"/>
                </a:solidFill>
                <a:latin typeface="Calibri"/>
                <a:cs typeface="B Nazanin"/>
              </a:rPr>
              <a:t>نگرشها و رفتارهايي</a:t>
            </a:r>
            <a:r>
              <a:rPr lang="fa-IR" sz="3200" b="1" dirty="0">
                <a:solidFill>
                  <a:sysClr val="windowText" lastClr="000000"/>
                </a:solidFill>
                <a:latin typeface="Calibri"/>
                <a:cs typeface="B Nazanin"/>
              </a:rPr>
              <a:t> را مي پذيرند كه بتواند نسبت به آثار </a:t>
            </a:r>
            <a:r>
              <a:rPr lang="fa-IR" sz="3200" b="1" dirty="0">
                <a:solidFill>
                  <a:srgbClr val="C00000"/>
                </a:solidFill>
                <a:latin typeface="Calibri"/>
                <a:cs typeface="B Nazanin"/>
              </a:rPr>
              <a:t>اجتماعي واكنش مناسب </a:t>
            </a:r>
            <a:r>
              <a:rPr lang="fa-IR" sz="3200" b="1" dirty="0">
                <a:solidFill>
                  <a:sysClr val="windowText" lastClr="000000"/>
                </a:solidFill>
                <a:latin typeface="Calibri"/>
                <a:cs typeface="B Nazanin"/>
              </a:rPr>
              <a:t>نشان دهد. </a:t>
            </a:r>
          </a:p>
          <a:p>
            <a:pPr marL="0" indent="0" algn="r" rtl="1">
              <a:lnSpc>
                <a:spcPct val="150000"/>
              </a:lnSpc>
              <a:buNone/>
            </a:pPr>
            <a:endParaRPr lang="en-US" dirty="0"/>
          </a:p>
        </p:txBody>
      </p:sp>
    </p:spTree>
    <p:extLst>
      <p:ext uri="{BB962C8B-B14F-4D97-AF65-F5344CB8AC3E}">
        <p14:creationId xmlns:p14="http://schemas.microsoft.com/office/powerpoint/2010/main" val="26693594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p:cNvSpPr>
            <a:spLocks noGrp="1"/>
          </p:cNvSpPr>
          <p:nvPr>
            <p:ph idx="1"/>
          </p:nvPr>
        </p:nvSpPr>
        <p:spPr>
          <a:xfrm>
            <a:off x="155217" y="103188"/>
            <a:ext cx="11899900" cy="6632575"/>
          </a:xfrm>
          <a:prstGeom prst="rect">
            <a:avLst/>
          </a:prstGeom>
        </p:spPr>
        <p:txBody>
          <a:bodyPr anchor="t">
            <a:normAutofit lnSpcReduction="10000"/>
          </a:bodyPr>
          <a:lstStyle>
            <a:lvl1pPr marL="342900" indent="-342900" algn="justLow"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justLow" defTabSz="914400" rtl="1" eaLnBrk="1" latinLnBrk="0" hangingPunct="1">
              <a:spcBef>
                <a:spcPct val="20000"/>
              </a:spcBef>
              <a:buFont typeface="Arial" pitchFamily="34" charset="0"/>
              <a:buNone/>
              <a:defRPr sz="2800" kern="1200">
                <a:solidFill>
                  <a:schemeClr val="tx1"/>
                </a:solidFill>
                <a:latin typeface="+mn-lt"/>
                <a:ea typeface="+mn-ea"/>
                <a:cs typeface="+mn-cs"/>
              </a:defRPr>
            </a:lvl2pPr>
            <a:lvl3pPr marL="1143000" indent="-228600" algn="justLow"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justLow"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justLow"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nSpc>
                <a:spcPct val="150000"/>
              </a:lnSpc>
              <a:spcAft>
                <a:spcPts val="0"/>
              </a:spcAft>
              <a:buClrTx/>
              <a:buSzTx/>
              <a:buNone/>
              <a:defRPr/>
            </a:pPr>
            <a:r>
              <a:rPr kumimoji="0" lang="en-US" sz="3600" b="1" i="0" u="none" strike="noStrike" kern="1200" cap="none" spc="0" normalizeH="0" baseline="0" noProof="0" dirty="0">
                <a:ln>
                  <a:noFill/>
                </a:ln>
                <a:solidFill>
                  <a:srgbClr val="FF0000"/>
                </a:solidFill>
                <a:effectLst/>
                <a:uLnTx/>
                <a:uFillTx/>
                <a:latin typeface="Calibri"/>
                <a:ea typeface="+mn-ea"/>
                <a:cs typeface="B Nazanin"/>
              </a:rPr>
              <a:t>  </a:t>
            </a:r>
            <a:r>
              <a:rPr kumimoji="0" lang="fa-IR" sz="3600" b="1" i="0" u="none" strike="noStrike" kern="1200" cap="none" spc="0" normalizeH="0" baseline="0" noProof="0" dirty="0">
                <a:ln>
                  <a:noFill/>
                </a:ln>
                <a:solidFill>
                  <a:srgbClr val="FF0000"/>
                </a:solidFill>
                <a:effectLst/>
                <a:uLnTx/>
                <a:uFillTx/>
                <a:latin typeface="Calibri"/>
                <a:ea typeface="+mn-ea"/>
                <a:cs typeface="B Nazanin"/>
              </a:rPr>
              <a:t>طرح ريزي مجدد شغل:</a:t>
            </a:r>
            <a:r>
              <a:rPr lang="en-US" b="1" dirty="0">
                <a:solidFill>
                  <a:schemeClr val="bg1"/>
                </a:solidFill>
                <a:latin typeface="Calibri"/>
                <a:cs typeface="B Nazanin"/>
              </a:rPr>
              <a:t>Re-employment plan</a:t>
            </a:r>
            <a:endParaRPr kumimoji="0" lang="fa-IR" b="1" i="0" u="none" strike="noStrike" kern="1200" cap="none" spc="0" normalizeH="0" baseline="0" noProof="0" dirty="0">
              <a:ln>
                <a:noFill/>
              </a:ln>
              <a:solidFill>
                <a:schemeClr val="bg1"/>
              </a:solidFill>
              <a:effectLst/>
              <a:uLnTx/>
              <a:uFillTx/>
              <a:latin typeface="Calibri"/>
              <a:cs typeface="B Nazanin"/>
            </a:endParaRPr>
          </a:p>
          <a:p>
            <a:pPr marL="0" marR="0" lvl="0" indent="0" algn="justLow" defTabSz="914400" rtl="1" eaLnBrk="1" fontAlgn="auto" latinLnBrk="0" hangingPunct="1">
              <a:lnSpc>
                <a:spcPct val="150000"/>
              </a:lnSpc>
              <a:spcBef>
                <a:spcPct val="20000"/>
              </a:spcBef>
              <a:spcAft>
                <a:spcPts val="0"/>
              </a:spcAft>
              <a:buClrTx/>
              <a:buSzTx/>
              <a:buFont typeface="Arial" pitchFamily="34" charset="0"/>
              <a:buNone/>
              <a:tabLst/>
              <a:defRPr/>
            </a:pPr>
            <a:r>
              <a:rPr kumimoji="0" lang="en-US" sz="2400" b="1" i="0" u="none" strike="noStrike" kern="1200" cap="none" spc="0" normalizeH="0" baseline="0" noProof="0" dirty="0">
                <a:ln>
                  <a:noFill/>
                </a:ln>
                <a:solidFill>
                  <a:sysClr val="windowText" lastClr="000000"/>
                </a:solidFill>
                <a:effectLst/>
                <a:uLnTx/>
                <a:uFillTx/>
                <a:latin typeface="Calibri"/>
                <a:ea typeface="+mn-ea"/>
                <a:cs typeface="B Nazanin"/>
              </a:rPr>
              <a:t>   </a:t>
            </a:r>
            <a:r>
              <a:rPr kumimoji="0" lang="fa-IR" sz="2400" b="1" i="0" u="none" strike="noStrike" kern="1200" cap="none" spc="0" normalizeH="0" baseline="0" noProof="0" dirty="0">
                <a:ln>
                  <a:noFill/>
                </a:ln>
                <a:solidFill>
                  <a:sysClr val="windowText" lastClr="000000"/>
                </a:solidFill>
                <a:effectLst/>
                <a:uLnTx/>
                <a:uFillTx/>
                <a:latin typeface="Calibri"/>
                <a:ea typeface="+mn-ea"/>
                <a:cs typeface="B Nazanin"/>
              </a:rPr>
              <a:t>به</a:t>
            </a:r>
            <a:r>
              <a:rPr kumimoji="0" lang="fa-IR" sz="2400" b="1" i="0" u="none" strike="noStrike" kern="1200" cap="none" spc="0" normalizeH="0" noProof="0" dirty="0">
                <a:ln>
                  <a:noFill/>
                </a:ln>
                <a:solidFill>
                  <a:sysClr val="windowText" lastClr="000000"/>
                </a:solidFill>
                <a:effectLst/>
                <a:uLnTx/>
                <a:uFillTx/>
                <a:latin typeface="Calibri"/>
                <a:ea typeface="+mn-ea"/>
                <a:cs typeface="B Nazanin"/>
              </a:rPr>
              <a:t> </a:t>
            </a:r>
            <a:r>
              <a:rPr kumimoji="0" lang="fa-IR" sz="2400" b="1" i="0" u="none" strike="noStrike" kern="1200" cap="none" spc="0" normalizeH="0" baseline="0" noProof="0" dirty="0">
                <a:ln>
                  <a:noFill/>
                </a:ln>
                <a:solidFill>
                  <a:sysClr val="windowText" lastClr="000000"/>
                </a:solidFill>
                <a:effectLst/>
                <a:uLnTx/>
                <a:uFillTx/>
                <a:latin typeface="Calibri"/>
                <a:ea typeface="+mn-ea"/>
                <a:cs typeface="B Nazanin"/>
              </a:rPr>
              <a:t>سه طريق عمل كند. آنها عبارت اند از:</a:t>
            </a:r>
          </a:p>
          <a:p>
            <a:pPr marL="0" marR="0" lvl="0" indent="0" algn="justLow" defTabSz="914400" rtl="1" eaLnBrk="1" fontAlgn="auto" latinLnBrk="0" hangingPunct="1">
              <a:lnSpc>
                <a:spcPct val="150000"/>
              </a:lnSpc>
              <a:spcBef>
                <a:spcPct val="20000"/>
              </a:spcBef>
              <a:spcAft>
                <a:spcPts val="0"/>
              </a:spcAft>
              <a:buClrTx/>
              <a:buSzTx/>
              <a:buFont typeface="Arial" pitchFamily="34" charset="0"/>
              <a:buNone/>
              <a:tabLst/>
              <a:defRPr/>
            </a:pPr>
            <a:r>
              <a:rPr kumimoji="0" lang="en-US" sz="2400" b="1" i="0" u="none" strike="noStrike" kern="1200" cap="none" spc="0" normalizeH="0" baseline="0" noProof="0" dirty="0">
                <a:ln>
                  <a:noFill/>
                </a:ln>
                <a:solidFill>
                  <a:srgbClr val="006600"/>
                </a:solidFill>
                <a:effectLst/>
                <a:uLnTx/>
                <a:uFillTx/>
                <a:latin typeface="Calibri"/>
                <a:ea typeface="+mn-ea"/>
                <a:cs typeface="B Nazanin"/>
              </a:rPr>
              <a:t>   </a:t>
            </a:r>
            <a:r>
              <a:rPr kumimoji="0" lang="fa-IR" sz="2400" b="1" i="0" u="none" strike="noStrike" kern="1200" cap="none" spc="0" normalizeH="0" baseline="0" noProof="0" dirty="0">
                <a:ln>
                  <a:noFill/>
                </a:ln>
                <a:solidFill>
                  <a:srgbClr val="006600"/>
                </a:solidFill>
                <a:effectLst/>
                <a:uLnTx/>
                <a:uFillTx/>
                <a:latin typeface="Calibri"/>
                <a:ea typeface="+mn-ea"/>
                <a:cs typeface="B Nazanin"/>
              </a:rPr>
              <a:t>گردش کار، توسعه شغلی، غنی سازی شغل.</a:t>
            </a:r>
          </a:p>
          <a:p>
            <a:pPr marL="0" lvl="0" indent="0">
              <a:lnSpc>
                <a:spcPct val="150000"/>
              </a:lnSpc>
              <a:spcAft>
                <a:spcPts val="0"/>
              </a:spcAft>
              <a:buClrTx/>
              <a:buSzTx/>
              <a:buNone/>
              <a:defRPr/>
            </a:pPr>
            <a:r>
              <a:rPr kumimoji="0" lang="en-US" sz="3600" b="1" i="0" u="none" strike="noStrike" kern="1200" cap="none" spc="0" normalizeH="0" baseline="0" noProof="0" dirty="0">
                <a:ln>
                  <a:noFill/>
                </a:ln>
                <a:solidFill>
                  <a:srgbClr val="006600"/>
                </a:solidFill>
                <a:effectLst/>
                <a:uLnTx/>
                <a:uFillTx/>
                <a:latin typeface="Calibri"/>
                <a:ea typeface="+mn-ea"/>
                <a:cs typeface="B Nazanin"/>
              </a:rPr>
              <a:t>   </a:t>
            </a:r>
            <a:r>
              <a:rPr kumimoji="0" lang="fa-IR" sz="3600" b="1" i="0" u="none" strike="noStrike" kern="1200" cap="none" spc="0" normalizeH="0" baseline="0" noProof="0" dirty="0">
                <a:ln>
                  <a:noFill/>
                </a:ln>
                <a:solidFill>
                  <a:srgbClr val="006600"/>
                </a:solidFill>
                <a:effectLst/>
                <a:uLnTx/>
                <a:uFillTx/>
                <a:latin typeface="Calibri"/>
                <a:ea typeface="+mn-ea"/>
                <a:cs typeface="B Nazanin"/>
              </a:rPr>
              <a:t>گردش کار:</a:t>
            </a:r>
            <a:r>
              <a:rPr lang="en-US" b="1" dirty="0">
                <a:solidFill>
                  <a:schemeClr val="bg1"/>
                </a:solidFill>
                <a:latin typeface="Calibri"/>
                <a:cs typeface="B Nazanin"/>
              </a:rPr>
              <a:t>The workflow</a:t>
            </a:r>
            <a:endParaRPr lang="fa-IR" b="1" dirty="0">
              <a:solidFill>
                <a:schemeClr val="bg1"/>
              </a:solidFill>
              <a:latin typeface="Calibri"/>
              <a:cs typeface="B Nazanin"/>
            </a:endParaRPr>
          </a:p>
          <a:p>
            <a:pPr marL="0" lvl="0" indent="0">
              <a:lnSpc>
                <a:spcPct val="150000"/>
              </a:lnSpc>
              <a:spcAft>
                <a:spcPts val="0"/>
              </a:spcAft>
              <a:buClrTx/>
              <a:buSzTx/>
              <a:buNone/>
              <a:defRPr/>
            </a:pPr>
            <a:r>
              <a:rPr kumimoji="0" lang="fa-IR" sz="2400" b="1" i="0" u="none" strike="noStrike" kern="1200" cap="none" spc="0" normalizeH="0" baseline="0" noProof="0" dirty="0">
                <a:ln>
                  <a:noFill/>
                </a:ln>
                <a:solidFill>
                  <a:sysClr val="windowText" lastClr="000000"/>
                </a:solidFill>
                <a:effectLst/>
                <a:uLnTx/>
                <a:uFillTx/>
                <a:latin typeface="Calibri"/>
                <a:ea typeface="+mn-ea"/>
                <a:cs typeface="B Nazanin"/>
              </a:rPr>
              <a:t>. </a:t>
            </a:r>
            <a:r>
              <a:rPr kumimoji="0" lang="en-US" sz="2400" b="1" i="0" u="none" strike="noStrike" kern="1200" cap="none" spc="0" normalizeH="0" baseline="0" noProof="0" dirty="0">
                <a:ln>
                  <a:noFill/>
                </a:ln>
                <a:solidFill>
                  <a:sysClr val="windowText" lastClr="000000"/>
                </a:solidFill>
                <a:effectLst/>
                <a:uLnTx/>
                <a:uFillTx/>
                <a:latin typeface="Calibri"/>
                <a:ea typeface="+mn-ea"/>
                <a:cs typeface="B Nazanin"/>
              </a:rPr>
              <a:t>  </a:t>
            </a:r>
            <a:r>
              <a:rPr kumimoji="0" lang="fa-IR" sz="2400" b="1" i="0" u="none" strike="noStrike" kern="1200" cap="none" spc="0" normalizeH="0" baseline="0" noProof="0" dirty="0">
                <a:ln>
                  <a:noFill/>
                </a:ln>
                <a:solidFill>
                  <a:sysClr val="windowText" lastClr="000000"/>
                </a:solidFill>
                <a:effectLst/>
                <a:uLnTx/>
                <a:uFillTx/>
                <a:latin typeface="Calibri"/>
                <a:ea typeface="+mn-ea"/>
                <a:cs typeface="B Nazanin"/>
              </a:rPr>
              <a:t>مزيت عمده برنامه گردش كار در اين است كه مي توان با تنوع بخشيدن فعاليت كارگر يا كارمند، از ميزان خستگي وي كاست.</a:t>
            </a:r>
          </a:p>
          <a:p>
            <a:pPr marL="0" lvl="0" indent="0">
              <a:lnSpc>
                <a:spcPct val="150000"/>
              </a:lnSpc>
              <a:spcAft>
                <a:spcPts val="0"/>
              </a:spcAft>
              <a:buClrTx/>
              <a:buSzTx/>
              <a:buNone/>
              <a:defRPr/>
            </a:pPr>
            <a:r>
              <a:rPr kumimoji="0" lang="en-US" sz="3500" b="1" i="0" u="none" strike="noStrike" kern="1200" cap="none" spc="0" normalizeH="0" baseline="0" noProof="0" dirty="0">
                <a:ln>
                  <a:noFill/>
                </a:ln>
                <a:solidFill>
                  <a:srgbClr val="006600"/>
                </a:solidFill>
                <a:effectLst/>
                <a:uLnTx/>
                <a:uFillTx/>
                <a:latin typeface="Calibri"/>
                <a:ea typeface="+mn-ea"/>
                <a:cs typeface="B Nazanin"/>
              </a:rPr>
              <a:t>   </a:t>
            </a:r>
            <a:r>
              <a:rPr kumimoji="0" lang="fa-IR" sz="3500" b="1" i="0" u="none" strike="noStrike" kern="1200" cap="none" spc="0" normalizeH="0" baseline="0" noProof="0" dirty="0">
                <a:ln>
                  <a:noFill/>
                </a:ln>
                <a:solidFill>
                  <a:srgbClr val="006600"/>
                </a:solidFill>
                <a:effectLst/>
                <a:uLnTx/>
                <a:uFillTx/>
                <a:latin typeface="Calibri"/>
                <a:ea typeface="+mn-ea"/>
                <a:cs typeface="B Nazanin"/>
              </a:rPr>
              <a:t>توسعه شغل:</a:t>
            </a:r>
            <a:r>
              <a:rPr kumimoji="0" lang="fa-IR" sz="2400" b="1" i="0" u="none" strike="noStrike" kern="1200" cap="none" spc="0" normalizeH="0" baseline="0" noProof="0" dirty="0">
                <a:ln>
                  <a:noFill/>
                </a:ln>
                <a:solidFill>
                  <a:srgbClr val="006600"/>
                </a:solidFill>
                <a:effectLst/>
                <a:uLnTx/>
                <a:uFillTx/>
                <a:latin typeface="Calibri"/>
                <a:ea typeface="+mn-ea"/>
                <a:cs typeface="B Nazanin"/>
              </a:rPr>
              <a:t>:</a:t>
            </a:r>
            <a:r>
              <a:rPr lang="en-US" sz="3500" b="1" dirty="0">
                <a:solidFill>
                  <a:schemeClr val="bg1"/>
                </a:solidFill>
                <a:latin typeface="Calibri"/>
                <a:cs typeface="B Nazanin"/>
              </a:rPr>
              <a:t>Development job</a:t>
            </a:r>
            <a:endParaRPr lang="fa-IR" sz="3500" b="1" dirty="0">
              <a:solidFill>
                <a:schemeClr val="bg1"/>
              </a:solidFill>
              <a:latin typeface="Calibri"/>
              <a:cs typeface="B Nazanin"/>
            </a:endParaRPr>
          </a:p>
          <a:p>
            <a:pPr marL="0" lvl="0" indent="0">
              <a:lnSpc>
                <a:spcPct val="150000"/>
              </a:lnSpc>
              <a:spcAft>
                <a:spcPts val="0"/>
              </a:spcAft>
              <a:buClrTx/>
              <a:buSzTx/>
              <a:buNone/>
              <a:defRPr/>
            </a:pPr>
            <a:r>
              <a:rPr kumimoji="0" lang="en-US" sz="2400" b="1" i="0" u="none" strike="noStrike" kern="1200" cap="none" spc="0" normalizeH="0" baseline="0" noProof="0" dirty="0">
                <a:ln>
                  <a:noFill/>
                </a:ln>
                <a:solidFill>
                  <a:sysClr val="windowText" lastClr="000000"/>
                </a:solidFill>
                <a:effectLst/>
                <a:uLnTx/>
                <a:uFillTx/>
                <a:latin typeface="Calibri"/>
                <a:ea typeface="+mn-ea"/>
                <a:cs typeface="B Nazanin"/>
              </a:rPr>
              <a:t>  </a:t>
            </a:r>
            <a:r>
              <a:rPr kumimoji="0" lang="fa-IR" sz="2400" b="1" i="0" u="none" strike="noStrike" kern="1200" cap="none" spc="0" normalizeH="0" baseline="0" noProof="0" dirty="0">
                <a:ln>
                  <a:noFill/>
                </a:ln>
                <a:solidFill>
                  <a:sysClr val="windowText" lastClr="000000"/>
                </a:solidFill>
                <a:effectLst/>
                <a:uLnTx/>
                <a:uFillTx/>
                <a:latin typeface="Calibri"/>
                <a:ea typeface="+mn-ea"/>
                <a:cs typeface="B Nazanin"/>
              </a:rPr>
              <a:t>افزايش تعداد و گوناگوني كارها يا وظايفي كه يك نفر انجام مي داد، باعث شد كه كارها و وظايف كاركنان تنوع بيشتري پيدا كند كه مي </a:t>
            </a:r>
            <a:r>
              <a:rPr lang="fa-IR" sz="2400" b="1" dirty="0">
                <a:solidFill>
                  <a:sysClr val="windowText" lastClr="000000"/>
                </a:solidFill>
                <a:latin typeface="Calibri"/>
                <a:cs typeface="B Nazanin"/>
              </a:rPr>
              <a:t>تواند همراه با آموزش و يادگيري تخصصي موجب افزايش كارآيي گردد.</a:t>
            </a:r>
          </a:p>
          <a:p>
            <a:pPr marL="0" marR="0" lvl="0" indent="0" algn="justLow" defTabSz="914400" rtl="1" eaLnBrk="1" fontAlgn="auto" latinLnBrk="0" hangingPunct="1">
              <a:lnSpc>
                <a:spcPct val="150000"/>
              </a:lnSpc>
              <a:spcBef>
                <a:spcPct val="20000"/>
              </a:spcBef>
              <a:spcAft>
                <a:spcPts val="0"/>
              </a:spcAft>
              <a:buClrTx/>
              <a:buSzTx/>
              <a:buFont typeface="Arial" pitchFamily="34" charset="0"/>
              <a:buNone/>
              <a:tabLst/>
              <a:defRPr/>
            </a:pPr>
            <a:r>
              <a:rPr kumimoji="0" lang="fa-IR" sz="2400" b="1" i="0" u="none" strike="noStrike" kern="1200" cap="none" spc="0" normalizeH="0" baseline="0" noProof="0" dirty="0">
                <a:ln>
                  <a:noFill/>
                </a:ln>
                <a:solidFill>
                  <a:sysClr val="windowText" lastClr="000000"/>
                </a:solidFill>
                <a:effectLst/>
                <a:uLnTx/>
                <a:uFillTx/>
                <a:latin typeface="Calibri"/>
                <a:ea typeface="+mn-ea"/>
                <a:cs typeface="B Nazanin"/>
              </a:rPr>
              <a:t> </a:t>
            </a:r>
            <a:endParaRPr kumimoji="0" lang="fa-IR" sz="2400" b="1" i="0" u="none" strike="noStrike" kern="1200" cap="none" spc="0" normalizeH="0" baseline="0" noProof="0" dirty="0">
              <a:ln>
                <a:noFill/>
              </a:ln>
              <a:solidFill>
                <a:srgbClr val="00FF00"/>
              </a:solidFill>
              <a:effectLst/>
              <a:uLnTx/>
              <a:uFillTx/>
              <a:latin typeface="Calibri"/>
              <a:ea typeface="+mn-ea"/>
              <a:cs typeface="B Nazanin"/>
            </a:endParaRPr>
          </a:p>
        </p:txBody>
      </p:sp>
    </p:spTree>
    <p:extLst>
      <p:ext uri="{BB962C8B-B14F-4D97-AF65-F5344CB8AC3E}">
        <p14:creationId xmlns:p14="http://schemas.microsoft.com/office/powerpoint/2010/main" val="41050192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p:cNvSpPr>
            <a:spLocks noGrp="1"/>
          </p:cNvSpPr>
          <p:nvPr>
            <p:ph idx="1"/>
          </p:nvPr>
        </p:nvSpPr>
        <p:spPr>
          <a:xfrm>
            <a:off x="103188" y="128588"/>
            <a:ext cx="11899900" cy="6594475"/>
          </a:xfrm>
          <a:prstGeom prst="rect">
            <a:avLst/>
          </a:prstGeom>
        </p:spPr>
        <p:txBody>
          <a:bodyPr anchor="t">
            <a:normAutofit/>
          </a:bodyPr>
          <a:lstStyle>
            <a:lvl1pPr marL="342900" indent="-342900" algn="justLow"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justLow" defTabSz="914400" rtl="1" eaLnBrk="1" latinLnBrk="0" hangingPunct="1">
              <a:spcBef>
                <a:spcPct val="20000"/>
              </a:spcBef>
              <a:buFont typeface="Arial" pitchFamily="34" charset="0"/>
              <a:buNone/>
              <a:defRPr sz="2800" kern="1200">
                <a:solidFill>
                  <a:schemeClr val="tx1"/>
                </a:solidFill>
                <a:latin typeface="+mn-lt"/>
                <a:ea typeface="+mn-ea"/>
                <a:cs typeface="+mn-cs"/>
              </a:defRPr>
            </a:lvl2pPr>
            <a:lvl3pPr marL="1143000" indent="-228600" algn="justLow"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justLow"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justLow"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nSpc>
                <a:spcPct val="150000"/>
              </a:lnSpc>
              <a:spcAft>
                <a:spcPts val="0"/>
              </a:spcAft>
              <a:buClrTx/>
              <a:buSzTx/>
              <a:buNone/>
              <a:defRPr/>
            </a:pPr>
            <a:r>
              <a:rPr kumimoji="0" lang="en-US" sz="3600" b="1" i="0" u="none" strike="noStrike" kern="1200" cap="none" spc="0" normalizeH="0" baseline="0" noProof="0" dirty="0">
                <a:ln>
                  <a:noFill/>
                </a:ln>
                <a:solidFill>
                  <a:srgbClr val="006600"/>
                </a:solidFill>
                <a:effectLst/>
                <a:uLnTx/>
                <a:uFillTx/>
                <a:latin typeface="Calibri"/>
                <a:ea typeface="+mn-ea"/>
                <a:cs typeface="B Nazanin"/>
              </a:rPr>
              <a:t>  </a:t>
            </a:r>
            <a:r>
              <a:rPr kumimoji="0" lang="fa-IR" sz="3600" b="1" i="0" u="none" strike="noStrike" kern="1200" cap="none" spc="0" normalizeH="0" baseline="0" noProof="0" dirty="0">
                <a:ln>
                  <a:noFill/>
                </a:ln>
                <a:solidFill>
                  <a:srgbClr val="006600"/>
                </a:solidFill>
                <a:effectLst/>
                <a:uLnTx/>
                <a:uFillTx/>
                <a:latin typeface="Calibri"/>
                <a:ea typeface="+mn-ea"/>
                <a:cs typeface="B Nazanin"/>
              </a:rPr>
              <a:t>غني سازي شغل:</a:t>
            </a:r>
            <a:r>
              <a:rPr lang="en-US" b="1" dirty="0">
                <a:solidFill>
                  <a:schemeClr val="bg1"/>
                </a:solidFill>
                <a:latin typeface="Calibri"/>
                <a:cs typeface="B Nazanin"/>
              </a:rPr>
              <a:t>Job enrichment</a:t>
            </a:r>
            <a:r>
              <a:rPr kumimoji="0" lang="fa-IR" b="1" i="0" u="none" strike="noStrike" kern="1200" cap="none" spc="0" normalizeH="0" baseline="0" noProof="0" dirty="0">
                <a:ln>
                  <a:noFill/>
                </a:ln>
                <a:solidFill>
                  <a:schemeClr val="bg1"/>
                </a:solidFill>
                <a:effectLst/>
                <a:uLnTx/>
                <a:uFillTx/>
                <a:latin typeface="Calibri"/>
                <a:cs typeface="B Nazanin"/>
              </a:rPr>
              <a:t> </a:t>
            </a:r>
            <a:endParaRPr kumimoji="0" lang="en-US" b="1" i="0" u="none" strike="noStrike" kern="1200" cap="none" spc="0" normalizeH="0" baseline="0" noProof="0" dirty="0">
              <a:ln>
                <a:noFill/>
              </a:ln>
              <a:solidFill>
                <a:schemeClr val="bg1"/>
              </a:solidFill>
              <a:effectLst/>
              <a:uLnTx/>
              <a:uFillTx/>
              <a:latin typeface="Calibri"/>
              <a:cs typeface="B Nazanin"/>
            </a:endParaRPr>
          </a:p>
          <a:p>
            <a:pPr marL="0" lvl="0" indent="0">
              <a:lnSpc>
                <a:spcPct val="150000"/>
              </a:lnSpc>
              <a:spcAft>
                <a:spcPts val="0"/>
              </a:spcAft>
              <a:buClrTx/>
              <a:buSzTx/>
              <a:buNone/>
              <a:defRPr/>
            </a:pPr>
            <a:r>
              <a:rPr kumimoji="0" lang="en-US" sz="2400" b="1" i="0" u="none" strike="noStrike" kern="1200" cap="none" spc="0" normalizeH="0" baseline="0" noProof="0" dirty="0">
                <a:ln>
                  <a:noFill/>
                </a:ln>
                <a:solidFill>
                  <a:sysClr val="windowText" lastClr="000000"/>
                </a:solidFill>
                <a:effectLst/>
                <a:uLnTx/>
                <a:uFillTx/>
                <a:latin typeface="Calibri"/>
                <a:ea typeface="+mn-ea"/>
                <a:cs typeface="B Nazanin"/>
              </a:rPr>
              <a:t>  </a:t>
            </a:r>
            <a:r>
              <a:rPr kumimoji="0" lang="fa-IR" sz="2400" b="1" i="0" u="none" strike="noStrike" kern="1200" cap="none" spc="0" normalizeH="0" baseline="0" noProof="0" dirty="0">
                <a:ln>
                  <a:noFill/>
                </a:ln>
                <a:solidFill>
                  <a:sysClr val="windowText" lastClr="000000"/>
                </a:solidFill>
                <a:effectLst/>
                <a:uLnTx/>
                <a:uFillTx/>
                <a:latin typeface="Calibri"/>
                <a:ea typeface="+mn-ea"/>
                <a:cs typeface="B Nazanin"/>
              </a:rPr>
              <a:t>غني سازي شغل به موردي اطلاق مي شود كه كارها يا وظايف افراد در سازمان از نظر عمودي بسط و گسترش يابد. </a:t>
            </a:r>
            <a:r>
              <a:rPr kumimoji="0" lang="en-US" sz="2400" b="1" i="0" u="none" strike="noStrike" kern="1200" cap="none" spc="0" normalizeH="0" baseline="0" noProof="0" dirty="0">
                <a:ln>
                  <a:noFill/>
                </a:ln>
                <a:solidFill>
                  <a:sysClr val="windowText" lastClr="000000"/>
                </a:solidFill>
                <a:effectLst/>
                <a:uLnTx/>
                <a:uFillTx/>
                <a:latin typeface="Calibri"/>
                <a:ea typeface="+mn-ea"/>
                <a:cs typeface="B Nazanin"/>
              </a:rPr>
              <a:t> </a:t>
            </a:r>
            <a:r>
              <a:rPr kumimoji="0" lang="fa-IR" sz="2400" b="1" i="0" u="none" strike="noStrike" kern="1200" cap="none" spc="0" normalizeH="0" baseline="0" noProof="0" dirty="0">
                <a:ln>
                  <a:noFill/>
                </a:ln>
                <a:solidFill>
                  <a:sysClr val="windowText" lastClr="000000"/>
                </a:solidFill>
                <a:effectLst/>
                <a:uLnTx/>
                <a:uFillTx/>
                <a:latin typeface="Calibri"/>
                <a:ea typeface="+mn-ea"/>
                <a:cs typeface="B Nazanin"/>
              </a:rPr>
              <a:t>غني سازي شغل باعث مي شود كه فرد در فرايند برنامه ريزي، اجرا و ارزيابي كارهايش نقش بيشتري ايفا كند.</a:t>
            </a:r>
            <a:endParaRPr kumimoji="0" lang="en-US" sz="2400" b="1" i="0" u="none" strike="noStrike" kern="1200" cap="none" spc="0" normalizeH="0" baseline="0" noProof="0" dirty="0">
              <a:ln>
                <a:noFill/>
              </a:ln>
              <a:solidFill>
                <a:sysClr val="windowText" lastClr="000000"/>
              </a:solidFill>
              <a:effectLst/>
              <a:uLnTx/>
              <a:uFillTx/>
              <a:latin typeface="Calibri"/>
              <a:ea typeface="+mn-ea"/>
              <a:cs typeface="B Nazanin"/>
            </a:endParaRPr>
          </a:p>
          <a:p>
            <a:pPr marL="0" lvl="0" indent="0">
              <a:lnSpc>
                <a:spcPct val="150000"/>
              </a:lnSpc>
              <a:spcAft>
                <a:spcPts val="0"/>
              </a:spcAft>
              <a:buClrTx/>
              <a:buSzTx/>
              <a:buNone/>
              <a:defRPr/>
            </a:pPr>
            <a:r>
              <a:rPr kumimoji="0" lang="fa-IR" sz="2400" b="1" i="0" u="none" strike="noStrike" kern="1200" cap="none" spc="0" normalizeH="0" baseline="0" noProof="0" dirty="0">
                <a:ln>
                  <a:noFill/>
                </a:ln>
                <a:solidFill>
                  <a:sysClr val="windowText" lastClr="000000"/>
                </a:solidFill>
                <a:effectLst/>
                <a:uLnTx/>
                <a:uFillTx/>
                <a:latin typeface="Calibri"/>
                <a:ea typeface="+mn-ea"/>
                <a:cs typeface="B Nazanin"/>
              </a:rPr>
              <a:t> و معمولا این غنی سازی شغل از طرق زیر صورت می پذیرد:</a:t>
            </a:r>
          </a:p>
          <a:p>
            <a:pPr marL="457200" lvl="0" indent="-457200">
              <a:lnSpc>
                <a:spcPct val="150000"/>
              </a:lnSpc>
              <a:spcAft>
                <a:spcPts val="0"/>
              </a:spcAft>
              <a:buClr>
                <a:srgbClr val="1F497D"/>
              </a:buClr>
              <a:buSzTx/>
              <a:buFont typeface="+mj-lt"/>
              <a:buAutoNum type="alphaUcPeriod"/>
              <a:defRPr/>
            </a:pPr>
            <a:r>
              <a:rPr kumimoji="0" lang="fa-IR" sz="2400" b="1" i="0" u="none" strike="noStrike" kern="1200" cap="none" spc="0" normalizeH="0" baseline="0" noProof="0" dirty="0">
                <a:ln>
                  <a:noFill/>
                </a:ln>
                <a:solidFill>
                  <a:srgbClr val="FF0000"/>
                </a:solidFill>
                <a:effectLst/>
                <a:uLnTx/>
                <a:uFillTx/>
                <a:latin typeface="Calibri"/>
                <a:ea typeface="+mn-ea"/>
                <a:cs typeface="B Nazanin"/>
              </a:rPr>
              <a:t>تركيب كارها: </a:t>
            </a:r>
            <a:r>
              <a:rPr kumimoji="0" lang="fa-IR" sz="2400" b="1" i="0" u="none" strike="noStrike" kern="1200" cap="none" spc="0" normalizeH="0" baseline="0" noProof="0" dirty="0">
                <a:ln>
                  <a:noFill/>
                </a:ln>
                <a:solidFill>
                  <a:sysClr val="windowText" lastClr="000000"/>
                </a:solidFill>
                <a:effectLst/>
                <a:uLnTx/>
                <a:uFillTx/>
                <a:latin typeface="Calibri"/>
                <a:ea typeface="+mn-ea"/>
                <a:cs typeface="B Nazanin"/>
              </a:rPr>
              <a:t>تركيب كارهاي جزيي و كلي.</a:t>
            </a:r>
          </a:p>
          <a:p>
            <a:pPr marL="457200" marR="0" lvl="0" indent="-457200" algn="justLow" defTabSz="914400" rtl="1" eaLnBrk="1" fontAlgn="auto" latinLnBrk="0" hangingPunct="1">
              <a:lnSpc>
                <a:spcPct val="150000"/>
              </a:lnSpc>
              <a:spcBef>
                <a:spcPct val="20000"/>
              </a:spcBef>
              <a:spcAft>
                <a:spcPts val="0"/>
              </a:spcAft>
              <a:buClr>
                <a:srgbClr val="1F497D"/>
              </a:buClr>
              <a:buSzTx/>
              <a:buFont typeface="+mj-lt"/>
              <a:buAutoNum type="alphaUcPeriod"/>
              <a:tabLst/>
              <a:defRPr/>
            </a:pPr>
            <a:r>
              <a:rPr kumimoji="0" lang="fa-IR" sz="2400" b="1" i="0" u="none" strike="noStrike" kern="1200" cap="none" spc="0" normalizeH="0" baseline="0" noProof="0" dirty="0">
                <a:ln>
                  <a:noFill/>
                </a:ln>
                <a:solidFill>
                  <a:srgbClr val="FF0000"/>
                </a:solidFill>
                <a:effectLst/>
                <a:uLnTx/>
                <a:uFillTx/>
                <a:latin typeface="Calibri"/>
                <a:ea typeface="+mn-ea"/>
                <a:cs typeface="B Nazanin"/>
              </a:rPr>
              <a:t>ايجاد واحدهاي كار طبيعي: </a:t>
            </a:r>
            <a:r>
              <a:rPr kumimoji="0" lang="fa-IR" sz="2400" b="1" i="0" u="none" strike="noStrike" kern="1200" cap="none" spc="0" normalizeH="0" baseline="0" noProof="0" dirty="0">
                <a:ln>
                  <a:noFill/>
                </a:ln>
                <a:solidFill>
                  <a:sysClr val="windowText" lastClr="000000"/>
                </a:solidFill>
                <a:effectLst/>
                <a:uLnTx/>
                <a:uFillTx/>
                <a:latin typeface="Calibri"/>
                <a:ea typeface="+mn-ea"/>
                <a:cs typeface="B Nazanin"/>
              </a:rPr>
              <a:t>مشخص نمودن كارها و يا وظايف يك شخص.</a:t>
            </a:r>
          </a:p>
          <a:p>
            <a:pPr marL="457200" marR="0" lvl="0" indent="-457200" algn="justLow" defTabSz="914400" rtl="1" eaLnBrk="1" fontAlgn="auto" latinLnBrk="0" hangingPunct="1">
              <a:lnSpc>
                <a:spcPct val="150000"/>
              </a:lnSpc>
              <a:spcBef>
                <a:spcPct val="20000"/>
              </a:spcBef>
              <a:spcAft>
                <a:spcPts val="0"/>
              </a:spcAft>
              <a:buClr>
                <a:srgbClr val="1F497D"/>
              </a:buClr>
              <a:buSzTx/>
              <a:buFont typeface="+mj-lt"/>
              <a:buAutoNum type="alphaUcPeriod"/>
              <a:tabLst/>
              <a:defRPr/>
            </a:pPr>
            <a:r>
              <a:rPr kumimoji="0" lang="fa-IR" sz="2400" b="1" i="0" u="none" strike="noStrike" kern="1200" cap="none" spc="0" normalizeH="0" baseline="0" noProof="0" dirty="0">
                <a:ln>
                  <a:noFill/>
                </a:ln>
                <a:solidFill>
                  <a:srgbClr val="FF0000"/>
                </a:solidFill>
                <a:effectLst/>
                <a:uLnTx/>
                <a:uFillTx/>
                <a:latin typeface="Calibri"/>
                <a:ea typeface="+mn-ea"/>
                <a:cs typeface="B Nazanin"/>
              </a:rPr>
              <a:t>ايجاد رابطه با مشتري: </a:t>
            </a:r>
            <a:r>
              <a:rPr kumimoji="0" lang="fa-IR" sz="2400" b="1" i="0" u="none" strike="noStrike" kern="1200" cap="none" spc="0" normalizeH="0" baseline="0" noProof="0" dirty="0">
                <a:ln>
                  <a:noFill/>
                </a:ln>
                <a:solidFill>
                  <a:sysClr val="windowText" lastClr="000000"/>
                </a:solidFill>
                <a:effectLst/>
                <a:uLnTx/>
                <a:uFillTx/>
                <a:latin typeface="Calibri"/>
                <a:ea typeface="+mn-ea"/>
                <a:cs typeface="B Nazanin"/>
              </a:rPr>
              <a:t>ايجاد رابطه ميان كارمند و مشتري.</a:t>
            </a:r>
          </a:p>
          <a:p>
            <a:pPr marL="457200" marR="0" lvl="0" indent="-457200" algn="justLow" defTabSz="914400" rtl="1" eaLnBrk="1" fontAlgn="auto" latinLnBrk="0" hangingPunct="1">
              <a:lnSpc>
                <a:spcPct val="150000"/>
              </a:lnSpc>
              <a:spcBef>
                <a:spcPct val="20000"/>
              </a:spcBef>
              <a:spcAft>
                <a:spcPts val="0"/>
              </a:spcAft>
              <a:buClr>
                <a:srgbClr val="1F497D"/>
              </a:buClr>
              <a:buSzTx/>
              <a:buFont typeface="+mj-lt"/>
              <a:buAutoNum type="alphaUcPeriod"/>
              <a:tabLst/>
              <a:defRPr/>
            </a:pPr>
            <a:r>
              <a:rPr kumimoji="0" lang="fa-IR" sz="2400" b="1" i="0" u="none" strike="noStrike" kern="1200" cap="none" spc="0" normalizeH="0" baseline="0" noProof="0" dirty="0">
                <a:ln>
                  <a:noFill/>
                </a:ln>
                <a:solidFill>
                  <a:srgbClr val="FF0000"/>
                </a:solidFill>
                <a:effectLst/>
                <a:uLnTx/>
                <a:uFillTx/>
                <a:latin typeface="Calibri"/>
                <a:ea typeface="+mn-ea"/>
                <a:cs typeface="B Nazanin"/>
              </a:rPr>
              <a:t>بسط يا گسترش در سطح عمودي: </a:t>
            </a:r>
            <a:r>
              <a:rPr kumimoji="0" lang="fa-IR" sz="2400" b="1" i="0" u="none" strike="noStrike" kern="1200" cap="none" spc="0" normalizeH="0" baseline="0" noProof="0" dirty="0">
                <a:ln>
                  <a:noFill/>
                </a:ln>
                <a:solidFill>
                  <a:sysClr val="windowText" lastClr="000000"/>
                </a:solidFill>
                <a:effectLst/>
                <a:uLnTx/>
                <a:uFillTx/>
                <a:latin typeface="Calibri"/>
                <a:ea typeface="+mn-ea"/>
                <a:cs typeface="B Nazanin"/>
              </a:rPr>
              <a:t>واگذاري مسئوليت ها و خود مختاري و استقلال به كارمندان.</a:t>
            </a:r>
          </a:p>
          <a:p>
            <a:pPr marL="457200" marR="0" lvl="0" indent="-457200" algn="justLow" defTabSz="914400" rtl="1" eaLnBrk="1" fontAlgn="auto" latinLnBrk="0" hangingPunct="1">
              <a:lnSpc>
                <a:spcPct val="150000"/>
              </a:lnSpc>
              <a:spcBef>
                <a:spcPct val="20000"/>
              </a:spcBef>
              <a:spcAft>
                <a:spcPts val="0"/>
              </a:spcAft>
              <a:buClr>
                <a:srgbClr val="1F497D"/>
              </a:buClr>
              <a:buSzTx/>
              <a:buFont typeface="+mj-lt"/>
              <a:buAutoNum type="alphaUcPeriod"/>
              <a:tabLst/>
              <a:defRPr/>
            </a:pPr>
            <a:r>
              <a:rPr kumimoji="0" lang="fa-IR" sz="2400" b="1" i="0" u="none" strike="noStrike" kern="1200" cap="none" spc="0" normalizeH="0" baseline="0" noProof="0" dirty="0">
                <a:ln>
                  <a:noFill/>
                </a:ln>
                <a:solidFill>
                  <a:srgbClr val="FF0000"/>
                </a:solidFill>
                <a:effectLst/>
                <a:uLnTx/>
                <a:uFillTx/>
                <a:latin typeface="Calibri"/>
                <a:ea typeface="+mn-ea"/>
                <a:cs typeface="B Nazanin"/>
              </a:rPr>
              <a:t>ايجاد كانال براي بازخور نمودن نتايج: </a:t>
            </a:r>
            <a:r>
              <a:rPr kumimoji="0" lang="fa-IR" sz="2400" b="1" i="0" u="none" strike="noStrike" kern="1200" cap="none" spc="0" normalizeH="0" baseline="0" noProof="0" dirty="0">
                <a:ln>
                  <a:noFill/>
                </a:ln>
                <a:solidFill>
                  <a:sysClr val="windowText" lastClr="000000"/>
                </a:solidFill>
                <a:effectLst/>
                <a:uLnTx/>
                <a:uFillTx/>
                <a:latin typeface="Calibri"/>
                <a:ea typeface="+mn-ea"/>
                <a:cs typeface="B Nazanin"/>
              </a:rPr>
              <a:t>ارايه نتايج عملكرد سازمان به كاركنان.</a:t>
            </a:r>
          </a:p>
        </p:txBody>
      </p:sp>
    </p:spTree>
    <p:extLst>
      <p:ext uri="{BB962C8B-B14F-4D97-AF65-F5344CB8AC3E}">
        <p14:creationId xmlns:p14="http://schemas.microsoft.com/office/powerpoint/2010/main" val="25901356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chor="t"/>
          <a:lstStyle/>
          <a:p>
            <a:pPr marL="0" indent="0" algn="r" rtl="1">
              <a:buNone/>
            </a:pPr>
            <a:r>
              <a:rPr lang="fa-IR" dirty="0"/>
              <a:t>منابع فارسی :</a:t>
            </a:r>
          </a:p>
          <a:p>
            <a:pPr marL="0" indent="0" rtl="1">
              <a:buNone/>
            </a:pPr>
            <a:endParaRPr lang="fa-IR" dirty="0"/>
          </a:p>
          <a:p>
            <a:pPr marL="0" indent="0" algn="r" rtl="1">
              <a:buNone/>
            </a:pPr>
            <a:r>
              <a:rPr lang="fa-IR" dirty="0">
                <a:solidFill>
                  <a:schemeClr val="bg1"/>
                </a:solidFill>
              </a:rPr>
              <a:t>1</a:t>
            </a:r>
            <a:r>
              <a:rPr lang="en-US" dirty="0">
                <a:solidFill>
                  <a:schemeClr val="bg1"/>
                </a:solidFill>
              </a:rPr>
              <a:t> </a:t>
            </a:r>
            <a:r>
              <a:rPr lang="fa-IR" sz="2400" dirty="0">
                <a:solidFill>
                  <a:schemeClr val="bg1"/>
                </a:solidFill>
              </a:rPr>
              <a:t>*-مبانی رفتار سازمانی رابینز ترجمه علی پارسائیان و محمد اعرابی، انتشارات دفتر پژوهشهای فرهنگی</a:t>
            </a:r>
          </a:p>
          <a:p>
            <a:pPr marL="0" indent="0" algn="r" rtl="1">
              <a:buNone/>
            </a:pPr>
            <a:endParaRPr lang="fa-IR" sz="2400" dirty="0">
              <a:solidFill>
                <a:schemeClr val="bg1"/>
              </a:solidFill>
            </a:endParaRPr>
          </a:p>
          <a:p>
            <a:pPr marL="0" indent="0" algn="r" rtl="1">
              <a:buNone/>
            </a:pPr>
            <a:r>
              <a:rPr lang="fa-IR" sz="2400" dirty="0">
                <a:solidFill>
                  <a:schemeClr val="bg1"/>
                </a:solidFill>
              </a:rPr>
              <a:t>2*-جزوات علامه طباطبای</a:t>
            </a:r>
          </a:p>
          <a:p>
            <a:pPr marL="0" indent="0" algn="r" rtl="1">
              <a:buNone/>
            </a:pPr>
            <a:endParaRPr lang="fa-IR" sz="2400" dirty="0">
              <a:solidFill>
                <a:schemeClr val="bg1"/>
              </a:solidFill>
            </a:endParaRPr>
          </a:p>
          <a:p>
            <a:pPr marL="0" indent="0" algn="r" rtl="1">
              <a:buNone/>
            </a:pPr>
            <a:r>
              <a:rPr lang="fa-IR" sz="2400" dirty="0">
                <a:solidFill>
                  <a:schemeClr val="bg1"/>
                </a:solidFill>
              </a:rPr>
              <a:t>3</a:t>
            </a:r>
            <a:r>
              <a:rPr lang="en-US" sz="2400" dirty="0">
                <a:solidFill>
                  <a:schemeClr val="bg1"/>
                </a:solidFill>
              </a:rPr>
              <a:t> </a:t>
            </a:r>
            <a:r>
              <a:rPr lang="fa-IR" sz="2400" dirty="0">
                <a:solidFill>
                  <a:schemeClr val="bg1"/>
                </a:solidFill>
              </a:rPr>
              <a:t>*-مبانی رفتار سازمانی استیفن رابینز ترجمه قاسم کبیری انتشارات دانشگاه آزاد اسلامی</a:t>
            </a:r>
          </a:p>
          <a:p>
            <a:pPr marL="0" indent="0" algn="r" rtl="1">
              <a:buNone/>
            </a:pPr>
            <a:endParaRPr lang="fa-IR" sz="2400" dirty="0">
              <a:solidFill>
                <a:schemeClr val="bg1"/>
              </a:solidFill>
            </a:endParaRPr>
          </a:p>
        </p:txBody>
      </p:sp>
    </p:spTree>
    <p:extLst>
      <p:ext uri="{BB962C8B-B14F-4D97-AF65-F5344CB8AC3E}">
        <p14:creationId xmlns:p14="http://schemas.microsoft.com/office/powerpoint/2010/main" val="9861877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18534"/>
            <a:ext cx="11734800" cy="6587066"/>
          </a:xfrm>
        </p:spPr>
        <p:txBody>
          <a:bodyPr>
            <a:noAutofit/>
          </a:bodyPr>
          <a:lstStyle/>
          <a:p>
            <a:pPr marL="0" indent="0" algn="r">
              <a:buNone/>
              <a:tabLst>
                <a:tab pos="3081338" algn="l"/>
              </a:tabLst>
            </a:pPr>
            <a:endParaRPr lang="fa-IR" sz="3200" b="1" dirty="0">
              <a:ln w="9525">
                <a:solidFill>
                  <a:schemeClr val="bg1"/>
                </a:solidFill>
                <a:prstDash val="solid"/>
              </a:ln>
              <a:solidFill>
                <a:schemeClr val="tx1"/>
              </a:solidFill>
              <a:effectLst>
                <a:outerShdw blurRad="12700" dist="38100" dir="2700000" algn="tl" rotWithShape="0">
                  <a:schemeClr val="bg1">
                    <a:lumMod val="50000"/>
                  </a:schemeClr>
                </a:outerShdw>
              </a:effectLst>
              <a:cs typeface="B Nazanin" panose="00000400000000000000" pitchFamily="2" charset="-78"/>
            </a:endParaRPr>
          </a:p>
          <a:p>
            <a:pPr marL="0" indent="0" algn="r">
              <a:buNone/>
              <a:tabLst>
                <a:tab pos="3081338" algn="l"/>
              </a:tabLst>
            </a:pPr>
            <a:endParaRPr lang="fa-IR" sz="3200" b="1" dirty="0">
              <a:ln w="9525">
                <a:solidFill>
                  <a:schemeClr val="bg1"/>
                </a:solidFill>
                <a:prstDash val="solid"/>
              </a:ln>
              <a:solidFill>
                <a:schemeClr val="tx1"/>
              </a:solidFill>
              <a:effectLst>
                <a:outerShdw blurRad="12700" dist="38100" dir="2700000" algn="tl" rotWithShape="0">
                  <a:schemeClr val="bg1">
                    <a:lumMod val="50000"/>
                  </a:schemeClr>
                </a:outerShdw>
              </a:effectLst>
              <a:cs typeface="B Nazanin" panose="00000400000000000000" pitchFamily="2" charset="-78"/>
            </a:endParaRPr>
          </a:p>
          <a:p>
            <a:pPr marL="0" indent="0" algn="r">
              <a:buNone/>
              <a:tabLst>
                <a:tab pos="3081338" algn="l"/>
              </a:tabLst>
            </a:pPr>
            <a:endParaRPr lang="fa-IR" sz="3200" b="1" dirty="0">
              <a:ln w="9525">
                <a:solidFill>
                  <a:schemeClr val="bg1"/>
                </a:solidFill>
                <a:prstDash val="solid"/>
              </a:ln>
              <a:solidFill>
                <a:schemeClr val="tx1"/>
              </a:solidFill>
              <a:effectLst>
                <a:outerShdw blurRad="12700" dist="38100" dir="2700000" algn="tl" rotWithShape="0">
                  <a:schemeClr val="bg1">
                    <a:lumMod val="50000"/>
                  </a:schemeClr>
                </a:outerShdw>
              </a:effectLst>
              <a:cs typeface="B Nazanin" panose="00000400000000000000" pitchFamily="2" charset="-78"/>
            </a:endParaRPr>
          </a:p>
          <a:p>
            <a:pPr marL="0" indent="0" algn="r">
              <a:buNone/>
              <a:tabLst>
                <a:tab pos="3081338" algn="l"/>
              </a:tabLst>
            </a:pPr>
            <a:endParaRPr lang="fa-IR" sz="3200" b="1" dirty="0">
              <a:ln w="9525">
                <a:solidFill>
                  <a:schemeClr val="bg1"/>
                </a:solidFill>
                <a:prstDash val="solid"/>
              </a:ln>
              <a:solidFill>
                <a:schemeClr val="tx1"/>
              </a:solidFill>
              <a:effectLst>
                <a:outerShdw blurRad="12700" dist="38100" dir="2700000" algn="tl" rotWithShape="0">
                  <a:schemeClr val="bg1">
                    <a:lumMod val="50000"/>
                  </a:schemeClr>
                </a:outerShdw>
              </a:effectLst>
              <a:cs typeface="B Nazanin" panose="00000400000000000000" pitchFamily="2" charset="-78"/>
            </a:endParaRPr>
          </a:p>
          <a:p>
            <a:pPr marL="0" indent="0" algn="r">
              <a:buNone/>
              <a:tabLst>
                <a:tab pos="3081338" algn="l"/>
              </a:tabLst>
            </a:pPr>
            <a:r>
              <a:rPr lang="fa-IR" sz="3200" b="1" dirty="0">
                <a:ln w="9525">
                  <a:solidFill>
                    <a:schemeClr val="bg1"/>
                  </a:solidFill>
                  <a:prstDash val="solid"/>
                </a:ln>
                <a:solidFill>
                  <a:schemeClr val="tx1"/>
                </a:solidFill>
                <a:effectLst>
                  <a:outerShdw blurRad="12700" dist="38100" dir="2700000" algn="tl" rotWithShape="0">
                    <a:schemeClr val="bg1">
                      <a:lumMod val="50000"/>
                    </a:schemeClr>
                  </a:outerShdw>
                </a:effectLst>
                <a:cs typeface="B Nazanin" panose="00000400000000000000" pitchFamily="2" charset="-78"/>
              </a:rPr>
              <a:t>1</a:t>
            </a:r>
          </a:p>
          <a:p>
            <a:pPr marL="0" indent="0" algn="r">
              <a:buNone/>
              <a:tabLst>
                <a:tab pos="3081338" algn="l"/>
              </a:tabLst>
            </a:pPr>
            <a:endParaRPr lang="fa-IR" sz="3200" b="1" dirty="0">
              <a:ln w="9525">
                <a:solidFill>
                  <a:schemeClr val="bg1"/>
                </a:solidFill>
                <a:prstDash val="solid"/>
              </a:ln>
              <a:solidFill>
                <a:schemeClr val="tx1"/>
              </a:solidFill>
              <a:effectLst>
                <a:outerShdw blurRad="12700" dist="38100" dir="2700000" algn="tl" rotWithShape="0">
                  <a:schemeClr val="bg1">
                    <a:lumMod val="50000"/>
                  </a:schemeClr>
                </a:outerShdw>
              </a:effectLst>
              <a:cs typeface="B Nazanin" panose="00000400000000000000" pitchFamily="2" charset="-78"/>
            </a:endParaRPr>
          </a:p>
          <a:p>
            <a:pPr marL="0" indent="0" algn="r">
              <a:buNone/>
              <a:tabLst>
                <a:tab pos="3081338" algn="l"/>
              </a:tabLst>
            </a:pPr>
            <a:endParaRPr lang="fa-IR" sz="3200" b="1" dirty="0">
              <a:ln w="9525">
                <a:solidFill>
                  <a:schemeClr val="bg1"/>
                </a:solidFill>
                <a:prstDash val="solid"/>
              </a:ln>
              <a:solidFill>
                <a:schemeClr val="tx1"/>
              </a:solidFill>
              <a:effectLst>
                <a:outerShdw blurRad="12700" dist="38100" dir="2700000" algn="tl" rotWithShape="0">
                  <a:schemeClr val="bg1">
                    <a:lumMod val="50000"/>
                  </a:schemeClr>
                </a:outerShdw>
              </a:effectLst>
              <a:cs typeface="B Nazanin" panose="00000400000000000000" pitchFamily="2" charset="-78"/>
            </a:endParaRPr>
          </a:p>
          <a:p>
            <a:pPr marL="0" indent="0" algn="r">
              <a:buNone/>
              <a:tabLst>
                <a:tab pos="3081338" algn="l"/>
              </a:tabLst>
            </a:pPr>
            <a:endParaRPr lang="fa-IR" sz="3200" b="1" dirty="0">
              <a:ln w="9525">
                <a:solidFill>
                  <a:schemeClr val="bg1"/>
                </a:solidFill>
                <a:prstDash val="solid"/>
              </a:ln>
              <a:solidFill>
                <a:schemeClr val="tx1"/>
              </a:solidFill>
              <a:effectLst>
                <a:outerShdw blurRad="12700" dist="38100" dir="2700000" algn="tl" rotWithShape="0">
                  <a:schemeClr val="bg1">
                    <a:lumMod val="50000"/>
                  </a:schemeClr>
                </a:outerShdw>
              </a:effectLst>
              <a:cs typeface="B Nazanin" panose="00000400000000000000" pitchFamily="2" charset="-78"/>
            </a:endParaRPr>
          </a:p>
          <a:p>
            <a:pPr marL="0" indent="0" algn="r">
              <a:buNone/>
              <a:tabLst>
                <a:tab pos="3081338" algn="l"/>
              </a:tabLst>
            </a:pPr>
            <a:endParaRPr lang="fa-IR" sz="3200" b="1" dirty="0">
              <a:ln w="9525">
                <a:solidFill>
                  <a:schemeClr val="bg1"/>
                </a:solidFill>
                <a:prstDash val="solid"/>
              </a:ln>
              <a:solidFill>
                <a:schemeClr val="tx1"/>
              </a:solidFill>
              <a:effectLst>
                <a:outerShdw blurRad="12700" dist="38100" dir="2700000" algn="tl" rotWithShape="0">
                  <a:schemeClr val="bg1">
                    <a:lumMod val="50000"/>
                  </a:schemeClr>
                </a:outerShdw>
              </a:effectLst>
              <a:cs typeface="B Nazanin" panose="00000400000000000000" pitchFamily="2" charset="-78"/>
            </a:endParaRPr>
          </a:p>
          <a:p>
            <a:pPr marL="0" indent="0" algn="r">
              <a:buNone/>
              <a:tabLst>
                <a:tab pos="3081338" algn="l"/>
              </a:tabLst>
            </a:pPr>
            <a:r>
              <a:rPr lang="fa-IR" sz="3200" b="1" dirty="0">
                <a:ln w="9525">
                  <a:solidFill>
                    <a:schemeClr val="bg1"/>
                  </a:solidFill>
                  <a:prstDash val="solid"/>
                </a:ln>
                <a:solidFill>
                  <a:schemeClr val="tx1"/>
                </a:solidFill>
                <a:effectLst>
                  <a:outerShdw blurRad="12700" dist="38100" dir="2700000" algn="tl" rotWithShape="0">
                    <a:schemeClr val="bg1">
                      <a:lumMod val="50000"/>
                    </a:schemeClr>
                  </a:outerShdw>
                </a:effectLst>
                <a:cs typeface="B Nazanin" panose="00000400000000000000" pitchFamily="2" charset="-78"/>
              </a:rPr>
              <a:t>1*.تکنولوژی درسازمان..................................................................................................1</a:t>
            </a:r>
          </a:p>
          <a:p>
            <a:pPr marL="0" indent="0" algn="r">
              <a:buNone/>
              <a:tabLst>
                <a:tab pos="3081338" algn="l"/>
              </a:tabLst>
            </a:pPr>
            <a:r>
              <a:rPr lang="fa-IR" sz="3200" b="1" dirty="0">
                <a:ln w="9525">
                  <a:solidFill>
                    <a:schemeClr val="bg1"/>
                  </a:solidFill>
                  <a:prstDash val="solid"/>
                </a:ln>
                <a:solidFill>
                  <a:schemeClr val="tx1"/>
                </a:solidFill>
                <a:effectLst>
                  <a:outerShdw blurRad="12700" dist="38100" dir="2700000" algn="tl" rotWithShape="0">
                    <a:schemeClr val="bg1">
                      <a:lumMod val="50000"/>
                    </a:schemeClr>
                  </a:outerShdw>
                </a:effectLst>
                <a:cs typeface="B Nazanin" panose="00000400000000000000" pitchFamily="2" charset="-78"/>
              </a:rPr>
              <a:t>2*.مدیریت کیفیت کامل................................................................................................2</a:t>
            </a:r>
          </a:p>
          <a:p>
            <a:pPr marL="0" indent="0" algn="r">
              <a:buNone/>
              <a:tabLst>
                <a:tab pos="3081338" algn="l"/>
              </a:tabLst>
            </a:pPr>
            <a:r>
              <a:rPr lang="fa-IR" sz="3200" b="1" dirty="0">
                <a:ln w="9525">
                  <a:solidFill>
                    <a:schemeClr val="bg1"/>
                  </a:solidFill>
                  <a:prstDash val="solid"/>
                </a:ln>
                <a:solidFill>
                  <a:schemeClr val="tx1"/>
                </a:solidFill>
                <a:effectLst>
                  <a:outerShdw blurRad="12700" dist="38100" dir="2700000" algn="tl" rotWithShape="0">
                    <a:schemeClr val="bg1">
                      <a:lumMod val="50000"/>
                    </a:schemeClr>
                  </a:outerShdw>
                </a:effectLst>
                <a:cs typeface="B Nazanin" panose="00000400000000000000" pitchFamily="2" charset="-78"/>
              </a:rPr>
              <a:t>3*.باز سازی فرایند........................................................................................................3</a:t>
            </a:r>
          </a:p>
          <a:p>
            <a:pPr marL="0" indent="0" algn="r">
              <a:buNone/>
              <a:tabLst>
                <a:tab pos="3081338" algn="l"/>
              </a:tabLst>
            </a:pPr>
            <a:r>
              <a:rPr lang="fa-IR" sz="3200" b="1" dirty="0">
                <a:ln w="9525">
                  <a:solidFill>
                    <a:schemeClr val="bg1"/>
                  </a:solidFill>
                  <a:prstDash val="solid"/>
                </a:ln>
                <a:solidFill>
                  <a:schemeClr val="tx1"/>
                </a:solidFill>
                <a:effectLst>
                  <a:outerShdw blurRad="12700" dist="38100" dir="2700000" algn="tl" rotWithShape="0">
                    <a:schemeClr val="bg1">
                      <a:lumMod val="50000"/>
                    </a:schemeClr>
                  </a:outerShdw>
                </a:effectLst>
                <a:cs typeface="B Nazanin" panose="00000400000000000000" pitchFamily="2" charset="-78"/>
              </a:rPr>
              <a:t>4*.سیستم تولید انعطاف پذیر.......................................................................................4</a:t>
            </a:r>
          </a:p>
          <a:p>
            <a:pPr marL="0" indent="0" algn="r">
              <a:buNone/>
              <a:tabLst>
                <a:tab pos="3081338" algn="l"/>
              </a:tabLst>
            </a:pPr>
            <a:r>
              <a:rPr lang="fa-IR" sz="3200" b="1" dirty="0">
                <a:ln w="9525">
                  <a:solidFill>
                    <a:schemeClr val="bg1"/>
                  </a:solidFill>
                  <a:prstDash val="solid"/>
                </a:ln>
                <a:solidFill>
                  <a:schemeClr val="tx1"/>
                </a:solidFill>
                <a:effectLst>
                  <a:outerShdw blurRad="12700" dist="38100" dir="2700000" algn="tl" rotWithShape="0">
                    <a:schemeClr val="bg1">
                      <a:lumMod val="50000"/>
                    </a:schemeClr>
                  </a:outerShdw>
                </a:effectLst>
                <a:cs typeface="B Nazanin" panose="00000400000000000000" pitchFamily="2" charset="-78"/>
              </a:rPr>
              <a:t>5*.تئوریهای در زمینه ویژگی های کار(تئوری اسنادی کار..الگوی ویژگیهای شغل.الگویپردازش اطلاعات)</a:t>
            </a:r>
          </a:p>
          <a:p>
            <a:pPr marL="0" indent="0" algn="r">
              <a:buNone/>
              <a:tabLst>
                <a:tab pos="3081338" algn="l"/>
              </a:tabLst>
            </a:pPr>
            <a:r>
              <a:rPr lang="fa-IR" sz="3200" b="1" dirty="0">
                <a:ln w="9525">
                  <a:solidFill>
                    <a:schemeClr val="bg1"/>
                  </a:solidFill>
                  <a:prstDash val="solid"/>
                </a:ln>
                <a:solidFill>
                  <a:schemeClr val="tx1"/>
                </a:solidFill>
                <a:effectLst>
                  <a:outerShdw blurRad="12700" dist="38100" dir="2700000" algn="tl" rotWithShape="0">
                    <a:schemeClr val="bg1">
                      <a:lumMod val="50000"/>
                    </a:schemeClr>
                  </a:outerShdw>
                </a:effectLst>
                <a:cs typeface="B Nazanin" panose="00000400000000000000" pitchFamily="2" charset="-78"/>
              </a:rPr>
              <a:t>6*.طرخ ریزی مجدد شغل(گردش کار.توسعه شغل.غنی سازی شغل.......................5</a:t>
            </a:r>
          </a:p>
          <a:p>
            <a:pPr marL="0" indent="0" algn="r">
              <a:buNone/>
              <a:tabLst>
                <a:tab pos="3081338" algn="l"/>
              </a:tabLst>
            </a:pPr>
            <a:r>
              <a:rPr lang="fa-IR" sz="3200" b="1" dirty="0">
                <a:ln w="9525">
                  <a:solidFill>
                    <a:schemeClr val="bg1"/>
                  </a:solidFill>
                  <a:prstDash val="solid"/>
                </a:ln>
                <a:solidFill>
                  <a:schemeClr val="tx1"/>
                </a:solidFill>
                <a:effectLst>
                  <a:outerShdw blurRad="12700" dist="38100" dir="2700000" algn="tl" rotWithShape="0">
                    <a:schemeClr val="bg1">
                      <a:lumMod val="50000"/>
                    </a:schemeClr>
                  </a:outerShdw>
                </a:effectLst>
                <a:cs typeface="B Nazanin" panose="00000400000000000000" pitchFamily="2" charset="-78"/>
              </a:rPr>
              <a:t>7*.غنی سازی شغل(ترکیب کارها.ایجاد واحد های کار طبیعی.ایجاد رابط با مشتری.بسط یا گسترش شغل درسطح عمودی.ایجادکانال برای بازخورد نمودن نتایج</a:t>
            </a:r>
            <a:endParaRPr lang="en-US" sz="3200" b="1" dirty="0">
              <a:ln w="9525">
                <a:solidFill>
                  <a:schemeClr val="bg1"/>
                </a:solidFill>
                <a:prstDash val="solid"/>
              </a:ln>
              <a:solidFill>
                <a:schemeClr val="tx1"/>
              </a:solidFill>
              <a:effectLst>
                <a:outerShdw blurRad="12700" dist="38100" dir="2700000" algn="tl" rotWithShape="0">
                  <a:schemeClr val="bg1">
                    <a:lumMod val="50000"/>
                  </a:schemeClr>
                </a:outerShdw>
              </a:effectLst>
              <a:cs typeface="B Nazanin" panose="00000400000000000000" pitchFamily="2" charset="-78"/>
            </a:endParaRPr>
          </a:p>
          <a:p>
            <a:pPr marL="0" indent="0" algn="r">
              <a:buNone/>
              <a:tabLst>
                <a:tab pos="3081338" algn="l"/>
              </a:tabLst>
            </a:pPr>
            <a:endParaRPr lang="en-US" sz="3200" b="1" dirty="0">
              <a:ln w="9525">
                <a:solidFill>
                  <a:schemeClr val="bg1"/>
                </a:solidFill>
                <a:prstDash val="solid"/>
              </a:ln>
              <a:solidFill>
                <a:schemeClr val="tx1"/>
              </a:solidFill>
              <a:effectLst>
                <a:outerShdw blurRad="12700" dist="38100" dir="2700000" algn="tl" rotWithShape="0">
                  <a:schemeClr val="bg1">
                    <a:lumMod val="50000"/>
                  </a:schemeClr>
                </a:outerShdw>
              </a:effectLst>
              <a:cs typeface="B Nazanin" panose="00000400000000000000" pitchFamily="2" charset="-78"/>
            </a:endParaRPr>
          </a:p>
          <a:p>
            <a:pPr marL="0" indent="0" algn="r">
              <a:buNone/>
              <a:tabLst>
                <a:tab pos="3081338" algn="l"/>
              </a:tabLst>
            </a:pPr>
            <a:endParaRPr lang="en-US" sz="3200" b="1" dirty="0">
              <a:ln w="9525">
                <a:solidFill>
                  <a:schemeClr val="bg1"/>
                </a:solidFill>
                <a:prstDash val="solid"/>
              </a:ln>
              <a:solidFill>
                <a:schemeClr val="tx1"/>
              </a:solidFill>
              <a:effectLst>
                <a:outerShdw blurRad="12700" dist="38100" dir="2700000" algn="tl" rotWithShape="0">
                  <a:schemeClr val="bg1">
                    <a:lumMod val="50000"/>
                  </a:schemeClr>
                </a:outerShdw>
              </a:effectLst>
              <a:cs typeface="B Nazanin" panose="00000400000000000000" pitchFamily="2" charset="-78"/>
            </a:endParaRPr>
          </a:p>
          <a:p>
            <a:pPr marL="0" indent="0" algn="r">
              <a:buNone/>
              <a:tabLst>
                <a:tab pos="3081338" algn="l"/>
              </a:tabLst>
            </a:pPr>
            <a:endParaRPr lang="en-US" sz="3200" b="1" dirty="0">
              <a:ln w="9525">
                <a:solidFill>
                  <a:schemeClr val="bg1"/>
                </a:solidFill>
                <a:prstDash val="solid"/>
              </a:ln>
              <a:solidFill>
                <a:schemeClr val="tx1"/>
              </a:solidFill>
              <a:effectLst>
                <a:outerShdw blurRad="12700" dist="38100" dir="2700000" algn="tl" rotWithShape="0">
                  <a:schemeClr val="bg1">
                    <a:lumMod val="50000"/>
                  </a:schemeClr>
                </a:outerShdw>
              </a:effectLst>
              <a:cs typeface="B Nazanin" panose="00000400000000000000" pitchFamily="2" charset="-78"/>
            </a:endParaRPr>
          </a:p>
          <a:p>
            <a:pPr marL="0" indent="0" algn="r">
              <a:buNone/>
              <a:tabLst>
                <a:tab pos="3081338" algn="l"/>
              </a:tabLst>
            </a:pPr>
            <a:endParaRPr lang="en-US" sz="3200" b="1" dirty="0">
              <a:ln w="9525">
                <a:solidFill>
                  <a:schemeClr val="bg1"/>
                </a:solidFill>
                <a:prstDash val="solid"/>
              </a:ln>
              <a:solidFill>
                <a:schemeClr val="tx1"/>
              </a:solidFill>
              <a:effectLst>
                <a:outerShdw blurRad="12700" dist="38100" dir="2700000" algn="tl" rotWithShape="0">
                  <a:schemeClr val="bg1">
                    <a:lumMod val="50000"/>
                  </a:schemeClr>
                </a:outerShdw>
              </a:effectLst>
              <a:cs typeface="B Nazanin" panose="00000400000000000000" pitchFamily="2" charset="-78"/>
            </a:endParaRPr>
          </a:p>
          <a:p>
            <a:pPr marL="0" indent="0" algn="r">
              <a:buNone/>
              <a:tabLst>
                <a:tab pos="3081338" algn="l"/>
              </a:tabLst>
            </a:pPr>
            <a:endParaRPr lang="en-US" sz="3200" b="1" dirty="0">
              <a:ln w="9525">
                <a:solidFill>
                  <a:schemeClr val="bg1"/>
                </a:solidFill>
                <a:prstDash val="solid"/>
              </a:ln>
              <a:solidFill>
                <a:schemeClr val="tx1"/>
              </a:solidFill>
              <a:effectLst>
                <a:outerShdw blurRad="12700" dist="38100" dir="2700000" algn="tl" rotWithShape="0">
                  <a:schemeClr val="bg1">
                    <a:lumMod val="50000"/>
                  </a:schemeClr>
                </a:outerShdw>
              </a:effectLst>
              <a:cs typeface="B Nazanin" panose="00000400000000000000" pitchFamily="2" charset="-78"/>
            </a:endParaRPr>
          </a:p>
          <a:p>
            <a:pPr marL="0" indent="0" algn="r">
              <a:buNone/>
              <a:tabLst>
                <a:tab pos="3081338" algn="l"/>
              </a:tabLst>
            </a:pPr>
            <a:endParaRPr lang="en-US" sz="3200" b="1" dirty="0">
              <a:ln w="9525">
                <a:solidFill>
                  <a:schemeClr val="bg1"/>
                </a:solidFill>
                <a:prstDash val="solid"/>
              </a:ln>
              <a:solidFill>
                <a:schemeClr val="tx1"/>
              </a:solidFill>
              <a:effectLst>
                <a:outerShdw blurRad="12700" dist="38100" dir="2700000" algn="tl" rotWithShape="0">
                  <a:schemeClr val="bg1">
                    <a:lumMod val="50000"/>
                  </a:schemeClr>
                </a:outerShdw>
              </a:effectLst>
              <a:cs typeface="B Nazanin" panose="00000400000000000000" pitchFamily="2" charset="-78"/>
            </a:endParaRPr>
          </a:p>
          <a:p>
            <a:pPr marL="0" indent="0" algn="r">
              <a:buNone/>
              <a:tabLst>
                <a:tab pos="3081338" algn="l"/>
              </a:tabLst>
            </a:pPr>
            <a:endParaRPr lang="en-US" sz="3200" b="1" dirty="0">
              <a:ln w="9525">
                <a:solidFill>
                  <a:schemeClr val="bg1"/>
                </a:solidFill>
                <a:prstDash val="solid"/>
              </a:ln>
              <a:solidFill>
                <a:schemeClr val="tx1"/>
              </a:solidFill>
              <a:effectLst>
                <a:outerShdw blurRad="12700" dist="38100" dir="2700000" algn="tl" rotWithShape="0">
                  <a:schemeClr val="bg1">
                    <a:lumMod val="50000"/>
                  </a:schemeClr>
                </a:outerShdw>
              </a:effectLst>
              <a:cs typeface="B Nazanin" panose="00000400000000000000" pitchFamily="2" charset="-78"/>
            </a:endParaRPr>
          </a:p>
          <a:p>
            <a:pPr marL="0" indent="0" algn="r">
              <a:buNone/>
              <a:tabLst>
                <a:tab pos="3081338" algn="l"/>
              </a:tabLst>
            </a:pPr>
            <a:endParaRPr lang="en-US" sz="3200" b="1" dirty="0">
              <a:ln w="9525">
                <a:solidFill>
                  <a:schemeClr val="bg1"/>
                </a:solidFill>
                <a:prstDash val="solid"/>
              </a:ln>
              <a:solidFill>
                <a:schemeClr val="tx1"/>
              </a:solidFill>
              <a:effectLst>
                <a:outerShdw blurRad="12700" dist="38100" dir="2700000" algn="tl" rotWithShape="0">
                  <a:schemeClr val="bg1">
                    <a:lumMod val="50000"/>
                  </a:schemeClr>
                </a:outerShdw>
              </a:effectLst>
              <a:cs typeface="B Nazanin" panose="00000400000000000000" pitchFamily="2" charset="-78"/>
            </a:endParaRPr>
          </a:p>
          <a:p>
            <a:pPr algn="r"/>
            <a:endParaRPr lang="en-US" sz="3200" b="1" dirty="0">
              <a:ln w="9525">
                <a:solidFill>
                  <a:schemeClr val="bg1"/>
                </a:solidFill>
                <a:prstDash val="solid"/>
              </a:ln>
              <a:solidFill>
                <a:schemeClr val="tx1"/>
              </a:solidFill>
              <a:effectLst>
                <a:outerShdw blurRad="12700" dist="38100" dir="2700000" algn="tl" rotWithShape="0">
                  <a:schemeClr val="bg1">
                    <a:lumMod val="50000"/>
                  </a:schemeClr>
                </a:outerShdw>
              </a:effectLst>
              <a:cs typeface="B Nazanin" panose="00000400000000000000" pitchFamily="2" charset="-78"/>
            </a:endParaRPr>
          </a:p>
        </p:txBody>
      </p:sp>
    </p:spTree>
    <p:extLst>
      <p:ext uri="{BB962C8B-B14F-4D97-AF65-F5344CB8AC3E}">
        <p14:creationId xmlns:p14="http://schemas.microsoft.com/office/powerpoint/2010/main" val="18722677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4546" y="115910"/>
            <a:ext cx="11848564" cy="6606862"/>
          </a:xfrm>
        </p:spPr>
        <p:txBody>
          <a:bodyPr anchor="t">
            <a:normAutofit/>
          </a:bodyPr>
          <a:lstStyle/>
          <a:p>
            <a:pPr marL="0" lvl="0" indent="0" algn="justLow" defTabSz="914400" rtl="1">
              <a:spcAft>
                <a:spcPts val="0"/>
              </a:spcAft>
              <a:buClrTx/>
              <a:buSzTx/>
              <a:buNone/>
              <a:defRPr/>
            </a:pPr>
            <a:endParaRPr lang="fa-IR" sz="3200" b="1" dirty="0">
              <a:solidFill>
                <a:srgbClr val="FF0000"/>
              </a:solidFill>
              <a:latin typeface="Calibri"/>
              <a:cs typeface="B Nazanin"/>
            </a:endParaRPr>
          </a:p>
          <a:p>
            <a:pPr marL="0" lvl="0" indent="0" algn="justLow" defTabSz="914400" rtl="1">
              <a:spcAft>
                <a:spcPts val="0"/>
              </a:spcAft>
              <a:buClrTx/>
              <a:buSzTx/>
              <a:buNone/>
              <a:defRPr/>
            </a:pPr>
            <a:r>
              <a:rPr lang="en-US" sz="3200" b="1" dirty="0">
                <a:solidFill>
                  <a:srgbClr val="FF0000"/>
                </a:solidFill>
                <a:latin typeface="Calibri"/>
                <a:cs typeface="B Nazanin"/>
              </a:rPr>
              <a:t>      </a:t>
            </a:r>
            <a:r>
              <a:rPr lang="fa-IR" sz="3200" b="1" dirty="0">
                <a:solidFill>
                  <a:srgbClr val="FF0000"/>
                </a:solidFill>
                <a:latin typeface="Calibri"/>
                <a:cs typeface="B Nazanin"/>
              </a:rPr>
              <a:t>طرح ريزي شغل:</a:t>
            </a:r>
            <a:r>
              <a:rPr lang="en-US" sz="3200" b="1" dirty="0">
                <a:solidFill>
                  <a:schemeClr val="bg1"/>
                </a:solidFill>
                <a:latin typeface="Calibri"/>
                <a:cs typeface="B Nazanin"/>
              </a:rPr>
              <a:t>Career planning</a:t>
            </a:r>
            <a:r>
              <a:rPr lang="fa-IR" sz="3200" b="1" dirty="0">
                <a:solidFill>
                  <a:srgbClr val="FF0000"/>
                </a:solidFill>
                <a:latin typeface="Calibri"/>
                <a:cs typeface="B Nazanin"/>
              </a:rPr>
              <a:t> </a:t>
            </a:r>
          </a:p>
          <a:p>
            <a:pPr marL="0" lvl="0" indent="0" algn="justLow" defTabSz="914400" rtl="1">
              <a:spcAft>
                <a:spcPts val="0"/>
              </a:spcAft>
              <a:buClrTx/>
              <a:buSzTx/>
              <a:buNone/>
              <a:defRPr/>
            </a:pPr>
            <a:r>
              <a:rPr lang="en-US" sz="3200" b="1" dirty="0">
                <a:solidFill>
                  <a:sysClr val="windowText" lastClr="000000"/>
                </a:solidFill>
                <a:latin typeface="Calibri"/>
                <a:cs typeface="B Nazanin"/>
              </a:rPr>
              <a:t>       </a:t>
            </a:r>
            <a:r>
              <a:rPr lang="fa-IR" sz="3200" b="1" dirty="0">
                <a:solidFill>
                  <a:sysClr val="windowText" lastClr="000000"/>
                </a:solidFill>
                <a:latin typeface="Calibri"/>
                <a:cs typeface="B Nazanin"/>
              </a:rPr>
              <a:t>شامل دو مبحث زير:</a:t>
            </a:r>
          </a:p>
          <a:p>
            <a:pPr marL="685800" lvl="1" algn="justLow" defTabSz="914400" rtl="1">
              <a:spcAft>
                <a:spcPts val="0"/>
              </a:spcAft>
              <a:buClrTx/>
              <a:buSzTx/>
              <a:buFont typeface="Wingdings" pitchFamily="2" charset="2"/>
              <a:buChar char="v"/>
              <a:defRPr/>
            </a:pPr>
            <a:r>
              <a:rPr lang="en-US" sz="2800" b="1" dirty="0">
                <a:solidFill>
                  <a:sysClr val="windowText" lastClr="000000"/>
                </a:solidFill>
                <a:latin typeface="Calibri"/>
                <a:cs typeface="B Nazanin"/>
              </a:rPr>
              <a:t> </a:t>
            </a:r>
            <a:r>
              <a:rPr lang="fa-IR" sz="2800" b="1" dirty="0">
                <a:solidFill>
                  <a:sysClr val="windowText" lastClr="000000"/>
                </a:solidFill>
                <a:latin typeface="Calibri"/>
                <a:cs typeface="B Nazanin"/>
              </a:rPr>
              <a:t>تئوري هايي در زمينه ويژگيهاي شغل، شامل سه تئوري زير:</a:t>
            </a:r>
          </a:p>
          <a:p>
            <a:pPr marL="800100" lvl="2" indent="0" algn="justLow" defTabSz="914400" rtl="1">
              <a:spcAft>
                <a:spcPts val="0"/>
              </a:spcAft>
              <a:buClrTx/>
              <a:buSzTx/>
              <a:buFont typeface="Arial" pitchFamily="34" charset="0"/>
              <a:buChar char="•"/>
              <a:defRPr/>
            </a:pPr>
            <a:r>
              <a:rPr lang="fa-IR" sz="2400" b="1" dirty="0">
                <a:solidFill>
                  <a:sysClr val="windowText" lastClr="000000"/>
                </a:solidFill>
                <a:latin typeface="Calibri"/>
                <a:cs typeface="B Nazanin"/>
              </a:rPr>
              <a:t>تئوري اسنادي – (ترنز و لارنس)</a:t>
            </a:r>
          </a:p>
          <a:p>
            <a:pPr marL="800100" lvl="2" indent="0" algn="justLow" defTabSz="914400" rtl="1">
              <a:spcAft>
                <a:spcPts val="0"/>
              </a:spcAft>
              <a:buClrTx/>
              <a:buSzTx/>
              <a:buFont typeface="Arial" pitchFamily="34" charset="0"/>
              <a:buChar char="•"/>
              <a:defRPr/>
            </a:pPr>
            <a:r>
              <a:rPr lang="fa-IR" sz="2400" b="1" dirty="0">
                <a:solidFill>
                  <a:sysClr val="windowText" lastClr="000000"/>
                </a:solidFill>
                <a:latin typeface="Calibri"/>
                <a:cs typeface="B Nazanin"/>
              </a:rPr>
              <a:t>الگوي ويژگيهاي شغلي (ريچارد هك من و گرگ الدهام)</a:t>
            </a:r>
          </a:p>
          <a:p>
            <a:pPr marL="800100" lvl="2" indent="0" algn="justLow" defTabSz="914400" rtl="1">
              <a:spcAft>
                <a:spcPts val="0"/>
              </a:spcAft>
              <a:buClrTx/>
              <a:buSzTx/>
              <a:buFont typeface="Arial" pitchFamily="34" charset="0"/>
              <a:buChar char="•"/>
              <a:defRPr/>
            </a:pPr>
            <a:r>
              <a:rPr lang="fa-IR" sz="2400" b="1" dirty="0">
                <a:solidFill>
                  <a:sysClr val="windowText" lastClr="000000"/>
                </a:solidFill>
                <a:latin typeface="Calibri"/>
                <a:cs typeface="B Nazanin"/>
              </a:rPr>
              <a:t>الگوي پردازش اطلاعات اجتماعي</a:t>
            </a:r>
          </a:p>
          <a:p>
            <a:pPr marL="685800" lvl="1" algn="justLow" defTabSz="914400" rtl="1">
              <a:spcAft>
                <a:spcPts val="0"/>
              </a:spcAft>
              <a:buClrTx/>
              <a:buSzTx/>
              <a:buFont typeface="Wingdings" pitchFamily="2" charset="2"/>
              <a:buChar char="v"/>
              <a:defRPr/>
            </a:pPr>
            <a:r>
              <a:rPr lang="en-US" sz="2800" b="1" dirty="0">
                <a:solidFill>
                  <a:sysClr val="windowText" lastClr="000000"/>
                </a:solidFill>
                <a:latin typeface="Calibri"/>
                <a:cs typeface="B Nazanin"/>
              </a:rPr>
              <a:t> </a:t>
            </a:r>
            <a:r>
              <a:rPr lang="fa-IR" sz="2800" b="1" dirty="0">
                <a:solidFill>
                  <a:sysClr val="windowText" lastClr="000000"/>
                </a:solidFill>
                <a:latin typeface="Calibri"/>
                <a:cs typeface="B Nazanin"/>
              </a:rPr>
              <a:t>طرح ريزي مجدد شغل، به سه روش زير:</a:t>
            </a:r>
          </a:p>
          <a:p>
            <a:pPr marL="800100" lvl="2" indent="0" algn="justLow" defTabSz="914400" rtl="1">
              <a:spcAft>
                <a:spcPts val="0"/>
              </a:spcAft>
              <a:buClrTx/>
              <a:buSzTx/>
              <a:buFont typeface="Arial" pitchFamily="34" charset="0"/>
              <a:buChar char="•"/>
              <a:defRPr/>
            </a:pPr>
            <a:r>
              <a:rPr lang="fa-IR" sz="2400" b="1" dirty="0">
                <a:solidFill>
                  <a:sysClr val="windowText" lastClr="000000"/>
                </a:solidFill>
                <a:latin typeface="Calibri"/>
                <a:cs typeface="B Nazanin"/>
              </a:rPr>
              <a:t>گردش كار</a:t>
            </a:r>
          </a:p>
          <a:p>
            <a:pPr marL="800100" lvl="2" indent="0" algn="justLow" defTabSz="914400" rtl="1">
              <a:spcAft>
                <a:spcPts val="0"/>
              </a:spcAft>
              <a:buClrTx/>
              <a:buSzTx/>
              <a:buFont typeface="Arial" pitchFamily="34" charset="0"/>
              <a:buChar char="•"/>
              <a:defRPr/>
            </a:pPr>
            <a:r>
              <a:rPr lang="fa-IR" sz="2400" b="1" dirty="0">
                <a:solidFill>
                  <a:sysClr val="windowText" lastClr="000000"/>
                </a:solidFill>
                <a:latin typeface="Calibri"/>
                <a:cs typeface="B Nazanin"/>
              </a:rPr>
              <a:t>توسعه شغل (بسط و گسترش وظايف به صورت افقي)</a:t>
            </a:r>
          </a:p>
          <a:p>
            <a:pPr marL="800100" lvl="2" indent="0" algn="justLow" defTabSz="914400" rtl="1">
              <a:spcAft>
                <a:spcPts val="0"/>
              </a:spcAft>
              <a:buClrTx/>
              <a:buSzTx/>
              <a:buFont typeface="Arial" pitchFamily="34" charset="0"/>
              <a:buChar char="•"/>
              <a:defRPr/>
            </a:pPr>
            <a:r>
              <a:rPr lang="fa-IR" sz="2400" b="1" dirty="0">
                <a:solidFill>
                  <a:sysClr val="windowText" lastClr="000000"/>
                </a:solidFill>
                <a:latin typeface="Calibri"/>
                <a:cs typeface="B Nazanin"/>
              </a:rPr>
              <a:t>غني سازي شغل (بسط و گسترش وظايف به صورت عمودي)</a:t>
            </a:r>
          </a:p>
          <a:p>
            <a:pPr marL="0" indent="0" algn="r" rtl="1">
              <a:buNone/>
            </a:pPr>
            <a:endParaRPr lang="en-US" sz="2400" dirty="0"/>
          </a:p>
        </p:txBody>
      </p:sp>
    </p:spTree>
    <p:extLst>
      <p:ext uri="{BB962C8B-B14F-4D97-AF65-F5344CB8AC3E}">
        <p14:creationId xmlns:p14="http://schemas.microsoft.com/office/powerpoint/2010/main" val="3252402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p:cNvSpPr>
            <a:spLocks noGrp="1"/>
          </p:cNvSpPr>
          <p:nvPr>
            <p:ph idx="1"/>
          </p:nvPr>
        </p:nvSpPr>
        <p:spPr>
          <a:xfrm>
            <a:off x="153988" y="115888"/>
            <a:ext cx="11887200" cy="6632575"/>
          </a:xfrm>
          <a:prstGeom prst="rect">
            <a:avLst/>
          </a:prstGeom>
        </p:spPr>
        <p:txBody>
          <a:bodyPr anchor="t">
            <a:normAutofit/>
          </a:bodyPr>
          <a:lstStyle>
            <a:lvl1pPr marL="342900" indent="-342900" algn="justLow"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justLow" defTabSz="914400" rtl="1" eaLnBrk="1" latinLnBrk="0" hangingPunct="1">
              <a:spcBef>
                <a:spcPct val="20000"/>
              </a:spcBef>
              <a:buFont typeface="Arial" pitchFamily="34" charset="0"/>
              <a:buNone/>
              <a:defRPr sz="2800" kern="1200">
                <a:solidFill>
                  <a:schemeClr val="tx1"/>
                </a:solidFill>
                <a:latin typeface="+mn-lt"/>
                <a:ea typeface="+mn-ea"/>
                <a:cs typeface="+mn-cs"/>
              </a:defRPr>
            </a:lvl2pPr>
            <a:lvl3pPr marL="1143000" indent="-228600" algn="justLow"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justLow"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justLow"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Low" defTabSz="914400" rtl="1" eaLnBrk="1" fontAlgn="auto" latinLnBrk="0" hangingPunct="1">
              <a:lnSpc>
                <a:spcPct val="150000"/>
              </a:lnSpc>
              <a:spcBef>
                <a:spcPct val="20000"/>
              </a:spcBef>
              <a:spcAft>
                <a:spcPts val="0"/>
              </a:spcAft>
              <a:buClrTx/>
              <a:buSzTx/>
              <a:buFont typeface="Arial" pitchFamily="34" charset="0"/>
              <a:buNone/>
              <a:tabLst/>
              <a:defRPr/>
            </a:pPr>
            <a:endParaRPr kumimoji="0" lang="fa-IR" sz="2400" b="1" i="0" u="none" strike="noStrike" kern="1200" cap="none" spc="0" normalizeH="0" baseline="0" noProof="0" dirty="0">
              <a:ln>
                <a:noFill/>
              </a:ln>
              <a:solidFill>
                <a:srgbClr val="FF0000"/>
              </a:solidFill>
              <a:effectLst/>
              <a:uLnTx/>
              <a:uFillTx/>
              <a:latin typeface="Calibri"/>
              <a:ea typeface="+mn-ea"/>
              <a:cs typeface="B Nazanin"/>
            </a:endParaRPr>
          </a:p>
          <a:p>
            <a:pPr marL="0" lvl="0" indent="0">
              <a:lnSpc>
                <a:spcPct val="150000"/>
              </a:lnSpc>
              <a:spcAft>
                <a:spcPts val="0"/>
              </a:spcAft>
              <a:buClrTx/>
              <a:buSzTx/>
              <a:buNone/>
              <a:defRPr/>
            </a:pPr>
            <a:r>
              <a:rPr kumimoji="0" lang="en-US" b="1" i="0" u="none" strike="noStrike" kern="1200" cap="none" spc="0" normalizeH="0" baseline="0" noProof="0" dirty="0">
                <a:ln>
                  <a:noFill/>
                </a:ln>
                <a:solidFill>
                  <a:srgbClr val="FF0000"/>
                </a:solidFill>
                <a:effectLst/>
                <a:uLnTx/>
                <a:uFillTx/>
                <a:latin typeface="Calibri"/>
                <a:ea typeface="+mn-ea"/>
                <a:cs typeface="B Nazanin"/>
              </a:rPr>
              <a:t> </a:t>
            </a:r>
            <a:r>
              <a:rPr kumimoji="0" lang="fa-IR" b="1" i="0" u="none" strike="noStrike" kern="1200" cap="none" spc="0" normalizeH="0" baseline="0" noProof="0" dirty="0">
                <a:ln>
                  <a:noFill/>
                </a:ln>
                <a:solidFill>
                  <a:srgbClr val="FF0000"/>
                </a:solidFill>
                <a:effectLst/>
                <a:uLnTx/>
                <a:uFillTx/>
                <a:latin typeface="Calibri"/>
                <a:ea typeface="+mn-ea"/>
                <a:cs typeface="B Nazanin"/>
              </a:rPr>
              <a:t>  </a:t>
            </a:r>
            <a:r>
              <a:rPr kumimoji="0" lang="en-US" b="1" i="0" u="none" strike="noStrike" kern="1200" cap="none" spc="0" normalizeH="0" baseline="0" noProof="0" dirty="0">
                <a:ln>
                  <a:noFill/>
                </a:ln>
                <a:solidFill>
                  <a:srgbClr val="FF0000"/>
                </a:solidFill>
                <a:effectLst/>
                <a:uLnTx/>
                <a:uFillTx/>
                <a:latin typeface="Calibri"/>
                <a:ea typeface="+mn-ea"/>
                <a:cs typeface="B Nazanin"/>
              </a:rPr>
              <a:t>   </a:t>
            </a:r>
            <a:r>
              <a:rPr kumimoji="0" lang="fa-IR" b="1" i="0" u="none" strike="noStrike" kern="1200" cap="none" spc="0" normalizeH="0" baseline="0" noProof="0" dirty="0">
                <a:ln>
                  <a:noFill/>
                </a:ln>
                <a:solidFill>
                  <a:srgbClr val="FF0000"/>
                </a:solidFill>
                <a:effectLst/>
                <a:uLnTx/>
                <a:uFillTx/>
                <a:latin typeface="Calibri"/>
                <a:ea typeface="+mn-ea"/>
                <a:cs typeface="B Nazanin"/>
              </a:rPr>
              <a:t>تكنولوژي در سازمان</a:t>
            </a:r>
            <a:r>
              <a:rPr kumimoji="0" lang="fa-IR" sz="2400" b="1" i="0" u="none" strike="noStrike" kern="1200" cap="none" spc="0" normalizeH="0" baseline="0" noProof="0" dirty="0">
                <a:ln>
                  <a:noFill/>
                </a:ln>
                <a:solidFill>
                  <a:srgbClr val="FF0000"/>
                </a:solidFill>
                <a:effectLst/>
                <a:uLnTx/>
                <a:uFillTx/>
                <a:latin typeface="Calibri"/>
                <a:ea typeface="+mn-ea"/>
                <a:cs typeface="B Nazanin"/>
              </a:rPr>
              <a:t>:</a:t>
            </a:r>
            <a:r>
              <a:rPr lang="en-US" sz="2400" b="1" dirty="0">
                <a:solidFill>
                  <a:schemeClr val="bg1"/>
                </a:solidFill>
                <a:latin typeface="Calibri"/>
                <a:cs typeface="B Nazanin"/>
              </a:rPr>
              <a:t> </a:t>
            </a:r>
            <a:r>
              <a:rPr lang="en-US" b="1" dirty="0">
                <a:solidFill>
                  <a:schemeClr val="bg1"/>
                </a:solidFill>
                <a:latin typeface="Calibri"/>
                <a:cs typeface="B Nazanin"/>
              </a:rPr>
              <a:t>Technology Organization</a:t>
            </a:r>
            <a:endParaRPr kumimoji="0" lang="fa-IR" b="1" i="0" u="none" strike="noStrike" kern="1200" cap="none" spc="0" normalizeH="0" baseline="0" noProof="0" dirty="0">
              <a:ln>
                <a:noFill/>
              </a:ln>
              <a:solidFill>
                <a:srgbClr val="FF0000"/>
              </a:solidFill>
              <a:effectLst/>
              <a:uLnTx/>
              <a:uFillTx/>
              <a:latin typeface="Calibri"/>
              <a:cs typeface="B Nazanin"/>
            </a:endParaRPr>
          </a:p>
          <a:p>
            <a:pPr marL="0" marR="0" lvl="0" indent="0" algn="r" defTabSz="914400" rtl="1" eaLnBrk="1" fontAlgn="auto" latinLnBrk="0" hangingPunct="1">
              <a:lnSpc>
                <a:spcPct val="150000"/>
              </a:lnSpc>
              <a:spcBef>
                <a:spcPct val="20000"/>
              </a:spcBef>
              <a:spcAft>
                <a:spcPts val="0"/>
              </a:spcAft>
              <a:buClrTx/>
              <a:buSzTx/>
              <a:buFont typeface="Arial" pitchFamily="34" charset="0"/>
              <a:buNone/>
              <a:tabLst/>
              <a:defRPr/>
            </a:pPr>
            <a:r>
              <a:rPr kumimoji="0" lang="en-US" sz="2400" b="1" i="0" u="none" strike="noStrike" kern="1200" cap="none" spc="0" normalizeH="0" baseline="0" noProof="0" dirty="0">
                <a:ln>
                  <a:noFill/>
                </a:ln>
                <a:solidFill>
                  <a:sysClr val="windowText" lastClr="000000"/>
                </a:solidFill>
                <a:effectLst/>
                <a:uLnTx/>
                <a:uFillTx/>
                <a:latin typeface="Calibri"/>
                <a:ea typeface="+mn-ea"/>
                <a:cs typeface="B Nazanin"/>
              </a:rPr>
              <a:t> </a:t>
            </a:r>
            <a:r>
              <a:rPr kumimoji="0" lang="fa-IR" sz="2400" b="1" i="0" u="none" strike="noStrike" kern="1200" cap="none" spc="0" normalizeH="0" baseline="0" noProof="0" dirty="0">
                <a:ln>
                  <a:noFill/>
                </a:ln>
                <a:solidFill>
                  <a:sysClr val="windowText" lastClr="000000"/>
                </a:solidFill>
                <a:effectLst/>
                <a:uLnTx/>
                <a:uFillTx/>
                <a:latin typeface="Calibri"/>
                <a:ea typeface="+mn-ea"/>
                <a:cs typeface="B Nazanin"/>
              </a:rPr>
              <a:t>  </a:t>
            </a:r>
            <a:r>
              <a:rPr kumimoji="0" lang="en-US" sz="2400" b="1" i="0" u="none" strike="noStrike" kern="1200" cap="none" spc="0" normalizeH="0" baseline="0" noProof="0" dirty="0">
                <a:ln>
                  <a:noFill/>
                </a:ln>
                <a:solidFill>
                  <a:sysClr val="windowText" lastClr="000000"/>
                </a:solidFill>
                <a:effectLst/>
                <a:uLnTx/>
                <a:uFillTx/>
                <a:latin typeface="Calibri"/>
                <a:ea typeface="+mn-ea"/>
                <a:cs typeface="B Nazanin"/>
              </a:rPr>
              <a:t>    </a:t>
            </a:r>
            <a:r>
              <a:rPr kumimoji="0" lang="fa-IR" sz="2400" b="1" i="0" u="none" strike="noStrike" kern="1200" cap="none" spc="0" normalizeH="0" baseline="0" noProof="0" dirty="0">
                <a:ln>
                  <a:noFill/>
                </a:ln>
                <a:solidFill>
                  <a:sysClr val="windowText" lastClr="000000"/>
                </a:solidFill>
                <a:effectLst/>
                <a:uLnTx/>
                <a:uFillTx/>
                <a:latin typeface="Calibri"/>
                <a:ea typeface="+mn-ea"/>
                <a:cs typeface="B Nazanin"/>
              </a:rPr>
              <a:t>تعريف تكنولوژي: تكنولوژي عبارت است از شيوه اي كه داده ها (اقلام مصرفي) به ستاده ها (محصول)تبديل</a:t>
            </a:r>
            <a:r>
              <a:rPr kumimoji="0" lang="en-US" sz="2400" b="1" i="0" u="none" strike="noStrike" kern="1200" cap="none" spc="0" normalizeH="0" baseline="0" noProof="0" dirty="0">
                <a:ln>
                  <a:noFill/>
                </a:ln>
                <a:solidFill>
                  <a:sysClr val="windowText" lastClr="000000"/>
                </a:solidFill>
                <a:effectLst/>
                <a:uLnTx/>
                <a:uFillTx/>
                <a:latin typeface="Calibri"/>
                <a:ea typeface="+mn-ea"/>
                <a:cs typeface="B Nazanin"/>
              </a:rPr>
              <a:t> </a:t>
            </a:r>
            <a:r>
              <a:rPr kumimoji="0" lang="fa-IR" sz="2400" b="1" i="0" u="none" strike="noStrike" kern="1200" cap="none" spc="0" normalizeH="0" noProof="0" dirty="0">
                <a:ln>
                  <a:noFill/>
                </a:ln>
                <a:solidFill>
                  <a:sysClr val="windowText" lastClr="000000"/>
                </a:solidFill>
                <a:effectLst/>
                <a:uLnTx/>
                <a:uFillTx/>
                <a:latin typeface="Calibri"/>
                <a:ea typeface="+mn-ea"/>
                <a:cs typeface="B Nazanin"/>
              </a:rPr>
              <a:t>                                </a:t>
            </a:r>
            <a:r>
              <a:rPr kumimoji="0" lang="fa-IR" sz="2400" b="1" i="0" u="none" strike="noStrike" kern="1200" cap="none" spc="0" normalizeH="0" baseline="0" noProof="0" dirty="0">
                <a:ln>
                  <a:noFill/>
                </a:ln>
                <a:solidFill>
                  <a:sysClr val="windowText" lastClr="000000"/>
                </a:solidFill>
                <a:effectLst/>
                <a:uLnTx/>
                <a:uFillTx/>
                <a:latin typeface="Calibri"/>
                <a:ea typeface="+mn-ea"/>
                <a:cs typeface="B Nazanin"/>
              </a:rPr>
              <a:t>و       و می شود  </a:t>
            </a:r>
            <a:r>
              <a:rPr kumimoji="0" lang="fa-IR" sz="2800" b="1" i="0" strike="noStrike" kern="1200" cap="none" spc="0" normalizeH="0" baseline="0" noProof="0" dirty="0">
                <a:ln>
                  <a:noFill/>
                </a:ln>
                <a:solidFill>
                  <a:srgbClr val="FF0000"/>
                </a:solidFill>
                <a:effectLst/>
                <a:uLnTx/>
                <a:uFillTx/>
                <a:latin typeface="Calibri"/>
                <a:ea typeface="+mn-ea"/>
                <a:cs typeface="B Nazanin"/>
              </a:rPr>
              <a:t>هدف اصلي از كاربرد تكنولوژي نوين </a:t>
            </a:r>
            <a:r>
              <a:rPr kumimoji="0" lang="fa-IR" sz="2400" b="1" i="0" u="none" strike="noStrike" kern="1200" cap="none" spc="0" normalizeH="0" baseline="0" noProof="0" dirty="0">
                <a:ln>
                  <a:noFill/>
                </a:ln>
                <a:solidFill>
                  <a:sysClr val="windowText" lastClr="000000"/>
                </a:solidFill>
                <a:effectLst/>
                <a:uLnTx/>
                <a:uFillTx/>
                <a:latin typeface="Calibri"/>
                <a:ea typeface="+mn-ea"/>
                <a:cs typeface="B Nazanin"/>
              </a:rPr>
              <a:t>در محل كار، جايگزيني ماشين آلات به جاي نيروي         انساني و توليد با كيفيت و كميت بالاتر با هزينه كمتر است. </a:t>
            </a:r>
          </a:p>
          <a:p>
            <a:pPr marL="0" marR="0" lvl="0" indent="0" algn="ctr" defTabSz="914400" rtl="1" eaLnBrk="1" fontAlgn="auto" latinLnBrk="0" hangingPunct="1">
              <a:lnSpc>
                <a:spcPct val="150000"/>
              </a:lnSpc>
              <a:spcBef>
                <a:spcPct val="20000"/>
              </a:spcBef>
              <a:spcAft>
                <a:spcPts val="0"/>
              </a:spcAft>
              <a:buClrTx/>
              <a:buSzTx/>
              <a:buFont typeface="Arial" pitchFamily="34" charset="0"/>
              <a:buNone/>
              <a:tabLst/>
              <a:defRPr/>
            </a:pPr>
            <a:r>
              <a:rPr kumimoji="0" lang="fa-IR" b="1" i="0" u="none" strike="noStrike" kern="1200" cap="none" spc="0" normalizeH="0" baseline="0" noProof="0" dirty="0">
                <a:ln>
                  <a:noFill/>
                </a:ln>
                <a:solidFill>
                  <a:sysClr val="windowText" lastClr="000000"/>
                </a:solidFill>
                <a:effectLst/>
                <a:uLnTx/>
                <a:uFillTx/>
                <a:latin typeface="Calibri"/>
                <a:ea typeface="+mn-ea"/>
                <a:cs typeface="B Nazanin"/>
              </a:rPr>
              <a:t>   در اين بخش ما در رابطه با تكنولوژي به چهار موضوع ويژه مي پردازيم. آنها عبارت                     اند از</a:t>
            </a:r>
            <a:r>
              <a:rPr kumimoji="0" lang="fa-IR" sz="4000" b="1" i="0" u="none" strike="noStrike" kern="1200" cap="none" spc="0" normalizeH="0" baseline="0" noProof="0" dirty="0">
                <a:ln>
                  <a:noFill/>
                </a:ln>
                <a:solidFill>
                  <a:srgbClr val="FF0000"/>
                </a:solidFill>
                <a:effectLst/>
                <a:uLnTx/>
                <a:uFillTx/>
                <a:latin typeface="Calibri"/>
                <a:ea typeface="+mn-ea"/>
                <a:cs typeface="B Nazanin"/>
              </a:rPr>
              <a:t>: مديريت كيفيت كامل، بازسازي فرآيند كار، سيستم توليد انعطاف پذير و منسوخ شدن مهارت ها</a:t>
            </a:r>
            <a:r>
              <a:rPr kumimoji="0" lang="fa-IR" sz="2400" b="1" i="0" u="none" strike="noStrike" kern="1200" cap="none" spc="0" normalizeH="0" baseline="0" noProof="0" dirty="0">
                <a:ln>
                  <a:noFill/>
                </a:ln>
                <a:solidFill>
                  <a:sysClr val="windowText" lastClr="000000"/>
                </a:solidFill>
                <a:effectLst/>
                <a:uLnTx/>
                <a:uFillTx/>
                <a:latin typeface="Calibri"/>
                <a:ea typeface="+mn-ea"/>
                <a:cs typeface="B Nazanin"/>
              </a:rPr>
              <a:t>.</a:t>
            </a:r>
          </a:p>
        </p:txBody>
      </p:sp>
    </p:spTree>
    <p:extLst>
      <p:ext uri="{BB962C8B-B14F-4D97-AF65-F5344CB8AC3E}">
        <p14:creationId xmlns:p14="http://schemas.microsoft.com/office/powerpoint/2010/main" val="16746477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0153" y="103032"/>
            <a:ext cx="11925836" cy="6658376"/>
          </a:xfrm>
        </p:spPr>
        <p:txBody>
          <a:bodyPr anchor="t"/>
          <a:lstStyle/>
          <a:p>
            <a:pPr marL="0" lvl="0" indent="0" algn="justLow" defTabSz="914400" rtl="1">
              <a:lnSpc>
                <a:spcPct val="150000"/>
              </a:lnSpc>
              <a:spcAft>
                <a:spcPts val="0"/>
              </a:spcAft>
              <a:buClrTx/>
              <a:buSzTx/>
              <a:buNone/>
              <a:defRPr/>
            </a:pPr>
            <a:r>
              <a:rPr lang="fa-IR" sz="2400" b="1" dirty="0">
                <a:solidFill>
                  <a:srgbClr val="FF0000"/>
                </a:solidFill>
                <a:latin typeface="Calibri"/>
                <a:cs typeface="B Nazanin"/>
              </a:rPr>
              <a:t>1              1*-</a:t>
            </a:r>
            <a:r>
              <a:rPr lang="fa-IR" sz="3200" b="1" dirty="0">
                <a:solidFill>
                  <a:srgbClr val="FF0000"/>
                </a:solidFill>
                <a:latin typeface="Calibri"/>
                <a:cs typeface="B Nazanin"/>
              </a:rPr>
              <a:t>مديريت كيفيت كامل:</a:t>
            </a:r>
            <a:r>
              <a:rPr lang="en-US" sz="2800" b="1" dirty="0">
                <a:solidFill>
                  <a:schemeClr val="bg1"/>
                </a:solidFill>
                <a:latin typeface="Calibri"/>
                <a:cs typeface="B Nazanin"/>
              </a:rPr>
              <a:t>Full planning management</a:t>
            </a:r>
            <a:endParaRPr lang="fa-IR" sz="2800" b="1" dirty="0">
              <a:solidFill>
                <a:schemeClr val="bg1"/>
              </a:solidFill>
              <a:latin typeface="Calibri"/>
              <a:cs typeface="B Nazanin"/>
            </a:endParaRPr>
          </a:p>
          <a:p>
            <a:pPr marL="0" lvl="0" indent="0" algn="ctr" defTabSz="914400" rtl="1">
              <a:lnSpc>
                <a:spcPct val="150000"/>
              </a:lnSpc>
              <a:spcAft>
                <a:spcPts val="0"/>
              </a:spcAft>
              <a:buClrTx/>
              <a:buSzTx/>
              <a:buNone/>
              <a:defRPr/>
            </a:pPr>
            <a:r>
              <a:rPr lang="fa-IR" sz="2400" b="1" dirty="0">
                <a:solidFill>
                  <a:sysClr val="windowText" lastClr="000000"/>
                </a:solidFill>
                <a:latin typeface="Calibri"/>
                <a:cs typeface="B Nazanin"/>
              </a:rPr>
              <a:t>.              </a:t>
            </a:r>
            <a:r>
              <a:rPr lang="fa-IR" sz="3200" b="1" dirty="0">
                <a:solidFill>
                  <a:schemeClr val="bg1"/>
                </a:solidFill>
                <a:latin typeface="Calibri"/>
                <a:cs typeface="B Nazanin"/>
              </a:rPr>
              <a:t>در اجراي برنامه هاي مديريت كيفيت كامل سعي مي شود تا</a:t>
            </a:r>
            <a:r>
              <a:rPr lang="fa-IR" sz="3200" b="1" dirty="0">
                <a:solidFill>
                  <a:srgbClr val="FF0000"/>
                </a:solidFill>
                <a:latin typeface="Calibri"/>
                <a:cs typeface="B Nazanin"/>
              </a:rPr>
              <a:t> </a:t>
            </a:r>
            <a:r>
              <a:rPr lang="fa-IR" sz="3200" b="1" u="sng" dirty="0">
                <a:solidFill>
                  <a:srgbClr val="FF0000"/>
                </a:solidFill>
                <a:latin typeface="Calibri"/>
                <a:cs typeface="B Nazanin"/>
              </a:rPr>
              <a:t>فرآيندها بصورت         مستمر  بهبود يابد تا دامنه تغييرات پيوسته كاهش </a:t>
            </a:r>
            <a:r>
              <a:rPr lang="fa-IR" sz="3200" b="1" dirty="0">
                <a:solidFill>
                  <a:srgbClr val="FF0000"/>
                </a:solidFill>
                <a:latin typeface="Calibri"/>
                <a:cs typeface="B Nazanin"/>
              </a:rPr>
              <a:t>پيدا كند</a:t>
            </a:r>
            <a:r>
              <a:rPr lang="fa-IR" sz="3200" b="1" dirty="0">
                <a:solidFill>
                  <a:schemeClr val="bg1"/>
                </a:solidFill>
                <a:latin typeface="Calibri"/>
                <a:cs typeface="B Nazanin"/>
              </a:rPr>
              <a:t> </a:t>
            </a:r>
            <a:r>
              <a:rPr lang="fa-IR" sz="2400" b="1" dirty="0">
                <a:solidFill>
                  <a:sysClr val="windowText" lastClr="000000"/>
                </a:solidFill>
                <a:latin typeface="Calibri"/>
                <a:cs typeface="B Nazanin"/>
              </a:rPr>
              <a:t>در بحث از مديريت                 كيفيت كامل استدلال مي شود كه (( خوب بودن )) به اندازه كافي خوب نيست! براي روشن تر شدن اين                          مطلب، فرض كنيد كه 99/9% كار كه عالي باشد قابل قبول است و اين بالاترين استانداردي است كه                              مي تواند كار را عالي معرفي كند</a:t>
            </a:r>
          </a:p>
          <a:p>
            <a:pPr marL="0" indent="0" algn="r" rtl="1">
              <a:lnSpc>
                <a:spcPct val="150000"/>
              </a:lnSpc>
              <a:buNone/>
            </a:pPr>
            <a:endParaRPr lang="en-US" dirty="0"/>
          </a:p>
        </p:txBody>
      </p:sp>
    </p:spTree>
    <p:extLst>
      <p:ext uri="{BB962C8B-B14F-4D97-AF65-F5344CB8AC3E}">
        <p14:creationId xmlns:p14="http://schemas.microsoft.com/office/powerpoint/2010/main" val="11255821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3183" y="115910"/>
            <a:ext cx="11797047" cy="6645498"/>
          </a:xfrm>
        </p:spPr>
        <p:txBody>
          <a:bodyPr anchor="t">
            <a:normAutofit fontScale="92500"/>
          </a:bodyPr>
          <a:lstStyle/>
          <a:p>
            <a:pPr marL="0" lvl="0" indent="0" algn="justLow" defTabSz="914400" rtl="1">
              <a:lnSpc>
                <a:spcPct val="150000"/>
              </a:lnSpc>
              <a:spcAft>
                <a:spcPts val="0"/>
              </a:spcAft>
              <a:buClrTx/>
              <a:buSzTx/>
              <a:buNone/>
              <a:defRPr/>
            </a:pPr>
            <a:r>
              <a:rPr lang="fa-IR" sz="3200" b="1" dirty="0">
                <a:solidFill>
                  <a:srgbClr val="C00000"/>
                </a:solidFill>
                <a:latin typeface="Calibri"/>
                <a:cs typeface="B Nazanin"/>
              </a:rPr>
              <a:t>    بازسازي فرآيند كار:</a:t>
            </a:r>
            <a:r>
              <a:rPr lang="en-US" sz="3200" b="1" dirty="0">
                <a:solidFill>
                  <a:schemeClr val="bg1"/>
                </a:solidFill>
                <a:latin typeface="Calibri"/>
                <a:cs typeface="B Nazanin"/>
              </a:rPr>
              <a:t>The reconstruction process</a:t>
            </a:r>
            <a:endParaRPr lang="fa-IR" sz="3200" b="1" dirty="0">
              <a:solidFill>
                <a:schemeClr val="bg1"/>
              </a:solidFill>
              <a:latin typeface="Calibri"/>
              <a:cs typeface="B Nazanin"/>
            </a:endParaRPr>
          </a:p>
          <a:p>
            <a:pPr marL="0" lvl="0" indent="0" algn="justLow" defTabSz="914400" rtl="1">
              <a:lnSpc>
                <a:spcPct val="150000"/>
              </a:lnSpc>
              <a:spcAft>
                <a:spcPts val="0"/>
              </a:spcAft>
              <a:buClrTx/>
              <a:buSzTx/>
              <a:buNone/>
              <a:defRPr/>
            </a:pPr>
            <a:endParaRPr lang="fa-IR" sz="2400" b="1" dirty="0">
              <a:solidFill>
                <a:sysClr val="windowText" lastClr="000000"/>
              </a:solidFill>
              <a:latin typeface="Calibri"/>
              <a:cs typeface="B Nazanin"/>
            </a:endParaRPr>
          </a:p>
          <a:p>
            <a:pPr marL="0" lvl="0" indent="0" algn="justLow" defTabSz="914400" rtl="1">
              <a:lnSpc>
                <a:spcPct val="150000"/>
              </a:lnSpc>
              <a:spcAft>
                <a:spcPts val="0"/>
              </a:spcAft>
              <a:buClrTx/>
              <a:buSzTx/>
              <a:buNone/>
              <a:defRPr/>
            </a:pPr>
            <a:r>
              <a:rPr lang="fa-IR" sz="2400" b="1" dirty="0">
                <a:solidFill>
                  <a:sysClr val="windowText" lastClr="000000"/>
                </a:solidFill>
                <a:latin typeface="Calibri"/>
                <a:cs typeface="B Nazanin"/>
              </a:rPr>
              <a:t>   اركان اصلي بازسازي فرآيند كار (مهندسي مجدد): براي بازسازي فرايند ( مهندسي مجدد ) سازمان سه ركن اصلي مورد      توجه قرار مي گيرد. که عبارتند از:</a:t>
            </a:r>
            <a:r>
              <a:rPr lang="en-US" sz="2400" b="1" dirty="0">
                <a:solidFill>
                  <a:sysClr val="windowText" lastClr="000000"/>
                </a:solidFill>
                <a:latin typeface="Calibri"/>
                <a:cs typeface="B Nazanin"/>
              </a:rPr>
              <a:t>*1</a:t>
            </a:r>
            <a:r>
              <a:rPr lang="fa-IR" sz="2400" b="1" dirty="0">
                <a:solidFill>
                  <a:sysClr val="windowText" lastClr="000000"/>
                </a:solidFill>
                <a:latin typeface="Calibri"/>
                <a:cs typeface="B Nazanin"/>
              </a:rPr>
              <a:t> </a:t>
            </a:r>
            <a:r>
              <a:rPr lang="fa-IR" sz="2400" b="1" dirty="0">
                <a:solidFill>
                  <a:srgbClr val="FF0000"/>
                </a:solidFill>
                <a:latin typeface="Calibri"/>
                <a:cs typeface="B Nazanin"/>
              </a:rPr>
              <a:t>شايستگي هاي ويژه (</a:t>
            </a:r>
            <a:r>
              <a:rPr lang="en-US" sz="2400" b="1" dirty="0">
                <a:solidFill>
                  <a:schemeClr val="bg1"/>
                </a:solidFill>
                <a:latin typeface="Calibri"/>
                <a:cs typeface="B Nazanin"/>
              </a:rPr>
              <a:t>Distinctive competencies</a:t>
            </a:r>
            <a:r>
              <a:rPr lang="fa-IR" sz="2400" b="1" dirty="0">
                <a:solidFill>
                  <a:schemeClr val="bg1"/>
                </a:solidFill>
                <a:latin typeface="Calibri"/>
                <a:cs typeface="B Nazanin"/>
              </a:rPr>
              <a:t> </a:t>
            </a:r>
            <a:r>
              <a:rPr lang="fa-IR" sz="2400" b="1" dirty="0">
                <a:solidFill>
                  <a:sysClr val="windowText" lastClr="000000"/>
                </a:solidFill>
                <a:latin typeface="Calibri"/>
                <a:cs typeface="B Nazanin"/>
              </a:rPr>
              <a:t>)،</a:t>
            </a:r>
            <a:r>
              <a:rPr lang="en-US" sz="2400" b="1" dirty="0">
                <a:solidFill>
                  <a:sysClr val="windowText" lastClr="000000"/>
                </a:solidFill>
                <a:latin typeface="Calibri"/>
                <a:cs typeface="B Nazanin"/>
              </a:rPr>
              <a:t>*2</a:t>
            </a:r>
            <a:r>
              <a:rPr lang="fa-IR" sz="2400" b="1" dirty="0">
                <a:solidFill>
                  <a:sysClr val="windowText" lastClr="000000"/>
                </a:solidFill>
                <a:latin typeface="Calibri"/>
                <a:cs typeface="B Nazanin"/>
              </a:rPr>
              <a:t> </a:t>
            </a:r>
            <a:r>
              <a:rPr lang="fa-IR" sz="2400" b="1" dirty="0">
                <a:solidFill>
                  <a:srgbClr val="FF0000"/>
                </a:solidFill>
                <a:latin typeface="Calibri"/>
                <a:cs typeface="B Nazanin"/>
              </a:rPr>
              <a:t>فرايندهاي هسته اي</a:t>
            </a:r>
            <a:r>
              <a:rPr lang="en-US" sz="2400" b="1" dirty="0">
                <a:solidFill>
                  <a:schemeClr val="bg1"/>
                </a:solidFill>
                <a:latin typeface="Calibri"/>
                <a:cs typeface="B Nazanin"/>
              </a:rPr>
              <a:t>Nuclear processes)</a:t>
            </a:r>
            <a:r>
              <a:rPr lang="fa-IR" sz="2400" b="1" dirty="0">
                <a:solidFill>
                  <a:sysClr val="windowText" lastClr="000000"/>
                </a:solidFill>
                <a:latin typeface="Calibri"/>
                <a:cs typeface="B Nazanin"/>
              </a:rPr>
              <a:t>،</a:t>
            </a:r>
            <a:r>
              <a:rPr lang="en-US" sz="2400" b="1" dirty="0">
                <a:solidFill>
                  <a:sysClr val="windowText" lastClr="000000"/>
                </a:solidFill>
                <a:latin typeface="Calibri"/>
                <a:cs typeface="B Nazanin"/>
              </a:rPr>
              <a:t>(</a:t>
            </a:r>
            <a:r>
              <a:rPr lang="fa-IR" sz="2400" b="1" dirty="0">
                <a:solidFill>
                  <a:sysClr val="windowText" lastClr="000000"/>
                </a:solidFill>
                <a:latin typeface="Calibri"/>
                <a:cs typeface="B Nazanin"/>
              </a:rPr>
              <a:t> </a:t>
            </a:r>
            <a:r>
              <a:rPr lang="en-US" sz="2400" b="1" dirty="0">
                <a:solidFill>
                  <a:sysClr val="windowText" lastClr="000000"/>
                </a:solidFill>
                <a:latin typeface="Calibri"/>
                <a:cs typeface="B Nazanin"/>
              </a:rPr>
              <a:t>*3</a:t>
            </a:r>
            <a:r>
              <a:rPr lang="fa-IR" sz="2400" b="1" dirty="0">
                <a:solidFill>
                  <a:srgbClr val="FF0000"/>
                </a:solidFill>
                <a:latin typeface="Calibri"/>
                <a:cs typeface="B Nazanin"/>
              </a:rPr>
              <a:t>تجديد سازمان در سطح افقي</a:t>
            </a:r>
            <a:r>
              <a:rPr lang="fa-IR" sz="2400" b="1" dirty="0">
                <a:solidFill>
                  <a:sysClr val="windowText" lastClr="000000"/>
                </a:solidFill>
                <a:latin typeface="Calibri"/>
                <a:cs typeface="B Nazanin"/>
              </a:rPr>
              <a:t>.</a:t>
            </a:r>
            <a:r>
              <a:rPr lang="en-US" sz="2400" b="1" dirty="0">
                <a:solidFill>
                  <a:sysClr val="windowText" lastClr="000000"/>
                </a:solidFill>
                <a:latin typeface="Calibri"/>
                <a:cs typeface="B Nazanin"/>
              </a:rPr>
              <a:t> Reorganization in the horizontal plane</a:t>
            </a:r>
            <a:endParaRPr lang="fa-IR" sz="2400" b="1" dirty="0">
              <a:solidFill>
                <a:sysClr val="windowText" lastClr="000000"/>
              </a:solidFill>
              <a:latin typeface="Calibri"/>
              <a:cs typeface="B Nazanin"/>
            </a:endParaRPr>
          </a:p>
          <a:p>
            <a:pPr marL="0" lvl="0" indent="0" algn="justLow" defTabSz="914400" rtl="1">
              <a:lnSpc>
                <a:spcPct val="150000"/>
              </a:lnSpc>
              <a:spcAft>
                <a:spcPts val="0"/>
              </a:spcAft>
              <a:buClrTx/>
              <a:buSzTx/>
              <a:buNone/>
              <a:defRPr/>
            </a:pPr>
            <a:r>
              <a:rPr lang="fa-IR" sz="2400" b="1" dirty="0">
                <a:solidFill>
                  <a:srgbClr val="FF3399"/>
                </a:solidFill>
                <a:latin typeface="Calibri"/>
                <a:cs typeface="B Nazanin"/>
              </a:rPr>
              <a:t>مقصود از شايستگي هاي ممتاز</a:t>
            </a:r>
            <a:r>
              <a:rPr lang="en-US" sz="2400" b="1" dirty="0">
                <a:solidFill>
                  <a:srgbClr val="FF3399"/>
                </a:solidFill>
                <a:latin typeface="Calibri"/>
                <a:cs typeface="B Nazanin"/>
              </a:rPr>
              <a:t>:</a:t>
            </a:r>
            <a:r>
              <a:rPr lang="fa-IR" sz="2400" b="1" dirty="0">
                <a:solidFill>
                  <a:srgbClr val="FF3399"/>
                </a:solidFill>
                <a:latin typeface="Calibri"/>
                <a:cs typeface="B Nazanin"/>
              </a:rPr>
              <a:t> </a:t>
            </a:r>
            <a:r>
              <a:rPr lang="fa-IR" sz="2400" b="1" dirty="0">
                <a:solidFill>
                  <a:sysClr val="windowText" lastClr="000000"/>
                </a:solidFill>
                <a:latin typeface="Calibri"/>
                <a:cs typeface="B Nazanin"/>
              </a:rPr>
              <a:t>كارهايي است كه سازمان در مقايسه با سازمانهاي رقيب بهتر مي تواند انجام دهد، همانند: كالاهايي با كيفيت بالاتر، قيمت كمتر، خدمات پس از فروش بهتر و...</a:t>
            </a:r>
          </a:p>
          <a:p>
            <a:pPr marL="0" lvl="0" indent="0" algn="r" rtl="1">
              <a:lnSpc>
                <a:spcPct val="150000"/>
              </a:lnSpc>
              <a:spcAft>
                <a:spcPts val="0"/>
              </a:spcAft>
              <a:buClrTx/>
              <a:buSzTx/>
              <a:buNone/>
              <a:defRPr/>
            </a:pPr>
            <a:r>
              <a:rPr lang="fa-IR" sz="2400" b="1" dirty="0">
                <a:solidFill>
                  <a:srgbClr val="FF3399"/>
                </a:solidFill>
                <a:latin typeface="Calibri"/>
                <a:cs typeface="B Nazanin"/>
              </a:rPr>
              <a:t>فرايندهاي هسته اي</a:t>
            </a:r>
            <a:r>
              <a:rPr lang="en-US" sz="2400" b="1" dirty="0">
                <a:solidFill>
                  <a:srgbClr val="FF3399"/>
                </a:solidFill>
                <a:latin typeface="Calibri"/>
                <a:cs typeface="B Nazanin"/>
              </a:rPr>
              <a:t>;</a:t>
            </a:r>
            <a:r>
              <a:rPr lang="fa-IR" sz="2400" b="1" dirty="0">
                <a:solidFill>
                  <a:srgbClr val="FF3399"/>
                </a:solidFill>
                <a:latin typeface="Calibri"/>
                <a:cs typeface="B Nazanin"/>
              </a:rPr>
              <a:t> </a:t>
            </a:r>
            <a:r>
              <a:rPr lang="fa-IR" sz="2400" b="1" dirty="0">
                <a:solidFill>
                  <a:sysClr val="windowText" lastClr="000000"/>
                </a:solidFill>
                <a:latin typeface="Calibri"/>
                <a:cs typeface="B Nazanin"/>
              </a:rPr>
              <a:t>يعني همان فرايندها يا فراگردهايي كه ارزش شايستگي هاي ويژه يا ممتاز شركت را بالا مي برد و موجب افزودن ارزش به محصولات می شود</a:t>
            </a:r>
          </a:p>
          <a:p>
            <a:pPr marL="0" lvl="0" indent="0" algn="r" rtl="1">
              <a:lnSpc>
                <a:spcPct val="150000"/>
              </a:lnSpc>
              <a:spcAft>
                <a:spcPts val="0"/>
              </a:spcAft>
              <a:buClrTx/>
              <a:buSzTx/>
              <a:buNone/>
              <a:defRPr/>
            </a:pPr>
            <a:r>
              <a:rPr lang="fa-IR" sz="2400" b="1" dirty="0">
                <a:solidFill>
                  <a:sysClr val="windowText" lastClr="000000"/>
                </a:solidFill>
                <a:latin typeface="Calibri"/>
                <a:cs typeface="B Nazanin"/>
              </a:rPr>
              <a:t>سازمان </a:t>
            </a:r>
            <a:r>
              <a:rPr lang="fa-IR" sz="2400" b="1" dirty="0">
                <a:solidFill>
                  <a:srgbClr val="FF3399"/>
                </a:solidFill>
                <a:latin typeface="Calibri"/>
                <a:cs typeface="B Nazanin"/>
              </a:rPr>
              <a:t>در سطح افقي </a:t>
            </a:r>
            <a:r>
              <a:rPr lang="fa-IR" sz="2400" b="1" dirty="0">
                <a:solidFill>
                  <a:sysClr val="windowText" lastClr="000000"/>
                </a:solidFill>
                <a:latin typeface="Calibri"/>
                <a:cs typeface="B Nazanin"/>
              </a:rPr>
              <a:t>بازسازي يا تجديد سازمان گردد و اين به معناي تشكيل تيم هاي خود مدار است و وجود تيم باعث مي شود كه فرآيندها در سازمان (و نه نوع وظيفه) مورد توجه قرار گيرد. </a:t>
            </a:r>
          </a:p>
          <a:p>
            <a:pPr marL="0" indent="0" algn="r" rtl="1">
              <a:lnSpc>
                <a:spcPct val="150000"/>
              </a:lnSpc>
              <a:buNone/>
            </a:pPr>
            <a:endParaRPr lang="en-US" b="1" dirty="0"/>
          </a:p>
        </p:txBody>
      </p:sp>
    </p:spTree>
    <p:extLst>
      <p:ext uri="{BB962C8B-B14F-4D97-AF65-F5344CB8AC3E}">
        <p14:creationId xmlns:p14="http://schemas.microsoft.com/office/powerpoint/2010/main" val="710674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p:cNvSpPr>
            <a:spLocks noGrp="1"/>
          </p:cNvSpPr>
          <p:nvPr>
            <p:ph idx="1"/>
          </p:nvPr>
        </p:nvSpPr>
        <p:spPr>
          <a:xfrm>
            <a:off x="166688" y="193675"/>
            <a:ext cx="11887200" cy="6542088"/>
          </a:xfrm>
          <a:prstGeom prst="rect">
            <a:avLst/>
          </a:prstGeom>
        </p:spPr>
        <p:txBody>
          <a:bodyPr anchor="t">
            <a:normAutofit/>
          </a:bodyPr>
          <a:lstStyle>
            <a:lvl1pPr marL="342900" indent="-342900" algn="justLow"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justLow" defTabSz="914400" rtl="1" eaLnBrk="1" latinLnBrk="0" hangingPunct="1">
              <a:spcBef>
                <a:spcPct val="20000"/>
              </a:spcBef>
              <a:buFont typeface="Arial" pitchFamily="34" charset="0"/>
              <a:buNone/>
              <a:defRPr sz="2800" kern="1200">
                <a:solidFill>
                  <a:schemeClr val="tx1"/>
                </a:solidFill>
                <a:latin typeface="+mn-lt"/>
                <a:ea typeface="+mn-ea"/>
                <a:cs typeface="+mn-cs"/>
              </a:defRPr>
            </a:lvl2pPr>
            <a:lvl3pPr marL="1143000" indent="-228600" algn="justLow"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justLow"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justLow"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Low" defTabSz="914400" rtl="1" eaLnBrk="1" fontAlgn="auto" latinLnBrk="0" hangingPunct="1">
              <a:lnSpc>
                <a:spcPct val="150000"/>
              </a:lnSpc>
              <a:spcBef>
                <a:spcPct val="20000"/>
              </a:spcBef>
              <a:spcAft>
                <a:spcPts val="0"/>
              </a:spcAft>
              <a:buClrTx/>
              <a:buSzTx/>
              <a:buFont typeface="Arial" pitchFamily="34" charset="0"/>
              <a:buNone/>
              <a:tabLst/>
              <a:defRPr/>
            </a:pPr>
            <a:r>
              <a:rPr kumimoji="0" lang="fa-IR" sz="2400" b="1" i="0" u="none" strike="noStrike" kern="1200" cap="none" spc="0" normalizeH="0" baseline="0" noProof="0" dirty="0">
                <a:ln>
                  <a:noFill/>
                </a:ln>
                <a:solidFill>
                  <a:srgbClr val="FF0000"/>
                </a:solidFill>
                <a:effectLst/>
                <a:uLnTx/>
                <a:uFillTx/>
                <a:latin typeface="Calibri"/>
                <a:ea typeface="+mn-ea"/>
                <a:cs typeface="B Nazanin"/>
              </a:rPr>
              <a:t>  مقايسه مديريت كيفيت كامل و بازسازي فرايند:</a:t>
            </a:r>
          </a:p>
          <a:p>
            <a:pPr marL="0" marR="0" lvl="0" indent="0" algn="justLow" defTabSz="914400" rtl="1" eaLnBrk="1" fontAlgn="auto" latinLnBrk="0" hangingPunct="1">
              <a:lnSpc>
                <a:spcPct val="150000"/>
              </a:lnSpc>
              <a:spcBef>
                <a:spcPct val="20000"/>
              </a:spcBef>
              <a:spcAft>
                <a:spcPts val="0"/>
              </a:spcAft>
              <a:buClrTx/>
              <a:buSzTx/>
              <a:buFont typeface="Arial" pitchFamily="34" charset="0"/>
              <a:buNone/>
              <a:tabLst/>
              <a:defRPr/>
            </a:pPr>
            <a:r>
              <a:rPr lang="fa-IR" sz="2400" b="1" noProof="0" dirty="0">
                <a:solidFill>
                  <a:sysClr val="windowText" lastClr="000000"/>
                </a:solidFill>
                <a:latin typeface="Calibri"/>
                <a:cs typeface="B Nazanin"/>
              </a:rPr>
              <a:t>1      </a:t>
            </a:r>
            <a:r>
              <a:rPr lang="en-US" sz="2400" b="1" noProof="0" dirty="0">
                <a:solidFill>
                  <a:sysClr val="windowText" lastClr="000000"/>
                </a:solidFill>
                <a:latin typeface="Calibri"/>
                <a:cs typeface="B Nazanin"/>
              </a:rPr>
              <a:t>1</a:t>
            </a:r>
            <a:r>
              <a:rPr lang="fa-IR" sz="2400" b="1" noProof="0" dirty="0">
                <a:solidFill>
                  <a:sysClr val="windowText" lastClr="000000"/>
                </a:solidFill>
                <a:latin typeface="Calibri"/>
                <a:cs typeface="B Nazanin"/>
              </a:rPr>
              <a:t>*</a:t>
            </a:r>
            <a:r>
              <a:rPr kumimoji="0" lang="fa-IR" sz="2400" b="1" i="0" u="none" strike="noStrike" kern="1200" cap="none" spc="0" normalizeH="0" baseline="0" noProof="0" dirty="0">
                <a:ln>
                  <a:noFill/>
                </a:ln>
                <a:solidFill>
                  <a:sysClr val="windowText" lastClr="000000"/>
                </a:solidFill>
                <a:effectLst/>
                <a:uLnTx/>
                <a:uFillTx/>
                <a:latin typeface="Calibri"/>
                <a:ea typeface="+mn-ea"/>
                <a:cs typeface="B Nazanin"/>
              </a:rPr>
              <a:t>در </a:t>
            </a:r>
            <a:r>
              <a:rPr kumimoji="0" lang="fa-IR" sz="2800" b="1" i="0" u="none" strike="noStrike" kern="1200" cap="none" spc="0" normalizeH="0" baseline="0" noProof="0" dirty="0">
                <a:ln>
                  <a:noFill/>
                </a:ln>
                <a:solidFill>
                  <a:srgbClr val="FF0000"/>
                </a:solidFill>
                <a:effectLst/>
                <a:uLnTx/>
                <a:uFillTx/>
                <a:latin typeface="Calibri"/>
                <a:ea typeface="+mn-ea"/>
                <a:cs typeface="B Nazanin"/>
              </a:rPr>
              <a:t>اجراي مديريت كيفيت كامل </a:t>
            </a:r>
            <a:r>
              <a:rPr kumimoji="0" lang="fa-IR" sz="2400" b="1" i="0" u="none" strike="noStrike" kern="1200" cap="none" spc="0" normalizeH="0" baseline="0" noProof="0" dirty="0">
                <a:ln>
                  <a:noFill/>
                </a:ln>
                <a:solidFill>
                  <a:sysClr val="windowText" lastClr="000000"/>
                </a:solidFill>
                <a:effectLst/>
                <a:uLnTx/>
                <a:uFillTx/>
                <a:latin typeface="Calibri"/>
                <a:ea typeface="+mn-ea"/>
                <a:cs typeface="B Nazanin"/>
              </a:rPr>
              <a:t>كارها به صورت </a:t>
            </a:r>
            <a:r>
              <a:rPr kumimoji="0" lang="fa-IR" sz="2800" b="1" i="1" u="sng" strike="noStrike" kern="1200" cap="none" spc="0" normalizeH="0" baseline="0" noProof="0" dirty="0">
                <a:ln>
                  <a:noFill/>
                </a:ln>
                <a:solidFill>
                  <a:schemeClr val="accent6"/>
                </a:solidFill>
                <a:effectLst/>
                <a:uLnTx/>
                <a:uFillTx/>
                <a:latin typeface="Calibri"/>
                <a:ea typeface="+mn-ea"/>
                <a:cs typeface="B Nazanin"/>
              </a:rPr>
              <a:t>تدريجي بهبود </a:t>
            </a:r>
            <a:r>
              <a:rPr kumimoji="0" lang="fa-IR" sz="2400" b="1" i="0" u="none" strike="noStrike" kern="1200" cap="none" spc="0" normalizeH="0" baseline="0" noProof="0" dirty="0">
                <a:ln>
                  <a:noFill/>
                </a:ln>
                <a:solidFill>
                  <a:sysClr val="windowText" lastClr="000000"/>
                </a:solidFill>
                <a:effectLst/>
                <a:uLnTx/>
                <a:uFillTx/>
                <a:latin typeface="Calibri"/>
                <a:ea typeface="+mn-ea"/>
                <a:cs typeface="B Nazanin"/>
              </a:rPr>
              <a:t>مي يابد،</a:t>
            </a:r>
            <a:r>
              <a:rPr lang="en-US" sz="2400" b="1" dirty="0">
                <a:solidFill>
                  <a:sysClr val="windowText" lastClr="000000"/>
                </a:solidFill>
                <a:latin typeface="Calibri"/>
                <a:cs typeface="B Nazanin"/>
              </a:rPr>
              <a:t>)</a:t>
            </a:r>
            <a:r>
              <a:rPr lang="fa-IR" sz="2400" b="1" dirty="0">
                <a:solidFill>
                  <a:sysClr val="windowText" lastClr="000000"/>
                </a:solidFill>
                <a:latin typeface="Calibri"/>
                <a:cs typeface="B Nazanin"/>
              </a:rPr>
              <a:t>نقص زیاد نیست)</a:t>
            </a:r>
            <a:endParaRPr kumimoji="0" lang="en-US" sz="2400" b="1" i="0" u="none" strike="noStrike" kern="1200" cap="none" spc="0" normalizeH="0" baseline="0" noProof="0" dirty="0">
              <a:ln>
                <a:noFill/>
              </a:ln>
              <a:solidFill>
                <a:sysClr val="windowText" lastClr="000000"/>
              </a:solidFill>
              <a:effectLst/>
              <a:uLnTx/>
              <a:uFillTx/>
              <a:latin typeface="Calibri"/>
              <a:ea typeface="+mn-ea"/>
              <a:cs typeface="B Nazanin"/>
            </a:endParaRPr>
          </a:p>
          <a:p>
            <a:pPr marL="0" marR="0" lvl="0" indent="0" algn="justLow" defTabSz="914400" rtl="1" eaLnBrk="1" fontAlgn="auto" latinLnBrk="0" hangingPunct="1">
              <a:lnSpc>
                <a:spcPct val="150000"/>
              </a:lnSpc>
              <a:spcBef>
                <a:spcPct val="20000"/>
              </a:spcBef>
              <a:spcAft>
                <a:spcPts val="0"/>
              </a:spcAft>
              <a:buClrTx/>
              <a:buSzTx/>
              <a:buFont typeface="Arial" pitchFamily="34" charset="0"/>
              <a:buNone/>
              <a:tabLst/>
              <a:defRPr/>
            </a:pPr>
            <a:r>
              <a:rPr lang="en-US" sz="2400" b="1" dirty="0">
                <a:solidFill>
                  <a:sysClr val="windowText" lastClr="000000"/>
                </a:solidFill>
                <a:latin typeface="Calibri"/>
                <a:cs typeface="B Nazanin"/>
              </a:rPr>
              <a:t>*2       </a:t>
            </a:r>
            <a:r>
              <a:rPr kumimoji="0" lang="fa-IR" sz="2800" b="1" i="0" u="none" strike="noStrike" kern="1200" cap="none" spc="0" normalizeH="0" baseline="0" noProof="0" dirty="0">
                <a:ln>
                  <a:noFill/>
                </a:ln>
                <a:solidFill>
                  <a:schemeClr val="accent6"/>
                </a:solidFill>
                <a:effectLst/>
                <a:uLnTx/>
                <a:uFillTx/>
                <a:latin typeface="Calibri"/>
                <a:ea typeface="+mn-ea"/>
                <a:cs typeface="B Nazanin"/>
              </a:rPr>
              <a:t>در بازسازي </a:t>
            </a:r>
            <a:r>
              <a:rPr kumimoji="0" lang="fa-IR" sz="2400" b="1" i="0" u="none" strike="noStrike" kern="1200" cap="none" spc="0" normalizeH="0" baseline="0" noProof="0" dirty="0">
                <a:ln>
                  <a:noFill/>
                </a:ln>
                <a:solidFill>
                  <a:sysClr val="windowText" lastClr="000000"/>
                </a:solidFill>
                <a:effectLst/>
                <a:uLnTx/>
                <a:uFillTx/>
                <a:latin typeface="Calibri"/>
                <a:ea typeface="+mn-ea"/>
                <a:cs typeface="B Nazanin"/>
              </a:rPr>
              <a:t>عملكرد به صورت</a:t>
            </a:r>
            <a:r>
              <a:rPr kumimoji="0" lang="fa-IR" sz="2800" b="1" i="0" u="sng" strike="noStrike" kern="1200" cap="none" spc="0" normalizeH="0" baseline="0" noProof="0" dirty="0">
                <a:ln>
                  <a:noFill/>
                </a:ln>
                <a:solidFill>
                  <a:srgbClr val="FF0000"/>
                </a:solidFill>
                <a:effectLst/>
                <a:uLnTx/>
                <a:uFillTx/>
                <a:latin typeface="Calibri"/>
                <a:ea typeface="+mn-ea"/>
                <a:cs typeface="B Nazanin"/>
              </a:rPr>
              <a:t>جهشي</a:t>
            </a:r>
            <a:r>
              <a:rPr kumimoji="0" lang="fa-IR" sz="2400" b="1" i="0" u="none" strike="noStrike" kern="1200" cap="none" spc="0" normalizeH="0" baseline="0" noProof="0" dirty="0">
                <a:ln>
                  <a:noFill/>
                </a:ln>
                <a:solidFill>
                  <a:sysClr val="windowText" lastClr="000000"/>
                </a:solidFill>
                <a:effectLst/>
                <a:uLnTx/>
                <a:uFillTx/>
                <a:latin typeface="Calibri"/>
                <a:ea typeface="+mn-ea"/>
                <a:cs typeface="B Nazanin"/>
              </a:rPr>
              <a:t> بهبود پيدا مي كند، (به نقص اساسی توجه می شود) </a:t>
            </a:r>
          </a:p>
          <a:p>
            <a:pPr marL="0" marR="0" lvl="0" indent="0" algn="justLow" defTabSz="914400" rtl="1" eaLnBrk="1" fontAlgn="auto" latinLnBrk="0" hangingPunct="1">
              <a:lnSpc>
                <a:spcPct val="150000"/>
              </a:lnSpc>
              <a:spcBef>
                <a:spcPct val="20000"/>
              </a:spcBef>
              <a:spcAft>
                <a:spcPts val="0"/>
              </a:spcAft>
              <a:buClrTx/>
              <a:buSzTx/>
              <a:buFont typeface="Arial" pitchFamily="34" charset="0"/>
              <a:buNone/>
              <a:tabLst/>
              <a:defRPr/>
            </a:pPr>
            <a:r>
              <a:rPr lang="en-US" sz="2400" b="1" dirty="0">
                <a:solidFill>
                  <a:sysClr val="windowText" lastClr="000000"/>
                </a:solidFill>
                <a:latin typeface="Calibri"/>
                <a:cs typeface="B Nazanin"/>
              </a:rPr>
              <a:t>3       </a:t>
            </a:r>
            <a:r>
              <a:rPr lang="fa-IR" sz="2400" b="1" dirty="0">
                <a:solidFill>
                  <a:sysClr val="windowText" lastClr="000000"/>
                </a:solidFill>
                <a:latin typeface="Calibri"/>
                <a:cs typeface="B Nazanin"/>
              </a:rPr>
              <a:t>* </a:t>
            </a:r>
            <a:r>
              <a:rPr kumimoji="0" lang="fa-IR" sz="2400" b="1" i="0" u="none" strike="noStrike" kern="1200" cap="none" spc="0" normalizeH="0" baseline="0" noProof="0" dirty="0">
                <a:ln>
                  <a:noFill/>
                </a:ln>
                <a:solidFill>
                  <a:sysClr val="windowText" lastClr="000000"/>
                </a:solidFill>
                <a:effectLst/>
                <a:uLnTx/>
                <a:uFillTx/>
                <a:latin typeface="Calibri"/>
                <a:ea typeface="+mn-ea"/>
                <a:cs typeface="B Nazanin"/>
              </a:rPr>
              <a:t>روش مديريت كيفيت كامل</a:t>
            </a:r>
            <a:r>
              <a:rPr kumimoji="0" lang="en-US" sz="2400" b="1" i="0" u="none" strike="noStrike" kern="1200" cap="none" spc="0" normalizeH="0" baseline="0" noProof="0" dirty="0">
                <a:ln>
                  <a:noFill/>
                </a:ln>
                <a:solidFill>
                  <a:sysClr val="windowText" lastClr="000000"/>
                </a:solidFill>
                <a:effectLst/>
                <a:uLnTx/>
                <a:uFillTx/>
                <a:latin typeface="Calibri"/>
                <a:ea typeface="+mn-ea"/>
                <a:cs typeface="B Nazanin"/>
              </a:rPr>
              <a:t> </a:t>
            </a:r>
            <a:r>
              <a:rPr kumimoji="0" lang="fa-IR" sz="2400" b="1" i="0" u="sng" strike="noStrike" kern="1200" cap="none" spc="0" normalizeH="0" baseline="0" noProof="0" dirty="0">
                <a:ln>
                  <a:noFill/>
                </a:ln>
                <a:solidFill>
                  <a:srgbClr val="FF0000"/>
                </a:solidFill>
                <a:effectLst/>
                <a:uLnTx/>
                <a:uFillTx/>
                <a:latin typeface="Calibri"/>
                <a:ea typeface="+mn-ea"/>
                <a:cs typeface="B Nazanin"/>
              </a:rPr>
              <a:t>كارها از پايين شروع </a:t>
            </a:r>
            <a:r>
              <a:rPr kumimoji="0" lang="fa-IR" sz="2400" b="1" i="0" u="none" strike="noStrike" kern="1200" cap="none" spc="0" normalizeH="0" baseline="0" noProof="0" dirty="0">
                <a:ln>
                  <a:noFill/>
                </a:ln>
                <a:solidFill>
                  <a:sysClr val="windowText" lastClr="000000"/>
                </a:solidFill>
                <a:effectLst/>
                <a:uLnTx/>
                <a:uFillTx/>
                <a:latin typeface="Calibri"/>
                <a:ea typeface="+mn-ea"/>
                <a:cs typeface="B Nazanin"/>
              </a:rPr>
              <a:t>مي شود و مسيري رو به بالا مي پيمايد،</a:t>
            </a:r>
            <a:endParaRPr kumimoji="0" lang="en-US" sz="2400" b="1" i="0" u="none" strike="noStrike" kern="1200" cap="none" spc="0" normalizeH="0" baseline="0" noProof="0" dirty="0">
              <a:ln>
                <a:noFill/>
              </a:ln>
              <a:solidFill>
                <a:sysClr val="windowText" lastClr="000000"/>
              </a:solidFill>
              <a:effectLst/>
              <a:uLnTx/>
              <a:uFillTx/>
              <a:latin typeface="Calibri"/>
              <a:ea typeface="+mn-ea"/>
              <a:cs typeface="B Nazanin"/>
            </a:endParaRPr>
          </a:p>
          <a:p>
            <a:pPr marL="0" marR="0" lvl="0" indent="0" algn="justLow" defTabSz="914400" rtl="1" eaLnBrk="1" fontAlgn="auto" latinLnBrk="0" hangingPunct="1">
              <a:lnSpc>
                <a:spcPct val="150000"/>
              </a:lnSpc>
              <a:spcBef>
                <a:spcPct val="20000"/>
              </a:spcBef>
              <a:spcAft>
                <a:spcPts val="0"/>
              </a:spcAft>
              <a:buClrTx/>
              <a:buSzTx/>
              <a:buFont typeface="Arial" pitchFamily="34" charset="0"/>
              <a:buNone/>
              <a:tabLst/>
              <a:defRPr/>
            </a:pPr>
            <a:r>
              <a:rPr kumimoji="0" lang="fa-IR" sz="2400" b="1" i="0" u="none" strike="noStrike" kern="1200" cap="none" spc="0" normalizeH="0" noProof="0" dirty="0">
                <a:ln>
                  <a:noFill/>
                </a:ln>
                <a:solidFill>
                  <a:sysClr val="windowText" lastClr="000000"/>
                </a:solidFill>
                <a:effectLst/>
                <a:uLnTx/>
                <a:uFillTx/>
                <a:latin typeface="Calibri"/>
                <a:ea typeface="+mn-ea"/>
                <a:cs typeface="B Nazanin"/>
              </a:rPr>
              <a:t>    </a:t>
            </a:r>
            <a:r>
              <a:rPr kumimoji="0" lang="en-US" sz="2400" b="1" i="0" u="none" strike="noStrike" kern="1200" cap="none" spc="0" normalizeH="0" noProof="0" dirty="0">
                <a:ln>
                  <a:noFill/>
                </a:ln>
                <a:solidFill>
                  <a:sysClr val="windowText" lastClr="000000"/>
                </a:solidFill>
                <a:effectLst/>
                <a:uLnTx/>
                <a:uFillTx/>
                <a:latin typeface="Calibri"/>
                <a:ea typeface="+mn-ea"/>
                <a:cs typeface="B Nazanin"/>
              </a:rPr>
              <a:t> 4 </a:t>
            </a:r>
            <a:r>
              <a:rPr kumimoji="0" lang="fa-IR" sz="2400" b="1" i="0" u="none" strike="noStrike" kern="1200" cap="none" spc="0" normalizeH="0" baseline="0" noProof="0" dirty="0">
                <a:ln>
                  <a:noFill/>
                </a:ln>
                <a:solidFill>
                  <a:sysClr val="windowText" lastClr="000000"/>
                </a:solidFill>
                <a:effectLst/>
                <a:uLnTx/>
                <a:uFillTx/>
                <a:latin typeface="Calibri"/>
                <a:ea typeface="+mn-ea"/>
                <a:cs typeface="B Nazanin"/>
              </a:rPr>
              <a:t>* </a:t>
            </a:r>
            <a:r>
              <a:rPr kumimoji="0" lang="fa-IR" sz="2400" b="1" i="0" u="none" strike="noStrike" kern="1200" cap="none" spc="0" normalizeH="0" baseline="0" noProof="0" dirty="0">
                <a:ln>
                  <a:noFill/>
                </a:ln>
                <a:solidFill>
                  <a:srgbClr val="FF0000"/>
                </a:solidFill>
                <a:effectLst/>
                <a:uLnTx/>
                <a:uFillTx/>
                <a:latin typeface="Calibri"/>
                <a:ea typeface="+mn-ea"/>
                <a:cs typeface="B Nazanin"/>
              </a:rPr>
              <a:t>در امر برنامه ريزي </a:t>
            </a:r>
            <a:r>
              <a:rPr kumimoji="0" lang="fa-IR" sz="2400" b="1" i="0" u="none" strike="noStrike" kern="1200" cap="none" spc="0" normalizeH="0" baseline="0" noProof="0" dirty="0">
                <a:ln>
                  <a:noFill/>
                </a:ln>
                <a:solidFill>
                  <a:sysClr val="windowText" lastClr="000000"/>
                </a:solidFill>
                <a:effectLst/>
                <a:uLnTx/>
                <a:uFillTx/>
                <a:latin typeface="Calibri"/>
                <a:ea typeface="+mn-ea"/>
                <a:cs typeface="B Nazanin"/>
              </a:rPr>
              <a:t>براي يك برنامه، </a:t>
            </a:r>
            <a:r>
              <a:rPr kumimoji="0" lang="fa-IR" sz="2400" b="1" i="0" u="none" strike="noStrike" kern="1200" cap="none" spc="0" normalizeH="0" baseline="0" noProof="0" dirty="0">
                <a:ln>
                  <a:noFill/>
                </a:ln>
                <a:solidFill>
                  <a:srgbClr val="FF0000"/>
                </a:solidFill>
                <a:effectLst/>
                <a:uLnTx/>
                <a:uFillTx/>
                <a:latin typeface="Calibri"/>
                <a:ea typeface="+mn-ea"/>
                <a:cs typeface="B Nazanin"/>
              </a:rPr>
              <a:t>مديريت كيفيت كامل </a:t>
            </a:r>
            <a:r>
              <a:rPr kumimoji="0" lang="fa-IR" sz="2400" b="1" i="0" u="none" strike="noStrike" kern="1200" cap="none" spc="0" normalizeH="0" baseline="0" noProof="0" dirty="0">
                <a:ln>
                  <a:noFill/>
                </a:ln>
                <a:solidFill>
                  <a:sysClr val="windowText" lastClr="000000"/>
                </a:solidFill>
                <a:effectLst/>
                <a:uLnTx/>
                <a:uFillTx/>
                <a:latin typeface="Calibri"/>
                <a:ea typeface="+mn-ea"/>
                <a:cs typeface="B Nazanin"/>
              </a:rPr>
              <a:t>و جنبه هاي اجرايي آن،  </a:t>
            </a:r>
            <a:r>
              <a:rPr kumimoji="0" lang="fa-IR" sz="2400" b="1" i="0" u="sng" strike="noStrike" kern="1200" cap="none" spc="0" normalizeH="0" baseline="0" noProof="0" dirty="0">
                <a:ln>
                  <a:noFill/>
                </a:ln>
                <a:solidFill>
                  <a:srgbClr val="FF0000"/>
                </a:solidFill>
                <a:effectLst/>
                <a:uLnTx/>
                <a:uFillTx/>
                <a:latin typeface="Calibri"/>
                <a:cs typeface="B Nazanin"/>
              </a:rPr>
              <a:t>افراد در تصميم گيري مشاركت </a:t>
            </a:r>
            <a:r>
              <a:rPr lang="fa-IR" sz="2400" b="1" u="sng" dirty="0">
                <a:solidFill>
                  <a:srgbClr val="FF0000"/>
                </a:solidFill>
                <a:latin typeface="Calibri"/>
                <a:cs typeface="B Nazanin"/>
              </a:rPr>
              <a:t>می</a:t>
            </a:r>
            <a:r>
              <a:rPr kumimoji="0" lang="fa-IR" sz="2400" b="1" i="0" u="sng" strike="noStrike" kern="1200" cap="none" spc="0" normalizeH="0" baseline="0" noProof="0" dirty="0">
                <a:ln>
                  <a:noFill/>
                </a:ln>
                <a:solidFill>
                  <a:srgbClr val="FF0000"/>
                </a:solidFill>
                <a:effectLst/>
                <a:uLnTx/>
                <a:uFillTx/>
                <a:latin typeface="Calibri"/>
                <a:cs typeface="B Nazanin"/>
              </a:rPr>
              <a:t> نمايند </a:t>
            </a:r>
            <a:endParaRPr lang="en-US" sz="2400" b="1" u="sng" noProof="0" dirty="0">
              <a:solidFill>
                <a:srgbClr val="FF0000"/>
              </a:solidFill>
              <a:latin typeface="Calibri"/>
              <a:cs typeface="B Nazanin"/>
            </a:endParaRPr>
          </a:p>
          <a:p>
            <a:pPr marL="0" marR="0" lvl="0" indent="0" algn="justLow" defTabSz="914400" rtl="1" eaLnBrk="1" fontAlgn="auto" latinLnBrk="0" hangingPunct="1">
              <a:lnSpc>
                <a:spcPct val="150000"/>
              </a:lnSpc>
              <a:spcBef>
                <a:spcPct val="20000"/>
              </a:spcBef>
              <a:spcAft>
                <a:spcPts val="0"/>
              </a:spcAft>
              <a:buClrTx/>
              <a:buSzTx/>
              <a:buFont typeface="Arial" pitchFamily="34" charset="0"/>
              <a:buNone/>
              <a:tabLst/>
              <a:defRPr/>
            </a:pPr>
            <a:r>
              <a:rPr lang="en-US" sz="2400" b="1" noProof="0" dirty="0">
                <a:solidFill>
                  <a:sysClr val="windowText" lastClr="000000"/>
                </a:solidFill>
                <a:latin typeface="Calibri"/>
                <a:cs typeface="B Nazanin"/>
              </a:rPr>
              <a:t>*5     </a:t>
            </a:r>
            <a:r>
              <a:rPr kumimoji="0" lang="fa-IR" sz="2400" b="1" i="0" u="none" strike="noStrike" kern="1200" cap="none" spc="0" normalizeH="0" baseline="0" noProof="0" dirty="0">
                <a:ln>
                  <a:noFill/>
                </a:ln>
                <a:solidFill>
                  <a:sysClr val="windowText" lastClr="000000"/>
                </a:solidFill>
                <a:effectLst/>
                <a:uLnTx/>
                <a:uFillTx/>
                <a:latin typeface="Calibri"/>
                <a:ea typeface="+mn-ea"/>
                <a:cs typeface="B Nazanin"/>
              </a:rPr>
              <a:t>بازسازي اصولاً به وسيله </a:t>
            </a:r>
            <a:r>
              <a:rPr kumimoji="0" lang="fa-IR" sz="2400" b="1" i="0" u="none" strike="noStrike" kern="1200" cap="none" spc="0" normalizeH="0" baseline="0" noProof="0" dirty="0">
                <a:ln>
                  <a:noFill/>
                </a:ln>
                <a:solidFill>
                  <a:srgbClr val="FF0000"/>
                </a:solidFill>
                <a:effectLst/>
                <a:uLnTx/>
                <a:uFillTx/>
                <a:latin typeface="Calibri"/>
                <a:ea typeface="+mn-ea"/>
                <a:cs typeface="B Nazanin"/>
              </a:rPr>
              <a:t>مقامات عالي </a:t>
            </a:r>
            <a:r>
              <a:rPr kumimoji="0" lang="fa-IR" sz="2400" b="1" i="0" u="none" strike="noStrike" kern="1200" cap="none" spc="0" normalizeH="0" baseline="0" noProof="0" dirty="0">
                <a:ln>
                  <a:noFill/>
                </a:ln>
                <a:solidFill>
                  <a:sysClr val="windowText" lastClr="000000"/>
                </a:solidFill>
                <a:effectLst/>
                <a:uLnTx/>
                <a:uFillTx/>
                <a:latin typeface="Calibri"/>
                <a:ea typeface="+mn-ea"/>
                <a:cs typeface="B Nazanin"/>
              </a:rPr>
              <a:t>شركت مشخص مي شود و در سازمان اعمال مي گردد. </a:t>
            </a:r>
          </a:p>
        </p:txBody>
      </p:sp>
    </p:spTree>
    <p:extLst>
      <p:ext uri="{BB962C8B-B14F-4D97-AF65-F5344CB8AC3E}">
        <p14:creationId xmlns:p14="http://schemas.microsoft.com/office/powerpoint/2010/main" val="29041784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4546" y="128789"/>
            <a:ext cx="11938716" cy="6606862"/>
          </a:xfrm>
        </p:spPr>
        <p:txBody>
          <a:bodyPr anchor="t"/>
          <a:lstStyle/>
          <a:p>
            <a:pPr marL="0" lvl="0" indent="0" algn="justLow" defTabSz="914400" rtl="1">
              <a:lnSpc>
                <a:spcPct val="150000"/>
              </a:lnSpc>
              <a:spcAft>
                <a:spcPts val="0"/>
              </a:spcAft>
              <a:buClrTx/>
              <a:buSzTx/>
              <a:buNone/>
              <a:defRPr/>
            </a:pPr>
            <a:r>
              <a:rPr lang="en-US" sz="3600" b="1" dirty="0">
                <a:solidFill>
                  <a:srgbClr val="FF0000"/>
                </a:solidFill>
                <a:latin typeface="Calibri"/>
                <a:cs typeface="B Nazanin"/>
              </a:rPr>
              <a:t>   </a:t>
            </a:r>
            <a:r>
              <a:rPr lang="fa-IR" sz="3600" b="1" dirty="0">
                <a:solidFill>
                  <a:srgbClr val="FF0000"/>
                </a:solidFill>
                <a:latin typeface="Calibri"/>
                <a:cs typeface="B Nazanin"/>
              </a:rPr>
              <a:t>سيستم توليد انعطاف پذير:</a:t>
            </a:r>
            <a:r>
              <a:rPr lang="en-US" sz="3200" b="1" dirty="0">
                <a:solidFill>
                  <a:schemeClr val="bg1"/>
                </a:solidFill>
                <a:latin typeface="Calibri"/>
                <a:cs typeface="B Nazanin"/>
              </a:rPr>
              <a:t>Flexible manufacturing system</a:t>
            </a:r>
            <a:endParaRPr lang="fa-IR" sz="3200" b="1" dirty="0">
              <a:solidFill>
                <a:schemeClr val="bg1"/>
              </a:solidFill>
              <a:latin typeface="Calibri"/>
              <a:cs typeface="B Nazanin"/>
            </a:endParaRPr>
          </a:p>
          <a:p>
            <a:pPr marL="0" lvl="0" indent="0" algn="justLow" defTabSz="914400" rtl="1">
              <a:lnSpc>
                <a:spcPct val="150000"/>
              </a:lnSpc>
              <a:spcAft>
                <a:spcPts val="0"/>
              </a:spcAft>
              <a:buClrTx/>
              <a:buSzTx/>
              <a:buNone/>
              <a:defRPr/>
            </a:pPr>
            <a:endParaRPr lang="fa-IR" sz="2400" b="1" dirty="0">
              <a:solidFill>
                <a:sysClr val="windowText" lastClr="000000"/>
              </a:solidFill>
              <a:latin typeface="Calibri"/>
              <a:cs typeface="B Nazanin"/>
            </a:endParaRPr>
          </a:p>
          <a:p>
            <a:pPr marL="0" lvl="0" indent="0" algn="justLow" defTabSz="914400" rtl="1">
              <a:lnSpc>
                <a:spcPct val="150000"/>
              </a:lnSpc>
              <a:spcAft>
                <a:spcPts val="0"/>
              </a:spcAft>
              <a:buClrTx/>
              <a:buSzTx/>
              <a:buNone/>
              <a:defRPr/>
            </a:pPr>
            <a:r>
              <a:rPr lang="en-US" sz="2400" b="1" dirty="0">
                <a:solidFill>
                  <a:sysClr val="windowText" lastClr="000000"/>
                </a:solidFill>
                <a:latin typeface="Calibri"/>
                <a:cs typeface="B Nazanin"/>
              </a:rPr>
              <a:t>      </a:t>
            </a:r>
            <a:r>
              <a:rPr lang="fa-IR" sz="2400" b="1" dirty="0">
                <a:solidFill>
                  <a:sysClr val="windowText" lastClr="000000"/>
                </a:solidFill>
                <a:latin typeface="Calibri"/>
                <a:cs typeface="B Nazanin"/>
              </a:rPr>
              <a:t>ويژگي منحصر به فرد سيستم توليد انعطاف پذير اين است كه مي توان بدان وسيله طرح هاي،كامپيوتري و </a:t>
            </a:r>
            <a:r>
              <a:rPr lang="en-US" sz="2400" b="1" dirty="0">
                <a:solidFill>
                  <a:sysClr val="windowText" lastClr="000000"/>
                </a:solidFill>
                <a:latin typeface="Calibri"/>
                <a:cs typeface="B Nazanin"/>
              </a:rPr>
              <a:t>        </a:t>
            </a:r>
            <a:r>
              <a:rPr lang="fa-IR" sz="2400" b="1" dirty="0">
                <a:solidFill>
                  <a:sysClr val="windowText" lastClr="000000"/>
                </a:solidFill>
                <a:latin typeface="Calibri"/>
                <a:cs typeface="B Nazanin"/>
              </a:rPr>
              <a:t>يكپارچه، سيستم مهندسي و ساخت را در هم آميخت و محصولاتي را با حجم و قيمت رقابتي توليد كرد. اصولاً به صورت تيمي عمل مي كنند، در تصميم گيريها از اختيارات نسبي زيادي برخوردارند، ساختار اين تيم ها بيشتر ارگانيك است زيرا پديده انعطاف پذيري نياز به چنين ساختاري دارد. </a:t>
            </a:r>
          </a:p>
          <a:p>
            <a:pPr marL="0" indent="0" algn="r" rtl="1">
              <a:lnSpc>
                <a:spcPct val="150000"/>
              </a:lnSpc>
              <a:buNone/>
            </a:pPr>
            <a:endParaRPr lang="en-US" dirty="0"/>
          </a:p>
        </p:txBody>
      </p:sp>
    </p:spTree>
    <p:extLst>
      <p:ext uri="{BB962C8B-B14F-4D97-AF65-F5344CB8AC3E}">
        <p14:creationId xmlns:p14="http://schemas.microsoft.com/office/powerpoint/2010/main" val="4071011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p:cNvSpPr>
            <a:spLocks noGrp="1"/>
          </p:cNvSpPr>
          <p:nvPr>
            <p:ph idx="1"/>
          </p:nvPr>
        </p:nvSpPr>
        <p:spPr>
          <a:xfrm>
            <a:off x="115888" y="90488"/>
            <a:ext cx="11964987" cy="6657975"/>
          </a:xfrm>
          <a:prstGeom prst="rect">
            <a:avLst/>
          </a:prstGeom>
        </p:spPr>
        <p:txBody>
          <a:bodyPr anchor="t">
            <a:normAutofit/>
          </a:bodyPr>
          <a:lstStyle>
            <a:lvl1pPr marL="342900" indent="-342900" algn="justLow"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justLow" defTabSz="914400" rtl="1" eaLnBrk="1" latinLnBrk="0" hangingPunct="1">
              <a:spcBef>
                <a:spcPct val="20000"/>
              </a:spcBef>
              <a:buFont typeface="Arial" pitchFamily="34" charset="0"/>
              <a:buNone/>
              <a:defRPr sz="2800" kern="1200">
                <a:solidFill>
                  <a:schemeClr val="tx1"/>
                </a:solidFill>
                <a:latin typeface="+mn-lt"/>
                <a:ea typeface="+mn-ea"/>
                <a:cs typeface="+mn-cs"/>
              </a:defRPr>
            </a:lvl2pPr>
            <a:lvl3pPr marL="1143000" indent="-228600" algn="justLow"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justLow"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justLow"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nSpc>
                <a:spcPct val="150000"/>
              </a:lnSpc>
              <a:spcAft>
                <a:spcPts val="0"/>
              </a:spcAft>
              <a:buClrTx/>
              <a:buSzTx/>
              <a:buNone/>
              <a:defRPr/>
            </a:pPr>
            <a:r>
              <a:rPr kumimoji="0" lang="en-US" sz="3600" b="1" i="0" u="none" strike="noStrike" kern="1200" cap="none" spc="0" normalizeH="0" baseline="0" noProof="0" dirty="0">
                <a:ln>
                  <a:noFill/>
                </a:ln>
                <a:solidFill>
                  <a:srgbClr val="FF0000"/>
                </a:solidFill>
                <a:effectLst/>
                <a:uLnTx/>
                <a:uFillTx/>
                <a:latin typeface="Calibri"/>
                <a:ea typeface="+mn-ea"/>
                <a:cs typeface="B Nazanin"/>
              </a:rPr>
              <a:t>   </a:t>
            </a:r>
            <a:r>
              <a:rPr kumimoji="0" lang="fa-IR" sz="3600" b="1" i="0" u="none" strike="noStrike" kern="1200" cap="none" spc="0" normalizeH="0" baseline="0" noProof="0" dirty="0">
                <a:ln>
                  <a:noFill/>
                </a:ln>
                <a:solidFill>
                  <a:srgbClr val="FF0000"/>
                </a:solidFill>
                <a:effectLst/>
                <a:uLnTx/>
                <a:uFillTx/>
                <a:latin typeface="Calibri"/>
                <a:ea typeface="+mn-ea"/>
                <a:cs typeface="B Nazanin"/>
              </a:rPr>
              <a:t>منسوخ شدن مهارتها:</a:t>
            </a:r>
            <a:r>
              <a:rPr lang="en-US" sz="3600" b="1" dirty="0">
                <a:solidFill>
                  <a:schemeClr val="bg1"/>
                </a:solidFill>
                <a:latin typeface="Calibri"/>
                <a:cs typeface="B Nazanin"/>
              </a:rPr>
              <a:t>Skill obsolescence</a:t>
            </a:r>
            <a:endParaRPr kumimoji="0" lang="fa-IR" sz="3600" b="1" i="0" u="none" strike="noStrike" kern="1200" cap="none" spc="0" normalizeH="0" baseline="0" noProof="0" dirty="0">
              <a:ln>
                <a:noFill/>
              </a:ln>
              <a:solidFill>
                <a:schemeClr val="bg1"/>
              </a:solidFill>
              <a:effectLst/>
              <a:uLnTx/>
              <a:uFillTx/>
              <a:latin typeface="Calibri"/>
              <a:cs typeface="B Nazanin"/>
            </a:endParaRPr>
          </a:p>
          <a:p>
            <a:pPr marL="0" marR="0" lvl="0" indent="0" algn="justLow" defTabSz="914400" rtl="1" eaLnBrk="1" fontAlgn="auto" latinLnBrk="0" hangingPunct="1">
              <a:lnSpc>
                <a:spcPct val="150000"/>
              </a:lnSpc>
              <a:spcBef>
                <a:spcPct val="20000"/>
              </a:spcBef>
              <a:spcAft>
                <a:spcPts val="0"/>
              </a:spcAft>
              <a:buClrTx/>
              <a:buSzTx/>
              <a:buFont typeface="Arial" pitchFamily="34" charset="0"/>
              <a:buNone/>
              <a:tabLst/>
              <a:defRPr/>
            </a:pPr>
            <a:r>
              <a:rPr kumimoji="0" lang="en-US" sz="2400" b="1" i="0" u="none" strike="noStrike" kern="1200" cap="none" spc="0" normalizeH="0" baseline="0" noProof="0" dirty="0">
                <a:ln>
                  <a:noFill/>
                </a:ln>
                <a:solidFill>
                  <a:sysClr val="windowText" lastClr="000000"/>
                </a:solidFill>
                <a:effectLst/>
                <a:uLnTx/>
                <a:uFillTx/>
                <a:latin typeface="Calibri"/>
                <a:ea typeface="+mn-ea"/>
                <a:cs typeface="B Nazanin"/>
              </a:rPr>
              <a:t>   </a:t>
            </a:r>
            <a:r>
              <a:rPr kumimoji="0" lang="fa-IR" sz="2400" b="1" i="0" u="none" strike="noStrike" kern="1200" cap="none" spc="0" normalizeH="0" baseline="0" noProof="0" dirty="0">
                <a:ln>
                  <a:noFill/>
                </a:ln>
                <a:solidFill>
                  <a:sysClr val="windowText" lastClr="000000"/>
                </a:solidFill>
                <a:effectLst/>
                <a:uLnTx/>
                <a:uFillTx/>
                <a:latin typeface="Calibri"/>
                <a:ea typeface="+mn-ea"/>
                <a:cs typeface="B Nazanin"/>
              </a:rPr>
              <a:t>تغيير در تكنولوژي باعث شده كه بسياري از مهارتها منسوخ شود. تكنولوژي هاي نوين كه به وسيله كامپيوتر، </a:t>
            </a:r>
            <a:r>
              <a:rPr kumimoji="0" lang="en-US" sz="2400" b="1" i="0" u="none" strike="noStrike" kern="1200" cap="none" spc="0" normalizeH="0" baseline="0" noProof="0" dirty="0">
                <a:ln>
                  <a:noFill/>
                </a:ln>
                <a:solidFill>
                  <a:sysClr val="windowText" lastClr="000000"/>
                </a:solidFill>
                <a:effectLst/>
                <a:uLnTx/>
                <a:uFillTx/>
                <a:latin typeface="Calibri"/>
                <a:ea typeface="+mn-ea"/>
                <a:cs typeface="B Nazanin"/>
              </a:rPr>
              <a:t>      </a:t>
            </a:r>
            <a:r>
              <a:rPr kumimoji="0" lang="en-US" sz="2400" b="1" i="0" u="none" strike="noStrike" kern="1200" cap="none" spc="0" normalizeH="0" noProof="0" dirty="0">
                <a:ln>
                  <a:noFill/>
                </a:ln>
                <a:solidFill>
                  <a:sysClr val="windowText" lastClr="000000"/>
                </a:solidFill>
                <a:effectLst/>
                <a:uLnTx/>
                <a:uFillTx/>
                <a:latin typeface="Calibri"/>
                <a:ea typeface="+mn-ea"/>
                <a:cs typeface="B Nazanin"/>
              </a:rPr>
              <a:t> </a:t>
            </a:r>
            <a:r>
              <a:rPr kumimoji="0" lang="fa-IR" sz="2400" b="1" i="0" u="none" strike="noStrike" kern="1200" cap="none" spc="0" normalizeH="0" baseline="0" noProof="0" dirty="0">
                <a:ln>
                  <a:noFill/>
                </a:ln>
                <a:solidFill>
                  <a:sysClr val="windowText" lastClr="000000"/>
                </a:solidFill>
                <a:effectLst/>
                <a:uLnTx/>
                <a:uFillTx/>
                <a:latin typeface="Calibri"/>
                <a:ea typeface="+mn-ea"/>
                <a:cs typeface="B Nazanin"/>
              </a:rPr>
              <a:t>بازسازي، كنترل كيفيت كامل و سيستم توليد انعطاف پذير ارائه مي شود باعث شده است كه تقاضاي كار و مهارتها به سرعت تغيير كند. </a:t>
            </a:r>
          </a:p>
          <a:p>
            <a:pPr marL="0" marR="0" lvl="0" indent="0" algn="justLow" defTabSz="914400" rtl="1" eaLnBrk="1" fontAlgn="auto" latinLnBrk="0" hangingPunct="1">
              <a:lnSpc>
                <a:spcPct val="150000"/>
              </a:lnSpc>
              <a:spcBef>
                <a:spcPct val="20000"/>
              </a:spcBef>
              <a:spcAft>
                <a:spcPts val="0"/>
              </a:spcAft>
              <a:buClrTx/>
              <a:buSzTx/>
              <a:buFont typeface="Arial" pitchFamily="34" charset="0"/>
              <a:buNone/>
              <a:tabLst/>
              <a:defRPr/>
            </a:pPr>
            <a:r>
              <a:rPr kumimoji="0" lang="en-US" sz="2400" b="1" i="0" u="none" strike="noStrike" kern="1200" cap="none" spc="0" normalizeH="0" baseline="0" noProof="0" dirty="0">
                <a:ln>
                  <a:noFill/>
                </a:ln>
                <a:solidFill>
                  <a:sysClr val="windowText" lastClr="000000"/>
                </a:solidFill>
                <a:effectLst/>
                <a:uLnTx/>
                <a:uFillTx/>
                <a:latin typeface="Calibri"/>
                <a:ea typeface="+mn-ea"/>
                <a:cs typeface="B Nazanin"/>
              </a:rPr>
              <a:t>  </a:t>
            </a:r>
            <a:r>
              <a:rPr kumimoji="0" lang="fa-IR" sz="2400" b="1" i="0" u="none" strike="noStrike" kern="1200" cap="none" spc="0" normalizeH="0" baseline="0" noProof="0" dirty="0">
                <a:ln>
                  <a:noFill/>
                </a:ln>
                <a:solidFill>
                  <a:sysClr val="windowText" lastClr="000000"/>
                </a:solidFill>
                <a:effectLst/>
                <a:uLnTx/>
                <a:uFillTx/>
                <a:latin typeface="Calibri"/>
                <a:ea typeface="+mn-ea"/>
                <a:cs typeface="B Nazanin"/>
              </a:rPr>
              <a:t>كارهاي تكراري كه به وسيله كارگران نيمه ماهر و بدون مهارت انجام مي شد به صورت تمام خودكار در آمده است. </a:t>
            </a:r>
            <a:r>
              <a:rPr kumimoji="0" lang="en-US" sz="2400" b="1" i="0" u="none" strike="noStrike" kern="1200" cap="none" spc="0" normalizeH="0" baseline="0" noProof="0" dirty="0">
                <a:ln>
                  <a:noFill/>
                </a:ln>
                <a:solidFill>
                  <a:sysClr val="windowText" lastClr="000000"/>
                </a:solidFill>
                <a:effectLst/>
                <a:uLnTx/>
                <a:uFillTx/>
                <a:latin typeface="Calibri"/>
                <a:ea typeface="+mn-ea"/>
                <a:cs typeface="B Nazanin"/>
              </a:rPr>
              <a:t> </a:t>
            </a:r>
            <a:r>
              <a:rPr kumimoji="0" lang="fa-IR" sz="2400" b="1" i="0" u="none" strike="noStrike" kern="1200" cap="none" spc="0" normalizeH="0" baseline="0" noProof="0" dirty="0">
                <a:ln>
                  <a:noFill/>
                </a:ln>
                <a:solidFill>
                  <a:sysClr val="windowText" lastClr="000000"/>
                </a:solidFill>
                <a:effectLst/>
                <a:uLnTx/>
                <a:uFillTx/>
                <a:latin typeface="Calibri"/>
                <a:ea typeface="+mn-ea"/>
                <a:cs typeface="B Nazanin"/>
              </a:rPr>
              <a:t>منسوخ شدن مهارتها، مقامات مديريتي را هم در بر مي گيرد تكنولوژي هاي جديد موجب حذف مديريت هاي مياني گشته است و تكنولوژي هاي اطلاعاتي جايگزين آنها گرديده است.بر اين اساس نسل جديد مديريت بايد بر مسأله گوش فرادادن، آموزش، ايجادانگيزش و تشكيل تيم هاي ماهر تأكيد نمايد. </a:t>
            </a:r>
          </a:p>
        </p:txBody>
      </p:sp>
    </p:spTree>
    <p:extLst>
      <p:ext uri="{BB962C8B-B14F-4D97-AF65-F5344CB8AC3E}">
        <p14:creationId xmlns:p14="http://schemas.microsoft.com/office/powerpoint/2010/main" val="144057501"/>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Facet</Template>
  <TotalTime>362</TotalTime>
  <Words>1587</Words>
  <Application>Microsoft Office PowerPoint</Application>
  <PresentationFormat>Widescreen</PresentationFormat>
  <Paragraphs>104</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Century Gothic</vt:lpstr>
      <vt:lpstr>Wingdings</vt:lpstr>
      <vt:lpstr>Wingdings 3</vt:lpstr>
      <vt:lpstr>Slice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iyuiy</dc:creator>
  <cp:lastModifiedBy>Dr Zardashtian</cp:lastModifiedBy>
  <cp:revision>37</cp:revision>
  <dcterms:created xsi:type="dcterms:W3CDTF">2017-05-19T10:11:11Z</dcterms:created>
  <dcterms:modified xsi:type="dcterms:W3CDTF">2020-03-27T18:50:26Z</dcterms:modified>
</cp:coreProperties>
</file>