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9" r:id="rId2"/>
    <p:sldId id="258" r:id="rId3"/>
    <p:sldId id="257" r:id="rId4"/>
    <p:sldId id="261" r:id="rId5"/>
    <p:sldId id="265"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 id="283" r:id="rId25"/>
    <p:sldId id="288" r:id="rId26"/>
    <p:sldId id="284" r:id="rId27"/>
    <p:sldId id="285" r:id="rId28"/>
    <p:sldId id="286" r:id="rId29"/>
    <p:sldId id="287" r:id="rId30"/>
    <p:sldId id="289" r:id="rId31"/>
    <p:sldId id="26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CCFDE-E693-4AE9-996F-3C0009698F83}"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BA49A-C245-436F-867B-405EBFCE9CB0}" type="slidenum">
              <a:rPr lang="en-US" smtClean="0"/>
              <a:t>‹#›</a:t>
            </a:fld>
            <a:endParaRPr lang="en-US"/>
          </a:p>
        </p:txBody>
      </p:sp>
    </p:spTree>
    <p:extLst>
      <p:ext uri="{BB962C8B-B14F-4D97-AF65-F5344CB8AC3E}">
        <p14:creationId xmlns:p14="http://schemas.microsoft.com/office/powerpoint/2010/main" val="49580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D5ABB9-C9DA-4526-869E-EAB6D1CD8D6A}" type="slidenum">
              <a:rPr lang="en-US" smtClean="0"/>
              <a:pPr/>
              <a:t>1</a:t>
            </a:fld>
            <a:endParaRPr lang="en-US" dirty="0"/>
          </a:p>
        </p:txBody>
      </p:sp>
    </p:spTree>
    <p:extLst>
      <p:ext uri="{BB962C8B-B14F-4D97-AF65-F5344CB8AC3E}">
        <p14:creationId xmlns:p14="http://schemas.microsoft.com/office/powerpoint/2010/main" val="236956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htava">
    <p:spTree>
      <p:nvGrpSpPr>
        <p:cNvPr id="1" name=""/>
        <p:cNvGrpSpPr/>
        <p:nvPr/>
      </p:nvGrpSpPr>
      <p:grpSpPr>
        <a:xfrm>
          <a:off x="0" y="0"/>
          <a:ext cx="0" cy="0"/>
          <a:chOff x="0" y="0"/>
          <a:chExt cx="0" cy="0"/>
        </a:xfrm>
      </p:grpSpPr>
      <p:sp>
        <p:nvSpPr>
          <p:cNvPr id="13" name="Slide Number Placeholder 12"/>
          <p:cNvSpPr>
            <a:spLocks noGrp="1"/>
          </p:cNvSpPr>
          <p:nvPr>
            <p:ph type="sldNum" sz="quarter" idx="16"/>
          </p:nvPr>
        </p:nvSpPr>
        <p:spPr>
          <a:xfrm>
            <a:off x="11760630" y="116633"/>
            <a:ext cx="527381" cy="404663"/>
          </a:xfrm>
          <a:prstGeom prst="rect">
            <a:avLst/>
          </a:prstGeom>
        </p:spPr>
        <p:txBody>
          <a:bodyPr/>
          <a:lstStyle>
            <a:lvl1pPr>
              <a:defRPr sz="1200">
                <a:solidFill>
                  <a:schemeClr val="bg1"/>
                </a:solidFill>
                <a:cs typeface="+mn-cs"/>
              </a:defRPr>
            </a:lvl1pPr>
          </a:lstStyle>
          <a:p>
            <a:fld id="{D022A6DD-1C55-46BB-9D13-6EE9CF3BE74F}" type="slidenum">
              <a:rPr lang="en-US" smtClean="0"/>
              <a:pPr/>
              <a:t>‹#›</a:t>
            </a:fld>
            <a:endParaRPr lang="en-US" dirty="0"/>
          </a:p>
        </p:txBody>
      </p:sp>
      <p:sp>
        <p:nvSpPr>
          <p:cNvPr id="14" name="Footer Placeholder 13"/>
          <p:cNvSpPr>
            <a:spLocks noGrp="1"/>
          </p:cNvSpPr>
          <p:nvPr>
            <p:ph type="ftr" sz="quarter" idx="17"/>
          </p:nvPr>
        </p:nvSpPr>
        <p:spPr>
          <a:xfrm>
            <a:off x="7152118" y="188640"/>
            <a:ext cx="3360373" cy="216024"/>
          </a:xfrm>
          <a:prstGeom prst="rect">
            <a:avLst/>
          </a:prstGeom>
        </p:spPr>
        <p:txBody>
          <a:bodyPr/>
          <a:lstStyle>
            <a:lvl1pPr algn="ctr">
              <a:defRPr sz="1100">
                <a:solidFill>
                  <a:schemeClr val="tx1">
                    <a:lumMod val="75000"/>
                    <a:lumOff val="25000"/>
                  </a:schemeClr>
                </a:solidFill>
              </a:defRPr>
            </a:lvl1pPr>
          </a:lstStyle>
          <a:p>
            <a:endParaRPr lang="en-US" dirty="0"/>
          </a:p>
        </p:txBody>
      </p:sp>
      <p:sp>
        <p:nvSpPr>
          <p:cNvPr id="15" name="Title 14"/>
          <p:cNvSpPr>
            <a:spLocks noGrp="1"/>
          </p:cNvSpPr>
          <p:nvPr>
            <p:ph type="title" hasCustomPrompt="1"/>
          </p:nvPr>
        </p:nvSpPr>
        <p:spPr>
          <a:xfrm>
            <a:off x="3023659" y="692696"/>
            <a:ext cx="8928992" cy="504056"/>
          </a:xfrm>
          <a:prstGeom prst="rect">
            <a:avLst/>
          </a:prstGeom>
        </p:spPr>
        <p:txBody>
          <a:bodyPr/>
          <a:lstStyle>
            <a:lvl1pPr algn="justLow" rtl="1">
              <a:defRPr sz="3200">
                <a:solidFill>
                  <a:srgbClr val="003300"/>
                </a:solidFill>
                <a:cs typeface="+mj-cs"/>
              </a:defRPr>
            </a:lvl1pPr>
          </a:lstStyle>
          <a:p>
            <a:r>
              <a:rPr lang="fa-IR" dirty="0"/>
              <a:t>تیتر</a:t>
            </a:r>
            <a:endParaRPr lang="en-US" dirty="0"/>
          </a:p>
        </p:txBody>
      </p:sp>
      <p:sp>
        <p:nvSpPr>
          <p:cNvPr id="16" name="Text Placeholder 16"/>
          <p:cNvSpPr>
            <a:spLocks noGrp="1"/>
          </p:cNvSpPr>
          <p:nvPr>
            <p:ph type="body" sz="quarter" idx="18" hasCustomPrompt="1"/>
          </p:nvPr>
        </p:nvSpPr>
        <p:spPr>
          <a:xfrm>
            <a:off x="335624" y="1556792"/>
            <a:ext cx="11521016" cy="4896544"/>
          </a:xfrm>
          <a:prstGeom prst="rect">
            <a:avLst/>
          </a:prstGeom>
        </p:spPr>
        <p:txBody>
          <a:bodyPr/>
          <a:lstStyle>
            <a:lvl1pPr algn="justLow" rtl="1">
              <a:defRPr/>
            </a:lvl1pPr>
            <a:lvl2pPr algn="justLow" rtl="1">
              <a:buNone/>
              <a:defRPr/>
            </a:lvl2pPr>
            <a:lvl3pPr algn="justLow" rtl="1">
              <a:defRPr/>
            </a:lvl3pPr>
            <a:lvl4pPr algn="justLow" rtl="1">
              <a:defRPr/>
            </a:lvl4pPr>
            <a:lvl5pPr algn="justLow" rtl="1">
              <a:defRPr/>
            </a:lvl5pPr>
          </a:lstStyle>
          <a:p>
            <a:pPr lvl="0"/>
            <a:r>
              <a:rPr lang="fa-IR" dirty="0"/>
              <a:t>متن و شکل</a:t>
            </a:r>
            <a:endParaRPr lang="en-US" dirty="0"/>
          </a:p>
          <a:p>
            <a:pPr lvl="1"/>
            <a:endParaRPr lang="en-US" dirty="0"/>
          </a:p>
        </p:txBody>
      </p:sp>
    </p:spTree>
    <p:extLst>
      <p:ext uri="{BB962C8B-B14F-4D97-AF65-F5344CB8AC3E}">
        <p14:creationId xmlns:p14="http://schemas.microsoft.com/office/powerpoint/2010/main" val="22866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42" name="Picture 342" descr="C:\Users\ami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443" y="412125"/>
            <a:ext cx="5740760" cy="582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20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942"/>
                                        </p:tgtEl>
                                        <p:attrNameLst>
                                          <p:attrName>style.visibility</p:attrName>
                                        </p:attrNameLst>
                                      </p:cBhvr>
                                      <p:to>
                                        <p:strVal val="visible"/>
                                      </p:to>
                                    </p:set>
                                    <p:animEffect transition="in" filter="circle(in)">
                                      <p:cBhvr>
                                        <p:cTn id="7" dur="2000"/>
                                        <p:tgtEl>
                                          <p:spTgt spid="25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10</a:t>
            </a:fld>
            <a:endParaRPr lang="en-US" dirty="0"/>
          </a:p>
        </p:txBody>
      </p:sp>
      <p:sp>
        <p:nvSpPr>
          <p:cNvPr id="5" name="Text Placeholder 4"/>
          <p:cNvSpPr>
            <a:spLocks noGrp="1"/>
          </p:cNvSpPr>
          <p:nvPr>
            <p:ph type="body" sz="quarter" idx="18"/>
          </p:nvPr>
        </p:nvSpPr>
        <p:spPr>
          <a:xfrm>
            <a:off x="596623" y="774033"/>
            <a:ext cx="8640762" cy="5715000"/>
          </a:xfrm>
        </p:spPr>
        <p:txBody>
          <a:bodyPr>
            <a:normAutofit/>
          </a:bodyPr>
          <a:lstStyle/>
          <a:p>
            <a:pPr marL="0" indent="0">
              <a:lnSpc>
                <a:spcPct val="150000"/>
              </a:lnSpc>
              <a:buFont typeface="Wingdings" pitchFamily="2" charset="2"/>
              <a:buChar char="q"/>
            </a:pPr>
            <a:r>
              <a:rPr lang="fa-IR" sz="2000" b="1" dirty="0">
                <a:solidFill>
                  <a:srgbClr val="FF0000"/>
                </a:solidFill>
                <a:cs typeface="B Nazanin" pitchFamily="2" charset="-78"/>
              </a:rPr>
              <a:t>در سازمان تصميمات واقعي چگونه گرفته مي شود؟</a:t>
            </a:r>
          </a:p>
          <a:p>
            <a:pPr marL="0" indent="0">
              <a:lnSpc>
                <a:spcPct val="150000"/>
              </a:lnSpc>
              <a:buNone/>
            </a:pPr>
            <a:r>
              <a:rPr lang="fa-IR" sz="2000" dirty="0">
                <a:cs typeface="B Nazanin" pitchFamily="2" charset="-78"/>
              </a:rPr>
              <a:t>بيشتر تصميمات واقعي بر اساس الگوي بخردانه نيست و معمولاً افراد به يك راه حل معقول و قابل قبول بسنده مي‌كنند.</a:t>
            </a:r>
          </a:p>
          <a:p>
            <a:pPr marL="0" indent="0">
              <a:lnSpc>
                <a:spcPct val="150000"/>
              </a:lnSpc>
              <a:buNone/>
            </a:pPr>
            <a:endParaRPr lang="fa-IR" sz="1100" dirty="0">
              <a:cs typeface="B Nazanin" pitchFamily="2" charset="-78"/>
            </a:endParaRPr>
          </a:p>
          <a:p>
            <a:pPr marL="0" indent="0">
              <a:lnSpc>
                <a:spcPct val="150000"/>
              </a:lnSpc>
              <a:buFont typeface="Wingdings" pitchFamily="2" charset="2"/>
              <a:buChar char="q"/>
            </a:pPr>
            <a:r>
              <a:rPr lang="fa-IR" sz="2000" b="1" dirty="0">
                <a:solidFill>
                  <a:srgbClr val="FF0000"/>
                </a:solidFill>
                <a:cs typeface="B Nazanin" pitchFamily="2" charset="-78"/>
              </a:rPr>
              <a:t>روش بخردانه محدود: </a:t>
            </a:r>
            <a:r>
              <a:rPr lang="fa-IR" sz="2000" dirty="0">
                <a:cs typeface="B Nazanin" pitchFamily="2" charset="-78"/>
              </a:rPr>
              <a:t>هنگامي كه فرد با يك مساله پيچيده روبه رو شود سعي مي كند از پيچيدگي آن بكاهد وآن را به سطح قابل درك برساند. محدود بودن توانايي فرد در پردازش اطلاعات باعث مي شود نتواند همه اطلاعات را كه لازم است درك نمايد. بنابراين انسان در پي راه حل‌هايي بر مي آيد كه كافي، بسنده و رضايت بخش باشد و در محدوده يا تنگناي خاصي عمل مي كند و مي انديشدكه آن را بخردانه محدود مي‌دانند. و تنها به راه حل‌هايي توجه مي كند كه محدود به مسائل خاص مي شوند و به اولين راه حل قابل قبول كه برسد به بقيه راه حل‌ها توجه نخواهد كرد. </a:t>
            </a:r>
          </a:p>
          <a:p>
            <a:pPr marL="0" indent="0">
              <a:lnSpc>
                <a:spcPct val="150000"/>
              </a:lnSpc>
              <a:buNone/>
            </a:pPr>
            <a:r>
              <a:rPr lang="fa-IR" sz="2000" dirty="0">
                <a:cs typeface="B Nazanin" pitchFamily="2" charset="-78"/>
              </a:rPr>
              <a:t>      بنابراين راه نهايي آن است كه ارضا كننده باشد و مطلوب نخواهد بود</a:t>
            </a:r>
            <a:r>
              <a:rPr lang="fa-IR" sz="2000" dirty="0"/>
              <a:t>.</a:t>
            </a:r>
          </a:p>
        </p:txBody>
      </p:sp>
    </p:spTree>
    <p:extLst>
      <p:ext uri="{BB962C8B-B14F-4D97-AF65-F5344CB8AC3E}">
        <p14:creationId xmlns:p14="http://schemas.microsoft.com/office/powerpoint/2010/main" val="278122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02277"/>
            <a:ext cx="8596668" cy="5539086"/>
          </a:xfrm>
        </p:spPr>
        <p:txBody>
          <a:bodyPr>
            <a:normAutofit lnSpcReduction="10000"/>
          </a:bodyPr>
          <a:lstStyle/>
          <a:p>
            <a:pPr marL="0" indent="0" algn="ctr" rtl="1">
              <a:lnSpc>
                <a:spcPct val="150000"/>
              </a:lnSpc>
              <a:buNone/>
            </a:pPr>
            <a:r>
              <a:rPr lang="fa-IR" sz="3200" b="1" dirty="0">
                <a:solidFill>
                  <a:srgbClr val="FF0000"/>
                </a:solidFill>
                <a:effectLst>
                  <a:outerShdw blurRad="38100" dist="38100" dir="2700000" algn="tl">
                    <a:srgbClr val="000000">
                      <a:alpha val="43137"/>
                    </a:srgbClr>
                  </a:outerShdw>
                </a:effectLst>
                <a:cs typeface="B Nazanin" pitchFamily="2" charset="-78"/>
              </a:rPr>
              <a:t>قضاوت شهودي</a:t>
            </a:r>
            <a:r>
              <a:rPr lang="en-US" sz="3200" b="1" dirty="0">
                <a:solidFill>
                  <a:srgbClr val="FF0000"/>
                </a:solidFill>
                <a:effectLst>
                  <a:outerShdw blurRad="38100" dist="38100" dir="2700000" algn="tl">
                    <a:srgbClr val="000000">
                      <a:alpha val="43137"/>
                    </a:srgbClr>
                  </a:outerShdw>
                </a:effectLst>
                <a:cs typeface="B Nazanin" pitchFamily="2" charset="-78"/>
              </a:rPr>
              <a:t> </a:t>
            </a:r>
            <a:r>
              <a:rPr lang="en-US" sz="3200" b="1" dirty="0">
                <a:solidFill>
                  <a:schemeClr val="tx1"/>
                </a:solidFill>
                <a:effectLst>
                  <a:outerShdw blurRad="38100" dist="38100" dir="2700000" algn="tl">
                    <a:srgbClr val="000000">
                      <a:alpha val="43137"/>
                    </a:srgbClr>
                  </a:outerShdw>
                </a:effectLst>
                <a:cs typeface="B Nazanin" pitchFamily="2" charset="-78"/>
              </a:rPr>
              <a:t>(</a:t>
            </a:r>
            <a:r>
              <a:rPr lang="en-US" sz="3200" b="1" dirty="0">
                <a:solidFill>
                  <a:srgbClr val="FF0000"/>
                </a:solidFill>
                <a:effectLst>
                  <a:outerShdw blurRad="38100" dist="38100" dir="2700000" algn="tl">
                    <a:srgbClr val="000000">
                      <a:alpha val="43137"/>
                    </a:srgbClr>
                  </a:outerShdw>
                </a:effectLst>
                <a:cs typeface="B Nazanin" pitchFamily="2" charset="-78"/>
              </a:rPr>
              <a:t> </a:t>
            </a:r>
            <a:r>
              <a:rPr lang="en-US" sz="3200" dirty="0"/>
              <a:t>Intuitive judgment </a:t>
            </a:r>
            <a:r>
              <a:rPr lang="en-US" sz="3200" b="1" dirty="0">
                <a:solidFill>
                  <a:schemeClr val="tx1"/>
                </a:solidFill>
                <a:effectLst>
                  <a:outerShdw blurRad="38100" dist="38100" dir="2700000" algn="tl">
                    <a:srgbClr val="000000">
                      <a:alpha val="43137"/>
                    </a:srgbClr>
                  </a:outerShdw>
                </a:effectLst>
                <a:cs typeface="B Nazanin" pitchFamily="2" charset="-78"/>
              </a:rPr>
              <a:t>)</a:t>
            </a:r>
            <a:r>
              <a:rPr lang="fa-IR" sz="3200" b="1" dirty="0">
                <a:solidFill>
                  <a:srgbClr val="FF0000"/>
                </a:solidFill>
                <a:effectLst>
                  <a:outerShdw blurRad="38100" dist="38100" dir="2700000" algn="tl">
                    <a:srgbClr val="000000">
                      <a:alpha val="43137"/>
                    </a:srgbClr>
                  </a:outerShdw>
                </a:effectLst>
                <a:cs typeface="B Nazanin" pitchFamily="2" charset="-78"/>
              </a:rPr>
              <a:t>: </a:t>
            </a:r>
            <a:endParaRPr lang="en-US" sz="3200" b="1" dirty="0">
              <a:solidFill>
                <a:srgbClr val="FF0000"/>
              </a:solidFill>
              <a:effectLst>
                <a:outerShdw blurRad="38100" dist="38100" dir="2700000" algn="tl">
                  <a:srgbClr val="000000">
                    <a:alpha val="43137"/>
                  </a:srgbClr>
                </a:outerShdw>
              </a:effectLst>
              <a:cs typeface="B Nazanin" pitchFamily="2" charset="-78"/>
            </a:endParaRPr>
          </a:p>
          <a:p>
            <a:pPr marL="0" indent="0" algn="ctr" rtl="1">
              <a:lnSpc>
                <a:spcPct val="150000"/>
              </a:lnSpc>
              <a:buNone/>
            </a:pPr>
            <a:endParaRPr lang="fa-IR" sz="3200" b="1" dirty="0">
              <a:solidFill>
                <a:srgbClr val="FF0000"/>
              </a:solidFill>
              <a:effectLst>
                <a:outerShdw blurRad="38100" dist="38100" dir="2700000" algn="tl">
                  <a:srgbClr val="000000">
                    <a:alpha val="43137"/>
                  </a:srgbClr>
                </a:outerShdw>
              </a:effectLst>
              <a:cs typeface="B Nazanin" pitchFamily="2" charset="-78"/>
            </a:endParaRPr>
          </a:p>
          <a:p>
            <a:pPr marL="0" indent="0" algn="justLow" rtl="1">
              <a:lnSpc>
                <a:spcPct val="150000"/>
              </a:lnSpc>
              <a:buNone/>
            </a:pPr>
            <a:r>
              <a:rPr lang="fa-IR" sz="2500" dirty="0">
                <a:cs typeface="B Nazanin" pitchFamily="2" charset="-78"/>
              </a:rPr>
              <a:t>      </a:t>
            </a:r>
            <a:r>
              <a:rPr lang="fa-IR" sz="2500" b="1" dirty="0">
                <a:cs typeface="B Nazanin" pitchFamily="2" charset="-78"/>
              </a:rPr>
              <a:t>قضاوت شهودي فرآيندي است ناآگاهانه و در سايه </a:t>
            </a:r>
            <a:r>
              <a:rPr lang="fa-IR" sz="2500" b="1" dirty="0">
                <a:solidFill>
                  <a:srgbClr val="0070C0"/>
                </a:solidFill>
                <a:effectLst>
                  <a:outerShdw blurRad="38100" dist="38100" dir="2700000" algn="tl">
                    <a:srgbClr val="000000">
                      <a:alpha val="43137"/>
                    </a:srgbClr>
                  </a:outerShdw>
                </a:effectLst>
                <a:cs typeface="B Nazanin" pitchFamily="2" charset="-78"/>
              </a:rPr>
              <a:t>تجربه</a:t>
            </a:r>
            <a:r>
              <a:rPr lang="fa-IR" sz="2500" b="1" dirty="0">
                <a:cs typeface="B Nazanin" pitchFamily="2" charset="-78"/>
              </a:rPr>
              <a:t> حاصل مي شود. </a:t>
            </a:r>
          </a:p>
          <a:p>
            <a:pPr marL="0" indent="0" algn="justLow" rtl="1">
              <a:lnSpc>
                <a:spcPct val="150000"/>
              </a:lnSpc>
              <a:buNone/>
            </a:pPr>
            <a:r>
              <a:rPr lang="fa-IR" sz="2500" b="1" dirty="0">
                <a:cs typeface="B Nazanin" pitchFamily="2" charset="-78"/>
              </a:rPr>
              <a:t>     مدير به صورت مرتب از احساسات خود استفاده مي كند و قضاوتش شهودي است. </a:t>
            </a:r>
          </a:p>
          <a:p>
            <a:pPr marL="0" indent="0" algn="justLow" rtl="1">
              <a:lnSpc>
                <a:spcPct val="150000"/>
              </a:lnSpc>
              <a:buNone/>
            </a:pPr>
            <a:r>
              <a:rPr lang="fa-IR" sz="2500" b="1" dirty="0">
                <a:cs typeface="B Nazanin" pitchFamily="2" charset="-78"/>
              </a:rPr>
              <a:t>       كسي كه بدين گونه عمل كند همواره تصميماتي بهتر مي‌گيرد. </a:t>
            </a:r>
          </a:p>
          <a:p>
            <a:pPr marL="0" indent="0" algn="justLow" rtl="1">
              <a:lnSpc>
                <a:spcPct val="150000"/>
              </a:lnSpc>
              <a:buNone/>
            </a:pPr>
            <a:r>
              <a:rPr lang="fa-IR" sz="2500" b="1" dirty="0">
                <a:cs typeface="B Nazanin" pitchFamily="2" charset="-78"/>
              </a:rPr>
              <a:t>   الزاماً سواي تجزيه و تحليل معقول يا بخردانه عمل نمي كند، بلكه اين دو مكمل يكديگرند.</a:t>
            </a:r>
          </a:p>
          <a:p>
            <a:pPr algn="justLow" rtl="1">
              <a:lnSpc>
                <a:spcPct val="150000"/>
              </a:lnSpc>
            </a:pPr>
            <a:endParaRPr lang="en-US" sz="2500" dirty="0">
              <a:cs typeface="B Nazanin" pitchFamily="2" charset="-78"/>
            </a:endParaRP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11</a:t>
            </a:fld>
            <a:endParaRPr kumimoji="0" lang="en-US"/>
          </a:p>
        </p:txBody>
      </p:sp>
    </p:spTree>
    <p:extLst>
      <p:ext uri="{BB962C8B-B14F-4D97-AF65-F5344CB8AC3E}">
        <p14:creationId xmlns:p14="http://schemas.microsoft.com/office/powerpoint/2010/main" val="169082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12</a:t>
            </a:fld>
            <a:endParaRPr lang="en-US" dirty="0"/>
          </a:p>
        </p:txBody>
      </p:sp>
      <p:sp>
        <p:nvSpPr>
          <p:cNvPr id="5" name="Text Placeholder 4"/>
          <p:cNvSpPr>
            <a:spLocks noGrp="1"/>
          </p:cNvSpPr>
          <p:nvPr>
            <p:ph type="body" sz="quarter" idx="18"/>
          </p:nvPr>
        </p:nvSpPr>
        <p:spPr>
          <a:xfrm>
            <a:off x="901521" y="425003"/>
            <a:ext cx="8302637" cy="5795323"/>
          </a:xfrm>
        </p:spPr>
        <p:txBody>
          <a:bodyPr>
            <a:normAutofit fontScale="32500" lnSpcReduction="20000"/>
          </a:bodyPr>
          <a:lstStyle/>
          <a:p>
            <a:pPr marL="0" indent="0" algn="ctr">
              <a:lnSpc>
                <a:spcPct val="150000"/>
              </a:lnSpc>
              <a:buNone/>
            </a:pPr>
            <a:r>
              <a:rPr lang="fa-IR" sz="6200" b="1" dirty="0">
                <a:solidFill>
                  <a:srgbClr val="FF0000"/>
                </a:solidFill>
                <a:cs typeface="B Nazanin" pitchFamily="2" charset="-78"/>
              </a:rPr>
              <a:t>شناسايي مساله</a:t>
            </a:r>
            <a:r>
              <a:rPr lang="en-US" sz="6200" b="1" dirty="0">
                <a:solidFill>
                  <a:srgbClr val="FF0000"/>
                </a:solidFill>
                <a:cs typeface="B Nazanin" pitchFamily="2" charset="-78"/>
              </a:rPr>
              <a:t>   </a:t>
            </a:r>
            <a:r>
              <a:rPr lang="en-US" sz="6200" dirty="0"/>
              <a:t>Identify the problem  </a:t>
            </a:r>
          </a:p>
          <a:p>
            <a:pPr marL="0" indent="0" algn="ctr">
              <a:lnSpc>
                <a:spcPct val="150000"/>
              </a:lnSpc>
              <a:buNone/>
            </a:pPr>
            <a:r>
              <a:rPr lang="fa-IR" sz="5000" b="1" dirty="0">
                <a:solidFill>
                  <a:srgbClr val="0070C0"/>
                </a:solidFill>
                <a:cs typeface="B Nazanin" pitchFamily="2" charset="-78"/>
              </a:rPr>
              <a:t>فرایند حل مسئله هنگامی شروع می‌شود که مسئله برای حل، شناسایی شده باشد.</a:t>
            </a:r>
          </a:p>
          <a:p>
            <a:pPr marL="0" indent="0">
              <a:lnSpc>
                <a:spcPct val="150000"/>
              </a:lnSpc>
              <a:buNone/>
            </a:pPr>
            <a:r>
              <a:rPr lang="fa-IR" sz="2000" b="1" dirty="0">
                <a:solidFill>
                  <a:srgbClr val="FF0000"/>
                </a:solidFill>
                <a:cs typeface="B Nazanin" pitchFamily="2" charset="-78"/>
              </a:rPr>
              <a:t>      </a:t>
            </a:r>
            <a:r>
              <a:rPr lang="fa-IR" sz="5000" b="1" dirty="0">
                <a:cs typeface="B Nazanin" pitchFamily="2" charset="-78"/>
              </a:rPr>
              <a:t>به دو دليل مسائلي كه از اهميت بالايي برخوردارند بهتر نمايان مي گردند:</a:t>
            </a:r>
          </a:p>
          <a:p>
            <a:pPr marL="0" indent="0">
              <a:lnSpc>
                <a:spcPct val="150000"/>
              </a:lnSpc>
              <a:buNone/>
            </a:pPr>
            <a:r>
              <a:rPr lang="fa-IR" sz="5000" b="1" dirty="0">
                <a:cs typeface="B Nazanin" pitchFamily="2" charset="-78"/>
              </a:rPr>
              <a:t> </a:t>
            </a:r>
            <a:r>
              <a:rPr lang="fa-IR" sz="5000" b="1" dirty="0">
                <a:solidFill>
                  <a:srgbClr val="0070C0"/>
                </a:solidFill>
                <a:effectLst>
                  <a:outerShdw blurRad="38100" dist="38100" dir="2700000" algn="tl">
                    <a:srgbClr val="000000">
                      <a:alpha val="43137"/>
                    </a:srgbClr>
                  </a:outerShdw>
                </a:effectLst>
                <a:cs typeface="B Nazanin" pitchFamily="2" charset="-78"/>
              </a:rPr>
              <a:t>نخست</a:t>
            </a:r>
            <a:r>
              <a:rPr lang="fa-IR" sz="5000" b="1" dirty="0">
                <a:cs typeface="B Nazanin" pitchFamily="2" charset="-78"/>
              </a:rPr>
              <a:t> اگر مساله اي چشمگير باشد راحتتر مي توان متوجه آن شد.</a:t>
            </a:r>
            <a:r>
              <a:rPr lang="fa-IR" sz="5000" b="1" dirty="0">
                <a:solidFill>
                  <a:srgbClr val="0070C0"/>
                </a:solidFill>
                <a:effectLst>
                  <a:outerShdw blurRad="38100" dist="38100" dir="2700000" algn="tl">
                    <a:srgbClr val="000000">
                      <a:alpha val="43137"/>
                    </a:srgbClr>
                  </a:outerShdw>
                </a:effectLst>
                <a:cs typeface="B Nazanin" pitchFamily="2" charset="-78"/>
              </a:rPr>
              <a:t> </a:t>
            </a:r>
            <a:endParaRPr lang="en-US" sz="5000" b="1" dirty="0">
              <a:solidFill>
                <a:srgbClr val="0070C0"/>
              </a:solidFill>
              <a:effectLst>
                <a:outerShdw blurRad="38100" dist="38100" dir="2700000" algn="tl">
                  <a:srgbClr val="000000">
                    <a:alpha val="43137"/>
                  </a:srgbClr>
                </a:outerShdw>
              </a:effectLst>
              <a:cs typeface="B Nazanin" pitchFamily="2" charset="-78"/>
            </a:endParaRPr>
          </a:p>
          <a:p>
            <a:pPr marL="0" indent="0">
              <a:lnSpc>
                <a:spcPct val="150000"/>
              </a:lnSpc>
              <a:buNone/>
            </a:pPr>
            <a:r>
              <a:rPr lang="en-US" sz="5000" b="1" dirty="0">
                <a:solidFill>
                  <a:srgbClr val="0070C0"/>
                </a:solidFill>
                <a:effectLst>
                  <a:outerShdw blurRad="38100" dist="38100" dir="2700000" algn="tl">
                    <a:srgbClr val="000000">
                      <a:alpha val="43137"/>
                    </a:srgbClr>
                  </a:outerShdw>
                </a:effectLst>
                <a:cs typeface="B Nazanin" pitchFamily="2" charset="-78"/>
              </a:rPr>
              <a:t> </a:t>
            </a:r>
            <a:r>
              <a:rPr lang="fa-IR" sz="5000" b="1" dirty="0">
                <a:solidFill>
                  <a:srgbClr val="0070C0"/>
                </a:solidFill>
                <a:effectLst>
                  <a:outerShdw blurRad="38100" dist="38100" dir="2700000" algn="tl">
                    <a:srgbClr val="000000">
                      <a:alpha val="43137"/>
                    </a:srgbClr>
                  </a:outerShdw>
                </a:effectLst>
                <a:cs typeface="B Nazanin" pitchFamily="2" charset="-78"/>
              </a:rPr>
              <a:t>دوم </a:t>
            </a:r>
            <a:r>
              <a:rPr lang="fa-IR" sz="5000" b="1" dirty="0">
                <a:cs typeface="B Nazanin" pitchFamily="2" charset="-78"/>
              </a:rPr>
              <a:t>بايد به يادآورد كه فرد بايد در سازمان تصميم بگيرد. </a:t>
            </a:r>
            <a:r>
              <a:rPr lang="en-US" sz="5000" b="1" dirty="0">
                <a:cs typeface="B Nazanin" pitchFamily="2" charset="-78"/>
              </a:rPr>
              <a:t> </a:t>
            </a:r>
            <a:r>
              <a:rPr lang="fa-IR" sz="5000" b="1" dirty="0">
                <a:cs typeface="B Nazanin" pitchFamily="2" charset="-78"/>
              </a:rPr>
              <a:t>تصميم گيرنده مي‌خواهد خود را فردي آگاه معرفي نمايدو به اصطلاح به ديگران بفهماندكه متوجه همه جزئيات مي شود.</a:t>
            </a:r>
          </a:p>
          <a:p>
            <a:pPr marL="0" indent="0">
              <a:lnSpc>
                <a:spcPct val="150000"/>
              </a:lnSpc>
              <a:buNone/>
            </a:pPr>
            <a:r>
              <a:rPr lang="fa-IR" sz="5000" b="1" dirty="0">
                <a:cs typeface="B Nazanin" pitchFamily="2" charset="-78"/>
              </a:rPr>
              <a:t>     بايد توجه كرد مدير(تصميم گيرنده) به دنبال خواسته ها و منافع خويش است. معمولاً بهترين نفع مدير توجه به مسائل </a:t>
            </a:r>
            <a:r>
              <a:rPr lang="fa-IR" sz="5000" b="1" u="sng" dirty="0">
                <a:cs typeface="B Nazanin" pitchFamily="2" charset="-78"/>
              </a:rPr>
              <a:t>بسيار چشمگير </a:t>
            </a:r>
            <a:r>
              <a:rPr lang="fa-IR" sz="5000" b="1" dirty="0">
                <a:cs typeface="B Nazanin" pitchFamily="2" charset="-78"/>
              </a:rPr>
              <a:t>است. بدين گونه به ديگران مخابره خواهدكرد كه همه چيز تحت كنترل اوست.</a:t>
            </a:r>
          </a:p>
          <a:p>
            <a:pPr marL="0" indent="0" algn="r">
              <a:lnSpc>
                <a:spcPct val="150000"/>
              </a:lnSpc>
              <a:buNone/>
            </a:pPr>
            <a:r>
              <a:rPr lang="fa-IR" sz="6200" b="1" dirty="0">
                <a:solidFill>
                  <a:srgbClr val="FF0000"/>
                </a:solidFill>
                <a:cs typeface="B Nazanin" pitchFamily="2" charset="-78"/>
              </a:rPr>
              <a:t>ارائه راه حل‌ها</a:t>
            </a:r>
            <a:r>
              <a:rPr lang="en-US" sz="6200" b="1" dirty="0">
                <a:solidFill>
                  <a:srgbClr val="FF0000"/>
                </a:solidFill>
                <a:cs typeface="B Nazanin" pitchFamily="2" charset="-78"/>
              </a:rPr>
              <a:t>  </a:t>
            </a:r>
            <a:r>
              <a:rPr lang="en-US" sz="6200" dirty="0"/>
              <a:t>Offer solutions</a:t>
            </a:r>
            <a:r>
              <a:rPr lang="fa-IR" sz="6200" b="1" dirty="0">
                <a:solidFill>
                  <a:srgbClr val="FF0000"/>
                </a:solidFill>
                <a:cs typeface="B Nazanin" pitchFamily="2" charset="-78"/>
              </a:rPr>
              <a:t>: </a:t>
            </a:r>
          </a:p>
          <a:p>
            <a:pPr marL="0" indent="0" algn="r">
              <a:lnSpc>
                <a:spcPct val="150000"/>
              </a:lnSpc>
              <a:buNone/>
            </a:pPr>
            <a:r>
              <a:rPr lang="fa-IR" sz="5000" b="1" dirty="0">
                <a:cs typeface="B Nazanin" pitchFamily="2" charset="-78"/>
              </a:rPr>
              <a:t>معمولاً كسي كه بخواهد راه حلي ارائه نمايد در پي فرآيند ساده بر خواهد آمد و بيشتر وقت خود را به راه حل‌هاي جاري محدود خواهدكرد.</a:t>
            </a:r>
          </a:p>
          <a:p>
            <a:pPr marL="0" indent="0">
              <a:lnSpc>
                <a:spcPct val="150000"/>
              </a:lnSpc>
              <a:buNone/>
            </a:pPr>
            <a:endParaRPr lang="fa-IR" sz="2000" b="1" dirty="0">
              <a:cs typeface="B Nazanin" pitchFamily="2" charset="-78"/>
            </a:endParaRPr>
          </a:p>
          <a:p>
            <a:pPr marL="0" indent="0">
              <a:lnSpc>
                <a:spcPct val="150000"/>
              </a:lnSpc>
              <a:buNone/>
            </a:pPr>
            <a:r>
              <a:rPr lang="fa-IR" sz="2000" dirty="0">
                <a:cs typeface="B Nazanin" pitchFamily="2" charset="-78"/>
              </a:rPr>
              <a:t>.</a:t>
            </a:r>
          </a:p>
        </p:txBody>
      </p:sp>
    </p:spTree>
    <p:extLst>
      <p:ext uri="{BB962C8B-B14F-4D97-AF65-F5344CB8AC3E}">
        <p14:creationId xmlns:p14="http://schemas.microsoft.com/office/powerpoint/2010/main" val="164951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164036"/>
            <a:ext cx="9156879" cy="6056460"/>
          </a:xfrm>
        </p:spPr>
        <p:txBody>
          <a:bodyPr>
            <a:noAutofit/>
          </a:bodyPr>
          <a:lstStyle/>
          <a:p>
            <a:pPr marL="0" indent="0" algn="ctr" rtl="1">
              <a:lnSpc>
                <a:spcPct val="150000"/>
              </a:lnSpc>
              <a:buNone/>
            </a:pPr>
            <a:r>
              <a:rPr lang="fa-IR" sz="2000" b="1" dirty="0">
                <a:solidFill>
                  <a:srgbClr val="FF0000"/>
                </a:solidFill>
                <a:cs typeface="B Nazanin" pitchFamily="2" charset="-78"/>
              </a:rPr>
              <a:t>انتخاب راه حل</a:t>
            </a:r>
            <a:r>
              <a:rPr lang="en-US" sz="2000" b="1" dirty="0">
                <a:solidFill>
                  <a:srgbClr val="FF0000"/>
                </a:solidFill>
                <a:cs typeface="B Nazanin" pitchFamily="2" charset="-78"/>
              </a:rPr>
              <a:t> </a:t>
            </a:r>
            <a:r>
              <a:rPr lang="en-US" sz="2000" dirty="0"/>
              <a:t>Select Solution</a:t>
            </a:r>
            <a:r>
              <a:rPr lang="fa-IR" sz="2000" b="1" dirty="0">
                <a:solidFill>
                  <a:srgbClr val="FF0000"/>
                </a:solidFill>
                <a:cs typeface="B Nazanin" pitchFamily="2" charset="-78"/>
              </a:rPr>
              <a:t>:</a:t>
            </a:r>
          </a:p>
          <a:p>
            <a:pPr marL="0" indent="0" algn="r" rtl="1">
              <a:lnSpc>
                <a:spcPct val="150000"/>
              </a:lnSpc>
              <a:buNone/>
            </a:pPr>
            <a:r>
              <a:rPr lang="fa-IR" sz="2000" b="1" dirty="0">
                <a:solidFill>
                  <a:srgbClr val="FF0000"/>
                </a:solidFill>
                <a:cs typeface="B Nazanin" pitchFamily="2" charset="-78"/>
              </a:rPr>
              <a:t> </a:t>
            </a:r>
            <a:r>
              <a:rPr lang="fa-IR" sz="2000" b="1" dirty="0">
                <a:cs typeface="B Nazanin" pitchFamily="2" charset="-78"/>
              </a:rPr>
              <a:t>مدير(تصميم گيرنده) براي اينكه انبوهي از اطلاعات را بر سر خود آوار نكند به اصول تجربي پناه مي برد. اين شيوه يعني تكيه كردن به راههاي عملي واستفاده از اصول تجربي به </a:t>
            </a:r>
            <a:r>
              <a:rPr lang="fa-IR" sz="2000" b="1" dirty="0">
                <a:effectLst>
                  <a:outerShdw blurRad="38100" dist="38100" dir="2700000" algn="tl">
                    <a:srgbClr val="000000">
                      <a:alpha val="43137"/>
                    </a:srgbClr>
                  </a:outerShdw>
                </a:effectLst>
                <a:cs typeface="B Nazanin" pitchFamily="2" charset="-78"/>
              </a:rPr>
              <a:t>دو </a:t>
            </a:r>
            <a:r>
              <a:rPr lang="fa-IR" sz="2000" b="1" dirty="0">
                <a:cs typeface="B Nazanin" pitchFamily="2" charset="-78"/>
              </a:rPr>
              <a:t>گونه است: </a:t>
            </a:r>
            <a:endParaRPr lang="en-US" sz="2000" b="1" dirty="0">
              <a:cs typeface="B Nazanin" pitchFamily="2" charset="-78"/>
            </a:endParaRPr>
          </a:p>
          <a:p>
            <a:pPr marL="0" indent="0" algn="r" rtl="1">
              <a:lnSpc>
                <a:spcPct val="150000"/>
              </a:lnSpc>
              <a:buNone/>
            </a:pPr>
            <a:r>
              <a:rPr lang="en-US" sz="2000" b="1" dirty="0">
                <a:cs typeface="B Nazanin" pitchFamily="2" charset="-78"/>
              </a:rPr>
              <a:t>-  </a:t>
            </a:r>
            <a:r>
              <a:rPr lang="fa-IR" sz="2000" b="1" dirty="0">
                <a:cs typeface="B Nazanin" pitchFamily="2" charset="-78"/>
              </a:rPr>
              <a:t>وجود اطلاعات و مقايسه با نمونه هاي پيشين.</a:t>
            </a:r>
            <a:r>
              <a:rPr lang="en-US" sz="2000" b="1" dirty="0">
                <a:cs typeface="B Nazanin" pitchFamily="2" charset="-78"/>
              </a:rPr>
              <a:t>  </a:t>
            </a:r>
            <a:r>
              <a:rPr lang="fa-IR" sz="2000" b="1" dirty="0">
                <a:cs typeface="B Nazanin" pitchFamily="2" charset="-78"/>
              </a:rPr>
              <a:t> تصميم گيرنده در هر دو مورد به هنگام قضاوت دچار گونه اي تعصب ويكسونگري مي گردد.گونه ديگر تعصب يا يكسونگري يعني پافشاري و اصرار ورزيدن به تعهدات پيشين تا آنجا كه شاهد شكست خود باشد.</a:t>
            </a:r>
          </a:p>
          <a:p>
            <a:pPr marL="0" indent="0" algn="r" rtl="1">
              <a:lnSpc>
                <a:spcPct val="150000"/>
              </a:lnSpc>
              <a:buNone/>
            </a:pPr>
            <a:r>
              <a:rPr lang="en-US" sz="2000" b="1" dirty="0">
                <a:solidFill>
                  <a:srgbClr val="FF0000"/>
                </a:solidFill>
                <a:cs typeface="B Nazanin" pitchFamily="2" charset="-78"/>
              </a:rPr>
              <a:t> </a:t>
            </a:r>
            <a:r>
              <a:rPr lang="fa-IR" sz="2000" b="1" dirty="0">
                <a:solidFill>
                  <a:srgbClr val="FF0000"/>
                </a:solidFill>
                <a:cs typeface="B Nazanin" pitchFamily="2" charset="-78"/>
              </a:rPr>
              <a:t>قضاوت بر مبناي اطلاعات موجود</a:t>
            </a:r>
            <a:r>
              <a:rPr lang="en-US" sz="2000" dirty="0"/>
              <a:t>Judgment based on information available</a:t>
            </a:r>
            <a:r>
              <a:rPr lang="fa-IR" sz="2000" b="1" dirty="0">
                <a:solidFill>
                  <a:srgbClr val="FF0000"/>
                </a:solidFill>
                <a:cs typeface="B Nazanin" pitchFamily="2" charset="-78"/>
              </a:rPr>
              <a:t>:</a:t>
            </a:r>
          </a:p>
          <a:p>
            <a:pPr marL="0" indent="0" algn="r" rtl="1">
              <a:lnSpc>
                <a:spcPct val="150000"/>
              </a:lnSpc>
              <a:buNone/>
            </a:pPr>
            <a:r>
              <a:rPr lang="fa-IR" sz="2000" b="1" dirty="0">
                <a:solidFill>
                  <a:srgbClr val="FF0000"/>
                </a:solidFill>
                <a:cs typeface="B Nazanin" pitchFamily="2" charset="-78"/>
              </a:rPr>
              <a:t>    </a:t>
            </a:r>
            <a:r>
              <a:rPr lang="fa-IR" sz="2000" b="1" dirty="0">
                <a:cs typeface="B Nazanin" pitchFamily="2" charset="-78"/>
              </a:rPr>
              <a:t>اصولاً مردم اساس و پايه قضاوت خود را بر اطلاعات موجود وآنچه كه در دسترس است مي گذارند</a:t>
            </a:r>
            <a:r>
              <a:rPr lang="en-US" sz="2000" b="1" dirty="0">
                <a:cs typeface="B Nazanin" pitchFamily="2" charset="-78"/>
              </a:rPr>
              <a:t>.</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13</a:t>
            </a:fld>
            <a:endParaRPr kumimoji="0" lang="en-US"/>
          </a:p>
        </p:txBody>
      </p:sp>
    </p:spTree>
    <p:extLst>
      <p:ext uri="{BB962C8B-B14F-4D97-AF65-F5344CB8AC3E}">
        <p14:creationId xmlns:p14="http://schemas.microsoft.com/office/powerpoint/2010/main" val="43850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14</a:t>
            </a:fld>
            <a:endParaRPr lang="en-US" dirty="0"/>
          </a:p>
        </p:txBody>
      </p:sp>
      <p:sp>
        <p:nvSpPr>
          <p:cNvPr id="5" name="Text Placeholder 4"/>
          <p:cNvSpPr>
            <a:spLocks noGrp="1"/>
          </p:cNvSpPr>
          <p:nvPr>
            <p:ph type="body" sz="quarter" idx="18"/>
          </p:nvPr>
        </p:nvSpPr>
        <p:spPr>
          <a:xfrm>
            <a:off x="375633" y="521296"/>
            <a:ext cx="8839200" cy="5580070"/>
          </a:xfrm>
        </p:spPr>
        <p:txBody>
          <a:bodyPr>
            <a:normAutofit/>
          </a:bodyPr>
          <a:lstStyle/>
          <a:p>
            <a:pPr marL="0" indent="0">
              <a:lnSpc>
                <a:spcPct val="150000"/>
              </a:lnSpc>
              <a:buNone/>
            </a:pPr>
            <a:r>
              <a:rPr lang="fa-IR" sz="2000" b="1" dirty="0">
                <a:solidFill>
                  <a:srgbClr val="FF3399"/>
                </a:solidFill>
                <a:cs typeface="B Nazanin" pitchFamily="2" charset="-78"/>
              </a:rPr>
              <a:t>قياس به نفس</a:t>
            </a:r>
            <a:r>
              <a:rPr lang="en-US" sz="2000" b="1" dirty="0">
                <a:solidFill>
                  <a:srgbClr val="FF3399"/>
                </a:solidFill>
                <a:cs typeface="B Nazanin" pitchFamily="2" charset="-78"/>
              </a:rPr>
              <a:t> </a:t>
            </a:r>
            <a:r>
              <a:rPr lang="en-US" sz="2000" dirty="0"/>
              <a:t>Compared to the soul</a:t>
            </a:r>
            <a:r>
              <a:rPr lang="fa-IR" sz="2000" b="1" dirty="0">
                <a:solidFill>
                  <a:srgbClr val="FF3399"/>
                </a:solidFill>
                <a:cs typeface="B Nazanin" pitchFamily="2" charset="-78"/>
              </a:rPr>
              <a:t>:</a:t>
            </a:r>
          </a:p>
          <a:p>
            <a:pPr marL="0" indent="0">
              <a:lnSpc>
                <a:spcPct val="150000"/>
              </a:lnSpc>
              <a:buNone/>
            </a:pPr>
            <a:r>
              <a:rPr lang="fa-IR" sz="2000" b="1" dirty="0">
                <a:solidFill>
                  <a:srgbClr val="FF3399"/>
                </a:solidFill>
                <a:cs typeface="B Nazanin" pitchFamily="2" charset="-78"/>
              </a:rPr>
              <a:t> </a:t>
            </a:r>
            <a:r>
              <a:rPr lang="fa-IR" sz="2000" b="1" dirty="0">
                <a:cs typeface="B Nazanin" pitchFamily="2" charset="-78"/>
              </a:rPr>
              <a:t>نوع قضاوتشان براساس اطلاعات موجود وقياس به نفس است.</a:t>
            </a:r>
            <a:r>
              <a:rPr lang="en-US" sz="2000" b="1" dirty="0">
                <a:cs typeface="B Nazanin" pitchFamily="2" charset="-78"/>
              </a:rPr>
              <a:t> </a:t>
            </a:r>
            <a:r>
              <a:rPr lang="fa-IR" sz="2000" b="1" dirty="0">
                <a:cs typeface="B Nazanin" pitchFamily="2" charset="-78"/>
              </a:rPr>
              <a:t> مانند: آرزوی بسکتبالیست شدن.</a:t>
            </a:r>
          </a:p>
          <a:p>
            <a:pPr marL="0" indent="0">
              <a:lnSpc>
                <a:spcPct val="150000"/>
              </a:lnSpc>
              <a:buNone/>
            </a:pPr>
            <a:r>
              <a:rPr lang="fa-IR" sz="2000" b="1" dirty="0">
                <a:solidFill>
                  <a:srgbClr val="FF0000"/>
                </a:solidFill>
                <a:cs typeface="B Nazanin" pitchFamily="2" charset="-78"/>
              </a:rPr>
              <a:t>پافشاري در تعهد</a:t>
            </a:r>
            <a:r>
              <a:rPr lang="en-US" sz="2000" dirty="0"/>
              <a:t>Insist on commitment</a:t>
            </a:r>
            <a:r>
              <a:rPr lang="fa-IR" sz="2000" b="1" dirty="0">
                <a:cs typeface="B Nazanin" pitchFamily="2" charset="-78"/>
              </a:rPr>
              <a:t>: </a:t>
            </a:r>
          </a:p>
          <a:p>
            <a:pPr marL="0" indent="0">
              <a:lnSpc>
                <a:spcPct val="150000"/>
              </a:lnSpc>
              <a:buNone/>
            </a:pPr>
            <a:r>
              <a:rPr lang="fa-IR" sz="2000" b="1" dirty="0">
                <a:solidFill>
                  <a:srgbClr val="0070C0"/>
                </a:solidFill>
                <a:cs typeface="B Nazanin" pitchFamily="2" charset="-78"/>
              </a:rPr>
              <a:t>     يعني اصرار بيش از حد و تكيه بر تصميمات قبلي، با وجود اين كه اطلاعات حاصل، گوياي منفي بودن اقدامات گذشته است. </a:t>
            </a:r>
          </a:p>
          <a:p>
            <a:pPr marL="0" indent="0">
              <a:lnSpc>
                <a:spcPct val="150000"/>
              </a:lnSpc>
              <a:buNone/>
            </a:pPr>
            <a:r>
              <a:rPr lang="fa-IR" sz="2000" b="1" dirty="0">
                <a:solidFill>
                  <a:srgbClr val="0070C0"/>
                </a:solidFill>
                <a:cs typeface="B Nazanin" pitchFamily="2" charset="-78"/>
              </a:rPr>
              <a:t>  </a:t>
            </a:r>
            <a:r>
              <a:rPr lang="fa-IR" sz="2000" b="1" dirty="0">
                <a:solidFill>
                  <a:schemeClr val="tx1"/>
                </a:solidFill>
                <a:cs typeface="B Nazanin" pitchFamily="2" charset="-78"/>
              </a:rPr>
              <a:t>پافشاري زياد در كارهاي گذشته به معني داشتن ثبات رويه است. ترديدي نيست كه پافشاري درتعهداز جمله ويژگي هايي است كه درمديريت، به هنگام تصميم گيري، كاربردهاي زيادي دارد. ثبات رويه(در مديريت) به رهبران اثر بخش تعلق دارد. در واقع مدير اثربخش كسي است كه بتواند بين شرايطي كه بايد روي آن پافشاري كرد و شرايطي كه سازمان را به بيراهه مي كشاند فرق قائل شود.</a:t>
            </a:r>
          </a:p>
        </p:txBody>
      </p:sp>
    </p:spTree>
    <p:extLst>
      <p:ext uri="{BB962C8B-B14F-4D97-AF65-F5344CB8AC3E}">
        <p14:creationId xmlns:p14="http://schemas.microsoft.com/office/powerpoint/2010/main" val="307883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738" y="347729"/>
            <a:ext cx="8229600" cy="5950039"/>
          </a:xfrm>
        </p:spPr>
        <p:txBody>
          <a:bodyPr>
            <a:normAutofit fontScale="40000" lnSpcReduction="20000"/>
          </a:bodyPr>
          <a:lstStyle/>
          <a:p>
            <a:pPr marL="0" indent="0" algn="justLow" rtl="1">
              <a:buNone/>
            </a:pPr>
            <a:r>
              <a:rPr lang="fa-IR" sz="5500" b="1" dirty="0">
                <a:solidFill>
                  <a:srgbClr val="FF3399"/>
                </a:solidFill>
                <a:cs typeface="B Nazanin" pitchFamily="2" charset="-78"/>
              </a:rPr>
              <a:t>    تفاوت‌هاي فردي</a:t>
            </a:r>
            <a:r>
              <a:rPr lang="en-US" sz="5500" b="1" dirty="0">
                <a:solidFill>
                  <a:srgbClr val="FF3399"/>
                </a:solidFill>
                <a:cs typeface="B Nazanin" pitchFamily="2" charset="-78"/>
              </a:rPr>
              <a:t> </a:t>
            </a:r>
            <a:r>
              <a:rPr lang="en-US" sz="5000" dirty="0"/>
              <a:t>Individual differences</a:t>
            </a:r>
            <a:r>
              <a:rPr lang="fa-IR" sz="5500" b="1" dirty="0">
                <a:solidFill>
                  <a:srgbClr val="FF3399"/>
                </a:solidFill>
                <a:cs typeface="B Nazanin" pitchFamily="2" charset="-78"/>
              </a:rPr>
              <a:t>: </a:t>
            </a:r>
            <a:r>
              <a:rPr lang="fa-IR" sz="5500" b="1" dirty="0">
                <a:cs typeface="B Nazanin" pitchFamily="2" charset="-78"/>
              </a:rPr>
              <a:t>افراد به هنگام تصميم‌گيري شخصيت وسليقه هاي فردي خود را به نمايش مي‌گذارند. دو تفاوت عمده از اين ديدگاه را كه در سازمان كاربرد دارد مي توان مورد توجه قرار داد: </a:t>
            </a:r>
            <a:r>
              <a:rPr lang="fa-IR" sz="5500" b="1" dirty="0">
                <a:effectLst>
                  <a:outerShdw blurRad="38100" dist="38100" dir="2700000" algn="tl">
                    <a:srgbClr val="000000">
                      <a:alpha val="43137"/>
                    </a:srgbClr>
                  </a:outerShdw>
                </a:effectLst>
                <a:cs typeface="B Nazanin" pitchFamily="2" charset="-78"/>
              </a:rPr>
              <a:t>شيوه تصميم گيري </a:t>
            </a:r>
            <a:r>
              <a:rPr lang="fa-IR" sz="5500" b="1" dirty="0">
                <a:cs typeface="B Nazanin" pitchFamily="2" charset="-78"/>
              </a:rPr>
              <a:t>و </a:t>
            </a:r>
            <a:r>
              <a:rPr lang="fa-IR" sz="5500" b="1" dirty="0">
                <a:effectLst>
                  <a:outerShdw blurRad="38100" dist="38100" dir="2700000" algn="tl">
                    <a:srgbClr val="000000">
                      <a:alpha val="43137"/>
                    </a:srgbClr>
                  </a:outerShdw>
                </a:effectLst>
                <a:cs typeface="B Nazanin" pitchFamily="2" charset="-78"/>
              </a:rPr>
              <a:t>ميزان اصول اخلاقي </a:t>
            </a:r>
            <a:r>
              <a:rPr lang="fa-IR" sz="5500" b="1" dirty="0">
                <a:cs typeface="B Nazanin" pitchFamily="2" charset="-78"/>
              </a:rPr>
              <a:t>كه شخص تصميم گيرنده رعايت مي كند</a:t>
            </a:r>
            <a:r>
              <a:rPr lang="fa-IR" sz="5500" b="1" dirty="0"/>
              <a:t>.</a:t>
            </a:r>
          </a:p>
          <a:p>
            <a:pPr algn="justLow" rtl="1">
              <a:buFont typeface="Wingdings" pitchFamily="2" charset="2"/>
              <a:buChar char="q"/>
            </a:pPr>
            <a:endParaRPr lang="fa-IR" sz="2500" b="1" dirty="0">
              <a:solidFill>
                <a:srgbClr val="FF0000"/>
              </a:solidFill>
              <a:cs typeface="B Nazanin" pitchFamily="2" charset="-78"/>
            </a:endParaRPr>
          </a:p>
          <a:p>
            <a:pPr marL="0" indent="0" algn="justLow" rtl="1">
              <a:buNone/>
            </a:pPr>
            <a:r>
              <a:rPr lang="fa-IR" sz="6000" b="1" dirty="0">
                <a:solidFill>
                  <a:srgbClr val="FF0000"/>
                </a:solidFill>
                <a:effectLst>
                  <a:outerShdw blurRad="38100" dist="38100" dir="2700000" algn="tl">
                    <a:srgbClr val="000000">
                      <a:alpha val="43137"/>
                    </a:srgbClr>
                  </a:outerShdw>
                </a:effectLst>
                <a:cs typeface="B Nazanin" pitchFamily="2" charset="-78"/>
              </a:rPr>
              <a:t>          شيوه تصميم گيري</a:t>
            </a:r>
            <a:r>
              <a:rPr lang="en-US" sz="6000" b="1" dirty="0">
                <a:solidFill>
                  <a:srgbClr val="FF0000"/>
                </a:solidFill>
                <a:effectLst>
                  <a:outerShdw blurRad="38100" dist="38100" dir="2700000" algn="tl">
                    <a:srgbClr val="000000">
                      <a:alpha val="43137"/>
                    </a:srgbClr>
                  </a:outerShdw>
                </a:effectLst>
                <a:cs typeface="B Nazanin" pitchFamily="2" charset="-78"/>
              </a:rPr>
              <a:t> </a:t>
            </a:r>
            <a:r>
              <a:rPr lang="en-US" sz="5000" dirty="0"/>
              <a:t>How decisions</a:t>
            </a:r>
            <a:r>
              <a:rPr lang="fa-IR" sz="6000" b="1" dirty="0">
                <a:solidFill>
                  <a:srgbClr val="FF0000"/>
                </a:solidFill>
                <a:effectLst>
                  <a:outerShdw blurRad="38100" dist="38100" dir="2700000" algn="tl">
                    <a:srgbClr val="000000">
                      <a:alpha val="43137"/>
                    </a:srgbClr>
                  </a:outerShdw>
                </a:effectLst>
                <a:cs typeface="B Nazanin" pitchFamily="2" charset="-78"/>
              </a:rPr>
              <a:t>:</a:t>
            </a:r>
            <a:endParaRPr lang="en-US" sz="6000" b="1" dirty="0">
              <a:solidFill>
                <a:srgbClr val="FF0000"/>
              </a:solidFill>
              <a:effectLst>
                <a:outerShdw blurRad="38100" dist="38100" dir="2700000" algn="tl">
                  <a:srgbClr val="000000">
                    <a:alpha val="43137"/>
                  </a:srgbClr>
                </a:outerShdw>
              </a:effectLst>
              <a:cs typeface="B Nazanin" pitchFamily="2" charset="-78"/>
            </a:endParaRPr>
          </a:p>
          <a:p>
            <a:pPr algn="justLow" rtl="1">
              <a:lnSpc>
                <a:spcPct val="150000"/>
              </a:lnSpc>
              <a:buFont typeface="Wingdings" pitchFamily="2" charset="2"/>
              <a:buChar char="v"/>
            </a:pPr>
            <a:r>
              <a:rPr lang="fa-IR" sz="4600" b="1" dirty="0">
                <a:cs typeface="B Nazanin" pitchFamily="2" charset="-78"/>
              </a:rPr>
              <a:t>چهار روش تصميم گيري شناخته شده است. الگوي مزبور بر پايه اين شناخت قرار دارد كه افراد از </a:t>
            </a:r>
            <a:r>
              <a:rPr lang="fa-IR" sz="4600" b="1" dirty="0">
                <a:effectLst>
                  <a:outerShdw blurRad="38100" dist="38100" dir="2700000" algn="tl">
                    <a:srgbClr val="000000">
                      <a:alpha val="43137"/>
                    </a:srgbClr>
                  </a:outerShdw>
                </a:effectLst>
                <a:cs typeface="B Nazanin" pitchFamily="2" charset="-78"/>
              </a:rPr>
              <a:t>دو</a:t>
            </a:r>
            <a:r>
              <a:rPr lang="fa-IR" sz="4600" b="1" dirty="0">
                <a:cs typeface="B Nazanin" pitchFamily="2" charset="-78"/>
              </a:rPr>
              <a:t> ديدگاه(بعد) با هم متفاوتند: </a:t>
            </a:r>
            <a:r>
              <a:rPr lang="fa-IR" sz="4600" b="1" dirty="0">
                <a:effectLst>
                  <a:outerShdw blurRad="38100" dist="38100" dir="2700000" algn="tl">
                    <a:srgbClr val="000000">
                      <a:alpha val="43137"/>
                    </a:srgbClr>
                  </a:outerShdw>
                </a:effectLst>
                <a:cs typeface="B Nazanin" pitchFamily="2" charset="-78"/>
              </a:rPr>
              <a:t>نخست</a:t>
            </a:r>
            <a:r>
              <a:rPr lang="fa-IR" sz="4600" b="1" dirty="0">
                <a:cs typeface="B Nazanin" pitchFamily="2" charset="-78"/>
              </a:rPr>
              <a:t> بر اساس شيوه انديشيدن. برخي منطقي و بخردانه مي انديشند و اطلاعات را به صورت گام به گام و مرحله اي مورد پردازش قرار مي دهند. و</a:t>
            </a:r>
            <a:r>
              <a:rPr lang="fa-IR" sz="4600" b="1" dirty="0">
                <a:effectLst>
                  <a:outerShdw blurRad="38100" dist="38100" dir="2700000" algn="tl">
                    <a:srgbClr val="000000">
                      <a:alpha val="43137"/>
                    </a:srgbClr>
                  </a:outerShdw>
                </a:effectLst>
                <a:cs typeface="B Nazanin" pitchFamily="2" charset="-78"/>
              </a:rPr>
              <a:t> برخي </a:t>
            </a:r>
            <a:r>
              <a:rPr lang="fa-IR" sz="4600" b="1" dirty="0">
                <a:cs typeface="B Nazanin" pitchFamily="2" charset="-78"/>
              </a:rPr>
              <a:t>قضاوت شهودي مي‌كنند و از موهبت خلاقيت استفاده مي نمايند و كل موضوع را مورد توجه قرار مي دهند. در بعد ديگر به مساله بردباري در برابر پديده ابهام توجه مي شود. </a:t>
            </a:r>
          </a:p>
          <a:p>
            <a:pPr marL="0" indent="0" algn="justLow" rtl="1">
              <a:lnSpc>
                <a:spcPct val="150000"/>
              </a:lnSpc>
              <a:buNone/>
            </a:pPr>
            <a:r>
              <a:rPr lang="fa-IR" sz="4600" b="1" dirty="0">
                <a:cs typeface="B Nazanin" pitchFamily="2" charset="-78"/>
              </a:rPr>
              <a:t>                   هنگامي كه اين ابعاد را رسم كنيم چهار شيوه تصميم گيري به دست مي آيد:</a:t>
            </a:r>
          </a:p>
          <a:p>
            <a:pPr marL="0" indent="0" algn="justLow" rtl="1">
              <a:lnSpc>
                <a:spcPct val="150000"/>
              </a:lnSpc>
              <a:buNone/>
            </a:pPr>
            <a:endParaRPr lang="en-US" sz="4600" b="1" dirty="0">
              <a:cs typeface="B Nazanin" pitchFamily="2" charset="-78"/>
            </a:endParaRPr>
          </a:p>
          <a:p>
            <a:pPr marL="0" indent="0" algn="justLow" rtl="1">
              <a:buNone/>
            </a:pPr>
            <a:r>
              <a:rPr lang="fa-IR" sz="2500" dirty="0">
                <a:cs typeface="B Nazanin" pitchFamily="2" charset="-78"/>
              </a:rPr>
              <a:t>               </a:t>
            </a:r>
            <a:r>
              <a:rPr lang="fa-IR" sz="4500" b="1" dirty="0">
                <a:cs typeface="B Nazanin" pitchFamily="2" charset="-78"/>
              </a:rPr>
              <a:t>-  </a:t>
            </a:r>
            <a:r>
              <a:rPr lang="fa-IR" sz="4500" b="1" dirty="0">
                <a:solidFill>
                  <a:srgbClr val="FF0000"/>
                </a:solidFill>
                <a:cs typeface="B Nazanin" pitchFamily="2" charset="-78"/>
              </a:rPr>
              <a:t>ارشادي  </a:t>
            </a:r>
            <a:r>
              <a:rPr lang="en-US" sz="4500" dirty="0"/>
              <a:t>Guidance practices</a:t>
            </a:r>
            <a:r>
              <a:rPr lang="fa-IR" sz="4500" b="1" dirty="0">
                <a:solidFill>
                  <a:srgbClr val="FF0000"/>
                </a:solidFill>
                <a:cs typeface="B Nazanin" pitchFamily="2" charset="-78"/>
              </a:rPr>
              <a:t>                    -  نظري </a:t>
            </a:r>
            <a:r>
              <a:rPr lang="en-US" sz="4500" dirty="0"/>
              <a:t>Theoretical</a:t>
            </a:r>
            <a:endParaRPr lang="en-US" sz="4500" b="1" dirty="0">
              <a:solidFill>
                <a:srgbClr val="FF0000"/>
              </a:solidFill>
              <a:cs typeface="B Nazanin" pitchFamily="2" charset="-78"/>
            </a:endParaRPr>
          </a:p>
          <a:p>
            <a:pPr algn="justLow" rtl="1">
              <a:buFont typeface="Wingdings" pitchFamily="2" charset="2"/>
              <a:buChar char="§"/>
            </a:pPr>
            <a:endParaRPr lang="en-US" sz="4500" b="1" dirty="0">
              <a:solidFill>
                <a:srgbClr val="FF0000"/>
              </a:solidFill>
              <a:cs typeface="B Nazanin" pitchFamily="2" charset="-78"/>
            </a:endParaRPr>
          </a:p>
          <a:p>
            <a:pPr marL="0" indent="0" algn="justLow" rtl="1">
              <a:buNone/>
            </a:pPr>
            <a:r>
              <a:rPr lang="fa-IR" sz="4500" b="1" dirty="0">
                <a:solidFill>
                  <a:srgbClr val="FF0000"/>
                </a:solidFill>
                <a:cs typeface="B Nazanin" pitchFamily="2" charset="-78"/>
              </a:rPr>
              <a:t>                               - تحليلي </a:t>
            </a:r>
            <a:r>
              <a:rPr lang="en-US" sz="4500" dirty="0"/>
              <a:t>Analytical</a:t>
            </a:r>
            <a:r>
              <a:rPr lang="fa-IR" sz="4500" b="1" dirty="0">
                <a:solidFill>
                  <a:srgbClr val="FF0000"/>
                </a:solidFill>
                <a:cs typeface="B Nazanin" pitchFamily="2" charset="-78"/>
              </a:rPr>
              <a:t>                                     - رفتاري</a:t>
            </a:r>
            <a:r>
              <a:rPr lang="en-US" sz="4500" dirty="0"/>
              <a:t>Behavior</a:t>
            </a:r>
            <a:r>
              <a:rPr lang="fa-IR" sz="4500" b="1" dirty="0">
                <a:solidFill>
                  <a:srgbClr val="FF0000"/>
                </a:solidFill>
                <a:cs typeface="B Nazanin" pitchFamily="2" charset="-78"/>
              </a:rPr>
              <a:t>.</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15</a:t>
            </a:fld>
            <a:endParaRPr kumimoji="0" lang="en-US"/>
          </a:p>
        </p:txBody>
      </p:sp>
    </p:spTree>
    <p:extLst>
      <p:ext uri="{BB962C8B-B14F-4D97-AF65-F5344CB8AC3E}">
        <p14:creationId xmlns:p14="http://schemas.microsoft.com/office/powerpoint/2010/main" val="47423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16</a:t>
            </a:fld>
            <a:endParaRPr lang="en-US" dirty="0"/>
          </a:p>
        </p:txBody>
      </p:sp>
      <p:sp>
        <p:nvSpPr>
          <p:cNvPr id="5" name="Text Placeholder 4"/>
          <p:cNvSpPr>
            <a:spLocks noGrp="1"/>
          </p:cNvSpPr>
          <p:nvPr>
            <p:ph type="body" sz="quarter" idx="18"/>
          </p:nvPr>
        </p:nvSpPr>
        <p:spPr>
          <a:xfrm>
            <a:off x="530180" y="656823"/>
            <a:ext cx="8763000" cy="5895304"/>
          </a:xfrm>
        </p:spPr>
        <p:txBody>
          <a:bodyPr>
            <a:normAutofit/>
          </a:bodyPr>
          <a:lstStyle/>
          <a:p>
            <a:pPr marL="0" indent="0" algn="ctr">
              <a:buNone/>
            </a:pPr>
            <a:r>
              <a:rPr lang="fa-IR" sz="2500" b="1" dirty="0">
                <a:effectLst>
                  <a:outerShdw blurRad="38100" dist="38100" dir="2700000" algn="tl">
                    <a:srgbClr val="000000">
                      <a:alpha val="43137"/>
                    </a:srgbClr>
                  </a:outerShdw>
                </a:effectLst>
                <a:cs typeface="B Titr" pitchFamily="2" charset="-78"/>
              </a:rPr>
              <a:t>الگوی سبک تصمیم گیری</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57" y="1403797"/>
            <a:ext cx="7328079" cy="473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80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17</a:t>
            </a:fld>
            <a:endParaRPr lang="en-US" dirty="0"/>
          </a:p>
        </p:txBody>
      </p:sp>
      <p:sp>
        <p:nvSpPr>
          <p:cNvPr id="5" name="Text Placeholder 4"/>
          <p:cNvSpPr>
            <a:spLocks noGrp="1"/>
          </p:cNvSpPr>
          <p:nvPr>
            <p:ph type="body" sz="quarter" idx="18"/>
          </p:nvPr>
        </p:nvSpPr>
        <p:spPr>
          <a:xfrm>
            <a:off x="756633" y="663262"/>
            <a:ext cx="8153400" cy="5334000"/>
          </a:xfrm>
        </p:spPr>
        <p:txBody>
          <a:bodyPr>
            <a:normAutofit/>
          </a:bodyPr>
          <a:lstStyle/>
          <a:p>
            <a:pPr marL="0" indent="0">
              <a:lnSpc>
                <a:spcPct val="150000"/>
              </a:lnSpc>
              <a:buNone/>
            </a:pPr>
            <a:r>
              <a:rPr lang="fa-IR" sz="2000" b="1" dirty="0">
                <a:solidFill>
                  <a:srgbClr val="FF3399"/>
                </a:solidFill>
                <a:cs typeface="B Nazanin" pitchFamily="2" charset="-78"/>
              </a:rPr>
              <a:t>شيوه ارشادي: </a:t>
            </a:r>
            <a:r>
              <a:rPr lang="fa-IR" sz="2000" dirty="0">
                <a:cs typeface="B Nazanin" pitchFamily="2" charset="-78"/>
              </a:rPr>
              <a:t>در برابر اطلاعات مبهم بردباري ندارد ودر پي تصميمات بخردانه و معقول هستند. </a:t>
            </a:r>
          </a:p>
          <a:p>
            <a:pPr marL="0" indent="0">
              <a:lnSpc>
                <a:spcPct val="150000"/>
              </a:lnSpc>
              <a:buNone/>
            </a:pPr>
            <a:r>
              <a:rPr lang="fa-IR" sz="2000" dirty="0">
                <a:cs typeface="B Nazanin" pitchFamily="2" charset="-78"/>
              </a:rPr>
              <a:t>از كارايي و منطق بالايي برخوردارند و به هنگام تصميم گيري و ارائه راه حل به پايين ترين ميزان اطلاعات اكتفا مي نمايند. </a:t>
            </a:r>
          </a:p>
          <a:p>
            <a:pPr marL="0" indent="0">
              <a:lnSpc>
                <a:spcPct val="150000"/>
              </a:lnSpc>
              <a:buNone/>
            </a:pPr>
            <a:r>
              <a:rPr lang="fa-IR" sz="2000" b="1" dirty="0">
                <a:solidFill>
                  <a:srgbClr val="FF3399"/>
                </a:solidFill>
                <a:cs typeface="B Nazanin" pitchFamily="2" charset="-78"/>
              </a:rPr>
              <a:t>شيوه تحليلي</a:t>
            </a:r>
            <a:r>
              <a:rPr lang="fa-IR" sz="2000" dirty="0">
                <a:solidFill>
                  <a:srgbClr val="FF3399"/>
                </a:solidFill>
                <a:cs typeface="B Nazanin" pitchFamily="2" charset="-78"/>
              </a:rPr>
              <a:t>: </a:t>
            </a:r>
            <a:r>
              <a:rPr lang="fa-IR" sz="2000" dirty="0">
                <a:cs typeface="B Nazanin" pitchFamily="2" charset="-78"/>
              </a:rPr>
              <a:t>در برابر اطلاعات مبهم بردباري بيشتري دارند ودر پي كسب اطلاعات بيشتر بر مي‌آيند</a:t>
            </a:r>
            <a:r>
              <a:rPr lang="en-US" sz="2000" dirty="0">
                <a:cs typeface="B Nazanin" pitchFamily="2" charset="-78"/>
              </a:rPr>
              <a:t> </a:t>
            </a:r>
            <a:r>
              <a:rPr lang="fa-IR" sz="2000" dirty="0">
                <a:cs typeface="B Nazanin" pitchFamily="2" charset="-78"/>
              </a:rPr>
              <a:t>درتصميم‌گيري دقت فراوان مي كنند و مي‌توانند خود را با شرايط جديد وفق دهند.</a:t>
            </a:r>
          </a:p>
          <a:p>
            <a:pPr marL="0" indent="0">
              <a:lnSpc>
                <a:spcPct val="150000"/>
              </a:lnSpc>
              <a:buNone/>
            </a:pPr>
            <a:r>
              <a:rPr lang="fa-IR" sz="2000" b="1" dirty="0">
                <a:solidFill>
                  <a:srgbClr val="FF3399"/>
                </a:solidFill>
                <a:cs typeface="B Nazanin" pitchFamily="2" charset="-78"/>
              </a:rPr>
              <a:t>شيوه نظري(تئوريك</a:t>
            </a:r>
            <a:r>
              <a:rPr lang="fa-IR" sz="2000" dirty="0">
                <a:solidFill>
                  <a:srgbClr val="FF3399"/>
                </a:solidFill>
                <a:cs typeface="B Nazanin" pitchFamily="2" charset="-78"/>
              </a:rPr>
              <a:t>): </a:t>
            </a:r>
            <a:r>
              <a:rPr lang="fa-IR" sz="2000" dirty="0">
                <a:cs typeface="B Nazanin" pitchFamily="2" charset="-78"/>
              </a:rPr>
              <a:t>داراي ديدگاه بسيار باز هستند در امر يافتن راه حل‌هاي ابتكاري و خلاق </a:t>
            </a:r>
          </a:p>
          <a:p>
            <a:pPr marL="0" indent="0">
              <a:lnSpc>
                <a:spcPct val="150000"/>
              </a:lnSpc>
              <a:buNone/>
            </a:pPr>
            <a:r>
              <a:rPr lang="fa-IR" sz="2000" dirty="0">
                <a:cs typeface="B Nazanin" pitchFamily="2" charset="-78"/>
              </a:rPr>
              <a:t>توانايي بالايي دارند.</a:t>
            </a:r>
          </a:p>
          <a:p>
            <a:pPr marL="0" indent="0">
              <a:lnSpc>
                <a:spcPct val="150000"/>
              </a:lnSpc>
              <a:buNone/>
            </a:pPr>
            <a:r>
              <a:rPr lang="fa-IR" sz="2000" b="1" dirty="0">
                <a:solidFill>
                  <a:srgbClr val="FF3399"/>
                </a:solidFill>
                <a:cs typeface="B Nazanin" pitchFamily="2" charset="-78"/>
              </a:rPr>
              <a:t>و آخرين گروه (رفتاری) </a:t>
            </a:r>
            <a:r>
              <a:rPr lang="fa-IR" sz="2000" dirty="0">
                <a:cs typeface="B Nazanin" pitchFamily="2" charset="-78"/>
              </a:rPr>
              <a:t>با ديگران همكاري مي‌كنند. به دستاوردهاي همكاران و زيردستان توجه مي‌نمايند. از تعارض و برخورد عقايد اجتناب مي كنند.</a:t>
            </a:r>
          </a:p>
          <a:p>
            <a:pPr marL="0" indent="0">
              <a:buNone/>
            </a:pPr>
            <a:r>
              <a:rPr lang="fa-IR" sz="2000" dirty="0">
                <a:solidFill>
                  <a:srgbClr val="FF3399"/>
                </a:solidFill>
                <a:cs typeface="B Nazanin" pitchFamily="2" charset="-78"/>
              </a:rPr>
              <a:t>بيشتر مديران به گونه اي عمل مي كنند كه مي توان آن‌ها را در بيش از يك گروه قرار داد.</a:t>
            </a:r>
          </a:p>
        </p:txBody>
      </p:sp>
    </p:spTree>
    <p:extLst>
      <p:ext uri="{BB962C8B-B14F-4D97-AF65-F5344CB8AC3E}">
        <p14:creationId xmlns:p14="http://schemas.microsoft.com/office/powerpoint/2010/main" val="65544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476518"/>
            <a:ext cx="8533087" cy="5747406"/>
          </a:xfrm>
        </p:spPr>
        <p:txBody>
          <a:bodyPr>
            <a:normAutofit/>
          </a:bodyPr>
          <a:lstStyle/>
          <a:p>
            <a:pPr marL="0" indent="0" algn="ctr" rtl="1">
              <a:buNone/>
            </a:pPr>
            <a:r>
              <a:rPr lang="fa-IR" sz="2800" b="1" dirty="0">
                <a:solidFill>
                  <a:srgbClr val="FF0000"/>
                </a:solidFill>
                <a:effectLst>
                  <a:outerShdw blurRad="38100" dist="38100" dir="2700000" algn="tl">
                    <a:srgbClr val="000000">
                      <a:alpha val="43137"/>
                    </a:srgbClr>
                  </a:outerShdw>
                </a:effectLst>
                <a:cs typeface="B Lotus" panose="00000400000000000000" pitchFamily="2" charset="-78"/>
              </a:rPr>
              <a:t>   اصول اخلاقي: </a:t>
            </a:r>
            <a:r>
              <a:rPr lang="en-US" sz="2800" dirty="0"/>
              <a:t>ethics fundamental</a:t>
            </a:r>
          </a:p>
          <a:p>
            <a:pPr marL="0" indent="0" algn="r" rtl="1">
              <a:buNone/>
            </a:pPr>
            <a:r>
              <a:rPr lang="fa-IR" sz="2200" b="1" dirty="0">
                <a:cs typeface="B Nazanin" pitchFamily="2" charset="-78"/>
              </a:rPr>
              <a:t>بسياري از تصميمات در بستر اصول اخلاقي گرفته مي شود. به هنگام رعايت اصول اخلاقي مديران به</a:t>
            </a:r>
            <a:r>
              <a:rPr lang="fa-IR" sz="2200" b="1" dirty="0">
                <a:effectLst>
                  <a:outerShdw blurRad="38100" dist="38100" dir="2700000" algn="tl">
                    <a:srgbClr val="000000">
                      <a:alpha val="43137"/>
                    </a:srgbClr>
                  </a:outerShdw>
                </a:effectLst>
                <a:cs typeface="B Nazanin" pitchFamily="2" charset="-78"/>
              </a:rPr>
              <a:t> سه </a:t>
            </a:r>
            <a:r>
              <a:rPr lang="fa-IR" sz="2200" b="1" dirty="0">
                <a:cs typeface="B Nazanin" pitchFamily="2" charset="-78"/>
              </a:rPr>
              <a:t>گونه عمل مي كنند كه هر يك از دو مرحله تشكيل مي گردد. چون فرد از هر مرحله اي به مرحله بالاتر گام بردارد كمتر به نيروي هاي خارجي توجه كرده و بيشتر به ديدگاه خود توجه مي نمايد.</a:t>
            </a:r>
          </a:p>
          <a:p>
            <a:pPr marL="457200" indent="-457200" algn="r" rtl="1">
              <a:buClr>
                <a:srgbClr val="FF3399"/>
              </a:buClr>
              <a:buAutoNum type="arabicParenR"/>
            </a:pPr>
            <a:r>
              <a:rPr lang="fa-IR" sz="2200" b="1" dirty="0">
                <a:cs typeface="B Nazanin" pitchFamily="2" charset="-78"/>
              </a:rPr>
              <a:t>بندگي يا پيروي محض: فرد با توجه به نتايجي كه نصيب شخص او خواهد شد در برابر مفاهيم درست يا غلط از خودش واكنش نشان مي دهد.</a:t>
            </a:r>
          </a:p>
          <a:p>
            <a:pPr marL="457200" indent="-457200" algn="r" rtl="1">
              <a:buAutoNum type="arabicParenR"/>
            </a:pPr>
            <a:r>
              <a:rPr lang="fa-IR" sz="2200" b="1" dirty="0">
                <a:cs typeface="B Nazanin" pitchFamily="2" charset="-78"/>
              </a:rPr>
              <a:t>عرف: ارزشهاي اخلاقي در حفظ نظم و رسوم متعارف قرار دارد.</a:t>
            </a:r>
          </a:p>
          <a:p>
            <a:pPr marL="457200" indent="-457200" algn="r" rtl="1">
              <a:buClr>
                <a:srgbClr val="FF3399"/>
              </a:buClr>
              <a:buAutoNum type="arabicParenR"/>
            </a:pPr>
            <a:r>
              <a:rPr lang="fa-IR" sz="2200" b="1" dirty="0">
                <a:cs typeface="B Nazanin" pitchFamily="2" charset="-78"/>
              </a:rPr>
              <a:t>اجتهاد:  فرد بين اصول اخلاقي كه خود ارائه مي كند و اختياراتي كه ديگران دارند فرق قائل مي شود.</a:t>
            </a:r>
          </a:p>
          <a:p>
            <a:pPr marL="0" indent="0" algn="r" rtl="1">
              <a:buClr>
                <a:srgbClr val="FF3399"/>
              </a:buClr>
              <a:buNone/>
            </a:pPr>
            <a:r>
              <a:rPr lang="fa-IR" sz="2200" b="1" dirty="0">
                <a:cs typeface="B Nazanin" pitchFamily="2" charset="-78"/>
              </a:rPr>
              <a:t>     تحقيقات نشان داده افراد در يك محدوده بسته اين شش مرحله را طي مي كنند. هيچ يك از مراحل را حذف نمي كنند. دوم تضميني وجود ندارد كه افراد اين مراحل را به ترتيب طي كنند. سوم بيشتر افراد بالغ در مرحله 4 قرار مي گيرند. سرانجام در مراحل بالا، مدير بيشتر پاي بند اصول اخلاقي مي شود. </a:t>
            </a:r>
          </a:p>
          <a:p>
            <a:pPr algn="r" rtl="1"/>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18</a:t>
            </a:fld>
            <a:endParaRPr kumimoji="0" lang="en-US"/>
          </a:p>
        </p:txBody>
      </p:sp>
    </p:spTree>
    <p:extLst>
      <p:ext uri="{BB962C8B-B14F-4D97-AF65-F5344CB8AC3E}">
        <p14:creationId xmlns:p14="http://schemas.microsoft.com/office/powerpoint/2010/main" val="220305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19</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55" y="360608"/>
            <a:ext cx="8803783" cy="583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91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3" name="WordArt 6">
            <a:hlinkClick r:id="" action="ppaction://noaction"/>
          </p:cNvPr>
          <p:cNvSpPr>
            <a:spLocks noChangeArrowheads="1" noChangeShapeType="1" noTextEdit="1"/>
          </p:cNvSpPr>
          <p:nvPr/>
        </p:nvSpPr>
        <p:spPr bwMode="auto">
          <a:xfrm rot="1063829">
            <a:off x="2967934" y="660011"/>
            <a:ext cx="6786096" cy="2133600"/>
          </a:xfrm>
          <a:prstGeom prst="rect">
            <a:avLst/>
          </a:prstGeom>
          <a:noFill/>
          <a:effectLst/>
        </p:spPr>
        <p:txBody>
          <a:bodyPr wrap="none" fromWordArt="1">
            <a:prstTxWarp prst="textDeflateBottom">
              <a:avLst>
                <a:gd name="adj" fmla="val 76472"/>
              </a:avLst>
            </a:prstTxWarp>
          </a:bodyPr>
          <a:lstStyle/>
          <a:p>
            <a:pPr algn="ctr" fontAlgn="base">
              <a:spcBef>
                <a:spcPct val="0"/>
              </a:spcBef>
              <a:spcAft>
                <a:spcPct val="0"/>
              </a:spcAft>
            </a:pPr>
            <a:r>
              <a:rPr lang="fa-IR" sz="3600" b="1" kern="10" dirty="0">
                <a:ln w="6600">
                  <a:solidFill>
                    <a:schemeClr val="accent2"/>
                  </a:solidFill>
                  <a:prstDash val="solid"/>
                </a:ln>
                <a:solidFill>
                  <a:srgbClr val="FFFFFF"/>
                </a:solidFill>
                <a:effectLst>
                  <a:outerShdw dist="38100" dir="2700000" algn="tl" rotWithShape="0">
                    <a:schemeClr val="accent2"/>
                  </a:outerShdw>
                </a:effectLst>
                <a:latin typeface="Arial"/>
              </a:rPr>
              <a:t>مبانی رفتار سازمانی</a:t>
            </a:r>
            <a:endParaRPr lang="en-US" sz="3600" b="1" kern="10" dirty="0">
              <a:ln w="6600">
                <a:solidFill>
                  <a:schemeClr val="accent2"/>
                </a:solidFill>
                <a:prstDash val="solid"/>
              </a:ln>
              <a:solidFill>
                <a:srgbClr val="FFFFFF"/>
              </a:solidFill>
              <a:effectLst>
                <a:outerShdw dist="38100" dir="2700000" algn="tl" rotWithShape="0">
                  <a:schemeClr val="accent2"/>
                </a:outerShdw>
              </a:effectLst>
              <a:latin typeface="Arial"/>
            </a:endParaRPr>
          </a:p>
        </p:txBody>
      </p:sp>
      <p:sp>
        <p:nvSpPr>
          <p:cNvPr id="5125" name="Text Box 9"/>
          <p:cNvSpPr txBox="1">
            <a:spLocks noChangeArrowheads="1"/>
          </p:cNvSpPr>
          <p:nvPr/>
        </p:nvSpPr>
        <p:spPr bwMode="auto">
          <a:xfrm>
            <a:off x="-1" y="2870351"/>
            <a:ext cx="79167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Char char="•"/>
              <a:defRPr sz="3200">
                <a:solidFill>
                  <a:schemeClr val="tx1"/>
                </a:solidFill>
                <a:latin typeface="Arial Black" pitchFamily="34" charset="0"/>
                <a:cs typeface="Arial" pitchFamily="34" charset="0"/>
              </a:defRPr>
            </a:lvl1pPr>
            <a:lvl2pPr marL="742950" indent="-285750" algn="l" eaLnBrk="0" hangingPunct="0">
              <a:spcBef>
                <a:spcPct val="20000"/>
              </a:spcBef>
              <a:buClr>
                <a:schemeClr val="folHlink"/>
              </a:buClr>
              <a:buChar char="•"/>
              <a:defRPr sz="2800">
                <a:solidFill>
                  <a:schemeClr val="tx1"/>
                </a:solidFill>
                <a:latin typeface="Arial Black" pitchFamily="34" charset="0"/>
                <a:cs typeface="Arial" pitchFamily="34" charset="0"/>
              </a:defRPr>
            </a:lvl2pPr>
            <a:lvl3pPr marL="1143000" indent="-228600" algn="l" eaLnBrk="0" hangingPunct="0">
              <a:spcBef>
                <a:spcPct val="20000"/>
              </a:spcBef>
              <a:buChar char="•"/>
              <a:defRPr sz="2400">
                <a:solidFill>
                  <a:schemeClr val="tx1"/>
                </a:solidFill>
                <a:latin typeface="Arial Black" pitchFamily="34" charset="0"/>
                <a:cs typeface="Arial" pitchFamily="34" charset="0"/>
              </a:defRPr>
            </a:lvl3pPr>
            <a:lvl4pPr marL="1600200" indent="-228600" algn="l" eaLnBrk="0" hangingPunct="0">
              <a:spcBef>
                <a:spcPct val="20000"/>
              </a:spcBef>
              <a:buFont typeface="Times New Roman" pitchFamily="18" charset="0"/>
              <a:buChar char="−"/>
              <a:defRPr sz="2000">
                <a:solidFill>
                  <a:schemeClr val="tx1"/>
                </a:solidFill>
                <a:latin typeface="Arial Black" pitchFamily="34" charset="0"/>
                <a:cs typeface="Arial" pitchFamily="34" charset="0"/>
              </a:defRPr>
            </a:lvl4pPr>
            <a:lvl5pPr marL="2057400" indent="-228600" algn="l" eaLnBrk="0" hangingPunct="0">
              <a:spcBef>
                <a:spcPct val="20000"/>
              </a:spcBef>
              <a:buFont typeface="Times New Roman" pitchFamily="18" charset="0"/>
              <a:buChar char="–"/>
              <a:defRPr sz="2000">
                <a:solidFill>
                  <a:schemeClr val="tx1"/>
                </a:solidFill>
                <a:latin typeface="Arial Black" pitchFamily="34" charset="0"/>
                <a:cs typeface="Arial" pitchFamily="34" charset="0"/>
              </a:defRPr>
            </a:lvl5pPr>
            <a:lvl6pPr marL="2514600" indent="-228600" eaLnBrk="0" fontAlgn="base" hangingPunct="0">
              <a:spcBef>
                <a:spcPct val="20000"/>
              </a:spcBef>
              <a:spcAft>
                <a:spcPct val="0"/>
              </a:spcAft>
              <a:buFont typeface="Times New Roman" pitchFamily="18" charset="0"/>
              <a:buChar char="–"/>
              <a:defRPr sz="2000">
                <a:solidFill>
                  <a:schemeClr val="tx1"/>
                </a:solidFill>
                <a:latin typeface="Arial Black" pitchFamily="34" charset="0"/>
                <a:cs typeface="Arial" pitchFamily="34" charset="0"/>
              </a:defRPr>
            </a:lvl6pPr>
            <a:lvl7pPr marL="2971800" indent="-228600" eaLnBrk="0" fontAlgn="base" hangingPunct="0">
              <a:spcBef>
                <a:spcPct val="20000"/>
              </a:spcBef>
              <a:spcAft>
                <a:spcPct val="0"/>
              </a:spcAft>
              <a:buFont typeface="Times New Roman" pitchFamily="18" charset="0"/>
              <a:buChar char="–"/>
              <a:defRPr sz="2000">
                <a:solidFill>
                  <a:schemeClr val="tx1"/>
                </a:solidFill>
                <a:latin typeface="Arial Black" pitchFamily="34" charset="0"/>
                <a:cs typeface="Arial" pitchFamily="34" charset="0"/>
              </a:defRPr>
            </a:lvl7pPr>
            <a:lvl8pPr marL="3429000" indent="-228600" eaLnBrk="0" fontAlgn="base" hangingPunct="0">
              <a:spcBef>
                <a:spcPct val="20000"/>
              </a:spcBef>
              <a:spcAft>
                <a:spcPct val="0"/>
              </a:spcAft>
              <a:buFont typeface="Times New Roman" pitchFamily="18" charset="0"/>
              <a:buChar char="–"/>
              <a:defRPr sz="2000">
                <a:solidFill>
                  <a:schemeClr val="tx1"/>
                </a:solidFill>
                <a:latin typeface="Arial Black" pitchFamily="34" charset="0"/>
                <a:cs typeface="Arial" pitchFamily="34" charset="0"/>
              </a:defRPr>
            </a:lvl8pPr>
            <a:lvl9pPr marL="3886200" indent="-228600" eaLnBrk="0" fontAlgn="base" hangingPunct="0">
              <a:spcBef>
                <a:spcPct val="20000"/>
              </a:spcBef>
              <a:spcAft>
                <a:spcPct val="0"/>
              </a:spcAft>
              <a:buFont typeface="Times New Roman" pitchFamily="18" charset="0"/>
              <a:buChar char="–"/>
              <a:defRPr sz="2000">
                <a:solidFill>
                  <a:schemeClr val="tx1"/>
                </a:solidFill>
                <a:latin typeface="Arial Black" pitchFamily="34" charset="0"/>
                <a:cs typeface="Arial" pitchFamily="34" charset="0"/>
              </a:defRPr>
            </a:lvl9pPr>
          </a:lstStyle>
          <a:p>
            <a:pPr algn="ctr" eaLnBrk="1" fontAlgn="base" hangingPunct="1">
              <a:spcBef>
                <a:spcPct val="50000"/>
              </a:spcBef>
              <a:spcAft>
                <a:spcPct val="0"/>
              </a:spcAft>
              <a:buClrTx/>
              <a:buNone/>
            </a:pPr>
            <a:r>
              <a:rPr lang="en-US" altLang="en-US" sz="6000" b="1" dirty="0">
                <a:solidFill>
                  <a:srgbClr val="FFCC00"/>
                </a:solidFill>
                <a:cs typeface="Mitra" pitchFamily="2" charset="-78"/>
              </a:rPr>
              <a:t> </a:t>
            </a:r>
            <a:r>
              <a:rPr lang="fa-IR" altLang="en-US" sz="5400" b="1" i="1" dirty="0">
                <a:solidFill>
                  <a:srgbClr val="0070C0"/>
                </a:solidFill>
                <a:effectLst>
                  <a:outerShdw blurRad="38100" dist="38100" dir="2700000" algn="tl">
                    <a:srgbClr val="000000">
                      <a:alpha val="43137"/>
                    </a:srgbClr>
                  </a:outerShdw>
                </a:effectLst>
              </a:rPr>
              <a:t>تصمیم گیری و مبنای رفتار گروه</a:t>
            </a:r>
            <a:endParaRPr lang="en-US" altLang="en-US" sz="5400" b="1" i="1" dirty="0">
              <a:solidFill>
                <a:srgbClr val="FFCC00"/>
              </a:solidFill>
              <a:effectLst>
                <a:outerShdw blurRad="38100" dist="38100" dir="2700000" algn="tl">
                  <a:srgbClr val="000000">
                    <a:alpha val="43137"/>
                  </a:srgbClr>
                </a:outerShdw>
              </a:effectLst>
              <a:cs typeface="Mitra" pitchFamily="2" charset="-78"/>
            </a:endParaRPr>
          </a:p>
        </p:txBody>
      </p:sp>
    </p:spTree>
    <p:extLst>
      <p:ext uri="{BB962C8B-B14F-4D97-AF65-F5344CB8AC3E}">
        <p14:creationId xmlns:p14="http://schemas.microsoft.com/office/powerpoint/2010/main" val="19053031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arn(inVertical)">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20</a:t>
            </a:fld>
            <a:endParaRPr lang="en-US" dirty="0"/>
          </a:p>
        </p:txBody>
      </p:sp>
      <p:sp>
        <p:nvSpPr>
          <p:cNvPr id="5" name="Text Placeholder 4"/>
          <p:cNvSpPr>
            <a:spLocks noGrp="1"/>
          </p:cNvSpPr>
          <p:nvPr>
            <p:ph type="body" sz="quarter" idx="18"/>
          </p:nvPr>
        </p:nvSpPr>
        <p:spPr>
          <a:xfrm>
            <a:off x="476518" y="702972"/>
            <a:ext cx="8742227" cy="5157936"/>
          </a:xfrm>
        </p:spPr>
        <p:txBody>
          <a:bodyPr>
            <a:normAutofit fontScale="85000" lnSpcReduction="10000"/>
          </a:bodyPr>
          <a:lstStyle/>
          <a:p>
            <a:pPr marL="0" indent="0" algn="ctr">
              <a:buNone/>
            </a:pPr>
            <a:r>
              <a:rPr lang="fa-IR" sz="2600" b="1" dirty="0">
                <a:solidFill>
                  <a:srgbClr val="FF0000"/>
                </a:solidFill>
                <a:effectLst>
                  <a:outerShdw blurRad="38100" dist="38100" dir="2700000" algn="tl">
                    <a:srgbClr val="000000">
                      <a:alpha val="43137"/>
                    </a:srgbClr>
                  </a:outerShdw>
                </a:effectLst>
                <a:cs typeface="B Lotus" panose="00000400000000000000" pitchFamily="2" charset="-78"/>
              </a:rPr>
              <a:t>محدوديت هاي سازماني: </a:t>
            </a:r>
            <a:r>
              <a:rPr lang="en-US" sz="2400" dirty="0"/>
              <a:t>Organizational constraints</a:t>
            </a:r>
            <a:endParaRPr lang="en-US" sz="2600" b="1" dirty="0">
              <a:solidFill>
                <a:srgbClr val="FF0000"/>
              </a:solidFill>
              <a:effectLst>
                <a:outerShdw blurRad="38100" dist="38100" dir="2700000" algn="tl">
                  <a:srgbClr val="000000">
                    <a:alpha val="43137"/>
                  </a:srgbClr>
                </a:outerShdw>
              </a:effectLst>
              <a:cs typeface="B Lotus" panose="00000400000000000000" pitchFamily="2" charset="-78"/>
            </a:endParaRPr>
          </a:p>
          <a:p>
            <a:pPr marL="0" indent="0">
              <a:lnSpc>
                <a:spcPct val="150000"/>
              </a:lnSpc>
              <a:buNone/>
            </a:pPr>
            <a:r>
              <a:rPr lang="fa-IR" sz="2000" dirty="0">
                <a:cs typeface="B Nazanin" pitchFamily="2" charset="-78"/>
              </a:rPr>
              <a:t>          محدوديت هايي </a:t>
            </a:r>
            <a:r>
              <a:rPr lang="fa-IR" sz="2000" b="1" dirty="0"/>
              <a:t> </a:t>
            </a:r>
            <a:r>
              <a:rPr lang="fa-IR" sz="2000" dirty="0">
                <a:cs typeface="B Nazanin" pitchFamily="2" charset="-78"/>
              </a:rPr>
              <a:t>سازمان علیه مديران(تصميم گيرندگان) :</a:t>
            </a:r>
          </a:p>
          <a:p>
            <a:pPr marL="457200" indent="-457200">
              <a:lnSpc>
                <a:spcPct val="150000"/>
              </a:lnSpc>
              <a:buNone/>
            </a:pPr>
            <a:r>
              <a:rPr lang="fa-IR" sz="2000" b="1" dirty="0">
                <a:solidFill>
                  <a:srgbClr val="0070C0"/>
                </a:solidFill>
                <a:cs typeface="B Nazanin" pitchFamily="2" charset="-78"/>
              </a:rPr>
              <a:t>1) ارزيابي عملكرد</a:t>
            </a:r>
            <a:r>
              <a:rPr lang="fa-IR" sz="2000" dirty="0">
                <a:solidFill>
                  <a:srgbClr val="0070C0"/>
                </a:solidFill>
                <a:cs typeface="B Nazanin" pitchFamily="2" charset="-78"/>
              </a:rPr>
              <a:t>: </a:t>
            </a:r>
            <a:r>
              <a:rPr lang="fa-IR" sz="2000" dirty="0">
                <a:cs typeface="B Nazanin" pitchFamily="2" charset="-78"/>
              </a:rPr>
              <a:t>مديران به هنگام تصميم گيري به شدت تحت تاثير شاخص هاو معيارهايي قرار مي گيرند كه بدان وسيله مورد ارزيابي قرارخواهندگرفت.</a:t>
            </a:r>
          </a:p>
          <a:p>
            <a:pPr marL="0" indent="0">
              <a:lnSpc>
                <a:spcPct val="150000"/>
              </a:lnSpc>
              <a:buNone/>
            </a:pPr>
            <a:r>
              <a:rPr lang="fa-IR" sz="2000" b="1" dirty="0">
                <a:solidFill>
                  <a:srgbClr val="0070C0"/>
                </a:solidFill>
                <a:cs typeface="B Nazanin" pitchFamily="2" charset="-78"/>
              </a:rPr>
              <a:t>2) سيستم پاداش</a:t>
            </a:r>
            <a:r>
              <a:rPr lang="fa-IR" sz="2000" dirty="0">
                <a:solidFill>
                  <a:srgbClr val="0070C0"/>
                </a:solidFill>
                <a:cs typeface="B Nazanin" pitchFamily="2" charset="-78"/>
              </a:rPr>
              <a:t>.: </a:t>
            </a:r>
            <a:r>
              <a:rPr lang="fa-IR" sz="2000" dirty="0">
                <a:cs typeface="B Nazanin" pitchFamily="2" charset="-78"/>
              </a:rPr>
              <a:t>مدير همواره بايد به ياد داشته باشد كه تصميماتي ارجعت دارندكه از نظر بازده شخصي در سطح بالايي باشند. مثلاً اگر شيوه پرداخت پاداش سازمان بر اساس خطرگريزي باشد، احتمالاً مدير به هنگام تصميم گيري، محافظه كارانه عمل مي كند.</a:t>
            </a:r>
          </a:p>
          <a:p>
            <a:pPr marL="0" indent="0">
              <a:lnSpc>
                <a:spcPct val="150000"/>
              </a:lnSpc>
              <a:buNone/>
            </a:pPr>
            <a:r>
              <a:rPr lang="fa-IR" sz="2000" b="1" dirty="0">
                <a:solidFill>
                  <a:srgbClr val="0070C0"/>
                </a:solidFill>
                <a:cs typeface="B Nazanin" pitchFamily="2" charset="-78"/>
              </a:rPr>
              <a:t>3) محدوديت هاي زماني.: </a:t>
            </a:r>
            <a:r>
              <a:rPr lang="fa-IR" sz="2000" dirty="0">
                <a:cs typeface="B Nazanin" pitchFamily="2" charset="-78"/>
              </a:rPr>
              <a:t>سازمان‌ها در رابطه با تصميمات، ضرب الاجل تعيين مي كنند. چنين شرايطي باعث مي‌شود كه تصميم گيرنده از نظر بعد زماني تحت فشار قرار می‌گيرد.</a:t>
            </a:r>
          </a:p>
          <a:p>
            <a:pPr marL="0" indent="0">
              <a:lnSpc>
                <a:spcPct val="150000"/>
              </a:lnSpc>
              <a:buNone/>
            </a:pPr>
            <a:r>
              <a:rPr lang="fa-IR" sz="2000" b="1" dirty="0">
                <a:solidFill>
                  <a:srgbClr val="0070C0"/>
                </a:solidFill>
                <a:cs typeface="B Nazanin" pitchFamily="2" charset="-78"/>
              </a:rPr>
              <a:t>4) تصميمات پيشين:  </a:t>
            </a:r>
            <a:r>
              <a:rPr lang="fa-IR" sz="2000" dirty="0">
                <a:cs typeface="B Nazanin" pitchFamily="2" charset="-78"/>
              </a:rPr>
              <a:t>تصميم درخلاء گرفته نمي شود. تصميم داراي يك محتواست. در واقع تصميم فردي به گونه‌اي است كه به جريان تصميمات وابسته است. تصميماتي كه درگذشته گرفته شده است همانند يك شبح برتصميمات جاري سايه مي افكند.</a:t>
            </a:r>
          </a:p>
        </p:txBody>
      </p:sp>
    </p:spTree>
    <p:extLst>
      <p:ext uri="{BB962C8B-B14F-4D97-AF65-F5344CB8AC3E}">
        <p14:creationId xmlns:p14="http://schemas.microsoft.com/office/powerpoint/2010/main" val="209696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21</a:t>
            </a:fld>
            <a:endParaRPr lang="en-US" dirty="0"/>
          </a:p>
        </p:txBody>
      </p:sp>
      <p:sp>
        <p:nvSpPr>
          <p:cNvPr id="5" name="Text Placeholder 4"/>
          <p:cNvSpPr>
            <a:spLocks noGrp="1"/>
          </p:cNvSpPr>
          <p:nvPr>
            <p:ph type="body" sz="quarter" idx="18"/>
          </p:nvPr>
        </p:nvSpPr>
        <p:spPr>
          <a:xfrm>
            <a:off x="349876" y="386366"/>
            <a:ext cx="8839200" cy="5663485"/>
          </a:xfrm>
        </p:spPr>
        <p:txBody>
          <a:bodyPr>
            <a:normAutofit lnSpcReduction="10000"/>
          </a:bodyPr>
          <a:lstStyle/>
          <a:p>
            <a:pPr marL="0" indent="0">
              <a:lnSpc>
                <a:spcPct val="150000"/>
              </a:lnSpc>
              <a:buFont typeface="Wingdings" pitchFamily="2" charset="2"/>
              <a:buChar char="q"/>
            </a:pPr>
            <a:r>
              <a:rPr lang="fa-IR" sz="2800" b="1" dirty="0">
                <a:cs typeface="B Lotus" panose="00000400000000000000" pitchFamily="2" charset="-78"/>
              </a:rPr>
              <a:t>اختلاف فرهنگي: </a:t>
            </a:r>
            <a:r>
              <a:rPr lang="en-US" sz="2800" b="1" dirty="0">
                <a:cs typeface="B Lotus" panose="00000400000000000000" pitchFamily="2" charset="-78"/>
              </a:rPr>
              <a:t> </a:t>
            </a:r>
            <a:r>
              <a:rPr lang="en-US" sz="2800" dirty="0"/>
              <a:t>Cultural differences </a:t>
            </a:r>
            <a:endParaRPr lang="en-US" sz="2500" b="1" dirty="0">
              <a:cs typeface="B Titr" pitchFamily="2" charset="-78"/>
            </a:endParaRPr>
          </a:p>
          <a:p>
            <a:pPr marL="0" indent="0">
              <a:lnSpc>
                <a:spcPct val="150000"/>
              </a:lnSpc>
              <a:buNone/>
            </a:pPr>
            <a:r>
              <a:rPr lang="fa-IR" sz="2000" dirty="0">
                <a:cs typeface="B Nazanin" pitchFamily="2" charset="-78"/>
              </a:rPr>
              <a:t> درالگوي بخردانه به اختلاف هاي فرهنگي توجه نمي شود. بايد به زمينه فرهنگي مديرتوجه كنيم وبدانيم </a:t>
            </a:r>
            <a:r>
              <a:rPr lang="fa-IR" sz="2000" dirty="0">
                <a:solidFill>
                  <a:srgbClr val="FF3399"/>
                </a:solidFill>
                <a:cs typeface="B Nazanin" pitchFamily="2" charset="-78"/>
              </a:rPr>
              <a:t>راه حلي </a:t>
            </a:r>
            <a:r>
              <a:rPr lang="fa-IR" sz="2000" dirty="0">
                <a:cs typeface="B Nazanin" pitchFamily="2" charset="-78"/>
              </a:rPr>
              <a:t>كه ارائه مي كند به شدت </a:t>
            </a:r>
            <a:r>
              <a:rPr lang="fa-IR" sz="2000" dirty="0">
                <a:solidFill>
                  <a:srgbClr val="FF3399"/>
                </a:solidFill>
                <a:cs typeface="B Nazanin" pitchFamily="2" charset="-78"/>
              </a:rPr>
              <a:t>تحت تاثير فرهنگ، منطق وشيوه استدلال </a:t>
            </a:r>
            <a:r>
              <a:rPr lang="fa-IR" sz="2000" dirty="0">
                <a:cs typeface="B Nazanin" pitchFamily="2" charset="-78"/>
              </a:rPr>
              <a:t>او قراردارد و  نيز ببينيم تصميمات سازماني به صورت خودكامه(يك مدير) گرفته مي شود يا به صورت گروهي؟</a:t>
            </a:r>
          </a:p>
          <a:p>
            <a:pPr marL="0" indent="0">
              <a:lnSpc>
                <a:spcPct val="150000"/>
              </a:lnSpc>
              <a:buFont typeface="Wingdings" pitchFamily="2" charset="2"/>
              <a:buChar char="q"/>
            </a:pPr>
            <a:r>
              <a:rPr lang="fa-IR" sz="2800" b="1" dirty="0">
                <a:cs typeface="B Lotus" panose="00000400000000000000" pitchFamily="2" charset="-78"/>
              </a:rPr>
              <a:t>نكات كاربردي براي مديران</a:t>
            </a:r>
          </a:p>
          <a:p>
            <a:pPr marL="457200" indent="-457200">
              <a:lnSpc>
                <a:spcPct val="150000"/>
              </a:lnSpc>
              <a:buAutoNum type="arabicParenR"/>
            </a:pPr>
            <a:r>
              <a:rPr lang="fa-IR" sz="2000" dirty="0">
                <a:cs typeface="B Nazanin" pitchFamily="2" charset="-78"/>
              </a:rPr>
              <a:t>وضع يا شرايط موجود را تجزيه وتحليل كنند، به شاخص ها و معيارهاي سازمان توجه نمايند.</a:t>
            </a:r>
          </a:p>
          <a:p>
            <a:pPr marL="457200" indent="-457200">
              <a:lnSpc>
                <a:spcPct val="150000"/>
              </a:lnSpc>
              <a:buAutoNum type="arabicParenR"/>
            </a:pPr>
            <a:r>
              <a:rPr lang="fa-IR" sz="2000" dirty="0">
                <a:cs typeface="B Nazanin" pitchFamily="2" charset="-78"/>
              </a:rPr>
              <a:t>به يك سونگري ها توجه كنند.</a:t>
            </a:r>
          </a:p>
          <a:p>
            <a:pPr marL="457200" indent="-457200">
              <a:lnSpc>
                <a:spcPct val="150000"/>
              </a:lnSpc>
              <a:buAutoNum type="arabicParenR"/>
            </a:pPr>
            <a:r>
              <a:rPr lang="fa-IR" sz="2000" dirty="0">
                <a:cs typeface="B Nazanin" pitchFamily="2" charset="-78"/>
              </a:rPr>
              <a:t>به هنگام تصميم گيري روش بخردانه و شهودي را درهم ترکیب کنند.</a:t>
            </a:r>
          </a:p>
          <a:p>
            <a:pPr marL="457200" indent="-457200">
              <a:lnSpc>
                <a:spcPct val="150000"/>
              </a:lnSpc>
              <a:buAutoNum type="arabicParenR"/>
            </a:pPr>
            <a:r>
              <a:rPr lang="fa-IR" sz="2000" dirty="0">
                <a:cs typeface="B Nazanin" pitchFamily="2" charset="-78"/>
              </a:rPr>
              <a:t>فرض خود را  براين نگذارند كه براي هر كارخاص بايد يك شيوه ي تصميم گيري خاص داشته باشند.</a:t>
            </a:r>
          </a:p>
          <a:p>
            <a:pPr marL="457200" indent="-457200">
              <a:lnSpc>
                <a:spcPct val="150000"/>
              </a:lnSpc>
              <a:buAutoNum type="arabicParenR"/>
            </a:pPr>
            <a:r>
              <a:rPr lang="fa-IR" sz="2000" dirty="0">
                <a:cs typeface="B Nazanin" pitchFamily="2" charset="-78"/>
              </a:rPr>
              <a:t>استفاده از روشي كه فرد را تحريك مي كند تا خلاقيت داشته باشد.</a:t>
            </a:r>
          </a:p>
        </p:txBody>
      </p:sp>
    </p:spTree>
    <p:extLst>
      <p:ext uri="{BB962C8B-B14F-4D97-AF65-F5344CB8AC3E}">
        <p14:creationId xmlns:p14="http://schemas.microsoft.com/office/powerpoint/2010/main" val="127791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713"/>
          </a:xfrm>
        </p:spPr>
        <p:txBody>
          <a:bodyPr>
            <a:normAutofit/>
          </a:bodyPr>
          <a:lstStyle/>
          <a:p>
            <a:pPr algn="ctr"/>
            <a:r>
              <a:rPr lang="fa-IR" b="1" dirty="0">
                <a:effectLst>
                  <a:outerShdw blurRad="38100" dist="38100" dir="2700000" algn="tl">
                    <a:srgbClr val="000000">
                      <a:alpha val="43137"/>
                    </a:srgbClr>
                  </a:outerShdw>
                </a:effectLst>
              </a:rPr>
              <a:t>مبنای رفتار گروه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545465"/>
            <a:ext cx="8596668" cy="4495897"/>
          </a:xfrm>
        </p:spPr>
        <p:txBody>
          <a:bodyPr/>
          <a:lstStyle/>
          <a:p>
            <a:pPr marL="0" indent="0" algn="r" rtl="1">
              <a:buNone/>
            </a:pPr>
            <a:r>
              <a:rPr lang="fa-IR" b="1" dirty="0">
                <a:solidFill>
                  <a:srgbClr val="FF0000"/>
                </a:solidFill>
              </a:rPr>
              <a:t>گروه</a:t>
            </a:r>
            <a:r>
              <a:rPr lang="en-US" b="1" dirty="0">
                <a:solidFill>
                  <a:srgbClr val="FF0000"/>
                </a:solidFill>
              </a:rPr>
              <a:t>group  </a:t>
            </a:r>
            <a:r>
              <a:rPr lang="fa-IR" b="1" dirty="0">
                <a:solidFill>
                  <a:srgbClr val="FF0000"/>
                </a:solidFill>
              </a:rPr>
              <a:t>: </a:t>
            </a:r>
            <a:r>
              <a:rPr lang="fa-IR" dirty="0"/>
              <a:t>دو یا چند نفر که رابطه متقابل با یکدیگر دارند، گرد هم می آیند تا به هدف‌های‌ خاصی دست یابند. </a:t>
            </a:r>
          </a:p>
          <a:p>
            <a:pPr marL="0" indent="0" algn="r" rtl="1">
              <a:buNone/>
            </a:pPr>
            <a:r>
              <a:rPr lang="fa-IR" dirty="0"/>
              <a:t>گروه بصورت رسمی یا غیر رسمی می باشد. </a:t>
            </a:r>
          </a:p>
          <a:p>
            <a:pPr marL="0" indent="0" algn="r" rtl="1">
              <a:buNone/>
            </a:pPr>
            <a:r>
              <a:rPr lang="fa-IR" b="1" dirty="0">
                <a:solidFill>
                  <a:srgbClr val="FF0000"/>
                </a:solidFill>
              </a:rPr>
              <a:t>گروه رسمی: </a:t>
            </a:r>
            <a:r>
              <a:rPr lang="fa-IR" dirty="0"/>
              <a:t>مشخص بودن شرح وظایف- رفتار گروه و همچنین مسیر رسیدن به اهداف سازمان.</a:t>
            </a:r>
          </a:p>
          <a:p>
            <a:pPr marL="0" indent="0" algn="r" rtl="1">
              <a:buNone/>
            </a:pPr>
            <a:r>
              <a:rPr lang="fa-IR" b="1" dirty="0">
                <a:solidFill>
                  <a:srgbClr val="FF0000"/>
                </a:solidFill>
              </a:rPr>
              <a:t>گروه غیر رسمی: </a:t>
            </a:r>
            <a:r>
              <a:rPr lang="fa-IR" dirty="0"/>
              <a:t>بدون ساختار و سازماندهی نشده- تشکیل بر اساس نیاز گروه</a:t>
            </a:r>
          </a:p>
        </p:txBody>
      </p:sp>
    </p:spTree>
    <p:extLst>
      <p:ext uri="{BB962C8B-B14F-4D97-AF65-F5344CB8AC3E}">
        <p14:creationId xmlns:p14="http://schemas.microsoft.com/office/powerpoint/2010/main" val="63769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3149"/>
            <a:ext cx="8596668" cy="805645"/>
          </a:xfrm>
        </p:spPr>
        <p:txBody>
          <a:bodyPr/>
          <a:lstStyle/>
          <a:p>
            <a:pPr algn="ctr" rtl="1"/>
            <a:r>
              <a:rPr lang="fa-IR" b="1" dirty="0">
                <a:effectLst>
                  <a:outerShdw blurRad="38100" dist="38100" dir="2700000" algn="tl">
                    <a:srgbClr val="000000">
                      <a:alpha val="43137"/>
                    </a:srgbClr>
                  </a:outerShdw>
                </a:effectLst>
              </a:rPr>
              <a:t>مفاهیم اصلی گروه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171977"/>
            <a:ext cx="8596668" cy="4869385"/>
          </a:xfrm>
        </p:spPr>
        <p:txBody>
          <a:bodyPr/>
          <a:lstStyle/>
          <a:p>
            <a:pPr marL="0" indent="0" algn="r" rtl="1">
              <a:buNone/>
            </a:pPr>
            <a:r>
              <a:rPr lang="fa-IR" b="1" dirty="0">
                <a:solidFill>
                  <a:srgbClr val="FF0000"/>
                </a:solidFill>
              </a:rPr>
              <a:t>نقش</a:t>
            </a:r>
            <a:r>
              <a:rPr lang="fa-IR" dirty="0"/>
              <a:t>: </a:t>
            </a:r>
            <a:r>
              <a:rPr lang="fa-IR" b="1" dirty="0"/>
              <a:t>عنوان یا برچسبی است که به آن جایگاه و الگوهای رفتاری شخص در بین جامعه تعیین می‌گردد. </a:t>
            </a:r>
          </a:p>
          <a:p>
            <a:pPr marL="0" indent="0" algn="r" rtl="1">
              <a:buNone/>
            </a:pPr>
            <a:r>
              <a:rPr lang="fa-IR" dirty="0"/>
              <a:t>                        </a:t>
            </a:r>
            <a:r>
              <a:rPr lang="fa-IR" b="1" dirty="0"/>
              <a:t>  </a:t>
            </a:r>
            <a:r>
              <a:rPr lang="fa-IR" b="1" dirty="0">
                <a:solidFill>
                  <a:srgbClr val="FF0000"/>
                </a:solidFill>
              </a:rPr>
              <a:t>دلایل پیوستن افراد به گروه‌ها</a:t>
            </a:r>
            <a:r>
              <a:rPr lang="fa-IR" b="1" dirty="0"/>
              <a:t>:</a:t>
            </a:r>
          </a:p>
          <a:p>
            <a:pPr marL="0" indent="0" algn="r" rtl="1">
              <a:buNone/>
            </a:pPr>
            <a:r>
              <a:rPr lang="fa-IR" b="1" dirty="0"/>
              <a:t> </a:t>
            </a:r>
            <a:r>
              <a:rPr lang="fa-IR" b="1" dirty="0">
                <a:solidFill>
                  <a:srgbClr val="0070C0"/>
                </a:solidFill>
              </a:rPr>
              <a:t>* امنیت </a:t>
            </a:r>
            <a:r>
              <a:rPr lang="en-US" dirty="0"/>
              <a:t>Security</a:t>
            </a:r>
            <a:r>
              <a:rPr lang="en-US" dirty="0">
                <a:solidFill>
                  <a:srgbClr val="0070C0"/>
                </a:solidFill>
              </a:rPr>
              <a:t>)</a:t>
            </a:r>
            <a:r>
              <a:rPr lang="fa-IR" b="1" dirty="0">
                <a:solidFill>
                  <a:srgbClr val="0070C0"/>
                </a:solidFill>
              </a:rPr>
              <a:t> </a:t>
            </a:r>
            <a:r>
              <a:rPr lang="en-US" b="1" dirty="0">
                <a:solidFill>
                  <a:srgbClr val="0070C0"/>
                </a:solidFill>
              </a:rPr>
              <a:t>(</a:t>
            </a:r>
            <a:r>
              <a:rPr lang="fa-IR" b="1" dirty="0">
                <a:solidFill>
                  <a:srgbClr val="0070C0"/>
                </a:solidFill>
              </a:rPr>
              <a:t>                                 </a:t>
            </a:r>
          </a:p>
          <a:p>
            <a:pPr marL="0" indent="0" algn="r" rtl="1">
              <a:buNone/>
            </a:pPr>
            <a:r>
              <a:rPr lang="fa-IR" b="1" dirty="0"/>
              <a:t>   *پایگاه/ مقام</a:t>
            </a:r>
            <a:r>
              <a:rPr lang="en-US" b="1" dirty="0"/>
              <a:t>(</a:t>
            </a:r>
            <a:r>
              <a:rPr lang="en-US" dirty="0"/>
              <a:t>Or official database)</a:t>
            </a:r>
            <a:r>
              <a:rPr lang="en-US" b="1" dirty="0"/>
              <a:t>   </a:t>
            </a:r>
            <a:endParaRPr lang="fa-IR" b="1" dirty="0"/>
          </a:p>
          <a:p>
            <a:pPr marL="0" indent="0" algn="r" rtl="1">
              <a:buNone/>
            </a:pPr>
            <a:r>
              <a:rPr lang="fa-IR" b="1" dirty="0"/>
              <a:t>      </a:t>
            </a:r>
            <a:r>
              <a:rPr lang="fa-IR" b="1" dirty="0">
                <a:solidFill>
                  <a:srgbClr val="0070C0"/>
                </a:solidFill>
              </a:rPr>
              <a:t>* احساس ارزش شخصی(مناعت)</a:t>
            </a:r>
            <a:r>
              <a:rPr lang="en-US" b="1" dirty="0">
                <a:solidFill>
                  <a:srgbClr val="0070C0"/>
                </a:solidFill>
              </a:rPr>
              <a:t> </a:t>
            </a:r>
            <a:r>
              <a:rPr lang="en-US" dirty="0"/>
              <a:t>A sense of personal value </a:t>
            </a:r>
            <a:endParaRPr lang="fa-IR" b="1" dirty="0">
              <a:solidFill>
                <a:srgbClr val="0070C0"/>
              </a:solidFill>
            </a:endParaRPr>
          </a:p>
          <a:p>
            <a:pPr marL="0" indent="0" algn="r" rtl="1">
              <a:buNone/>
            </a:pPr>
            <a:r>
              <a:rPr lang="fa-IR" b="1" dirty="0"/>
              <a:t>          * وابستگی</a:t>
            </a:r>
            <a:r>
              <a:rPr lang="en-US" b="1" dirty="0"/>
              <a:t>  </a:t>
            </a:r>
            <a:r>
              <a:rPr lang="en-US" dirty="0"/>
              <a:t>Dependence  </a:t>
            </a:r>
            <a:endParaRPr lang="fa-IR" b="1" dirty="0"/>
          </a:p>
          <a:p>
            <a:pPr marL="0" indent="0" algn="r" rtl="1">
              <a:buNone/>
            </a:pPr>
            <a:r>
              <a:rPr lang="fa-IR" b="1" dirty="0"/>
              <a:t>               </a:t>
            </a:r>
            <a:r>
              <a:rPr lang="fa-IR" b="1" dirty="0">
                <a:solidFill>
                  <a:srgbClr val="0070C0"/>
                </a:solidFill>
              </a:rPr>
              <a:t>* قدرت</a:t>
            </a:r>
            <a:r>
              <a:rPr lang="en-US" b="1" dirty="0">
                <a:solidFill>
                  <a:srgbClr val="0070C0"/>
                </a:solidFill>
              </a:rPr>
              <a:t>   </a:t>
            </a:r>
            <a:r>
              <a:rPr lang="en-US" dirty="0"/>
              <a:t>the power  </a:t>
            </a:r>
            <a:endParaRPr lang="fa-IR" b="1" dirty="0">
              <a:solidFill>
                <a:srgbClr val="0070C0"/>
              </a:solidFill>
            </a:endParaRPr>
          </a:p>
          <a:p>
            <a:pPr marL="0" indent="0" algn="r" rtl="1">
              <a:buNone/>
            </a:pPr>
            <a:r>
              <a:rPr lang="fa-IR" b="1" dirty="0"/>
              <a:t>                   * تامین هدف</a:t>
            </a:r>
            <a:r>
              <a:rPr lang="en-US" b="1" dirty="0"/>
              <a:t> </a:t>
            </a:r>
            <a:r>
              <a:rPr lang="en-US" dirty="0"/>
              <a:t>The goal  </a:t>
            </a:r>
            <a:endParaRPr lang="fa-IR" b="1" dirty="0"/>
          </a:p>
          <a:p>
            <a:pPr marL="0" indent="0" algn="r" rtl="1">
              <a:buNone/>
            </a:pPr>
            <a:r>
              <a:rPr lang="fa-IR" dirty="0"/>
              <a:t>  </a:t>
            </a:r>
            <a:endParaRPr lang="en-US" dirty="0"/>
          </a:p>
        </p:txBody>
      </p:sp>
    </p:spTree>
    <p:extLst>
      <p:ext uri="{BB962C8B-B14F-4D97-AF65-F5344CB8AC3E}">
        <p14:creationId xmlns:p14="http://schemas.microsoft.com/office/powerpoint/2010/main" val="151525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73487"/>
            <a:ext cx="8596668" cy="5667875"/>
          </a:xfrm>
        </p:spPr>
        <p:txBody>
          <a:bodyPr/>
          <a:lstStyle/>
          <a:p>
            <a:pPr marL="0" indent="0" algn="ctr" rtl="1">
              <a:buNone/>
            </a:pPr>
            <a:r>
              <a:rPr lang="fa-IR" sz="2200" b="1" dirty="0">
                <a:solidFill>
                  <a:srgbClr val="FF0000"/>
                </a:solidFill>
              </a:rPr>
              <a:t>هنجارها: </a:t>
            </a:r>
            <a:r>
              <a:rPr lang="en-US" sz="2200" b="1" dirty="0"/>
              <a:t>Norms</a:t>
            </a:r>
          </a:p>
          <a:p>
            <a:pPr marL="0" indent="0" algn="ctr" rtl="1">
              <a:buNone/>
            </a:pPr>
            <a:endParaRPr lang="fa-IR" b="1" dirty="0">
              <a:solidFill>
                <a:srgbClr val="FF0000"/>
              </a:solidFill>
            </a:endParaRPr>
          </a:p>
          <a:p>
            <a:pPr marL="0" indent="0" algn="r" rtl="1">
              <a:buNone/>
            </a:pPr>
            <a:r>
              <a:rPr lang="fa-IR" dirty="0"/>
              <a:t>     </a:t>
            </a:r>
            <a:r>
              <a:rPr lang="fa-IR" sz="2000" b="1" dirty="0"/>
              <a:t>استاندارهای رفتاری قابل قبول در درون یک گروه و افراد ملزم  به رعایت آن‌ها هستند.</a:t>
            </a:r>
          </a:p>
          <a:p>
            <a:pPr marL="0" indent="0" algn="r" rtl="1">
              <a:buNone/>
            </a:pPr>
            <a:r>
              <a:rPr lang="fa-IR" sz="2000" b="1" dirty="0"/>
              <a:t>            هنجارها در گروه‌های متفاوت، فرق می‌کند.</a:t>
            </a:r>
            <a:endParaRPr lang="en-US" sz="2000" b="1" dirty="0"/>
          </a:p>
          <a:p>
            <a:pPr marL="0" indent="0" algn="r" rtl="1">
              <a:buNone/>
            </a:pPr>
            <a:r>
              <a:rPr lang="en-US" dirty="0"/>
              <a:t>   </a:t>
            </a:r>
          </a:p>
          <a:p>
            <a:pPr marL="0" indent="0" algn="r" rtl="1">
              <a:buNone/>
            </a:pPr>
            <a:endParaRPr lang="en-US" dirty="0"/>
          </a:p>
          <a:p>
            <a:pPr marL="0" indent="0" algn="r" rtl="1">
              <a:buNone/>
            </a:pPr>
            <a:endParaRPr lang="en-US" dirty="0"/>
          </a:p>
          <a:p>
            <a:pPr marL="0" indent="0" algn="r" rtl="1">
              <a:buNone/>
            </a:pPr>
            <a:r>
              <a:rPr lang="fa-IR" b="1" dirty="0">
                <a:solidFill>
                  <a:srgbClr val="7030A0"/>
                </a:solidFill>
                <a:effectLst>
                  <a:outerShdw blurRad="38100" dist="38100" dir="2700000" algn="tl">
                    <a:srgbClr val="000000">
                      <a:alpha val="43137"/>
                    </a:srgbClr>
                  </a:outerShdw>
                </a:effectLst>
              </a:rPr>
              <a:t>تحقیقات در این زمینه: </a:t>
            </a:r>
            <a:r>
              <a:rPr lang="fa-IR" b="1" dirty="0"/>
              <a:t>* تحقیقات هاثورن          * تحقیقات سولومان اش</a:t>
            </a:r>
          </a:p>
          <a:p>
            <a:pPr marL="0" indent="0" algn="r" rtl="1">
              <a:buNone/>
            </a:pPr>
            <a:r>
              <a:rPr lang="fa-IR" b="1" dirty="0"/>
              <a:t> </a:t>
            </a:r>
          </a:p>
          <a:p>
            <a:pPr marL="0" indent="0" algn="r" rtl="1">
              <a:buNone/>
            </a:pPr>
            <a:endParaRPr lang="en-US" b="1" dirty="0">
              <a:solidFill>
                <a:schemeClr val="tx1"/>
              </a:solidFill>
            </a:endParaRPr>
          </a:p>
        </p:txBody>
      </p:sp>
    </p:spTree>
    <p:extLst>
      <p:ext uri="{BB962C8B-B14F-4D97-AF65-F5344CB8AC3E}">
        <p14:creationId xmlns:p14="http://schemas.microsoft.com/office/powerpoint/2010/main" val="4923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834"/>
          </a:xfrm>
        </p:spPr>
        <p:txBody>
          <a:bodyPr/>
          <a:lstStyle/>
          <a:p>
            <a:pPr algn="ctr" rtl="1"/>
            <a:r>
              <a:rPr lang="fa-IR" b="1" dirty="0">
                <a:solidFill>
                  <a:srgbClr val="FF0000"/>
                </a:solidFill>
              </a:rPr>
              <a:t>انسجام: </a:t>
            </a:r>
            <a:r>
              <a:rPr lang="en-US" dirty="0"/>
              <a:t>Solidarity</a:t>
            </a:r>
          </a:p>
        </p:txBody>
      </p:sp>
      <p:sp>
        <p:nvSpPr>
          <p:cNvPr id="3" name="Content Placeholder 2"/>
          <p:cNvSpPr>
            <a:spLocks noGrp="1"/>
          </p:cNvSpPr>
          <p:nvPr>
            <p:ph idx="1"/>
          </p:nvPr>
        </p:nvSpPr>
        <p:spPr>
          <a:xfrm>
            <a:off x="677334" y="1661375"/>
            <a:ext cx="8596668" cy="4379987"/>
          </a:xfrm>
        </p:spPr>
        <p:txBody>
          <a:bodyPr/>
          <a:lstStyle/>
          <a:p>
            <a:pPr marL="0" indent="0" algn="r" rtl="1">
              <a:buNone/>
            </a:pPr>
            <a:r>
              <a:rPr lang="fa-IR" b="1" dirty="0">
                <a:solidFill>
                  <a:schemeClr val="tx1"/>
                </a:solidFill>
              </a:rPr>
              <a:t>   </a:t>
            </a:r>
          </a:p>
          <a:p>
            <a:pPr marL="0" indent="0" algn="r" rtl="1">
              <a:buNone/>
            </a:pPr>
            <a:r>
              <a:rPr lang="fa-IR" b="1" dirty="0">
                <a:solidFill>
                  <a:schemeClr val="tx1"/>
                </a:solidFill>
              </a:rPr>
              <a:t>    میزانی که اعضای گروه به یکدیگر جذب می‌شوند و تحریک می‌گردند تا در گروه باقی بمانند.</a:t>
            </a:r>
            <a:r>
              <a:rPr lang="en-US" b="1" dirty="0">
                <a:solidFill>
                  <a:schemeClr val="tx1"/>
                </a:solidFill>
              </a:rPr>
              <a:t> </a:t>
            </a:r>
            <a:r>
              <a:rPr lang="fa-IR" b="1" dirty="0">
                <a:solidFill>
                  <a:schemeClr val="tx1"/>
                </a:solidFill>
              </a:rPr>
              <a:t>گروههای اداری داری انسجام زیادهستند، زیرا مدت زیادی با هم دیگر هستند.</a:t>
            </a:r>
          </a:p>
        </p:txBody>
      </p:sp>
    </p:spTree>
    <p:extLst>
      <p:ext uri="{BB962C8B-B14F-4D97-AF65-F5344CB8AC3E}">
        <p14:creationId xmlns:p14="http://schemas.microsoft.com/office/powerpoint/2010/main" val="4094845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44" y="313386"/>
            <a:ext cx="8865911" cy="987380"/>
          </a:xfrm>
        </p:spPr>
        <p:txBody>
          <a:bodyPr>
            <a:normAutofit/>
          </a:bodyPr>
          <a:lstStyle/>
          <a:p>
            <a:pPr algn="r" rtl="1"/>
            <a:r>
              <a:rPr lang="fa-IR" sz="2400" b="1" dirty="0">
                <a:solidFill>
                  <a:schemeClr val="tx1"/>
                </a:solidFill>
              </a:rPr>
              <a:t>برابر نمودار زیر عملکرد و انسجام گروه رابطه مستقیم با تولید و بهره‌وری دارد. </a:t>
            </a:r>
            <a:endParaRPr lang="en-US" sz="24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546" y="1300766"/>
            <a:ext cx="8865910" cy="5215944"/>
          </a:xfrm>
        </p:spPr>
      </p:pic>
    </p:spTree>
    <p:extLst>
      <p:ext uri="{BB962C8B-B14F-4D97-AF65-F5344CB8AC3E}">
        <p14:creationId xmlns:p14="http://schemas.microsoft.com/office/powerpoint/2010/main" val="230163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0107"/>
          </a:xfrm>
        </p:spPr>
        <p:txBody>
          <a:bodyPr>
            <a:normAutofit fontScale="90000"/>
          </a:bodyPr>
          <a:lstStyle/>
          <a:p>
            <a:pPr algn="r" rtl="1"/>
            <a:r>
              <a:rPr lang="fa-IR" dirty="0"/>
              <a:t>اندازه یا بزرگی گروه:</a:t>
            </a:r>
            <a:br>
              <a:rPr lang="fa-IR" dirty="0"/>
            </a:br>
            <a:endParaRPr lang="en-US" dirty="0"/>
          </a:p>
        </p:txBody>
      </p:sp>
      <p:sp>
        <p:nvSpPr>
          <p:cNvPr id="3" name="Content Placeholder 2"/>
          <p:cNvSpPr>
            <a:spLocks noGrp="1"/>
          </p:cNvSpPr>
          <p:nvPr>
            <p:ph idx="1"/>
          </p:nvPr>
        </p:nvSpPr>
        <p:spPr>
          <a:xfrm>
            <a:off x="677334" y="1519707"/>
            <a:ext cx="8596668" cy="4521655"/>
          </a:xfrm>
        </p:spPr>
        <p:txBody>
          <a:bodyPr/>
          <a:lstStyle/>
          <a:p>
            <a:pPr marL="0" indent="0" algn="r" rtl="1">
              <a:buNone/>
            </a:pPr>
            <a:r>
              <a:rPr lang="fa-IR" dirty="0"/>
              <a:t>اندازه یا بزرگی گروه  بر رفتار کل اعضا اثر می‌گذارد. برای انجام کارهای بزرگ، گروه‌های بزرگ موثرتر واقع می‌شوند و باعث افزایش تولید می‌شوند. و همچنین برای جاهایی که منابع متعدد و مختلف می‌باشد.</a:t>
            </a:r>
          </a:p>
          <a:p>
            <a:pPr marL="0" indent="0" algn="r" rtl="1">
              <a:buNone/>
            </a:pPr>
            <a:r>
              <a:rPr lang="fa-IR" dirty="0"/>
              <a:t> اما برای انجام کارهای کوچک گروه‌های کوچکتر موثر واقع می‌شوند.</a:t>
            </a:r>
          </a:p>
          <a:p>
            <a:pPr marL="0" indent="0" algn="r" rtl="1">
              <a:buNone/>
            </a:pPr>
            <a:r>
              <a:rPr lang="fa-IR" dirty="0"/>
              <a:t>یکی از مهمترین دستاوردهای تحقیقاتی که بر روی اندازه گروه انجام شده پدیده نقصان پذیری گروه بوجود آمد(که افراد در گروه در مقایسه با حالت فردی کار و تلاش کمتری می‌کنند) </a:t>
            </a:r>
            <a:endParaRPr lang="en-US" dirty="0"/>
          </a:p>
        </p:txBody>
      </p:sp>
    </p:spTree>
    <p:extLst>
      <p:ext uri="{BB962C8B-B14F-4D97-AF65-F5344CB8AC3E}">
        <p14:creationId xmlns:p14="http://schemas.microsoft.com/office/powerpoint/2010/main" val="1052914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713"/>
          </a:xfrm>
        </p:spPr>
        <p:txBody>
          <a:bodyPr>
            <a:normAutofit fontScale="90000"/>
          </a:bodyPr>
          <a:lstStyle/>
          <a:p>
            <a:pPr algn="ctr" rtl="1"/>
            <a:r>
              <a:rPr lang="fa-IR" b="1" dirty="0">
                <a:solidFill>
                  <a:srgbClr val="FF0000"/>
                </a:solidFill>
              </a:rPr>
              <a:t>ترکیب گروه:</a:t>
            </a:r>
            <a:r>
              <a:rPr lang="fa-IR" dirty="0"/>
              <a:t> </a:t>
            </a:r>
            <a:r>
              <a:rPr lang="en-US" dirty="0"/>
              <a:t>Combine Group</a:t>
            </a:r>
            <a:br>
              <a:rPr lang="en-US" dirty="0"/>
            </a:br>
            <a:endParaRPr lang="en-US" dirty="0"/>
          </a:p>
        </p:txBody>
      </p:sp>
      <p:sp>
        <p:nvSpPr>
          <p:cNvPr id="3" name="Content Placeholder 2"/>
          <p:cNvSpPr>
            <a:spLocks noGrp="1"/>
          </p:cNvSpPr>
          <p:nvPr>
            <p:ph idx="1"/>
          </p:nvPr>
        </p:nvSpPr>
        <p:spPr>
          <a:xfrm>
            <a:off x="677334" y="1455313"/>
            <a:ext cx="8596668" cy="4586049"/>
          </a:xfrm>
        </p:spPr>
        <p:txBody>
          <a:bodyPr/>
          <a:lstStyle/>
          <a:p>
            <a:pPr marL="0" indent="0" algn="r">
              <a:buNone/>
            </a:pPr>
            <a:r>
              <a:rPr lang="fa-IR" dirty="0"/>
              <a:t>فعالیت گروه مستلزم داشتن مهارت های مختلف و دانش زیاد است، اگر اساس فرض خود را بر این بگذاریم، دران صورت معقول است که بگوییم گروههای نامتجانس بیش از گروههای همنجس و متجانس بازدهی دارد(چون گروه نامتجانس دارای تواناییها و اطلاعات مختلف و متفاوتند). نتیجه تحقیقات به گونه ای است که این دیدگاه را تایید می‌کند. </a:t>
            </a:r>
          </a:p>
          <a:p>
            <a:pPr marL="0" indent="0" algn="r">
              <a:buNone/>
            </a:pPr>
            <a:r>
              <a:rPr lang="fa-IR" dirty="0"/>
              <a:t>    </a:t>
            </a:r>
            <a:endParaRPr lang="en-US" dirty="0"/>
          </a:p>
        </p:txBody>
      </p:sp>
    </p:spTree>
    <p:extLst>
      <p:ext uri="{BB962C8B-B14F-4D97-AF65-F5344CB8AC3E}">
        <p14:creationId xmlns:p14="http://schemas.microsoft.com/office/powerpoint/2010/main" val="50955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9144"/>
            <a:ext cx="8596668" cy="884350"/>
          </a:xfrm>
        </p:spPr>
        <p:txBody>
          <a:bodyPr>
            <a:normAutofit fontScale="90000"/>
          </a:bodyPr>
          <a:lstStyle/>
          <a:p>
            <a:pPr algn="ctr" rtl="1"/>
            <a:r>
              <a:rPr lang="fa-IR" b="1" dirty="0">
                <a:solidFill>
                  <a:srgbClr val="FF0000"/>
                </a:solidFill>
              </a:rPr>
              <a:t>مقام فردی</a:t>
            </a:r>
            <a:r>
              <a:rPr lang="fa-IR" dirty="0"/>
              <a:t> </a:t>
            </a:r>
            <a:r>
              <a:rPr lang="en-US" dirty="0"/>
              <a:t>Personal status</a:t>
            </a:r>
            <a:br>
              <a:rPr lang="en-US" dirty="0"/>
            </a:br>
            <a:endParaRPr lang="en-US" dirty="0"/>
          </a:p>
        </p:txBody>
      </p:sp>
      <p:sp>
        <p:nvSpPr>
          <p:cNvPr id="3" name="Content Placeholder 2"/>
          <p:cNvSpPr>
            <a:spLocks noGrp="1"/>
          </p:cNvSpPr>
          <p:nvPr>
            <p:ph idx="1"/>
          </p:nvPr>
        </p:nvSpPr>
        <p:spPr>
          <a:xfrm>
            <a:off x="677334" y="1223494"/>
            <a:ext cx="8596668" cy="4817869"/>
          </a:xfrm>
        </p:spPr>
        <p:txBody>
          <a:bodyPr>
            <a:normAutofit/>
          </a:bodyPr>
          <a:lstStyle/>
          <a:p>
            <a:pPr marL="0" indent="0" algn="r">
              <a:buNone/>
            </a:pPr>
            <a:r>
              <a:rPr lang="fa-IR" sz="2200" b="1" dirty="0"/>
              <a:t>همواره ریئس قبیله، دهقان ، دارا و ندار و...وجود داشته وهنوز هم ادامه دارد.</a:t>
            </a:r>
          </a:p>
          <a:p>
            <a:pPr marL="0" indent="0" algn="r">
              <a:buNone/>
            </a:pPr>
            <a:r>
              <a:rPr lang="fa-IR" sz="2200" b="1" dirty="0"/>
              <a:t> در واقع یک احترام خاص و شخصیت دادن به برخی از اعضای گروه بر اساس شایسته‌سالاری می‌باشد. یا حیثیت،رتبه یا درجه‌ای است که در درون گروه به فرد داده می‌شود. </a:t>
            </a:r>
          </a:p>
          <a:p>
            <a:pPr marL="0" indent="0" algn="r">
              <a:buNone/>
            </a:pPr>
            <a:endParaRPr lang="fa-IR" sz="2200" b="1" dirty="0"/>
          </a:p>
          <a:p>
            <a:pPr marL="0" indent="0" algn="r">
              <a:buNone/>
            </a:pPr>
            <a:r>
              <a:rPr lang="fa-IR" sz="2200" b="1" dirty="0"/>
              <a:t>      مقام فردی بصورت رسمی، غیررسمی می‌باشد.  </a:t>
            </a:r>
          </a:p>
          <a:p>
            <a:pPr marL="0" indent="0" algn="r">
              <a:buNone/>
            </a:pPr>
            <a:endParaRPr lang="en-US" sz="2200" b="1" dirty="0"/>
          </a:p>
        </p:txBody>
      </p:sp>
    </p:spTree>
    <p:extLst>
      <p:ext uri="{BB962C8B-B14F-4D97-AF65-F5344CB8AC3E}">
        <p14:creationId xmlns:p14="http://schemas.microsoft.com/office/powerpoint/2010/main" val="294284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2175"/>
            <a:ext cx="8596668" cy="781318"/>
          </a:xfrm>
        </p:spPr>
        <p:txBody>
          <a:bodyPr/>
          <a:lstStyle/>
          <a:p>
            <a:pPr algn="ctr" rtl="1"/>
            <a:r>
              <a:rPr lang="fa-IR" b="1" dirty="0">
                <a:solidFill>
                  <a:srgbClr val="002060"/>
                </a:solidFill>
                <a:effectLst>
                  <a:outerShdw blurRad="38100" dist="38100" dir="2700000" algn="tl">
                    <a:srgbClr val="000000">
                      <a:alpha val="43137"/>
                    </a:srgbClr>
                  </a:outerShdw>
                </a:effectLst>
              </a:rPr>
              <a:t>فهرست مطالب</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223494"/>
            <a:ext cx="9032150" cy="5267458"/>
          </a:xfrm>
        </p:spPr>
        <p:txBody>
          <a:bodyPr>
            <a:normAutofit fontScale="70000" lnSpcReduction="20000"/>
          </a:bodyPr>
          <a:lstStyle/>
          <a:p>
            <a:pPr marL="0" indent="0" algn="r" rtl="1">
              <a:buNone/>
            </a:pPr>
            <a:r>
              <a:rPr lang="fa-IR" b="1" dirty="0"/>
              <a:t>                                                      </a:t>
            </a:r>
            <a:r>
              <a:rPr lang="fa-IR" b="1" dirty="0">
                <a:solidFill>
                  <a:srgbClr val="FF0000"/>
                </a:solidFill>
                <a:effectLst>
                  <a:outerShdw blurRad="38100" dist="38100" dir="2700000" algn="tl">
                    <a:srgbClr val="000000">
                      <a:alpha val="43137"/>
                    </a:srgbClr>
                  </a:outerShdw>
                </a:effectLst>
              </a:rPr>
              <a:t>تصمیم گیری فردی</a:t>
            </a:r>
            <a:endParaRPr lang="en-US" b="1" dirty="0">
              <a:solidFill>
                <a:srgbClr val="FF0000"/>
              </a:solidFill>
              <a:effectLst>
                <a:outerShdw blurRad="38100" dist="38100" dir="2700000" algn="tl">
                  <a:srgbClr val="000000">
                    <a:alpha val="43137"/>
                  </a:srgbClr>
                </a:outerShdw>
              </a:effectLst>
            </a:endParaRPr>
          </a:p>
          <a:p>
            <a:pPr marL="0" indent="0" algn="r" rtl="1">
              <a:buNone/>
            </a:pPr>
            <a:r>
              <a:rPr lang="fa-IR" sz="2600" b="1" dirty="0">
                <a:solidFill>
                  <a:srgbClr val="7030A0"/>
                </a:solidFill>
                <a:cs typeface="B Lotus" panose="00000400000000000000" pitchFamily="2" charset="-78"/>
              </a:rPr>
              <a:t>چگونه باید تصمیم گرفت</a:t>
            </a:r>
            <a:r>
              <a:rPr lang="fa-IR" sz="2100" b="1" dirty="0">
                <a:cs typeface="B Lotus" panose="00000400000000000000" pitchFamily="2" charset="-78"/>
              </a:rPr>
              <a:t>..................................................................................................................................................</a:t>
            </a:r>
            <a:r>
              <a:rPr lang="fa-IR" sz="3000" b="1" dirty="0">
                <a:cs typeface="B Lotus" panose="00000400000000000000" pitchFamily="2" charset="-78"/>
              </a:rPr>
              <a:t>2</a:t>
            </a:r>
            <a:endParaRPr lang="en-US" sz="3000" b="1" dirty="0">
              <a:cs typeface="B Lotus" panose="00000400000000000000" pitchFamily="2" charset="-78"/>
            </a:endParaRPr>
          </a:p>
          <a:p>
            <a:pPr marL="0" indent="0" algn="r" rtl="1">
              <a:buNone/>
            </a:pPr>
            <a:r>
              <a:rPr lang="fa-IR" sz="2400" b="1" dirty="0">
                <a:cs typeface="B Lotus" panose="00000400000000000000" pitchFamily="2" charset="-78"/>
              </a:rPr>
              <a:t>تصمیم معقول</a:t>
            </a:r>
            <a:r>
              <a:rPr lang="fa-IR" sz="2100" b="1" dirty="0">
                <a:cs typeface="B Lotus" panose="00000400000000000000" pitchFamily="2" charset="-78"/>
              </a:rPr>
              <a:t>........................................................................................................................................................................</a:t>
            </a:r>
            <a:r>
              <a:rPr lang="fa-IR" sz="3100" b="1" dirty="0">
                <a:cs typeface="B Lotus" panose="00000400000000000000" pitchFamily="2" charset="-78"/>
              </a:rPr>
              <a:t>4</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خلاقیت در تصمیم گیری</a:t>
            </a:r>
            <a:r>
              <a:rPr lang="fa-IR" sz="2100" b="1" dirty="0">
                <a:cs typeface="B Lotus" panose="00000400000000000000" pitchFamily="2" charset="-78"/>
              </a:rPr>
              <a:t>..........</a:t>
            </a:r>
            <a:r>
              <a:rPr lang="fa-IR" sz="2100" b="1" dirty="0">
                <a:solidFill>
                  <a:schemeClr val="tx1"/>
                </a:solidFill>
                <a:cs typeface="B Lotus" panose="00000400000000000000" pitchFamily="2" charset="-78"/>
              </a:rPr>
              <a:t>.................</a:t>
            </a:r>
            <a:r>
              <a:rPr lang="fa-IR" sz="2100" b="1" dirty="0">
                <a:cs typeface="B Lotus" panose="00000400000000000000" pitchFamily="2" charset="-78"/>
              </a:rPr>
              <a:t>.........................................................................................................................</a:t>
            </a:r>
            <a:r>
              <a:rPr lang="fa-IR" sz="3100" b="1" dirty="0">
                <a:cs typeface="B Lotus" panose="00000400000000000000" pitchFamily="2" charset="-78"/>
              </a:rPr>
              <a:t>7</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درسازمان تصمیمات واقعی چگونه گرفته میشه؟ </a:t>
            </a:r>
            <a:r>
              <a:rPr lang="fa-IR" sz="2100" b="1" dirty="0">
                <a:cs typeface="B Lotus" panose="00000400000000000000" pitchFamily="2" charset="-78"/>
              </a:rPr>
              <a:t>..........................................................................................................</a:t>
            </a:r>
            <a:r>
              <a:rPr lang="fa-IR" sz="3100" b="1" dirty="0">
                <a:cs typeface="B Lotus" panose="00000400000000000000" pitchFamily="2" charset="-78"/>
              </a:rPr>
              <a:t> 9</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روش بخردانۀ محدود</a:t>
            </a:r>
            <a:r>
              <a:rPr lang="fa-IR" sz="2100" b="1" dirty="0">
                <a:cs typeface="B Lotus" panose="00000400000000000000" pitchFamily="2" charset="-78"/>
              </a:rPr>
              <a:t>........................................................................................................................................................</a:t>
            </a:r>
            <a:r>
              <a:rPr lang="en-US" sz="2100" b="1" dirty="0">
                <a:cs typeface="B Lotus" panose="00000400000000000000" pitchFamily="2" charset="-78"/>
              </a:rPr>
              <a:t> </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قضاوت شهودی</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شناسایی مسآله</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ارائه راه حل </a:t>
            </a:r>
            <a:r>
              <a:rPr lang="fa-IR" sz="2100" b="1" dirty="0">
                <a:cs typeface="B Lotus" panose="00000400000000000000" pitchFamily="2" charset="-78"/>
              </a:rPr>
              <a:t>......................................................................................................................................................................</a:t>
            </a:r>
            <a:r>
              <a:rPr lang="fa-IR" sz="3100" b="1" dirty="0">
                <a:cs typeface="B Lotus" panose="00000400000000000000" pitchFamily="2" charset="-78"/>
              </a:rPr>
              <a:t>8</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انتخاب راه حل</a:t>
            </a:r>
            <a:r>
              <a:rPr lang="en-US" sz="2100" b="1" dirty="0">
                <a:cs typeface="B Lotus" panose="00000400000000000000" pitchFamily="2" charset="-78"/>
              </a:rPr>
              <a:t>	</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تفاوتهای فردی</a:t>
            </a:r>
            <a:r>
              <a:rPr lang="en-US" sz="2100" b="1" dirty="0">
                <a:cs typeface="B Lotus" panose="00000400000000000000" pitchFamily="2" charset="-78"/>
              </a:rPr>
              <a:t>	</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محدودیتهای سازمانی</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اختلاف فرهنگی</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276323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6" y="416417"/>
            <a:ext cx="7405354" cy="762000"/>
          </a:xfrm>
        </p:spPr>
        <p:txBody>
          <a:bodyPr>
            <a:normAutofit fontScale="90000"/>
          </a:bodyPr>
          <a:lstStyle/>
          <a:p>
            <a:pPr algn="r" rtl="1"/>
            <a:r>
              <a:rPr lang="fa-IR" sz="4400" dirty="0">
                <a:solidFill>
                  <a:srgbClr val="FF0000"/>
                </a:solidFill>
                <a:cs typeface="Titr" pitchFamily="2" charset="-78"/>
              </a:rPr>
              <a:t>منابع</a:t>
            </a:r>
            <a:r>
              <a:rPr lang="en-US" sz="4400" dirty="0">
                <a:solidFill>
                  <a:srgbClr val="FF0000"/>
                </a:solidFill>
                <a:cs typeface="Titr" pitchFamily="2" charset="-78"/>
              </a:rPr>
              <a:t>:</a:t>
            </a:r>
            <a:br>
              <a:rPr lang="fa-IR" sz="4400" dirty="0">
                <a:solidFill>
                  <a:srgbClr val="FF0000"/>
                </a:solidFill>
                <a:cs typeface="Titr" pitchFamily="2" charset="-78"/>
              </a:rPr>
            </a:br>
            <a:endParaRPr lang="en-US" dirty="0"/>
          </a:p>
        </p:txBody>
      </p:sp>
      <p:sp>
        <p:nvSpPr>
          <p:cNvPr id="3" name="Content Placeholder 2"/>
          <p:cNvSpPr>
            <a:spLocks noGrp="1"/>
          </p:cNvSpPr>
          <p:nvPr>
            <p:ph idx="1"/>
          </p:nvPr>
        </p:nvSpPr>
        <p:spPr>
          <a:xfrm>
            <a:off x="2125014" y="1461751"/>
            <a:ext cx="7134939" cy="1226713"/>
          </a:xfrm>
        </p:spPr>
        <p:txBody>
          <a:bodyPr/>
          <a:lstStyle/>
          <a:p>
            <a:pPr algn="r" rtl="1">
              <a:buFont typeface="Wingdings" pitchFamily="2" charset="2"/>
              <a:buChar char="v"/>
            </a:pPr>
            <a:r>
              <a:rPr lang="fa-IR" b="1" dirty="0">
                <a:cs typeface="B Nazanin" pitchFamily="2" charset="-78"/>
              </a:rPr>
              <a:t>مبانی رفتار سازمانی رابینز (مترجمان دکتر علی پارساییان، دکتر سید محمد اعرابی </a:t>
            </a:r>
          </a:p>
          <a:p>
            <a:pPr algn="r" rtl="1"/>
            <a:endParaRPr lang="fa-IR" b="1" dirty="0">
              <a:cs typeface="B Nazanin" pitchFamily="2" charset="-78"/>
            </a:endParaRPr>
          </a:p>
          <a:p>
            <a:pPr algn="r" rtl="1">
              <a:buFont typeface="Wingdings" pitchFamily="2" charset="2"/>
              <a:buChar char="v"/>
            </a:pPr>
            <a:r>
              <a:rPr lang="fa-IR" b="1" dirty="0">
                <a:cs typeface="B Nazanin" pitchFamily="2" charset="-78"/>
              </a:rPr>
              <a:t> اصول مدیریت دکتر علی رضائیان</a:t>
            </a:r>
          </a:p>
        </p:txBody>
      </p:sp>
      <p:pic>
        <p:nvPicPr>
          <p:cNvPr id="5" name="Picture 2" descr="Image result for ‫تصاویر مربوط به نقش های روانشناسی برای درک رفتار فرد‬‎"/>
          <p:cNvPicPr>
            <a:picLocks noChangeAspect="1" noChangeArrowheads="1"/>
          </p:cNvPicPr>
          <p:nvPr/>
        </p:nvPicPr>
        <p:blipFill>
          <a:blip r:embed="rId2"/>
          <a:srcRect/>
          <a:stretch>
            <a:fillRect/>
          </a:stretch>
        </p:blipFill>
        <p:spPr bwMode="auto">
          <a:xfrm>
            <a:off x="1458533" y="2075108"/>
            <a:ext cx="2743200" cy="3429000"/>
          </a:xfrm>
          <a:prstGeom prst="rect">
            <a:avLst/>
          </a:prstGeom>
          <a:noFill/>
        </p:spPr>
      </p:pic>
    </p:spTree>
    <p:extLst>
      <p:ext uri="{BB962C8B-B14F-4D97-AF65-F5344CB8AC3E}">
        <p14:creationId xmlns:p14="http://schemas.microsoft.com/office/powerpoint/2010/main" val="966864407"/>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81422" y="3000372"/>
            <a:ext cx="4071966" cy="1207768"/>
          </a:xfrm>
          <a:prstGeom prst="rect">
            <a:avLst/>
          </a:prstGeom>
        </p:spPr>
        <p:txBody>
          <a:bodyPr>
            <a:normAutofit/>
          </a:bodyPr>
          <a:lstStyle/>
          <a:p>
            <a:pPr marL="342900" indent="-342900" algn="ctr" rtl="1">
              <a:spcBef>
                <a:spcPct val="20000"/>
              </a:spcBef>
              <a:defRPr/>
            </a:pPr>
            <a:r>
              <a:rPr lang="fa-IR" sz="7200" dirty="0">
                <a:cs typeface="B Davat" pitchFamily="2" charset="-78"/>
              </a:rPr>
              <a:t>با تشکر</a:t>
            </a:r>
            <a:endParaRPr lang="en-US" sz="7200" dirty="0">
              <a:cs typeface="B Davat" pitchFamily="2" charset="-78"/>
            </a:endParaRPr>
          </a:p>
        </p:txBody>
      </p:sp>
      <p:pic>
        <p:nvPicPr>
          <p:cNvPr id="3" name="Picture 2" descr="117616"/>
          <p:cNvPicPr>
            <a:picLocks noChangeAspect="1" noChangeArrowheads="1"/>
          </p:cNvPicPr>
          <p:nvPr/>
        </p:nvPicPr>
        <p:blipFill>
          <a:blip r:embed="rId2" cstate="print"/>
          <a:srcRect/>
          <a:stretch>
            <a:fillRect/>
          </a:stretch>
        </p:blipFill>
        <p:spPr bwMode="auto">
          <a:xfrm>
            <a:off x="103031" y="-12879"/>
            <a:ext cx="12088969" cy="6858000"/>
          </a:xfrm>
          <a:prstGeom prst="rect">
            <a:avLst/>
          </a:prstGeom>
          <a:noFill/>
          <a:ln w="9525">
            <a:noFill/>
            <a:miter lim="800000"/>
            <a:headEnd/>
            <a:tailEnd/>
          </a:ln>
        </p:spPr>
      </p:pic>
      <p:sp>
        <p:nvSpPr>
          <p:cNvPr id="4" name="Rectangle 3"/>
          <p:cNvSpPr>
            <a:spLocks noChangeArrowheads="1"/>
          </p:cNvSpPr>
          <p:nvPr/>
        </p:nvSpPr>
        <p:spPr bwMode="auto">
          <a:xfrm>
            <a:off x="0" y="603434"/>
            <a:ext cx="3857620" cy="6001643"/>
          </a:xfrm>
          <a:prstGeom prst="rect">
            <a:avLst/>
          </a:prstGeom>
          <a:noFill/>
          <a:ln w="9525">
            <a:noFill/>
            <a:miter lim="800000"/>
            <a:headEnd/>
            <a:tailEnd/>
          </a:ln>
        </p:spPr>
        <p:txBody>
          <a:bodyPr wrap="square" anchor="ctr">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r>
              <a:rPr lang="fa-IR" sz="9600" b="1" spc="50" dirty="0">
                <a:ln w="11430"/>
                <a:effectLst>
                  <a:outerShdw blurRad="76200" dist="50800" dir="5400000" algn="tl" rotWithShape="0">
                    <a:srgbClr val="000000">
                      <a:alpha val="65000"/>
                    </a:srgbClr>
                  </a:outerShdw>
                </a:effectLst>
                <a:latin typeface="IranNastaliq" pitchFamily="18" charset="0"/>
                <a:cs typeface="IranNastaliq" pitchFamily="18" charset="0"/>
              </a:rPr>
              <a:t>سپاس</a:t>
            </a:r>
            <a:endParaRPr lang="en-US" sz="9600" b="1" spc="50" dirty="0">
              <a:ln w="11430"/>
              <a:effectLst>
                <a:outerShdw blurRad="76200" dist="50800" dir="5400000" algn="tl" rotWithShape="0">
                  <a:srgbClr val="000000">
                    <a:alpha val="65000"/>
                  </a:srgbClr>
                </a:outerShdw>
              </a:effectLst>
              <a:latin typeface="IranNastaliq" pitchFamily="18" charset="0"/>
              <a:cs typeface="IranNastaliq" pitchFamily="18" charset="0"/>
            </a:endParaRPr>
          </a:p>
          <a:p>
            <a:pPr algn="ctr" rtl="1"/>
            <a:r>
              <a:rPr lang="fa-IR" sz="9600" b="1" spc="50" dirty="0">
                <a:ln w="11430"/>
                <a:effectLst>
                  <a:outerShdw blurRad="76200" dist="50800" dir="5400000" algn="tl" rotWithShape="0">
                    <a:srgbClr val="000000">
                      <a:alpha val="65000"/>
                    </a:srgbClr>
                  </a:outerShdw>
                </a:effectLst>
                <a:latin typeface="IranNastaliq" pitchFamily="18" charset="0"/>
                <a:cs typeface="IranNastaliq" pitchFamily="18" charset="0"/>
              </a:rPr>
              <a:t> از</a:t>
            </a:r>
            <a:endParaRPr lang="en-US" sz="9600" b="1" spc="50" dirty="0">
              <a:ln w="11430"/>
              <a:effectLst>
                <a:outerShdw blurRad="76200" dist="50800" dir="5400000" algn="tl" rotWithShape="0">
                  <a:srgbClr val="000000">
                    <a:alpha val="65000"/>
                  </a:srgbClr>
                </a:outerShdw>
              </a:effectLst>
              <a:latin typeface="IranNastaliq" pitchFamily="18" charset="0"/>
              <a:cs typeface="IranNastaliq" pitchFamily="18" charset="0"/>
            </a:endParaRPr>
          </a:p>
          <a:p>
            <a:pPr algn="ctr" rtl="1"/>
            <a:r>
              <a:rPr lang="fa-IR" sz="9600" b="1" spc="50" dirty="0">
                <a:ln w="11430"/>
                <a:effectLst>
                  <a:outerShdw blurRad="76200" dist="50800" dir="5400000" algn="tl" rotWithShape="0">
                    <a:srgbClr val="000000">
                      <a:alpha val="65000"/>
                    </a:srgbClr>
                  </a:outerShdw>
                </a:effectLst>
                <a:latin typeface="IranNastaliq" pitchFamily="18" charset="0"/>
                <a:cs typeface="IranNastaliq" pitchFamily="18" charset="0"/>
              </a:rPr>
              <a:t> توجه</a:t>
            </a:r>
            <a:endParaRPr lang="en-US" sz="9600" b="1" spc="50" dirty="0">
              <a:ln w="11430"/>
              <a:effectLst>
                <a:outerShdw blurRad="76200" dist="50800" dir="5400000" algn="tl" rotWithShape="0">
                  <a:srgbClr val="000000">
                    <a:alpha val="65000"/>
                  </a:srgbClr>
                </a:outerShdw>
              </a:effectLst>
              <a:latin typeface="IranNastaliq" pitchFamily="18" charset="0"/>
              <a:cs typeface="IranNastaliq" pitchFamily="18" charset="0"/>
            </a:endParaRPr>
          </a:p>
          <a:p>
            <a:pPr algn="ctr" rtl="1"/>
            <a:r>
              <a:rPr lang="fa-IR" sz="9600" b="1" spc="50" dirty="0">
                <a:ln w="11430"/>
                <a:effectLst>
                  <a:outerShdw blurRad="76200" dist="50800" dir="5400000" algn="tl" rotWithShape="0">
                    <a:srgbClr val="000000">
                      <a:alpha val="65000"/>
                    </a:srgbClr>
                  </a:outerShdw>
                </a:effectLst>
                <a:latin typeface="IranNastaliq" pitchFamily="18" charset="0"/>
                <a:cs typeface="IranNastaliq" pitchFamily="18" charset="0"/>
              </a:rPr>
              <a:t> شما</a:t>
            </a:r>
          </a:p>
        </p:txBody>
      </p:sp>
    </p:spTree>
    <p:extLst>
      <p:ext uri="{BB962C8B-B14F-4D97-AF65-F5344CB8AC3E}">
        <p14:creationId xmlns:p14="http://schemas.microsoft.com/office/powerpoint/2010/main" val="1762055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649705"/>
            <a:ext cx="9192126" cy="5985626"/>
          </a:xfrm>
        </p:spPr>
        <p:txBody>
          <a:bodyPr>
            <a:normAutofit fontScale="92500"/>
          </a:bodyPr>
          <a:lstStyle/>
          <a:p>
            <a:pPr marL="0" indent="0" algn="r" rtl="1">
              <a:buNone/>
            </a:pPr>
            <a:r>
              <a:rPr lang="fa-IR" b="1" dirty="0"/>
              <a:t>                                                      </a:t>
            </a:r>
            <a:r>
              <a:rPr lang="fa-IR" b="1" dirty="0">
                <a:solidFill>
                  <a:srgbClr val="FF0000"/>
                </a:solidFill>
                <a:effectLst>
                  <a:outerShdw blurRad="38100" dist="38100" dir="2700000" algn="tl">
                    <a:srgbClr val="000000">
                      <a:alpha val="43137"/>
                    </a:srgbClr>
                  </a:outerShdw>
                </a:effectLst>
              </a:rPr>
              <a:t>مبنای رفتار گروه</a:t>
            </a:r>
            <a:endParaRPr lang="en-US" b="1" dirty="0">
              <a:solidFill>
                <a:srgbClr val="FF0000"/>
              </a:solidFill>
              <a:effectLst>
                <a:outerShdw blurRad="38100" dist="38100" dir="2700000" algn="tl">
                  <a:srgbClr val="000000">
                    <a:alpha val="43137"/>
                  </a:srgbClr>
                </a:outerShdw>
              </a:effectLst>
            </a:endParaRPr>
          </a:p>
          <a:p>
            <a:pPr marL="0" indent="0" algn="r" rtl="1">
              <a:buNone/>
            </a:pPr>
            <a:r>
              <a:rPr lang="fa-IR" sz="2600" b="1" dirty="0">
                <a:solidFill>
                  <a:srgbClr val="7030A0"/>
                </a:solidFill>
                <a:cs typeface="B Lotus" panose="00000400000000000000" pitchFamily="2" charset="-78"/>
              </a:rPr>
              <a:t>تعریفی از گروه</a:t>
            </a:r>
            <a:r>
              <a:rPr lang="fa-IR" sz="2100" b="1" dirty="0">
                <a:cs typeface="B Lotus" panose="00000400000000000000" pitchFamily="2" charset="-78"/>
              </a:rPr>
              <a:t>.............................................................................................................................................</a:t>
            </a:r>
            <a:r>
              <a:rPr lang="fa-IR" sz="3000" b="1" dirty="0">
                <a:cs typeface="B Lotus" panose="00000400000000000000" pitchFamily="2" charset="-78"/>
              </a:rPr>
              <a:t>2</a:t>
            </a:r>
            <a:endParaRPr lang="en-US" sz="3000" b="1" dirty="0">
              <a:cs typeface="B Lotus" panose="00000400000000000000" pitchFamily="2" charset="-78"/>
            </a:endParaRPr>
          </a:p>
          <a:p>
            <a:pPr marL="0" indent="0" algn="r" rtl="1">
              <a:buNone/>
            </a:pPr>
            <a:r>
              <a:rPr lang="fa-IR" sz="2400" b="1" dirty="0">
                <a:cs typeface="B Lotus" panose="00000400000000000000" pitchFamily="2" charset="-78"/>
              </a:rPr>
              <a:t>مفاهیم اصلی گروه</a:t>
            </a:r>
            <a:r>
              <a:rPr lang="fa-IR" sz="2100" b="1" dirty="0">
                <a:cs typeface="B Lotus" panose="00000400000000000000" pitchFamily="2" charset="-78"/>
              </a:rPr>
              <a:t>.........................................................................................................................................</a:t>
            </a:r>
            <a:r>
              <a:rPr lang="fa-IR" sz="3100" b="1" dirty="0">
                <a:cs typeface="B Lotus" panose="00000400000000000000" pitchFamily="2" charset="-78"/>
              </a:rPr>
              <a:t>4</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نقش </a:t>
            </a:r>
            <a:r>
              <a:rPr lang="fa-IR" sz="2100" b="1" dirty="0">
                <a:cs typeface="B Lotus" panose="00000400000000000000" pitchFamily="2" charset="-78"/>
              </a:rPr>
              <a:t>..........</a:t>
            </a:r>
            <a:r>
              <a:rPr lang="fa-IR" sz="2100" b="1" dirty="0">
                <a:solidFill>
                  <a:schemeClr val="tx1"/>
                </a:solidFill>
                <a:cs typeface="B Lotus" panose="00000400000000000000" pitchFamily="2" charset="-78"/>
              </a:rPr>
              <a:t>.................</a:t>
            </a:r>
            <a:r>
              <a:rPr lang="fa-IR" sz="2100" b="1" dirty="0">
                <a:cs typeface="B Lotus" panose="00000400000000000000" pitchFamily="2" charset="-78"/>
              </a:rPr>
              <a:t>.....................................................................................................................................</a:t>
            </a:r>
            <a:r>
              <a:rPr lang="fa-IR" sz="3100" b="1" dirty="0">
                <a:cs typeface="B Lotus" panose="00000400000000000000" pitchFamily="2" charset="-78"/>
              </a:rPr>
              <a:t>7</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هنجارها</a:t>
            </a:r>
            <a:r>
              <a:rPr lang="fa-IR" sz="2100" b="1" dirty="0">
                <a:cs typeface="B Lotus" panose="00000400000000000000" pitchFamily="2" charset="-78"/>
              </a:rPr>
              <a:t>..........................................................................................................................................................</a:t>
            </a:r>
            <a:r>
              <a:rPr lang="fa-IR" sz="3100" b="1" dirty="0">
                <a:cs typeface="B Lotus" panose="00000400000000000000" pitchFamily="2" charset="-78"/>
              </a:rPr>
              <a:t> 9</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اندازه بزرگی گروه </a:t>
            </a:r>
            <a:r>
              <a:rPr lang="fa-IR" sz="2100" b="1" dirty="0">
                <a:cs typeface="B Lotus" panose="00000400000000000000" pitchFamily="2" charset="-78"/>
              </a:rPr>
              <a:t>......................................................................................................................................</a:t>
            </a:r>
            <a:r>
              <a:rPr lang="en-US" sz="2100" b="1" dirty="0">
                <a:cs typeface="B Lotus" panose="00000400000000000000" pitchFamily="2" charset="-78"/>
              </a:rPr>
              <a:t> </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ترکیب گروه</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solidFill>
                  <a:srgbClr val="7030A0"/>
                </a:solidFill>
                <a:cs typeface="B Lotus" panose="00000400000000000000" pitchFamily="2" charset="-78"/>
              </a:rPr>
              <a:t>مقام فردی </a:t>
            </a:r>
            <a:r>
              <a:rPr lang="fa-IR" sz="2100" b="1" dirty="0">
                <a:cs typeface="B Lotus" panose="00000400000000000000" pitchFamily="2" charset="-78"/>
              </a:rPr>
              <a:t>.....................................................................................................................................................</a:t>
            </a:r>
            <a:r>
              <a:rPr lang="fa-IR" sz="3100" b="1" dirty="0">
                <a:cs typeface="B Lotus" panose="00000400000000000000" pitchFamily="2" charset="-78"/>
              </a:rPr>
              <a:t>9</a:t>
            </a:r>
            <a:endParaRPr lang="en-US" sz="3100" b="1" dirty="0">
              <a:cs typeface="B Lotus" panose="00000400000000000000" pitchFamily="2" charset="-78"/>
            </a:endParaRPr>
          </a:p>
          <a:p>
            <a:pPr marL="0" indent="0" algn="r" rtl="1">
              <a:buNone/>
            </a:pPr>
            <a:r>
              <a:rPr lang="fa-IR" sz="2400" b="1" dirty="0">
                <a:cs typeface="B Lotus" panose="00000400000000000000" pitchFamily="2" charset="-78"/>
              </a:rPr>
              <a:t>منابع </a:t>
            </a:r>
            <a:r>
              <a:rPr lang="fa-IR" sz="2100" b="1" dirty="0">
                <a:cs typeface="B Lotus" panose="00000400000000000000" pitchFamily="2" charset="-78"/>
              </a:rPr>
              <a:t>..............................................................................................................................................................</a:t>
            </a:r>
            <a:r>
              <a:rPr lang="fa-IR" sz="3100" b="1" dirty="0">
                <a:cs typeface="B Lotus" panose="00000400000000000000" pitchFamily="2" charset="-78"/>
              </a:rPr>
              <a:t>8</a:t>
            </a:r>
            <a:endParaRPr lang="en-US" sz="3100" b="1" dirty="0">
              <a:cs typeface="B Lotus" panose="00000400000000000000" pitchFamily="2" charset="-78"/>
            </a:endParaRPr>
          </a:p>
        </p:txBody>
      </p:sp>
    </p:spTree>
    <p:extLst>
      <p:ext uri="{BB962C8B-B14F-4D97-AF65-F5344CB8AC3E}">
        <p14:creationId xmlns:p14="http://schemas.microsoft.com/office/powerpoint/2010/main" val="103259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6221"/>
          </a:xfrm>
        </p:spPr>
        <p:txBody>
          <a:bodyPr/>
          <a:lstStyle/>
          <a:p>
            <a:pPr algn="ctr" rtl="1"/>
            <a:r>
              <a:rPr lang="fa-IR" dirty="0">
                <a:solidFill>
                  <a:srgbClr val="002060"/>
                </a:solidFill>
              </a:rPr>
              <a:t>تصمیم</a:t>
            </a:r>
            <a:r>
              <a:rPr lang="en-US" dirty="0">
                <a:solidFill>
                  <a:srgbClr val="002060"/>
                </a:solidFill>
              </a:rPr>
              <a:t> </a:t>
            </a:r>
            <a:r>
              <a:rPr lang="fa-IR" dirty="0">
                <a:solidFill>
                  <a:srgbClr val="002060"/>
                </a:solidFill>
              </a:rPr>
              <a:t>گیری    </a:t>
            </a:r>
            <a:r>
              <a:rPr lang="en-US" dirty="0">
                <a:solidFill>
                  <a:srgbClr val="002060"/>
                </a:solidFill>
              </a:rPr>
              <a:t> </a:t>
            </a:r>
            <a:r>
              <a:rPr lang="en-US" dirty="0"/>
              <a:t> </a:t>
            </a:r>
            <a:r>
              <a:rPr lang="en-US" b="1" dirty="0">
                <a:solidFill>
                  <a:srgbClr val="00B0F0"/>
                </a:solidFill>
              </a:rPr>
              <a:t>Decision making</a:t>
            </a:r>
          </a:p>
        </p:txBody>
      </p:sp>
      <p:sp>
        <p:nvSpPr>
          <p:cNvPr id="3" name="Content Placeholder 2"/>
          <p:cNvSpPr>
            <a:spLocks noGrp="1"/>
          </p:cNvSpPr>
          <p:nvPr>
            <p:ph idx="1"/>
          </p:nvPr>
        </p:nvSpPr>
        <p:spPr>
          <a:xfrm>
            <a:off x="677334" y="1455821"/>
            <a:ext cx="8596668" cy="4585541"/>
          </a:xfrm>
        </p:spPr>
        <p:txBody>
          <a:bodyPr/>
          <a:lstStyle/>
          <a:p>
            <a:pPr algn="r" rtl="1">
              <a:buFont typeface="Wingdings" panose="05000000000000000000" pitchFamily="2" charset="2"/>
              <a:buChar char="v"/>
            </a:pPr>
            <a:endParaRPr lang="fa-IR" dirty="0"/>
          </a:p>
          <a:p>
            <a:pPr algn="r" rtl="1">
              <a:buFont typeface="Wingdings" panose="05000000000000000000" pitchFamily="2" charset="2"/>
              <a:buChar char="v"/>
            </a:pPr>
            <a:r>
              <a:rPr lang="fa-IR" sz="2000" b="1" dirty="0"/>
              <a:t>تصمیم گیری انتخاب یک راه حل از میان راه حل‌های مختلف می‌باشد.</a:t>
            </a:r>
          </a:p>
          <a:p>
            <a:pPr algn="r" rtl="1">
              <a:buFont typeface="Wingdings" panose="05000000000000000000" pitchFamily="2" charset="2"/>
              <a:buChar char="v"/>
            </a:pPr>
            <a:endParaRPr lang="fa-IR" sz="2000" b="1" dirty="0"/>
          </a:p>
          <a:p>
            <a:pPr algn="r" rtl="1">
              <a:buFont typeface="Wingdings" panose="05000000000000000000" pitchFamily="2" charset="2"/>
              <a:buChar char="v"/>
            </a:pPr>
            <a:endParaRPr lang="fa-IR" sz="2000" b="1" dirty="0"/>
          </a:p>
          <a:p>
            <a:pPr algn="r" rtl="1">
              <a:buFont typeface="Wingdings" panose="05000000000000000000" pitchFamily="2" charset="2"/>
              <a:buChar char="v"/>
            </a:pPr>
            <a:r>
              <a:rPr lang="fa-IR" sz="2000" b="1" dirty="0">
                <a:solidFill>
                  <a:srgbClr val="7030A0"/>
                </a:solidFill>
              </a:rPr>
              <a:t>تصمیم گیری یکی از اصلی ترین وظایف و مهارت‌های مدیر و افراد می باشد.</a:t>
            </a:r>
          </a:p>
          <a:p>
            <a:pPr algn="r" rtl="1">
              <a:buFont typeface="Wingdings" panose="05000000000000000000" pitchFamily="2" charset="2"/>
              <a:buChar char="v"/>
            </a:pPr>
            <a:endParaRPr lang="fa-IR" sz="2000" b="1" dirty="0"/>
          </a:p>
          <a:p>
            <a:pPr algn="r" rtl="1">
              <a:buFont typeface="Wingdings" panose="05000000000000000000" pitchFamily="2" charset="2"/>
              <a:buChar char="v"/>
            </a:pPr>
            <a:endParaRPr lang="fa-IR" sz="2000" b="1" dirty="0"/>
          </a:p>
          <a:p>
            <a:pPr algn="r" rtl="1">
              <a:buFont typeface="Wingdings" panose="05000000000000000000" pitchFamily="2" charset="2"/>
              <a:buChar char="v"/>
            </a:pPr>
            <a:r>
              <a:rPr lang="fa-IR" sz="2000" b="1" dirty="0"/>
              <a:t>تصمیم گیری فرایندی را تشریح می‌کند که از طریق آن، راه‌حل مسآله معینی انتخاب می‌گردد.</a:t>
            </a:r>
          </a:p>
          <a:p>
            <a:pPr algn="r" rtl="1">
              <a:buFont typeface="Wingdings" panose="05000000000000000000" pitchFamily="2" charset="2"/>
              <a:buChar char="v"/>
            </a:pPr>
            <a:endParaRPr lang="fa-IR" dirty="0"/>
          </a:p>
          <a:p>
            <a:pPr algn="r" rtl="1">
              <a:buFont typeface="Wingdings" panose="05000000000000000000" pitchFamily="2" charset="2"/>
              <a:buChar char="v"/>
            </a:pPr>
            <a:endParaRPr lang="fa-IR" dirty="0"/>
          </a:p>
          <a:p>
            <a:pPr algn="r" rtl="1">
              <a:buFont typeface="Wingdings" panose="05000000000000000000" pitchFamily="2" charset="2"/>
              <a:buChar char="v"/>
            </a:pPr>
            <a:endParaRPr lang="fa-IR" dirty="0"/>
          </a:p>
          <a:p>
            <a:pPr marL="0" indent="0" algn="r" rtl="1">
              <a:buNone/>
            </a:pPr>
            <a:endParaRPr lang="fa-IR" dirty="0"/>
          </a:p>
          <a:p>
            <a:pPr algn="r" rtl="1">
              <a:buFont typeface="Wingdings" panose="05000000000000000000" pitchFamily="2" charset="2"/>
              <a:buChar char="v"/>
            </a:pPr>
            <a:endParaRPr lang="fa-IR" dirty="0"/>
          </a:p>
          <a:p>
            <a:pPr algn="r" rtl="1">
              <a:buFont typeface="Wingdings" panose="05000000000000000000" pitchFamily="2" charset="2"/>
              <a:buChar char="v"/>
            </a:pPr>
            <a:endParaRPr lang="en-US" dirty="0"/>
          </a:p>
        </p:txBody>
      </p:sp>
    </p:spTree>
    <p:extLst>
      <p:ext uri="{BB962C8B-B14F-4D97-AF65-F5344CB8AC3E}">
        <p14:creationId xmlns:p14="http://schemas.microsoft.com/office/powerpoint/2010/main" val="411848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D022A6DD-1C55-46BB-9D13-6EE9CF3BE74F}" type="slidenum">
              <a:rPr lang="en-US" smtClean="0"/>
              <a:pPr/>
              <a:t>6</a:t>
            </a:fld>
            <a:endParaRPr lang="en-US" dirty="0"/>
          </a:p>
        </p:txBody>
      </p:sp>
      <p:sp>
        <p:nvSpPr>
          <p:cNvPr id="4" name="Text Placeholder 3"/>
          <p:cNvSpPr>
            <a:spLocks noGrp="1"/>
          </p:cNvSpPr>
          <p:nvPr>
            <p:ph type="body" sz="quarter" idx="18"/>
          </p:nvPr>
        </p:nvSpPr>
        <p:spPr>
          <a:xfrm>
            <a:off x="584592" y="1102895"/>
            <a:ext cx="8640762" cy="4896544"/>
          </a:xfrm>
        </p:spPr>
        <p:txBody>
          <a:bodyPr>
            <a:normAutofit fontScale="77500" lnSpcReduction="20000"/>
          </a:bodyPr>
          <a:lstStyle/>
          <a:p>
            <a:pPr marL="0" indent="0" algn="r">
              <a:buFont typeface="Wingdings" pitchFamily="2" charset="2"/>
              <a:buChar char="q"/>
            </a:pPr>
            <a:r>
              <a:rPr lang="fa-IR" sz="2500" b="1" dirty="0">
                <a:solidFill>
                  <a:srgbClr val="FF0000"/>
                </a:solidFill>
                <a:effectLst>
                  <a:outerShdw blurRad="38100" dist="38100" dir="2700000" algn="tl">
                    <a:srgbClr val="000000">
                      <a:alpha val="43137"/>
                    </a:srgbClr>
                  </a:outerShdw>
                </a:effectLst>
                <a:cs typeface="+mj-cs"/>
              </a:rPr>
              <a:t>چگونه بايد تصميم گرفت؟</a:t>
            </a:r>
          </a:p>
          <a:p>
            <a:pPr marL="0" indent="0">
              <a:lnSpc>
                <a:spcPct val="150000"/>
              </a:lnSpc>
              <a:buFont typeface="Wingdings" pitchFamily="2" charset="2"/>
              <a:buChar char="v"/>
            </a:pPr>
            <a:r>
              <a:rPr lang="fa-IR" sz="2000" dirty="0"/>
              <a:t> </a:t>
            </a:r>
            <a:r>
              <a:rPr lang="fa-IR" sz="2000" b="1" dirty="0">
                <a:solidFill>
                  <a:srgbClr val="7030A0"/>
                </a:solidFill>
              </a:rPr>
              <a:t>تصميم معقول(بخردانه): </a:t>
            </a:r>
            <a:r>
              <a:rPr lang="fa-IR" sz="2000" b="1" dirty="0"/>
              <a:t>اگر شخصي نتيجه حاصل از تصميم گيري را به حداكثر يا ميزان مطلوب برساند او فردي معقول است و نوع تصميم او بخردانه است. </a:t>
            </a:r>
          </a:p>
          <a:p>
            <a:pPr marL="0" indent="0">
              <a:lnSpc>
                <a:spcPct val="150000"/>
              </a:lnSpc>
              <a:buNone/>
            </a:pPr>
            <a:r>
              <a:rPr lang="fa-IR" sz="2000" b="1" dirty="0"/>
              <a:t>       * گرفتن چنين تصميمي (الگوي بخردانه) مستلزم طي </a:t>
            </a:r>
            <a:r>
              <a:rPr lang="fa-IR" sz="2000" b="1" dirty="0">
                <a:solidFill>
                  <a:srgbClr val="FF0000"/>
                </a:solidFill>
              </a:rPr>
              <a:t>شش مرحله </a:t>
            </a:r>
            <a:r>
              <a:rPr lang="fa-IR" sz="2000" b="1" dirty="0"/>
              <a:t>است كه بر اساس مفروضات خاصي قرار دارد:</a:t>
            </a:r>
          </a:p>
          <a:p>
            <a:pPr marL="0" indent="0">
              <a:lnSpc>
                <a:spcPct val="150000"/>
              </a:lnSpc>
              <a:buClr>
                <a:srgbClr val="FF0000"/>
              </a:buClr>
              <a:buNone/>
            </a:pPr>
            <a:r>
              <a:rPr lang="fa-IR" sz="2000" b="1" dirty="0">
                <a:solidFill>
                  <a:srgbClr val="FF0000"/>
                </a:solidFill>
              </a:rPr>
              <a:t>1) </a:t>
            </a:r>
            <a:r>
              <a:rPr lang="fa-IR" sz="2000" b="1" dirty="0">
                <a:solidFill>
                  <a:schemeClr val="tx1"/>
                </a:solidFill>
              </a:rPr>
              <a:t>تعريف مساله: </a:t>
            </a:r>
            <a:r>
              <a:rPr lang="fa-IR" sz="2000" b="1" dirty="0">
                <a:solidFill>
                  <a:srgbClr val="0070C0"/>
                </a:solidFill>
              </a:rPr>
              <a:t>اگر بين وضع موجود و وضع مورد نظر اختلافي وجود داشته باشد. علت بسياري از تصميمات ضعيف آن است كه تصميم گيرنده متوجه واقعيت مساله نشده است.</a:t>
            </a:r>
          </a:p>
          <a:p>
            <a:pPr marL="0" indent="0">
              <a:lnSpc>
                <a:spcPct val="150000"/>
              </a:lnSpc>
              <a:buClr>
                <a:srgbClr val="FF0000"/>
              </a:buClr>
              <a:buNone/>
            </a:pPr>
            <a:r>
              <a:rPr lang="fa-IR" sz="2000" b="1" dirty="0">
                <a:solidFill>
                  <a:srgbClr val="FF0000"/>
                </a:solidFill>
              </a:rPr>
              <a:t>2) </a:t>
            </a:r>
            <a:r>
              <a:rPr lang="fa-IR" sz="2000" b="1" dirty="0">
                <a:solidFill>
                  <a:srgbClr val="0070C0"/>
                </a:solidFill>
              </a:rPr>
              <a:t>وزن دهی به شاخص ها </a:t>
            </a:r>
            <a:r>
              <a:rPr lang="fa-IR" sz="2000" b="1" dirty="0"/>
              <a:t>: به ندرت امكان دارد شاخص هاي انتخاب شده داراي اهميت يكساني باشند. تصميم گيرنده بايد براي تعيين اولويت مناسب به شاخص ها وزن يا بار مناسب بدهد.</a:t>
            </a:r>
          </a:p>
          <a:p>
            <a:pPr marL="0" indent="0">
              <a:lnSpc>
                <a:spcPct val="150000"/>
              </a:lnSpc>
              <a:buClr>
                <a:srgbClr val="FF0000"/>
              </a:buClr>
              <a:buNone/>
            </a:pPr>
            <a:r>
              <a:rPr lang="fa-IR" sz="2000" b="1" dirty="0">
                <a:solidFill>
                  <a:srgbClr val="FF0000"/>
                </a:solidFill>
              </a:rPr>
              <a:t>3) </a:t>
            </a:r>
            <a:r>
              <a:rPr lang="fa-IR" sz="2000" b="1" dirty="0">
                <a:solidFill>
                  <a:schemeClr val="tx1"/>
                </a:solidFill>
              </a:rPr>
              <a:t>مشخص كردن شاخص هاي تصميم گيري</a:t>
            </a:r>
            <a:r>
              <a:rPr lang="fa-IR" sz="2000" b="1" dirty="0">
                <a:solidFill>
                  <a:srgbClr val="7030A0"/>
                </a:solidFill>
              </a:rPr>
              <a:t>. </a:t>
            </a:r>
            <a:r>
              <a:rPr lang="fa-IR" sz="2000" b="1" dirty="0">
                <a:solidFill>
                  <a:srgbClr val="0070C0"/>
                </a:solidFill>
              </a:rPr>
              <a:t>تصميم گيرنده بايدشاخص هايي راكه براي حل مساله مهم مي داند تعيين كند و مشخص كند چه چيزهايي ذي ربط است. در اين مرحله </a:t>
            </a:r>
            <a:r>
              <a:rPr lang="fa-IR" sz="2000" b="1" u="sng" dirty="0">
                <a:solidFill>
                  <a:srgbClr val="0070C0"/>
                </a:solidFill>
              </a:rPr>
              <a:t>نوع علاقه</a:t>
            </a:r>
            <a:r>
              <a:rPr lang="fa-IR" sz="2000" b="1" dirty="0">
                <a:solidFill>
                  <a:srgbClr val="0070C0"/>
                </a:solidFill>
              </a:rPr>
              <a:t>، </a:t>
            </a:r>
            <a:r>
              <a:rPr lang="fa-IR" sz="2000" b="1" u="sng" dirty="0">
                <a:solidFill>
                  <a:srgbClr val="0070C0"/>
                </a:solidFill>
              </a:rPr>
              <a:t>ارزشها</a:t>
            </a:r>
            <a:r>
              <a:rPr lang="fa-IR" sz="2000" b="1" dirty="0">
                <a:solidFill>
                  <a:srgbClr val="0070C0"/>
                </a:solidFill>
              </a:rPr>
              <a:t> و </a:t>
            </a:r>
            <a:r>
              <a:rPr lang="fa-IR" sz="2000" b="1" u="sng" dirty="0">
                <a:solidFill>
                  <a:srgbClr val="0070C0"/>
                </a:solidFill>
              </a:rPr>
              <a:t>سليقه هاي </a:t>
            </a:r>
            <a:r>
              <a:rPr lang="fa-IR" sz="2000" b="1" dirty="0">
                <a:solidFill>
                  <a:srgbClr val="0070C0"/>
                </a:solidFill>
              </a:rPr>
              <a:t>شخص تصميم گيرنده نقش اساسي دارند.</a:t>
            </a:r>
          </a:p>
          <a:p>
            <a:endParaRPr lang="en-US" sz="2500" dirty="0"/>
          </a:p>
        </p:txBody>
      </p:sp>
    </p:spTree>
    <p:extLst>
      <p:ext uri="{BB962C8B-B14F-4D97-AF65-F5344CB8AC3E}">
        <p14:creationId xmlns:p14="http://schemas.microsoft.com/office/powerpoint/2010/main" val="134428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7</a:t>
            </a:fld>
            <a:endParaRPr lang="en-US" dirty="0"/>
          </a:p>
        </p:txBody>
      </p:sp>
      <p:sp>
        <p:nvSpPr>
          <p:cNvPr id="5" name="Text Placeholder 4"/>
          <p:cNvSpPr>
            <a:spLocks noGrp="1"/>
          </p:cNvSpPr>
          <p:nvPr>
            <p:ph type="body" sz="quarter" idx="18"/>
          </p:nvPr>
        </p:nvSpPr>
        <p:spPr>
          <a:xfrm>
            <a:off x="697832" y="1006642"/>
            <a:ext cx="8101263" cy="5410200"/>
          </a:xfrm>
        </p:spPr>
        <p:txBody>
          <a:bodyPr>
            <a:normAutofit/>
          </a:bodyPr>
          <a:lstStyle/>
          <a:p>
            <a:pPr marL="0" indent="0">
              <a:lnSpc>
                <a:spcPct val="150000"/>
              </a:lnSpc>
              <a:buNone/>
            </a:pPr>
            <a:r>
              <a:rPr lang="fa-IR" sz="2400" b="1" dirty="0">
                <a:solidFill>
                  <a:srgbClr val="FF0000"/>
                </a:solidFill>
                <a:cs typeface="B Nazanin" pitchFamily="2" charset="-78"/>
              </a:rPr>
              <a:t>4) </a:t>
            </a:r>
            <a:r>
              <a:rPr lang="fa-IR" sz="2400" b="1" dirty="0">
                <a:solidFill>
                  <a:srgbClr val="0070C0"/>
                </a:solidFill>
                <a:cs typeface="B Nazanin" pitchFamily="2" charset="-78"/>
              </a:rPr>
              <a:t>ارائه راه‌هاي گوناگون : </a:t>
            </a:r>
            <a:r>
              <a:rPr lang="fa-IR" sz="2400" b="1" dirty="0">
                <a:cs typeface="B Nazanin" pitchFamily="2" charset="-78"/>
              </a:rPr>
              <a:t>تصميم گيرنده راه حل‌ها را ارائه مي نمايد.</a:t>
            </a:r>
          </a:p>
          <a:p>
            <a:pPr marL="0" indent="0">
              <a:lnSpc>
                <a:spcPct val="150000"/>
              </a:lnSpc>
              <a:buNone/>
            </a:pPr>
            <a:r>
              <a:rPr lang="fa-IR" sz="2400" b="1" dirty="0">
                <a:solidFill>
                  <a:srgbClr val="FF0000"/>
                </a:solidFill>
                <a:cs typeface="B Nazanin" pitchFamily="2" charset="-78"/>
              </a:rPr>
              <a:t>5)</a:t>
            </a:r>
            <a:r>
              <a:rPr lang="fa-IR" sz="2400" b="1" dirty="0">
                <a:solidFill>
                  <a:schemeClr val="tx1"/>
                </a:solidFill>
                <a:cs typeface="B Nazanin" pitchFamily="2" charset="-78"/>
              </a:rPr>
              <a:t> مرتبط سازي</a:t>
            </a:r>
            <a:r>
              <a:rPr lang="fa-IR" sz="2400" b="1" dirty="0">
                <a:solidFill>
                  <a:srgbClr val="FF0000"/>
                </a:solidFill>
                <a:cs typeface="B Nazanin" pitchFamily="2" charset="-78"/>
              </a:rPr>
              <a:t> </a:t>
            </a:r>
            <a:r>
              <a:rPr lang="fa-IR" sz="2400" b="1" dirty="0">
                <a:solidFill>
                  <a:schemeClr val="tx1"/>
                </a:solidFill>
                <a:cs typeface="B Nazanin" pitchFamily="2" charset="-78"/>
              </a:rPr>
              <a:t>هر يك از راه‌ها به يك شاخص : </a:t>
            </a:r>
            <a:r>
              <a:rPr lang="fa-IR" sz="2400" b="1" dirty="0">
                <a:solidFill>
                  <a:srgbClr val="0070C0"/>
                </a:solidFill>
                <a:cs typeface="B Nazanin" pitchFamily="2" charset="-78"/>
              </a:rPr>
              <a:t>تصميم گيرنده هر يك از راه‌ها را به صورت جدي تجزيه وتحليل و مورد ارزيابي قرار مي دهد. </a:t>
            </a:r>
          </a:p>
          <a:p>
            <a:pPr marL="0" indent="0">
              <a:lnSpc>
                <a:spcPct val="150000"/>
              </a:lnSpc>
              <a:buNone/>
            </a:pPr>
            <a:r>
              <a:rPr lang="fa-IR" sz="2400" b="1" dirty="0">
                <a:solidFill>
                  <a:srgbClr val="0070C0"/>
                </a:solidFill>
                <a:cs typeface="B Nazanin" pitchFamily="2" charset="-78"/>
              </a:rPr>
              <a:t>     </a:t>
            </a:r>
            <a:r>
              <a:rPr lang="fa-IR" sz="2400" b="1" dirty="0">
                <a:solidFill>
                  <a:schemeClr val="tx1"/>
                </a:solidFill>
                <a:cs typeface="B Nazanin" pitchFamily="2" charset="-78"/>
              </a:rPr>
              <a:t>ضريب يا بار خاصي براي هر يك از راه حل‌ها در نظر گرفته می‌شود.</a:t>
            </a:r>
          </a:p>
          <a:p>
            <a:pPr marL="0" indent="0">
              <a:lnSpc>
                <a:spcPct val="150000"/>
              </a:lnSpc>
              <a:buNone/>
            </a:pPr>
            <a:r>
              <a:rPr lang="fa-IR" sz="2400" b="1" dirty="0">
                <a:solidFill>
                  <a:srgbClr val="FF0000"/>
                </a:solidFill>
                <a:cs typeface="B Nazanin" pitchFamily="2" charset="-78"/>
              </a:rPr>
              <a:t>6) </a:t>
            </a:r>
            <a:r>
              <a:rPr lang="fa-IR" sz="2400" b="1" dirty="0">
                <a:solidFill>
                  <a:srgbClr val="0070C0"/>
                </a:solidFill>
                <a:cs typeface="B Nazanin" pitchFamily="2" charset="-78"/>
              </a:rPr>
              <a:t>انتخاب راهي كه از نظر ارزش داراي بالاترين بازدهي باشد: </a:t>
            </a:r>
          </a:p>
          <a:p>
            <a:pPr marL="0" indent="0">
              <a:lnSpc>
                <a:spcPct val="150000"/>
              </a:lnSpc>
              <a:buNone/>
            </a:pPr>
            <a:r>
              <a:rPr lang="fa-IR" sz="2400" b="1" dirty="0">
                <a:solidFill>
                  <a:srgbClr val="0070C0"/>
                </a:solidFill>
                <a:cs typeface="B Nazanin" pitchFamily="2" charset="-78"/>
              </a:rPr>
              <a:t>  </a:t>
            </a:r>
            <a:r>
              <a:rPr lang="fa-IR" sz="2400" b="1" dirty="0">
                <a:cs typeface="B Nazanin" pitchFamily="2" charset="-78"/>
              </a:rPr>
              <a:t>اين كار از طريق مقايسه راه حل‌ها بر اساس ضريب يا وزني كه به شاخص ها داده شده است، انجام مي گيرد. </a:t>
            </a:r>
          </a:p>
          <a:p>
            <a:pPr marL="0" indent="0">
              <a:buNone/>
            </a:pPr>
            <a:endParaRPr lang="fa-IR" sz="2000" dirty="0"/>
          </a:p>
        </p:txBody>
      </p:sp>
    </p:spTree>
    <p:extLst>
      <p:ext uri="{BB962C8B-B14F-4D97-AF65-F5344CB8AC3E}">
        <p14:creationId xmlns:p14="http://schemas.microsoft.com/office/powerpoint/2010/main" val="19621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3" y="481263"/>
            <a:ext cx="8852897" cy="5853034"/>
          </a:xfrm>
        </p:spPr>
        <p:txBody>
          <a:bodyPr>
            <a:normAutofit fontScale="25000" lnSpcReduction="20000"/>
          </a:bodyPr>
          <a:lstStyle/>
          <a:p>
            <a:pPr marL="0" indent="0" algn="r" rtl="1">
              <a:buFont typeface="Wingdings" pitchFamily="2" charset="2"/>
              <a:buChar char="v"/>
            </a:pPr>
            <a:endParaRPr lang="fa-IR" sz="2700" b="1" dirty="0">
              <a:solidFill>
                <a:srgbClr val="FF0000"/>
              </a:solidFill>
              <a:cs typeface="B Nazanin" pitchFamily="2" charset="-78"/>
            </a:endParaRPr>
          </a:p>
          <a:p>
            <a:pPr marL="0" indent="0" algn="ctr" rtl="1">
              <a:buFont typeface="Wingdings" pitchFamily="2" charset="2"/>
              <a:buChar char="v"/>
            </a:pPr>
            <a:r>
              <a:rPr lang="fa-IR" sz="9600" b="1" dirty="0">
                <a:solidFill>
                  <a:srgbClr val="FF0000"/>
                </a:solidFill>
                <a:effectLst>
                  <a:outerShdw blurRad="38100" dist="38100" dir="2700000" algn="tl">
                    <a:srgbClr val="000000">
                      <a:alpha val="43137"/>
                    </a:srgbClr>
                  </a:outerShdw>
                </a:effectLst>
                <a:cs typeface="B Nazanin" pitchFamily="2" charset="-78"/>
              </a:rPr>
              <a:t>الگوي بخردانه بر اساس مفروضات مشخصي قرار گرفته است:</a:t>
            </a:r>
          </a:p>
          <a:p>
            <a:pPr marL="0" indent="0" algn="r" rtl="1">
              <a:lnSpc>
                <a:spcPct val="170000"/>
              </a:lnSpc>
              <a:buClr>
                <a:schemeClr val="tx2"/>
              </a:buClr>
              <a:buNone/>
            </a:pPr>
            <a:r>
              <a:rPr lang="fa-IR" sz="8000" b="1" dirty="0">
                <a:solidFill>
                  <a:srgbClr val="0070C0"/>
                </a:solidFill>
                <a:cs typeface="B Nazanin" pitchFamily="2" charset="-78"/>
              </a:rPr>
              <a:t>    روشن بودن مساله. </a:t>
            </a:r>
            <a:r>
              <a:rPr lang="fa-IR" sz="8000" b="1" dirty="0">
                <a:cs typeface="B Nazanin" pitchFamily="2" charset="-78"/>
              </a:rPr>
              <a:t>تصميم گيرنده درباره وضع يا شرايطي كه بايد تصميم بگيرد اطلاعات كامل دارد.</a:t>
            </a:r>
          </a:p>
          <a:p>
            <a:pPr marL="0" indent="0" algn="r" rtl="1">
              <a:lnSpc>
                <a:spcPct val="170000"/>
              </a:lnSpc>
              <a:buClr>
                <a:schemeClr val="tx2"/>
              </a:buClr>
              <a:buNone/>
            </a:pPr>
            <a:r>
              <a:rPr lang="fa-IR" sz="8000" b="1" dirty="0">
                <a:solidFill>
                  <a:srgbClr val="0070C0"/>
                </a:solidFill>
                <a:cs typeface="B Nazanin" pitchFamily="2" charset="-78"/>
              </a:rPr>
              <a:t>    شناخت راه حلها</a:t>
            </a:r>
            <a:r>
              <a:rPr lang="fa-IR" sz="8000" b="1" dirty="0">
                <a:cs typeface="B Nazanin" pitchFamily="2" charset="-78"/>
              </a:rPr>
              <a:t>. تصميم گيرنده شاخص ها و معيارها را مي شناسد و از نتيجه هر راه‌حلي نيز آگاه است.</a:t>
            </a:r>
          </a:p>
          <a:p>
            <a:pPr marL="0" indent="0" algn="r" rtl="1">
              <a:lnSpc>
                <a:spcPct val="170000"/>
              </a:lnSpc>
              <a:buClr>
                <a:schemeClr val="tx2"/>
              </a:buClr>
              <a:buNone/>
            </a:pPr>
            <a:r>
              <a:rPr lang="fa-IR" sz="8000" b="1" dirty="0">
                <a:solidFill>
                  <a:srgbClr val="0070C0"/>
                </a:solidFill>
                <a:cs typeface="B Nazanin" pitchFamily="2" charset="-78"/>
              </a:rPr>
              <a:t>    مشخص بودن اولويت ها. </a:t>
            </a:r>
            <a:r>
              <a:rPr lang="fa-IR" sz="8000" b="1" dirty="0">
                <a:cs typeface="B Nazanin" pitchFamily="2" charset="-78"/>
              </a:rPr>
              <a:t>شخص تصميم گيرنده مي تواند شاخص ها و راه حل‌ها را بر حسب اولويت مرتب كند و ضريب يا وزني به آن‌ها بدهد.</a:t>
            </a:r>
          </a:p>
          <a:p>
            <a:pPr marL="0" indent="0" algn="r" rtl="1">
              <a:lnSpc>
                <a:spcPct val="170000"/>
              </a:lnSpc>
              <a:buClr>
                <a:schemeClr val="tx2"/>
              </a:buClr>
              <a:buNone/>
            </a:pPr>
            <a:r>
              <a:rPr lang="fa-IR" sz="8000" b="1" dirty="0">
                <a:solidFill>
                  <a:srgbClr val="0070C0"/>
                </a:solidFill>
                <a:cs typeface="B Nazanin" pitchFamily="2" charset="-78"/>
              </a:rPr>
              <a:t>    ثبات اولويت. </a:t>
            </a:r>
            <a:r>
              <a:rPr lang="fa-IR" sz="8000" b="1" dirty="0">
                <a:cs typeface="B Nazanin" pitchFamily="2" charset="-78"/>
              </a:rPr>
              <a:t>در نظرگرفتن  شاخص‌هايي بدون تغيير </a:t>
            </a:r>
          </a:p>
          <a:p>
            <a:pPr marL="0" indent="0" algn="r" rtl="1">
              <a:lnSpc>
                <a:spcPct val="170000"/>
              </a:lnSpc>
              <a:buClr>
                <a:schemeClr val="tx2"/>
              </a:buClr>
              <a:buNone/>
            </a:pPr>
            <a:r>
              <a:rPr lang="fa-IR" sz="8000" b="1" dirty="0">
                <a:solidFill>
                  <a:srgbClr val="0070C0"/>
                </a:solidFill>
                <a:cs typeface="B Nazanin" pitchFamily="2" charset="-78"/>
              </a:rPr>
              <a:t>     نداشتن محدوديت زماني يا هزينه. </a:t>
            </a:r>
            <a:r>
              <a:rPr lang="fa-IR" sz="8000" b="1" dirty="0">
                <a:cs typeface="B Nazanin" pitchFamily="2" charset="-78"/>
              </a:rPr>
              <a:t>از نظر زماني و هزينه هيچ نوع محدوديتي ندارد.</a:t>
            </a:r>
            <a:endParaRPr lang="en-US" sz="8000" b="1" dirty="0">
              <a:cs typeface="B Nazanin" pitchFamily="2" charset="-78"/>
            </a:endParaRPr>
          </a:p>
          <a:p>
            <a:pPr marL="0" indent="0" algn="r" rtl="1">
              <a:lnSpc>
                <a:spcPct val="170000"/>
              </a:lnSpc>
              <a:buClr>
                <a:schemeClr val="tx2"/>
              </a:buClr>
              <a:buNone/>
            </a:pPr>
            <a:r>
              <a:rPr lang="fa-IR" sz="8000" b="1" dirty="0">
                <a:solidFill>
                  <a:srgbClr val="0070C0"/>
                </a:solidFill>
                <a:cs typeface="B Nazanin" pitchFamily="2" charset="-78"/>
              </a:rPr>
              <a:t>      بالاترين بازده. </a:t>
            </a:r>
            <a:r>
              <a:rPr lang="fa-IR" sz="8000" b="1" dirty="0">
                <a:cs typeface="B Nazanin" pitchFamily="2" charset="-78"/>
              </a:rPr>
              <a:t>انتخاب راهي که داراي بالاترين بازدهي باشد.</a:t>
            </a:r>
          </a:p>
          <a:p>
            <a:pPr marL="457200" indent="-457200" algn="r" rtl="1">
              <a:lnSpc>
                <a:spcPct val="170000"/>
              </a:lnSpc>
              <a:buClr>
                <a:schemeClr val="tx2"/>
              </a:buClr>
              <a:buFont typeface="+mj-lt"/>
              <a:buAutoNum type="alphaUcPeriod"/>
            </a:pPr>
            <a:endParaRPr lang="fa-IR" sz="2700" dirty="0">
              <a:solidFill>
                <a:srgbClr val="FF0000"/>
              </a:solidFill>
              <a:cs typeface="B Nazanin" pitchFamily="2" charset="-78"/>
            </a:endParaRPr>
          </a:p>
          <a:p>
            <a:pPr algn="r" rtl="1"/>
            <a:endParaRPr lang="en-US" dirty="0">
              <a:cs typeface="B Nazanin" pitchFamily="2" charset="-78"/>
            </a:endParaRPr>
          </a:p>
        </p:txBody>
      </p:sp>
    </p:spTree>
    <p:extLst>
      <p:ext uri="{BB962C8B-B14F-4D97-AF65-F5344CB8AC3E}">
        <p14:creationId xmlns:p14="http://schemas.microsoft.com/office/powerpoint/2010/main" val="338912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D022A6DD-1C55-46BB-9D13-6EE9CF3BE74F}" type="slidenum">
              <a:rPr lang="en-US" smtClean="0"/>
              <a:pPr/>
              <a:t>9</a:t>
            </a:fld>
            <a:endParaRPr lang="en-US" dirty="0"/>
          </a:p>
        </p:txBody>
      </p:sp>
      <p:sp>
        <p:nvSpPr>
          <p:cNvPr id="5" name="Text Placeholder 4"/>
          <p:cNvSpPr>
            <a:spLocks noGrp="1"/>
          </p:cNvSpPr>
          <p:nvPr>
            <p:ph type="body" sz="quarter" idx="18"/>
          </p:nvPr>
        </p:nvSpPr>
        <p:spPr>
          <a:xfrm>
            <a:off x="452244" y="618186"/>
            <a:ext cx="8640762" cy="5345467"/>
          </a:xfrm>
        </p:spPr>
        <p:txBody>
          <a:bodyPr>
            <a:normAutofit fontScale="92500" lnSpcReduction="10000"/>
          </a:bodyPr>
          <a:lstStyle/>
          <a:p>
            <a:pPr marL="0" indent="0" algn="ctr">
              <a:buFont typeface="Wingdings" pitchFamily="2" charset="2"/>
              <a:buChar char="q"/>
            </a:pPr>
            <a:r>
              <a:rPr lang="fa-IR" sz="2500" b="1" dirty="0">
                <a:effectLst>
                  <a:outerShdw blurRad="38100" dist="38100" dir="2700000" algn="tl">
                    <a:srgbClr val="000000">
                      <a:alpha val="43137"/>
                    </a:srgbClr>
                  </a:outerShdw>
                </a:effectLst>
                <a:cs typeface="B Lotus" panose="00000400000000000000" pitchFamily="2" charset="-78"/>
              </a:rPr>
              <a:t>خلاقيت در تصميم گيري </a:t>
            </a:r>
            <a:endParaRPr lang="en-US" sz="2500" b="1" dirty="0">
              <a:effectLst>
                <a:outerShdw blurRad="38100" dist="38100" dir="2700000" algn="tl">
                  <a:srgbClr val="000000">
                    <a:alpha val="43137"/>
                  </a:srgbClr>
                </a:outerShdw>
              </a:effectLst>
              <a:cs typeface="B Lotus" panose="00000400000000000000" pitchFamily="2" charset="-78"/>
            </a:endParaRPr>
          </a:p>
          <a:p>
            <a:pPr marL="0" indent="0">
              <a:lnSpc>
                <a:spcPct val="150000"/>
              </a:lnSpc>
              <a:buFont typeface="Wingdings" pitchFamily="2" charset="2"/>
              <a:buChar char="v"/>
            </a:pPr>
            <a:r>
              <a:rPr lang="fa-IR" sz="2000" b="1" dirty="0">
                <a:cs typeface="B Nazanin" pitchFamily="2" charset="-78"/>
              </a:rPr>
              <a:t>كسي كه تصميم معقولانه مي گيرد بايد داراي </a:t>
            </a:r>
            <a:r>
              <a:rPr lang="fa-IR" sz="2000" b="1" dirty="0">
                <a:effectLst>
                  <a:outerShdw blurRad="38100" dist="38100" dir="2700000" algn="tl">
                    <a:srgbClr val="000000">
                      <a:alpha val="43137"/>
                    </a:srgbClr>
                  </a:outerShdw>
                </a:effectLst>
                <a:cs typeface="B Nazanin" pitchFamily="2" charset="-78"/>
              </a:rPr>
              <a:t>خلاقيت</a:t>
            </a:r>
            <a:r>
              <a:rPr lang="fa-IR" sz="2000" b="1" dirty="0">
                <a:cs typeface="B Nazanin" pitchFamily="2" charset="-78"/>
              </a:rPr>
              <a:t> باشد و مساله را به صورت كامل مورد ارزيابي قرار دهد و آن را به گونه اي درك كند كه ديگران توان درك آن را ندارند. </a:t>
            </a:r>
          </a:p>
          <a:p>
            <a:pPr marL="0" indent="0">
              <a:lnSpc>
                <a:spcPct val="150000"/>
              </a:lnSpc>
              <a:buFont typeface="Wingdings" pitchFamily="2" charset="2"/>
              <a:buChar char="v"/>
            </a:pPr>
            <a:r>
              <a:rPr lang="fa-IR" sz="2000" b="1" dirty="0">
                <a:solidFill>
                  <a:srgbClr val="FF0000"/>
                </a:solidFill>
                <a:cs typeface="B Nazanin" pitchFamily="2" charset="-78"/>
              </a:rPr>
              <a:t>خلاقيتهاي بالقوه</a:t>
            </a:r>
            <a:r>
              <a:rPr lang="fa-IR" sz="2000" b="1" dirty="0">
                <a:cs typeface="B Nazanin" pitchFamily="2" charset="-78"/>
              </a:rPr>
              <a:t>:  بسياري از افراد داراي خلاقيت‌هاي بالقوه هستند ولي نمي توانند از آن استفاده كنند.</a:t>
            </a:r>
            <a:r>
              <a:rPr lang="en-US" sz="2000" b="1" dirty="0">
                <a:cs typeface="B Nazanin" pitchFamily="2" charset="-78"/>
              </a:rPr>
              <a:t> </a:t>
            </a:r>
            <a:endParaRPr lang="fa-IR" sz="2000" b="1" dirty="0">
              <a:cs typeface="B Nazanin" pitchFamily="2" charset="-78"/>
            </a:endParaRPr>
          </a:p>
          <a:p>
            <a:pPr marL="0" indent="0">
              <a:lnSpc>
                <a:spcPct val="150000"/>
              </a:lnSpc>
              <a:buFont typeface="Wingdings" pitchFamily="2" charset="2"/>
              <a:buChar char="v"/>
            </a:pPr>
            <a:r>
              <a:rPr lang="fa-IR" sz="2000" b="1" dirty="0">
                <a:solidFill>
                  <a:srgbClr val="FF0000"/>
                </a:solidFill>
                <a:cs typeface="B Nazanin" pitchFamily="2" charset="-78"/>
              </a:rPr>
              <a:t>راههايي براي تقويت خلاقيت</a:t>
            </a:r>
            <a:r>
              <a:rPr lang="fa-IR" sz="2000" b="1" dirty="0">
                <a:cs typeface="B Nazanin" pitchFamily="2" charset="-78"/>
              </a:rPr>
              <a:t>: </a:t>
            </a:r>
          </a:p>
          <a:p>
            <a:pPr marL="0" indent="0">
              <a:lnSpc>
                <a:spcPct val="150000"/>
              </a:lnSpc>
              <a:buFont typeface="Wingdings" pitchFamily="2" charset="2"/>
              <a:buChar char="v"/>
            </a:pPr>
            <a:r>
              <a:rPr lang="fa-IR" sz="2000" b="1" dirty="0">
                <a:cs typeface="B Nazanin" pitchFamily="2" charset="-78"/>
              </a:rPr>
              <a:t>  1) آموزش افراد و ارائه عقاید ویژه</a:t>
            </a:r>
          </a:p>
          <a:p>
            <a:pPr marL="0" indent="0">
              <a:lnSpc>
                <a:spcPct val="150000"/>
              </a:lnSpc>
              <a:buFont typeface="Wingdings" pitchFamily="2" charset="2"/>
              <a:buChar char="v"/>
            </a:pPr>
            <a:r>
              <a:rPr lang="fa-IR" sz="2000" b="1" dirty="0">
                <a:cs typeface="B Nazanin" pitchFamily="2" charset="-78"/>
              </a:rPr>
              <a:t>  2) خوب گوش دادن                             </a:t>
            </a:r>
          </a:p>
          <a:p>
            <a:pPr>
              <a:lnSpc>
                <a:spcPct val="150000"/>
              </a:lnSpc>
              <a:buFont typeface="Wingdings" panose="05000000000000000000" pitchFamily="2" charset="2"/>
              <a:buChar char="v"/>
            </a:pPr>
            <a:r>
              <a:rPr lang="fa-IR" sz="2000" b="1" dirty="0">
                <a:cs typeface="B Nazanin" pitchFamily="2" charset="-78"/>
              </a:rPr>
              <a:t>3) راه ميانبر:  </a:t>
            </a:r>
          </a:p>
          <a:p>
            <a:pPr marL="0" indent="0">
              <a:lnSpc>
                <a:spcPct val="150000"/>
              </a:lnSpc>
              <a:buNone/>
            </a:pPr>
            <a:r>
              <a:rPr lang="fa-IR" sz="2000" b="1" dirty="0">
                <a:cs typeface="B Nazanin" pitchFamily="2" charset="-78"/>
              </a:rPr>
              <a:t>به اطلاعات ذي ربط متكي نيست و از اطلاعات بي ربط و تصادفي استفاده مي شود و فرد مي كوشد براي ارائه راه حل، از راهي جديد برود.</a:t>
            </a:r>
          </a:p>
        </p:txBody>
      </p:sp>
    </p:spTree>
    <p:extLst>
      <p:ext uri="{BB962C8B-B14F-4D97-AF65-F5344CB8AC3E}">
        <p14:creationId xmlns:p14="http://schemas.microsoft.com/office/powerpoint/2010/main" val="31048210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733</TotalTime>
  <Words>2669</Words>
  <Application>Microsoft Office PowerPoint</Application>
  <PresentationFormat>Widescreen</PresentationFormat>
  <Paragraphs>198</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IranNastaliq</vt:lpstr>
      <vt:lpstr>Trebuchet MS</vt:lpstr>
      <vt:lpstr>Wingdings</vt:lpstr>
      <vt:lpstr>Wingdings 3</vt:lpstr>
      <vt:lpstr>Facet</vt:lpstr>
      <vt:lpstr>PowerPoint Presentation</vt:lpstr>
      <vt:lpstr>PowerPoint Presentation</vt:lpstr>
      <vt:lpstr>فهرست مطالب</vt:lpstr>
      <vt:lpstr>PowerPoint Presentation</vt:lpstr>
      <vt:lpstr>تصمیم گیری      Decision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مبنای رفتار گروه</vt:lpstr>
      <vt:lpstr>مفاهیم اصلی گروه</vt:lpstr>
      <vt:lpstr>PowerPoint Presentation</vt:lpstr>
      <vt:lpstr>انسجام: Solidarity</vt:lpstr>
      <vt:lpstr>برابر نمودار زیر عملکرد و انسجام گروه رابطه مستقیم با تولید و بهره‌وری دارد. </vt:lpstr>
      <vt:lpstr>اندازه یا بزرگی گروه: </vt:lpstr>
      <vt:lpstr>ترکیب گروه: Combine Group </vt:lpstr>
      <vt:lpstr>مقام فردی Personal status </vt:lpstr>
      <vt:lpstr>منابع: </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Dr Zardashtian</cp:lastModifiedBy>
  <cp:revision>87</cp:revision>
  <dcterms:created xsi:type="dcterms:W3CDTF">2017-02-28T14:35:34Z</dcterms:created>
  <dcterms:modified xsi:type="dcterms:W3CDTF">2020-03-27T18:45:28Z</dcterms:modified>
</cp:coreProperties>
</file>