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9"/>
  </p:notes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83" r:id="rId24"/>
    <p:sldId id="284" r:id="rId25"/>
    <p:sldId id="285" r:id="rId26"/>
    <p:sldId id="286" r:id="rId27"/>
    <p:sldId id="287" r:id="rId28"/>
    <p:sldId id="289" r:id="rId29"/>
    <p:sldId id="288" r:id="rId30"/>
    <p:sldId id="290" r:id="rId31"/>
    <p:sldId id="291" r:id="rId32"/>
    <p:sldId id="292" r:id="rId33"/>
    <p:sldId id="293" r:id="rId34"/>
    <p:sldId id="294" r:id="rId35"/>
    <p:sldId id="295" r:id="rId36"/>
    <p:sldId id="296" r:id="rId37"/>
    <p:sldId id="29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72" d="100"/>
          <a:sy n="72" d="100"/>
        </p:scale>
        <p:origin x="4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2FC18-9E1D-4512-B51F-3D5D429C35CA}" type="datetimeFigureOut">
              <a:rPr lang="en-US" smtClean="0"/>
              <a:t>3/27/2020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FF37-0938-43DF-88C6-EF4089662061}" type="slidenum">
              <a:rPr lang="en-US" smtClean="0"/>
              <a:t>‹#›</a:t>
            </a:fld>
            <a:endParaRPr lang="en-US"/>
          </a:p>
        </p:txBody>
      </p:sp>
    </p:spTree>
    <p:extLst>
      <p:ext uri="{BB962C8B-B14F-4D97-AF65-F5344CB8AC3E}">
        <p14:creationId xmlns:p14="http://schemas.microsoft.com/office/powerpoint/2010/main" val="218692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671B4D4-00BE-429C-9FEC-60A94AD1FE63}" type="datetime1">
              <a:rPr lang="en-US" smtClean="0"/>
              <a:t>3/27/2020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F1DD7B-B6F7-4677-BF32-BA7B01E6840B}" type="datetime1">
              <a:rPr lang="en-US" smtClean="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B86B4-5094-4EA4-9F66-17FEE7FFD48F}" type="datetime1">
              <a:rPr lang="en-US" smtClean="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D837B5-B26E-4E56-8C52-4FFCA7409870}" type="datetime1">
              <a:rPr lang="en-US" smtClean="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D2F1ED-56D5-42A0-925D-485279F5B78E}" type="datetime1">
              <a:rPr lang="en-US" smtClean="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01E051B-4F2B-4C36-9EFE-32CD37E731BB}" type="datetime1">
              <a:rPr lang="en-US" smtClean="0"/>
              <a:t>3/27/2020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E9C7946-B184-4EC4-A765-B22AB4E7AA14}" type="datetime1">
              <a:rPr lang="en-US" smtClean="0"/>
              <a:t>3/27/2020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C0825-997F-4FF9-99DD-3A0111594386}" type="datetime1">
              <a:rPr lang="en-US" smtClean="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0E618-A942-4EAF-853B-33883D5E84CA}" type="datetime1">
              <a:rPr lang="en-US" smtClean="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52442B-F336-485D-A43E-56231E1E25FA}" type="datetime1">
              <a:rPr lang="en-US" smtClean="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289E4-C536-4746-85E5-6616E2B5C48D}" type="datetime1">
              <a:rPr lang="en-US" smtClean="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B23D9-47CB-4B64-8999-24843889BB28}" type="datetime1">
              <a:rPr lang="en-US" smtClean="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1A72AE-73D2-4462-9617-083DB3E03E31}" type="datetime1">
              <a:rPr lang="en-US" smtClean="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510D7C-543B-46CC-B792-EB1F480D1109}" type="datetime1">
              <a:rPr lang="en-US" smtClean="0"/>
              <a:t>3/27/2020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8478-615A-4147-BADF-932E77C74A2C}" type="datetime1">
              <a:rPr lang="en-US" smtClean="0"/>
              <a:t>3/27/2020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C4204A-20B1-4710-B066-2927E6B21232}" type="datetime1">
              <a:rPr lang="en-US" smtClean="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AE9D2D-349F-4CD9-9730-2EE5EED4DA4E}" type="datetime1">
              <a:rPr lang="en-US" smtClean="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310C11D-A358-4FF3-A314-BC2E6E9ADA13}" type="datetime1">
              <a:rPr lang="en-US" smtClean="0"/>
              <a:t>3/27/2020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a:t>فصل دوم:رفتار سازمانی در سطح جهانی</a:t>
            </a:r>
            <a:endParaRPr lang="en-US" sz="3600" dirty="0"/>
          </a:p>
        </p:txBody>
      </p:sp>
      <p:sp>
        <p:nvSpPr>
          <p:cNvPr id="3" name="Content Placeholder 2"/>
          <p:cNvSpPr>
            <a:spLocks noGrp="1"/>
          </p:cNvSpPr>
          <p:nvPr>
            <p:ph sz="quarter" idx="13"/>
          </p:nvPr>
        </p:nvSpPr>
        <p:spPr/>
        <p:txBody>
          <a:bodyPr>
            <a:normAutofit fontScale="92500" lnSpcReduction="20000"/>
          </a:bodyPr>
          <a:lstStyle/>
          <a:p>
            <a:pPr algn="r" rtl="1">
              <a:buFont typeface="Wingdings" panose="05000000000000000000" pitchFamily="2" charset="2"/>
              <a:buChar char="Ø"/>
            </a:pPr>
            <a:r>
              <a:rPr lang="fa-IR" b="1" dirty="0"/>
              <a:t>به دهکده جهانی خوش امدید</a:t>
            </a:r>
          </a:p>
          <a:p>
            <a:pPr algn="r" rtl="1">
              <a:buFont typeface="Wingdings" panose="05000000000000000000" pitchFamily="2" charset="2"/>
              <a:buChar char="Ø"/>
            </a:pPr>
            <a:r>
              <a:rPr lang="fa-IR" b="1" dirty="0"/>
              <a:t>کشورهای چند ملیتی</a:t>
            </a:r>
          </a:p>
          <a:p>
            <a:pPr algn="r" rtl="1">
              <a:buFont typeface="Wingdings" panose="05000000000000000000" pitchFamily="2" charset="2"/>
              <a:buChar char="Ø"/>
            </a:pPr>
            <a:r>
              <a:rPr lang="fa-IR" b="1" dirty="0"/>
              <a:t>قراردادهای همکاری منطقه ایی</a:t>
            </a:r>
          </a:p>
          <a:p>
            <a:pPr algn="r" rtl="1">
              <a:buFont typeface="Wingdings" panose="05000000000000000000" pitchFamily="2" charset="2"/>
              <a:buChar char="Ø"/>
            </a:pPr>
            <a:r>
              <a:rPr lang="fa-IR" b="1" dirty="0"/>
              <a:t>رویارویی با مسایل بین المللی</a:t>
            </a:r>
          </a:p>
          <a:p>
            <a:pPr algn="r" rtl="1">
              <a:buFont typeface="Wingdings" panose="05000000000000000000" pitchFamily="2" charset="2"/>
              <a:buChar char="Ø"/>
            </a:pPr>
            <a:r>
              <a:rPr lang="fa-IR" b="1" dirty="0"/>
              <a:t>ایا فرهنگ های ملی همگرایی بیشتری پیدا می کنند</a:t>
            </a:r>
          </a:p>
          <a:p>
            <a:pPr algn="r" rtl="1">
              <a:buFont typeface="Wingdings" panose="05000000000000000000" pitchFamily="2" charset="2"/>
              <a:buChar char="Ø"/>
            </a:pPr>
            <a:r>
              <a:rPr lang="fa-IR" b="1" dirty="0"/>
              <a:t>ارزیابی تفاوت بین کشورها</a:t>
            </a:r>
          </a:p>
          <a:p>
            <a:pPr algn="r" rtl="1">
              <a:buFont typeface="Wingdings" panose="05000000000000000000" pitchFamily="2" charset="2"/>
              <a:buChar char="Ø"/>
            </a:pPr>
            <a:r>
              <a:rPr lang="fa-IR" b="1" dirty="0"/>
              <a:t>تحقیق کلاکهان واستراتژیک</a:t>
            </a:r>
          </a:p>
          <a:p>
            <a:pPr algn="r" rtl="1">
              <a:buFont typeface="Wingdings" panose="05000000000000000000" pitchFamily="2" charset="2"/>
              <a:buChar char="Ø"/>
            </a:pPr>
            <a:r>
              <a:rPr lang="fa-IR" b="1" dirty="0"/>
              <a:t>تحقیق هاف استد</a:t>
            </a:r>
            <a:endParaRPr lang="en-US" b="1" dirty="0"/>
          </a:p>
        </p:txBody>
      </p:sp>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66" y="406400"/>
            <a:ext cx="4153463" cy="51278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267633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p:cTn id="6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7" end="7"/>
                                            </p:txEl>
                                          </p:spTgt>
                                        </p:tgtEl>
                                      </p:cBhvr>
                                    </p:animEffect>
                                  </p:childTnLst>
                                </p:cTn>
                              </p:par>
                              <p:par>
                                <p:cTn id="72" presetID="26" presetClass="entr" presetSubtype="0" fill="hold"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80">
                                          <p:stCondLst>
                                            <p:cond delay="0"/>
                                          </p:stCondLst>
                                        </p:cTn>
                                        <p:tgtEl>
                                          <p:spTgt spid="5"/>
                                        </p:tgtEl>
                                      </p:cBhvr>
                                    </p:animEffect>
                                    <p:anim calcmode="lin" valueType="num">
                                      <p:cBhvr>
                                        <p:cTn id="7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0" dur="26">
                                          <p:stCondLst>
                                            <p:cond delay="650"/>
                                          </p:stCondLst>
                                        </p:cTn>
                                        <p:tgtEl>
                                          <p:spTgt spid="5"/>
                                        </p:tgtEl>
                                      </p:cBhvr>
                                      <p:to x="100000" y="60000"/>
                                    </p:animScale>
                                    <p:animScale>
                                      <p:cBhvr>
                                        <p:cTn id="81" dur="166" decel="50000">
                                          <p:stCondLst>
                                            <p:cond delay="676"/>
                                          </p:stCondLst>
                                        </p:cTn>
                                        <p:tgtEl>
                                          <p:spTgt spid="5"/>
                                        </p:tgtEl>
                                      </p:cBhvr>
                                      <p:to x="100000" y="100000"/>
                                    </p:animScale>
                                    <p:animScale>
                                      <p:cBhvr>
                                        <p:cTn id="82" dur="26">
                                          <p:stCondLst>
                                            <p:cond delay="1312"/>
                                          </p:stCondLst>
                                        </p:cTn>
                                        <p:tgtEl>
                                          <p:spTgt spid="5"/>
                                        </p:tgtEl>
                                      </p:cBhvr>
                                      <p:to x="100000" y="80000"/>
                                    </p:animScale>
                                    <p:animScale>
                                      <p:cBhvr>
                                        <p:cTn id="83" dur="166" decel="50000">
                                          <p:stCondLst>
                                            <p:cond delay="1338"/>
                                          </p:stCondLst>
                                        </p:cTn>
                                        <p:tgtEl>
                                          <p:spTgt spid="5"/>
                                        </p:tgtEl>
                                      </p:cBhvr>
                                      <p:to x="100000" y="100000"/>
                                    </p:animScale>
                                    <p:animScale>
                                      <p:cBhvr>
                                        <p:cTn id="84" dur="26">
                                          <p:stCondLst>
                                            <p:cond delay="1642"/>
                                          </p:stCondLst>
                                        </p:cTn>
                                        <p:tgtEl>
                                          <p:spTgt spid="5"/>
                                        </p:tgtEl>
                                      </p:cBhvr>
                                      <p:to x="100000" y="90000"/>
                                    </p:animScale>
                                    <p:animScale>
                                      <p:cBhvr>
                                        <p:cTn id="85" dur="166" decel="50000">
                                          <p:stCondLst>
                                            <p:cond delay="1668"/>
                                          </p:stCondLst>
                                        </p:cTn>
                                        <p:tgtEl>
                                          <p:spTgt spid="5"/>
                                        </p:tgtEl>
                                      </p:cBhvr>
                                      <p:to x="100000" y="100000"/>
                                    </p:animScale>
                                    <p:animScale>
                                      <p:cBhvr>
                                        <p:cTn id="86" dur="26">
                                          <p:stCondLst>
                                            <p:cond delay="1808"/>
                                          </p:stCondLst>
                                        </p:cTn>
                                        <p:tgtEl>
                                          <p:spTgt spid="5"/>
                                        </p:tgtEl>
                                      </p:cBhvr>
                                      <p:to x="100000" y="95000"/>
                                    </p:animScale>
                                    <p:animScale>
                                      <p:cBhvr>
                                        <p:cTn id="8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01714" cy="5565959"/>
          </a:xfrm>
          <a:prstGeom prst="rect">
            <a:avLst/>
          </a:prstGeom>
        </p:spPr>
      </p:pic>
      <p:sp>
        <p:nvSpPr>
          <p:cNvPr id="2" name="Title 1"/>
          <p:cNvSpPr>
            <a:spLocks noGrp="1"/>
          </p:cNvSpPr>
          <p:nvPr>
            <p:ph type="title"/>
          </p:nvPr>
        </p:nvSpPr>
        <p:spPr/>
        <p:txBody>
          <a:bodyPr>
            <a:normAutofit/>
          </a:bodyPr>
          <a:lstStyle/>
          <a:p>
            <a:pPr algn="r" rtl="1"/>
            <a:r>
              <a:rPr lang="fa-IR" sz="3600" dirty="0">
                <a:cs typeface="B Titr" panose="00000700000000000000" pitchFamily="2" charset="-78"/>
              </a:rPr>
              <a:t>رویارویی با مسائل بین المللی:</a:t>
            </a:r>
            <a:endParaRPr lang="en-US" sz="3600" dirty="0">
              <a:cs typeface="B Titr" panose="00000700000000000000" pitchFamily="2" charset="-78"/>
            </a:endParaRPr>
          </a:p>
        </p:txBody>
      </p:sp>
      <p:sp>
        <p:nvSpPr>
          <p:cNvPr id="3" name="Content Placeholder 2"/>
          <p:cNvSpPr>
            <a:spLocks noGrp="1"/>
          </p:cNvSpPr>
          <p:nvPr>
            <p:ph sz="quarter" idx="13"/>
          </p:nvPr>
        </p:nvSpPr>
        <p:spPr>
          <a:xfrm>
            <a:off x="2811718" y="1480500"/>
            <a:ext cx="8765177" cy="3345445"/>
          </a:xfrm>
        </p:spPr>
        <p:txBody>
          <a:bodyPr>
            <a:normAutofit/>
          </a:bodyPr>
          <a:lstStyle/>
          <a:p>
            <a:pPr algn="r" rtl="1"/>
            <a:r>
              <a:rPr lang="fa-IR" sz="2800" b="1" dirty="0"/>
              <a:t>   سیستم اقتصاد جهانی برای مدیرا مشکلاتی  راپیش اورد مدیران با سیستم های سیاسی .حقوقی و قانونی متفاوت روبرو می شوند </a:t>
            </a:r>
          </a:p>
          <a:p>
            <a:pPr algn="r" rtl="1"/>
            <a:r>
              <a:rPr lang="fa-IR" sz="2800" b="1" dirty="0"/>
              <a:t>انها باید با فرهنگ های ملی متفاوتی روبرو شوند</a:t>
            </a:r>
            <a:endParaRPr lang="en-US" sz="28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70723457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2057" y="1345474"/>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153989" y="574765"/>
            <a:ext cx="2704011" cy="91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a-IR" sz="5400" dirty="0"/>
              <a:t>سوال؟</a:t>
            </a:r>
            <a:endParaRPr lang="en-US" sz="5400" dirty="0"/>
          </a:p>
        </p:txBody>
      </p:sp>
      <p:sp>
        <p:nvSpPr>
          <p:cNvPr id="4" name="Rectangle 3"/>
          <p:cNvSpPr/>
          <p:nvPr/>
        </p:nvSpPr>
        <p:spPr>
          <a:xfrm>
            <a:off x="1502229" y="2168434"/>
            <a:ext cx="7994468"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4000" dirty="0"/>
              <a:t>باتوجه به پیدایش دهکده جهانی</a:t>
            </a:r>
            <a:endParaRPr lang="en-US" sz="4000" dirty="0"/>
          </a:p>
        </p:txBody>
      </p:sp>
      <p:sp>
        <p:nvSpPr>
          <p:cNvPr id="5" name="Down Arrow 4"/>
          <p:cNvSpPr/>
          <p:nvPr/>
        </p:nvSpPr>
        <p:spPr>
          <a:xfrm>
            <a:off x="5257147" y="318642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02229" y="4268433"/>
            <a:ext cx="8164285" cy="7072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3200" dirty="0"/>
              <a:t>ایا فرهنگ های ملی همگرایی بیشتری پیدا می کنند؟</a:t>
            </a:r>
            <a:endParaRPr lang="en-US" sz="3200" dirty="0"/>
          </a:p>
        </p:txBody>
      </p:sp>
      <p:sp>
        <p:nvSpPr>
          <p:cNvPr id="7" name="Slide Number Placeholder 6"/>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47413907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جواب:</a:t>
            </a:r>
            <a:endParaRPr lang="en-US" dirty="0"/>
          </a:p>
        </p:txBody>
      </p:sp>
      <p:sp>
        <p:nvSpPr>
          <p:cNvPr id="3" name="Content Placeholder 2"/>
          <p:cNvSpPr>
            <a:spLocks noGrp="1"/>
          </p:cNvSpPr>
          <p:nvPr>
            <p:ph sz="quarter" idx="13"/>
          </p:nvPr>
        </p:nvSpPr>
        <p:spPr>
          <a:xfrm>
            <a:off x="1221377" y="1958893"/>
            <a:ext cx="10394707" cy="3311189"/>
          </a:xfrm>
        </p:spPr>
        <p:txBody>
          <a:bodyPr>
            <a:normAutofit/>
          </a:bodyPr>
          <a:lstStyle/>
          <a:p>
            <a:pPr algn="r" rtl="1"/>
            <a:r>
              <a:rPr lang="fa-IR" sz="2800" dirty="0">
                <a:cs typeface="B Nazanin" panose="00000400000000000000" pitchFamily="2" charset="-78"/>
              </a:rPr>
              <a:t>پیدایش یک دهکده جهانی باعث می شود که تفاوت های فرهنگی از بین برود وبه عنوان یک مساله بی ربط دراید.ودر بلند مدت دهکده جهانی به صورت یک فرهنگ فراگیر و همگرا دراید</a:t>
            </a:r>
            <a:endParaRPr lang="en-US"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589" y="-327986"/>
            <a:ext cx="6858000" cy="317953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62934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a:cs typeface="B Titr" panose="00000700000000000000" pitchFamily="2" charset="-78"/>
              </a:rPr>
              <a:t>ارزیابی تفاوت بین کشورها</a:t>
            </a:r>
            <a:endParaRPr lang="en-US" sz="3600" dirty="0">
              <a:cs typeface="B Titr" panose="00000700000000000000" pitchFamily="2" charset="-78"/>
            </a:endParaRPr>
          </a:p>
        </p:txBody>
      </p:sp>
      <p:sp>
        <p:nvSpPr>
          <p:cNvPr id="3" name="Content Placeholder 2"/>
          <p:cNvSpPr>
            <a:spLocks noGrp="1"/>
          </p:cNvSpPr>
          <p:nvPr>
            <p:ph sz="quarter" idx="13"/>
          </p:nvPr>
        </p:nvSpPr>
        <p:spPr>
          <a:xfrm>
            <a:off x="1243256" y="2324653"/>
            <a:ext cx="10087730" cy="3311189"/>
          </a:xfrm>
        </p:spPr>
        <p:txBody>
          <a:bodyPr>
            <a:normAutofit/>
          </a:bodyPr>
          <a:lstStyle/>
          <a:p>
            <a:pPr algn="r" rtl="1"/>
            <a:r>
              <a:rPr lang="fa-IR" sz="2400" dirty="0">
                <a:cs typeface="B Nazanin" panose="00000400000000000000" pitchFamily="2" charset="-78"/>
              </a:rPr>
              <a:t>در اینجا منظور از تفاوت همان تفاوت فرهنگی است</a:t>
            </a:r>
          </a:p>
          <a:p>
            <a:pPr algn="r" rtl="1"/>
            <a:r>
              <a:rPr lang="fa-IR" sz="2400" dirty="0">
                <a:cs typeface="B Nazanin" panose="00000400000000000000" pitchFamily="2" charset="-78"/>
              </a:rPr>
              <a:t>گرچه نمی توان فرهنگ کشورهای خارجی را براساس گفته های بومیان مورد سنجش قرار داد ولی دو روش مهم ومعروف سنجش هست که به ان می پردازیم </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9314"/>
            <a:ext cx="6858000" cy="30718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02952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0" indent="-914400" algn="r" rtl="1">
              <a:buFont typeface="+mj-lt"/>
              <a:buAutoNum type="arabicPeriod"/>
            </a:pPr>
            <a:r>
              <a:rPr lang="fa-IR" sz="3600" dirty="0">
                <a:cs typeface="B Titr" panose="00000700000000000000" pitchFamily="2" charset="-78"/>
              </a:rPr>
              <a:t>تحقیق کلاکهان واسترادبک</a:t>
            </a:r>
            <a:endParaRPr lang="en-US" sz="3600" dirty="0">
              <a:cs typeface="B Titr" panose="00000700000000000000" pitchFamily="2" charset="-78"/>
            </a:endParaRPr>
          </a:p>
        </p:txBody>
      </p:sp>
      <p:sp>
        <p:nvSpPr>
          <p:cNvPr id="3" name="Content Placeholder 2"/>
          <p:cNvSpPr>
            <a:spLocks noGrp="1"/>
          </p:cNvSpPr>
          <p:nvPr>
            <p:ph sz="quarter" idx="13"/>
          </p:nvPr>
        </p:nvSpPr>
        <p:spPr/>
        <p:txBody>
          <a:bodyPr/>
          <a:lstStyle/>
          <a:p>
            <a:pPr algn="r" rtl="1"/>
            <a:r>
              <a:rPr lang="fa-IR" dirty="0">
                <a:cs typeface="B Nazanin" panose="00000400000000000000" pitchFamily="2" charset="-78"/>
              </a:rPr>
              <a:t>تجزیه وتحلی فرهنگ ها با توجه به </a:t>
            </a:r>
            <a:r>
              <a:rPr lang="fa-IR" sz="2800" dirty="0">
                <a:solidFill>
                  <a:schemeClr val="accent1"/>
                </a:solidFill>
                <a:cs typeface="B Nazanin" panose="00000400000000000000" pitchFamily="2" charset="-78"/>
              </a:rPr>
              <a:t>6 </a:t>
            </a:r>
            <a:r>
              <a:rPr lang="fa-IR" dirty="0">
                <a:cs typeface="B Nazanin" panose="00000400000000000000" pitchFamily="2" charset="-78"/>
              </a:rPr>
              <a:t>بعد</a:t>
            </a:r>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
        <p:nvSpPr>
          <p:cNvPr id="5" name="Down Arrow 4"/>
          <p:cNvSpPr/>
          <p:nvPr/>
        </p:nvSpPr>
        <p:spPr>
          <a:xfrm>
            <a:off x="6951991" y="3860800"/>
            <a:ext cx="484632" cy="1739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05767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8364"/>
            <a:ext cx="10396882" cy="1151965"/>
          </a:xfrm>
        </p:spPr>
        <p:txBody>
          <a:bodyPr>
            <a:normAutofit/>
          </a:bodyPr>
          <a:lstStyle/>
          <a:p>
            <a:pPr algn="r"/>
            <a:r>
              <a:rPr lang="fa-IR" sz="3600" dirty="0">
                <a:cs typeface="B Titr" panose="00000700000000000000" pitchFamily="2" charset="-78"/>
              </a:rPr>
              <a:t>نمودار :الگوی کلاکهان و استراد بک در موارد ابعاد فرهنگی</a:t>
            </a:r>
            <a:endParaRPr lang="en-US" sz="3600" dirty="0">
              <a:cs typeface="B Titr" panose="00000700000000000000" pitchFamily="2" charset="-78"/>
            </a:endParaRPr>
          </a:p>
        </p:txBody>
      </p:sp>
      <p:sp>
        <p:nvSpPr>
          <p:cNvPr id="3" name="Content Placeholder 2"/>
          <p:cNvSpPr>
            <a:spLocks noGrp="1"/>
          </p:cNvSpPr>
          <p:nvPr>
            <p:ph sz="quarter" idx="13"/>
          </p:nvPr>
        </p:nvSpPr>
        <p:spPr/>
        <p:txBody>
          <a:bodyPr/>
          <a:lstStyle/>
          <a:p>
            <a:endParaRPr lang="en-US" dirty="0">
              <a:cs typeface="B Nazanin" panose="00000400000000000000" pitchFamily="2" charset="-78"/>
            </a:endParaRPr>
          </a:p>
        </p:txBody>
      </p:sp>
      <p:sp>
        <p:nvSpPr>
          <p:cNvPr id="4" name="Rectangle 3"/>
          <p:cNvSpPr/>
          <p:nvPr/>
        </p:nvSpPr>
        <p:spPr>
          <a:xfrm>
            <a:off x="1018903" y="2560319"/>
            <a:ext cx="9692640" cy="28142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cs typeface="B Nazanin" panose="00000400000000000000" pitchFamily="2" charset="-78"/>
            </a:endParaRPr>
          </a:p>
        </p:txBody>
      </p:sp>
      <p:cxnSp>
        <p:nvCxnSpPr>
          <p:cNvPr id="6" name="Straight Connector 5"/>
          <p:cNvCxnSpPr/>
          <p:nvPr/>
        </p:nvCxnSpPr>
        <p:spPr>
          <a:xfrm flipV="1">
            <a:off x="1018903" y="2965269"/>
            <a:ext cx="9692640" cy="26125"/>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018903" y="3487783"/>
            <a:ext cx="969264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a:stCxn id="4" idx="1"/>
          </p:cNvCxnSpPr>
          <p:nvPr/>
        </p:nvCxnSpPr>
        <p:spPr>
          <a:xfrm>
            <a:off x="1018903" y="3967452"/>
            <a:ext cx="9692640" cy="365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018903" y="4480560"/>
            <a:ext cx="9692640" cy="39189"/>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1018903" y="4950823"/>
            <a:ext cx="9692640" cy="13063"/>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8125097" y="2560318"/>
            <a:ext cx="13063" cy="281426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a:stCxn id="4" idx="0"/>
            <a:endCxn id="4" idx="2"/>
          </p:cNvCxnSpPr>
          <p:nvPr/>
        </p:nvCxnSpPr>
        <p:spPr>
          <a:xfrm>
            <a:off x="5865223" y="2560319"/>
            <a:ext cx="0" cy="2814265"/>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344091" y="2560317"/>
            <a:ext cx="13063" cy="2814267"/>
          </a:xfrm>
          <a:prstGeom prst="line">
            <a:avLst/>
          </a:prstGeom>
        </p:spPr>
        <p:style>
          <a:lnRef idx="1">
            <a:schemeClr val="dk1"/>
          </a:lnRef>
          <a:fillRef idx="0">
            <a:schemeClr val="dk1"/>
          </a:fillRef>
          <a:effectRef idx="0">
            <a:schemeClr val="dk1"/>
          </a:effectRef>
          <a:fontRef idx="minor">
            <a:schemeClr val="tx1"/>
          </a:fontRef>
        </p:style>
      </p:cxnSp>
      <p:sp>
        <p:nvSpPr>
          <p:cNvPr id="21" name="Rectangle 20"/>
          <p:cNvSpPr/>
          <p:nvPr/>
        </p:nvSpPr>
        <p:spPr>
          <a:xfrm>
            <a:off x="9039497" y="2149619"/>
            <a:ext cx="1502229" cy="38457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a:cs typeface="B Nazanin" panose="00000400000000000000" pitchFamily="2" charset="-78"/>
              </a:rPr>
              <a:t>بعد ارزشَ</a:t>
            </a:r>
            <a:endParaRPr lang="en-US" dirty="0">
              <a:cs typeface="B Nazanin" panose="00000400000000000000" pitchFamily="2" charset="-78"/>
            </a:endParaRPr>
          </a:p>
        </p:txBody>
      </p:sp>
      <p:sp>
        <p:nvSpPr>
          <p:cNvPr id="22" name="Rectangle 21"/>
          <p:cNvSpPr/>
          <p:nvPr/>
        </p:nvSpPr>
        <p:spPr>
          <a:xfrm>
            <a:off x="4114800" y="2149619"/>
            <a:ext cx="1371600" cy="3845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a:cs typeface="B Nazanin" panose="00000400000000000000" pitchFamily="2" charset="-78"/>
              </a:rPr>
              <a:t>متغییر ها</a:t>
            </a:r>
            <a:endParaRPr lang="en-US" dirty="0">
              <a:cs typeface="B Nazanin" panose="00000400000000000000" pitchFamily="2" charset="-78"/>
            </a:endParaRPr>
          </a:p>
        </p:txBody>
      </p:sp>
      <p:sp>
        <p:nvSpPr>
          <p:cNvPr id="23" name="Rectangle 22"/>
          <p:cNvSpPr/>
          <p:nvPr/>
        </p:nvSpPr>
        <p:spPr>
          <a:xfrm>
            <a:off x="8345440" y="2620418"/>
            <a:ext cx="1946366" cy="31872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a:cs typeface="B Nazanin" panose="00000400000000000000" pitchFamily="2" charset="-78"/>
              </a:rPr>
              <a:t>رابطه مردم با طبیعت</a:t>
            </a:r>
            <a:endParaRPr lang="en-US" dirty="0">
              <a:cs typeface="B Nazanin" panose="00000400000000000000" pitchFamily="2" charset="-78"/>
            </a:endParaRPr>
          </a:p>
        </p:txBody>
      </p:sp>
      <p:sp>
        <p:nvSpPr>
          <p:cNvPr id="26" name="Rectangle 25"/>
          <p:cNvSpPr/>
          <p:nvPr/>
        </p:nvSpPr>
        <p:spPr>
          <a:xfrm>
            <a:off x="8373293" y="3017522"/>
            <a:ext cx="1946366" cy="43107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زمان ازش دیدگاه فرهنگ</a:t>
            </a:r>
            <a:endParaRPr lang="en-US" dirty="0">
              <a:cs typeface="B Nazanin" panose="00000400000000000000" pitchFamily="2" charset="-78"/>
            </a:endParaRPr>
          </a:p>
        </p:txBody>
      </p:sp>
      <p:sp>
        <p:nvSpPr>
          <p:cNvPr id="28" name="Rectangle 27"/>
          <p:cNvSpPr/>
          <p:nvPr/>
        </p:nvSpPr>
        <p:spPr>
          <a:xfrm>
            <a:off x="8708859" y="3519689"/>
            <a:ext cx="1431984" cy="41213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ماهیت مردم</a:t>
            </a:r>
            <a:endParaRPr lang="en-US" dirty="0">
              <a:cs typeface="B Nazanin" panose="00000400000000000000" pitchFamily="2" charset="-78"/>
            </a:endParaRPr>
          </a:p>
        </p:txBody>
      </p:sp>
      <p:sp>
        <p:nvSpPr>
          <p:cNvPr id="30" name="Rectangle 29"/>
          <p:cNvSpPr/>
          <p:nvPr/>
        </p:nvSpPr>
        <p:spPr>
          <a:xfrm>
            <a:off x="8708859" y="4068296"/>
            <a:ext cx="1538952" cy="39920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توجه کردن به کار</a:t>
            </a:r>
            <a:endParaRPr lang="en-US" dirty="0">
              <a:cs typeface="B Nazanin" panose="00000400000000000000" pitchFamily="2" charset="-78"/>
            </a:endParaRPr>
          </a:p>
        </p:txBody>
      </p:sp>
      <p:sp>
        <p:nvSpPr>
          <p:cNvPr id="33" name="Rectangle 32"/>
          <p:cNvSpPr/>
          <p:nvPr/>
        </p:nvSpPr>
        <p:spPr>
          <a:xfrm>
            <a:off x="8246729" y="4564685"/>
            <a:ext cx="2001082" cy="30607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رابطه مردم با یکدیگر</a:t>
            </a:r>
            <a:endParaRPr lang="en-US" dirty="0">
              <a:cs typeface="B Nazanin" panose="00000400000000000000" pitchFamily="2" charset="-78"/>
            </a:endParaRPr>
          </a:p>
        </p:txBody>
      </p:sp>
      <p:sp>
        <p:nvSpPr>
          <p:cNvPr id="34" name="Rectangle 33"/>
          <p:cNvSpPr/>
          <p:nvPr/>
        </p:nvSpPr>
        <p:spPr>
          <a:xfrm>
            <a:off x="8872145" y="5029200"/>
            <a:ext cx="1375666" cy="28382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مفهوم فضا</a:t>
            </a:r>
            <a:endParaRPr lang="en-US" dirty="0">
              <a:cs typeface="B Nazanin" panose="00000400000000000000" pitchFamily="2" charset="-78"/>
            </a:endParaRPr>
          </a:p>
        </p:txBody>
      </p:sp>
      <p:sp>
        <p:nvSpPr>
          <p:cNvPr id="38" name="Rectangle 37"/>
          <p:cNvSpPr/>
          <p:nvPr/>
        </p:nvSpPr>
        <p:spPr>
          <a:xfrm>
            <a:off x="6072504" y="2633446"/>
            <a:ext cx="1425576" cy="33182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سلطه گری</a:t>
            </a:r>
            <a:endParaRPr lang="en-US" dirty="0">
              <a:cs typeface="B Nazanin" panose="00000400000000000000" pitchFamily="2" charset="-78"/>
            </a:endParaRPr>
          </a:p>
        </p:txBody>
      </p:sp>
      <p:sp>
        <p:nvSpPr>
          <p:cNvPr id="40" name="Rectangle 39"/>
          <p:cNvSpPr/>
          <p:nvPr/>
        </p:nvSpPr>
        <p:spPr>
          <a:xfrm>
            <a:off x="6100358" y="3046521"/>
            <a:ext cx="1454040" cy="37594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گذشته</a:t>
            </a:r>
            <a:endParaRPr lang="en-US" dirty="0">
              <a:cs typeface="B Nazanin" panose="00000400000000000000" pitchFamily="2" charset="-78"/>
            </a:endParaRPr>
          </a:p>
        </p:txBody>
      </p:sp>
      <p:sp>
        <p:nvSpPr>
          <p:cNvPr id="41" name="Rectangle 40"/>
          <p:cNvSpPr/>
          <p:nvPr/>
        </p:nvSpPr>
        <p:spPr>
          <a:xfrm>
            <a:off x="6093085" y="3522191"/>
            <a:ext cx="1663048" cy="38244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خوب</a:t>
            </a:r>
            <a:endParaRPr lang="en-US" dirty="0">
              <a:cs typeface="B Nazanin" panose="00000400000000000000" pitchFamily="2" charset="-78"/>
            </a:endParaRPr>
          </a:p>
        </p:txBody>
      </p:sp>
      <p:sp>
        <p:nvSpPr>
          <p:cNvPr id="45" name="Rectangle 44"/>
          <p:cNvSpPr/>
          <p:nvPr/>
        </p:nvSpPr>
        <p:spPr>
          <a:xfrm>
            <a:off x="7554398" y="406829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46" name="Rectangle 45"/>
          <p:cNvSpPr/>
          <p:nvPr/>
        </p:nvSpPr>
        <p:spPr>
          <a:xfrm>
            <a:off x="6198326" y="4006733"/>
            <a:ext cx="1691637" cy="37757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بردن یا هستی</a:t>
            </a:r>
            <a:endParaRPr lang="en-US" dirty="0">
              <a:cs typeface="B Nazanin" panose="00000400000000000000" pitchFamily="2" charset="-78"/>
            </a:endParaRPr>
          </a:p>
        </p:txBody>
      </p:sp>
      <p:sp>
        <p:nvSpPr>
          <p:cNvPr id="48" name="Rectangle 47"/>
          <p:cNvSpPr/>
          <p:nvPr/>
        </p:nvSpPr>
        <p:spPr>
          <a:xfrm>
            <a:off x="6234188" y="4540125"/>
            <a:ext cx="1441842" cy="37680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فرد گرایی</a:t>
            </a:r>
            <a:endParaRPr lang="en-US" dirty="0">
              <a:cs typeface="B Nazanin" panose="00000400000000000000" pitchFamily="2" charset="-78"/>
            </a:endParaRPr>
          </a:p>
        </p:txBody>
      </p:sp>
      <p:sp>
        <p:nvSpPr>
          <p:cNvPr id="49" name="Rectangle 48"/>
          <p:cNvSpPr/>
          <p:nvPr/>
        </p:nvSpPr>
        <p:spPr>
          <a:xfrm>
            <a:off x="6234188" y="5043950"/>
            <a:ext cx="1427177" cy="26907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خصوصی</a:t>
            </a:r>
            <a:endParaRPr lang="en-US" dirty="0">
              <a:cs typeface="B Nazanin" panose="00000400000000000000" pitchFamily="2" charset="-78"/>
            </a:endParaRPr>
          </a:p>
        </p:txBody>
      </p:sp>
      <p:sp>
        <p:nvSpPr>
          <p:cNvPr id="52" name="Rectangle 51"/>
          <p:cNvSpPr/>
          <p:nvPr/>
        </p:nvSpPr>
        <p:spPr>
          <a:xfrm>
            <a:off x="3998467" y="2628818"/>
            <a:ext cx="1384417" cy="31685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هماهنگی</a:t>
            </a:r>
            <a:endParaRPr lang="en-US" dirty="0">
              <a:cs typeface="B Nazanin" panose="00000400000000000000" pitchFamily="2" charset="-78"/>
            </a:endParaRPr>
          </a:p>
        </p:txBody>
      </p:sp>
      <p:sp>
        <p:nvSpPr>
          <p:cNvPr id="53" name="Rectangle 52"/>
          <p:cNvSpPr/>
          <p:nvPr/>
        </p:nvSpPr>
        <p:spPr>
          <a:xfrm>
            <a:off x="3984171" y="3038832"/>
            <a:ext cx="1398713" cy="35638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حال</a:t>
            </a:r>
            <a:endParaRPr lang="en-US" dirty="0">
              <a:cs typeface="B Nazanin" panose="00000400000000000000" pitchFamily="2" charset="-78"/>
            </a:endParaRPr>
          </a:p>
        </p:txBody>
      </p:sp>
      <p:sp>
        <p:nvSpPr>
          <p:cNvPr id="56" name="Rectangle 55"/>
          <p:cNvSpPr/>
          <p:nvPr/>
        </p:nvSpPr>
        <p:spPr>
          <a:xfrm>
            <a:off x="3984171" y="3540035"/>
            <a:ext cx="1398713" cy="3473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مختلط</a:t>
            </a:r>
            <a:endParaRPr lang="en-US" dirty="0">
              <a:cs typeface="B Nazanin" panose="00000400000000000000" pitchFamily="2" charset="-78"/>
            </a:endParaRPr>
          </a:p>
        </p:txBody>
      </p:sp>
      <p:sp>
        <p:nvSpPr>
          <p:cNvPr id="57" name="Rectangle 56"/>
          <p:cNvSpPr/>
          <p:nvPr/>
        </p:nvSpPr>
        <p:spPr>
          <a:xfrm>
            <a:off x="3984171" y="4049486"/>
            <a:ext cx="1398713" cy="32160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کنترل کردن</a:t>
            </a:r>
            <a:endParaRPr lang="en-US" dirty="0">
              <a:cs typeface="B Nazanin" panose="00000400000000000000" pitchFamily="2" charset="-78"/>
            </a:endParaRPr>
          </a:p>
        </p:txBody>
      </p:sp>
      <p:sp>
        <p:nvSpPr>
          <p:cNvPr id="59" name="Rectangle 58"/>
          <p:cNvSpPr/>
          <p:nvPr/>
        </p:nvSpPr>
        <p:spPr>
          <a:xfrm>
            <a:off x="3984171" y="4579576"/>
            <a:ext cx="1417320" cy="33022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گروه</a:t>
            </a:r>
            <a:endParaRPr lang="en-US" dirty="0">
              <a:cs typeface="B Nazanin" panose="00000400000000000000" pitchFamily="2" charset="-78"/>
            </a:endParaRPr>
          </a:p>
        </p:txBody>
      </p:sp>
      <p:sp>
        <p:nvSpPr>
          <p:cNvPr id="61" name="Rectangle 60"/>
          <p:cNvSpPr/>
          <p:nvPr/>
        </p:nvSpPr>
        <p:spPr>
          <a:xfrm>
            <a:off x="3998467" y="5029200"/>
            <a:ext cx="1403024" cy="33728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مختلط</a:t>
            </a:r>
            <a:endParaRPr lang="en-US" dirty="0">
              <a:cs typeface="B Nazanin" panose="00000400000000000000" pitchFamily="2" charset="-78"/>
            </a:endParaRPr>
          </a:p>
        </p:txBody>
      </p:sp>
      <p:sp>
        <p:nvSpPr>
          <p:cNvPr id="62" name="Rectangle 61"/>
          <p:cNvSpPr/>
          <p:nvPr/>
        </p:nvSpPr>
        <p:spPr>
          <a:xfrm>
            <a:off x="1425084" y="2637916"/>
            <a:ext cx="1578510" cy="32082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انقیاد</a:t>
            </a:r>
            <a:endParaRPr lang="en-US" dirty="0">
              <a:cs typeface="B Nazanin" panose="00000400000000000000" pitchFamily="2" charset="-78"/>
            </a:endParaRPr>
          </a:p>
        </p:txBody>
      </p:sp>
      <p:sp>
        <p:nvSpPr>
          <p:cNvPr id="64" name="Rectangle 63"/>
          <p:cNvSpPr/>
          <p:nvPr/>
        </p:nvSpPr>
        <p:spPr>
          <a:xfrm>
            <a:off x="1425084" y="3030581"/>
            <a:ext cx="1550043" cy="41801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اینده</a:t>
            </a:r>
            <a:endParaRPr lang="en-US" dirty="0">
              <a:cs typeface="B Nazanin" panose="00000400000000000000" pitchFamily="2" charset="-78"/>
            </a:endParaRPr>
          </a:p>
        </p:txBody>
      </p:sp>
      <p:sp>
        <p:nvSpPr>
          <p:cNvPr id="66" name="Rectangle 65"/>
          <p:cNvSpPr/>
          <p:nvPr/>
        </p:nvSpPr>
        <p:spPr>
          <a:xfrm>
            <a:off x="1425084" y="3534690"/>
            <a:ext cx="1550043" cy="34497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بد</a:t>
            </a:r>
            <a:endParaRPr lang="en-US" dirty="0">
              <a:cs typeface="B Nazanin" panose="00000400000000000000" pitchFamily="2" charset="-78"/>
            </a:endParaRPr>
          </a:p>
        </p:txBody>
      </p:sp>
      <p:sp>
        <p:nvSpPr>
          <p:cNvPr id="67" name="Rectangle 66"/>
          <p:cNvSpPr/>
          <p:nvPr/>
        </p:nvSpPr>
        <p:spPr>
          <a:xfrm>
            <a:off x="1425084" y="4044526"/>
            <a:ext cx="1550043" cy="33675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انجام دادن</a:t>
            </a:r>
            <a:endParaRPr lang="en-US" dirty="0">
              <a:cs typeface="B Nazanin" panose="00000400000000000000" pitchFamily="2" charset="-78"/>
            </a:endParaRPr>
          </a:p>
        </p:txBody>
      </p:sp>
      <p:sp>
        <p:nvSpPr>
          <p:cNvPr id="69" name="Rectangle 68"/>
          <p:cNvSpPr/>
          <p:nvPr/>
        </p:nvSpPr>
        <p:spPr>
          <a:xfrm>
            <a:off x="1410788" y="4558938"/>
            <a:ext cx="1698169" cy="31519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طبقاتی</a:t>
            </a:r>
            <a:endParaRPr lang="en-US" dirty="0">
              <a:cs typeface="B Nazanin" panose="00000400000000000000" pitchFamily="2" charset="-78"/>
            </a:endParaRPr>
          </a:p>
        </p:txBody>
      </p:sp>
      <p:sp>
        <p:nvSpPr>
          <p:cNvPr id="71" name="Rectangle 70"/>
          <p:cNvSpPr/>
          <p:nvPr/>
        </p:nvSpPr>
        <p:spPr>
          <a:xfrm>
            <a:off x="1425084" y="5004904"/>
            <a:ext cx="1683873" cy="32253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عمومی</a:t>
            </a:r>
            <a:endParaRPr lang="en-US" dirty="0">
              <a:cs typeface="B Nazanin" panose="00000400000000000000" pitchFamily="2" charset="-78"/>
            </a:endParaRPr>
          </a:p>
        </p:txBody>
      </p:sp>
      <p:cxnSp>
        <p:nvCxnSpPr>
          <p:cNvPr id="75" name="Straight Connector 74"/>
          <p:cNvCxnSpPr/>
          <p:nvPr/>
        </p:nvCxnSpPr>
        <p:spPr>
          <a:xfrm flipH="1">
            <a:off x="5133703" y="2779781"/>
            <a:ext cx="1100485" cy="459806"/>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5147631" y="3262938"/>
            <a:ext cx="0" cy="513502"/>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flipH="1">
            <a:off x="2809379" y="3751783"/>
            <a:ext cx="2338252" cy="469761"/>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2795451" y="4168878"/>
            <a:ext cx="3657600" cy="612128"/>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6426927" y="4773419"/>
            <a:ext cx="8996" cy="355710"/>
          </a:xfrm>
          <a:prstGeom prst="line">
            <a:avLst/>
          </a:prstGeom>
        </p:spPr>
        <p:style>
          <a:lnRef idx="1">
            <a:schemeClr val="dk1"/>
          </a:lnRef>
          <a:fillRef idx="0">
            <a:schemeClr val="dk1"/>
          </a:fillRef>
          <a:effectRef idx="0">
            <a:schemeClr val="dk1"/>
          </a:effectRef>
          <a:fontRef idx="minor">
            <a:schemeClr val="tx1"/>
          </a:fontRef>
        </p:style>
      </p:cxnSp>
      <p:sp>
        <p:nvSpPr>
          <p:cNvPr id="89" name="Slide Number Placeholder 88"/>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590456350"/>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634549" y="12279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5" name="Rounded Rectangle 4"/>
          <p:cNvSpPr/>
          <p:nvPr/>
        </p:nvSpPr>
        <p:spPr>
          <a:xfrm>
            <a:off x="9157064" y="359228"/>
            <a:ext cx="1763485" cy="914400"/>
          </a:xfrm>
          <a:prstGeom prst="roundRect">
            <a:avLst/>
          </a:prstGeom>
          <a:ln>
            <a:solidFill>
              <a:schemeClr val="bg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جامعه امریکا</a:t>
            </a:r>
            <a:endParaRPr lang="en-US" dirty="0">
              <a:cs typeface="B Nazanin" panose="00000400000000000000" pitchFamily="2" charset="-78"/>
            </a:endParaRPr>
          </a:p>
        </p:txBody>
      </p:sp>
      <p:sp>
        <p:nvSpPr>
          <p:cNvPr id="6" name="Rounded Rectangle 5"/>
          <p:cNvSpPr/>
          <p:nvPr/>
        </p:nvSpPr>
        <p:spPr>
          <a:xfrm>
            <a:off x="339634" y="359228"/>
            <a:ext cx="1763485" cy="914400"/>
          </a:xfrm>
          <a:prstGeom prst="roundRect">
            <a:avLst/>
          </a:prstGeom>
          <a:ln>
            <a:solidFill>
              <a:schemeClr val="bg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جامعه خاورمیانه</a:t>
            </a:r>
            <a:endParaRPr lang="en-US" dirty="0">
              <a:cs typeface="B Nazanin" panose="00000400000000000000" pitchFamily="2" charset="-78"/>
            </a:endParaRPr>
          </a:p>
        </p:txBody>
      </p:sp>
      <p:sp>
        <p:nvSpPr>
          <p:cNvPr id="7" name="Rectangle 6"/>
          <p:cNvSpPr/>
          <p:nvPr/>
        </p:nvSpPr>
        <p:spPr>
          <a:xfrm>
            <a:off x="4480560" y="359228"/>
            <a:ext cx="210312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lgn="ctr" rtl="1">
              <a:buFont typeface="+mj-lt"/>
              <a:buAutoNum type="arabicPeriod"/>
            </a:pPr>
            <a:r>
              <a:rPr lang="fa-IR" sz="2400" dirty="0">
                <a:solidFill>
                  <a:srgbClr val="FFFF00"/>
                </a:solidFill>
                <a:cs typeface="B Nazanin" panose="00000400000000000000" pitchFamily="2" charset="-78"/>
              </a:rPr>
              <a:t>رابطه با محیط</a:t>
            </a:r>
            <a:endParaRPr lang="en-US" sz="2400" dirty="0">
              <a:solidFill>
                <a:srgbClr val="FFFF00"/>
              </a:solidFill>
              <a:cs typeface="B Nazanin" panose="00000400000000000000" pitchFamily="2" charset="-78"/>
            </a:endParaRPr>
          </a:p>
        </p:txBody>
      </p:sp>
      <p:sp>
        <p:nvSpPr>
          <p:cNvPr id="8" name="Right Arrow 7"/>
          <p:cNvSpPr/>
          <p:nvPr/>
        </p:nvSpPr>
        <p:spPr>
          <a:xfrm>
            <a:off x="7589520" y="61395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9" name="Left Arrow 8"/>
          <p:cNvSpPr/>
          <p:nvPr/>
        </p:nvSpPr>
        <p:spPr>
          <a:xfrm>
            <a:off x="2899953" y="62701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0" name="Curved Left Arrow 9"/>
          <p:cNvSpPr/>
          <p:nvPr/>
        </p:nvSpPr>
        <p:spPr>
          <a:xfrm>
            <a:off x="10038806" y="1436914"/>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B Nazanin" panose="00000400000000000000" pitchFamily="2" charset="-78"/>
            </a:endParaRPr>
          </a:p>
        </p:txBody>
      </p:sp>
      <p:sp>
        <p:nvSpPr>
          <p:cNvPr id="11" name="Round Same Side Corner Rectangle 10"/>
          <p:cNvSpPr/>
          <p:nvPr/>
        </p:nvSpPr>
        <p:spPr>
          <a:xfrm>
            <a:off x="9052560" y="2442754"/>
            <a:ext cx="45719" cy="45719"/>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2" name="Round Single Corner Rectangle 11"/>
          <p:cNvSpPr/>
          <p:nvPr/>
        </p:nvSpPr>
        <p:spPr>
          <a:xfrm>
            <a:off x="6884126" y="2008413"/>
            <a:ext cx="3141616" cy="1178924"/>
          </a:xfrm>
          <a:prstGeom prst="round1Rect">
            <a:avLst/>
          </a:prstGeom>
          <a:ln>
            <a:solidFill>
              <a:schemeClr val="bg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خود را حاکم برمحیط میدانند و براین باورند میتوانند طبیعت را کنترل کنند</a:t>
            </a:r>
            <a:endParaRPr lang="en-US" dirty="0">
              <a:cs typeface="B Nazanin" panose="00000400000000000000" pitchFamily="2" charset="-78"/>
            </a:endParaRPr>
          </a:p>
        </p:txBody>
      </p:sp>
      <p:sp>
        <p:nvSpPr>
          <p:cNvPr id="13" name="Curved Right Arrow 12"/>
          <p:cNvSpPr/>
          <p:nvPr/>
        </p:nvSpPr>
        <p:spPr>
          <a:xfrm>
            <a:off x="600891" y="1272321"/>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B Nazanin" panose="00000400000000000000" pitchFamily="2" charset="-78"/>
            </a:endParaRPr>
          </a:p>
        </p:txBody>
      </p:sp>
      <p:sp>
        <p:nvSpPr>
          <p:cNvPr id="14" name="Round Single Corner Rectangle 13"/>
          <p:cNvSpPr/>
          <p:nvPr/>
        </p:nvSpPr>
        <p:spPr>
          <a:xfrm>
            <a:off x="1345474" y="2031273"/>
            <a:ext cx="3487783" cy="1247504"/>
          </a:xfrm>
          <a:prstGeom prst="round1Rect">
            <a:avLst/>
          </a:prstGeom>
          <a:ln>
            <a:solidFill>
              <a:schemeClr val="bg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دیدگاه انها به زندگی اینگونه است که از قبل تعیین شده است و هنگامی که رویدادی رخ میدهد ان را خواست خدا می داند</a:t>
            </a:r>
            <a:endParaRPr lang="en-US" dirty="0">
              <a:cs typeface="B Nazanin" panose="00000400000000000000" pitchFamily="2" charset="-78"/>
            </a:endParaRPr>
          </a:p>
        </p:txBody>
      </p:sp>
      <p:sp>
        <p:nvSpPr>
          <p:cNvPr id="15" name="Oval 14"/>
          <p:cNvSpPr/>
          <p:nvPr/>
        </p:nvSpPr>
        <p:spPr>
          <a:xfrm>
            <a:off x="5505994" y="2140675"/>
            <a:ext cx="914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مثال</a:t>
            </a:r>
            <a:endParaRPr lang="en-US" dirty="0">
              <a:cs typeface="B Nazanin" panose="00000400000000000000" pitchFamily="2" charset="-78"/>
            </a:endParaRPr>
          </a:p>
        </p:txBody>
      </p:sp>
      <p:sp>
        <p:nvSpPr>
          <p:cNvPr id="16" name="Down Arrow 15"/>
          <p:cNvSpPr/>
          <p:nvPr/>
        </p:nvSpPr>
        <p:spPr>
          <a:xfrm>
            <a:off x="5910944" y="3278777"/>
            <a:ext cx="45719" cy="52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7" name="Down Arrow 16"/>
          <p:cNvSpPr/>
          <p:nvPr/>
        </p:nvSpPr>
        <p:spPr>
          <a:xfrm>
            <a:off x="5904411" y="3055075"/>
            <a:ext cx="177002" cy="5110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8" name="Rounded Rectangle 17"/>
          <p:cNvSpPr/>
          <p:nvPr/>
        </p:nvSpPr>
        <p:spPr>
          <a:xfrm>
            <a:off x="5956663" y="3866606"/>
            <a:ext cx="45719" cy="55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9" name="Rounded Rectangle 18"/>
          <p:cNvSpPr/>
          <p:nvPr/>
        </p:nvSpPr>
        <p:spPr>
          <a:xfrm>
            <a:off x="4976949" y="3566160"/>
            <a:ext cx="2011679" cy="5310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3600" dirty="0">
                <a:cs typeface="B Nazanin" panose="00000400000000000000" pitchFamily="2" charset="-78"/>
              </a:rPr>
              <a:t>هدف</a:t>
            </a:r>
            <a:endParaRPr lang="en-US" sz="3600" dirty="0">
              <a:cs typeface="B Nazanin" panose="00000400000000000000" pitchFamily="2" charset="-78"/>
            </a:endParaRPr>
          </a:p>
        </p:txBody>
      </p:sp>
      <p:sp>
        <p:nvSpPr>
          <p:cNvPr id="21" name="Down Arrow 20"/>
          <p:cNvSpPr/>
          <p:nvPr/>
        </p:nvSpPr>
        <p:spPr>
          <a:xfrm>
            <a:off x="9157064" y="318733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22" name="Round Same Side Corner Rectangle 21"/>
          <p:cNvSpPr/>
          <p:nvPr/>
        </p:nvSpPr>
        <p:spPr>
          <a:xfrm>
            <a:off x="7589520" y="4165745"/>
            <a:ext cx="3644536" cy="1178924"/>
          </a:xfrm>
          <a:prstGeom prst="round2Same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برای خود هدف میگذارند وبرای رسیدن به هدف تلاش میکنند با دقت زیاد</a:t>
            </a:r>
            <a:endParaRPr lang="en-US" dirty="0">
              <a:cs typeface="B Nazanin" panose="00000400000000000000" pitchFamily="2" charset="-78"/>
            </a:endParaRPr>
          </a:p>
        </p:txBody>
      </p:sp>
      <p:sp>
        <p:nvSpPr>
          <p:cNvPr id="23" name="Down Arrow 22"/>
          <p:cNvSpPr/>
          <p:nvPr/>
        </p:nvSpPr>
        <p:spPr>
          <a:xfrm>
            <a:off x="2899953" y="333102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24" name="Rectangle 23"/>
          <p:cNvSpPr/>
          <p:nvPr/>
        </p:nvSpPr>
        <p:spPr>
          <a:xfrm>
            <a:off x="1214845" y="4376057"/>
            <a:ext cx="3618411" cy="1123406"/>
          </a:xfrm>
          <a:prstGeom prst="rect">
            <a:avLst/>
          </a:prstGeom>
          <a:ln>
            <a:solidFill>
              <a:schemeClr val="bg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معتقدند تعیین هدف اهمیت زیادی ندارد .ومعتقدند برای رسیدن به هدف نمی توان کار زیاد انجام داد</a:t>
            </a:r>
            <a:endParaRPr lang="en-US" dirty="0">
              <a:cs typeface="B Nazanin" panose="00000400000000000000" pitchFamily="2" charset="-78"/>
            </a:endParaRPr>
          </a:p>
        </p:txBody>
      </p:sp>
      <p:sp>
        <p:nvSpPr>
          <p:cNvPr id="25" name="Left-Up Arrow 24"/>
          <p:cNvSpPr/>
          <p:nvPr/>
        </p:nvSpPr>
        <p:spPr>
          <a:xfrm>
            <a:off x="5910944" y="4572000"/>
            <a:ext cx="45719" cy="45719"/>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26" name="Left-Up Arrow 25"/>
          <p:cNvSpPr/>
          <p:nvPr/>
        </p:nvSpPr>
        <p:spPr>
          <a:xfrm>
            <a:off x="4971071" y="4192523"/>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27" name="Curved Right Arrow 26"/>
          <p:cNvSpPr/>
          <p:nvPr/>
        </p:nvSpPr>
        <p:spPr>
          <a:xfrm>
            <a:off x="6087290" y="4136353"/>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cs typeface="B Nazanin" panose="00000400000000000000" pitchFamily="2" charset="-78"/>
              </a:rPr>
              <a:t>16</a:t>
            </a:fld>
            <a:endParaRPr lang="en-US" dirty="0">
              <a:cs typeface="B Nazanin" panose="00000400000000000000" pitchFamily="2" charset="-78"/>
            </a:endParaRPr>
          </a:p>
        </p:txBody>
      </p:sp>
    </p:spTree>
    <p:extLst>
      <p:ext uri="{BB962C8B-B14F-4D97-AF65-F5344CB8AC3E}">
        <p14:creationId xmlns:p14="http://schemas.microsoft.com/office/powerpoint/2010/main" val="3021527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توجه به زمان</a:t>
            </a:r>
            <a:endParaRPr lang="en-US" dirty="0">
              <a:cs typeface="B Titr" panose="00000700000000000000" pitchFamily="2" charset="-78"/>
            </a:endParaRPr>
          </a:p>
        </p:txBody>
      </p:sp>
      <p:sp>
        <p:nvSpPr>
          <p:cNvPr id="3" name="Content Placeholder 2"/>
          <p:cNvSpPr>
            <a:spLocks noGrp="1"/>
          </p:cNvSpPr>
          <p:nvPr>
            <p:ph sz="quarter" idx="13"/>
          </p:nvPr>
        </p:nvSpPr>
        <p:spPr>
          <a:xfrm>
            <a:off x="917409" y="437796"/>
            <a:ext cx="10394707" cy="3321404"/>
          </a:xfrm>
        </p:spPr>
        <p:txBody>
          <a:bodyPr/>
          <a:lstStyle/>
          <a:p>
            <a:pPr algn="r" rtl="1"/>
            <a:r>
              <a:rPr lang="fa-IR" b="1" dirty="0"/>
              <a:t>جوامع از نظر ارزشی که برای زمان قائل می شوند تفاوت هایی دارند</a:t>
            </a:r>
            <a:endParaRPr lang="en-US" b="1" dirty="0"/>
          </a:p>
        </p:txBody>
      </p:sp>
      <p:sp>
        <p:nvSpPr>
          <p:cNvPr id="7" name="Double Wave 6"/>
          <p:cNvSpPr/>
          <p:nvPr/>
        </p:nvSpPr>
        <p:spPr>
          <a:xfrm>
            <a:off x="8521457" y="3331192"/>
            <a:ext cx="3077029" cy="1524482"/>
          </a:xfrm>
          <a:prstGeom prst="doubleWave">
            <a:avLst>
              <a:gd name="adj1" fmla="val 6250"/>
              <a:gd name="adj2" fmla="val 553"/>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lgn="ctr" rtl="1">
              <a:buFont typeface="+mj-lt"/>
              <a:buAutoNum type="arabicPeriod"/>
            </a:pPr>
            <a:r>
              <a:rPr lang="fa-IR" dirty="0"/>
              <a:t>زمان را یکی از منابع کمیاب به حساب می اورند</a:t>
            </a:r>
          </a:p>
          <a:p>
            <a:pPr marL="342900" indent="-342900" algn="ctr" rtl="1">
              <a:buFont typeface="+mj-lt"/>
              <a:buAutoNum type="arabicPeriod"/>
            </a:pPr>
            <a:r>
              <a:rPr lang="fa-IR" dirty="0"/>
              <a:t>به زمان حال واینده نزدیک توجه می کنند</a:t>
            </a:r>
          </a:p>
          <a:p>
            <a:pPr marL="342900" indent="-342900" algn="ctr" rtl="1">
              <a:buFont typeface="+mj-lt"/>
              <a:buAutoNum type="arabicPeriod"/>
            </a:pPr>
            <a:endParaRPr lang="en-US" dirty="0"/>
          </a:p>
        </p:txBody>
      </p:sp>
      <p:sp>
        <p:nvSpPr>
          <p:cNvPr id="9" name="Double Wave 8"/>
          <p:cNvSpPr/>
          <p:nvPr/>
        </p:nvSpPr>
        <p:spPr>
          <a:xfrm>
            <a:off x="7881257" y="3556000"/>
            <a:ext cx="45719" cy="45719"/>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1" name="Double Wave 10"/>
          <p:cNvSpPr/>
          <p:nvPr/>
        </p:nvSpPr>
        <p:spPr>
          <a:xfrm>
            <a:off x="4681763" y="3276087"/>
            <a:ext cx="2636732" cy="1634691"/>
          </a:xfrm>
          <a:prstGeom prst="doubleWave">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lgn="ctr" rtl="1">
              <a:buFont typeface="+mj-lt"/>
              <a:buAutoNum type="arabicPeriod"/>
            </a:pPr>
            <a:r>
              <a:rPr lang="fa-IR" dirty="0">
                <a:cs typeface="B Nazanin" panose="00000400000000000000" pitchFamily="2" charset="-78"/>
              </a:rPr>
              <a:t>به گذشته بیشتر توجه می کنند</a:t>
            </a:r>
          </a:p>
          <a:p>
            <a:pPr marL="342900" indent="-342900" algn="ctr" rtl="1">
              <a:buFont typeface="+mj-lt"/>
              <a:buAutoNum type="arabicPeriod"/>
            </a:pPr>
            <a:r>
              <a:rPr lang="fa-IR" dirty="0">
                <a:cs typeface="B Nazanin" panose="00000400000000000000" pitchFamily="2" charset="-78"/>
              </a:rPr>
              <a:t>سنت پرست هستند وتلاش میکنند سنت های تاریخی را حفظ کنند</a:t>
            </a:r>
            <a:endParaRPr lang="en-US" dirty="0">
              <a:cs typeface="B Nazanin" panose="00000400000000000000" pitchFamily="2" charset="-78"/>
            </a:endParaRPr>
          </a:p>
        </p:txBody>
      </p:sp>
      <p:sp>
        <p:nvSpPr>
          <p:cNvPr id="12" name="Double Wave 11"/>
          <p:cNvSpPr/>
          <p:nvPr/>
        </p:nvSpPr>
        <p:spPr>
          <a:xfrm>
            <a:off x="365865" y="3232589"/>
            <a:ext cx="2830286" cy="1549229"/>
          </a:xfrm>
          <a:prstGeom prst="double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Nazanin" panose="00000400000000000000" pitchFamily="2" charset="-78"/>
              </a:rPr>
              <a:t>ارزیابی عملکرد بلند مدت است وبه کارکنان خود بیشتر وقت می دهند برای نشان دادن توانایی خود</a:t>
            </a:r>
            <a:endParaRPr lang="en-US" dirty="0">
              <a:cs typeface="B Nazanin" panose="00000400000000000000" pitchFamily="2" charset="-78"/>
            </a:endParaRPr>
          </a:p>
        </p:txBody>
      </p:sp>
      <p:sp>
        <p:nvSpPr>
          <p:cNvPr id="13" name="Rectangle 12"/>
          <p:cNvSpPr/>
          <p:nvPr/>
        </p:nvSpPr>
        <p:spPr>
          <a:xfrm>
            <a:off x="9398045" y="2524912"/>
            <a:ext cx="1427578" cy="5393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کشورهای غربی</a:t>
            </a:r>
            <a:endParaRPr lang="en-US" b="1" dirty="0">
              <a:cs typeface="B Nazanin" panose="00000400000000000000" pitchFamily="2" charset="-78"/>
            </a:endParaRPr>
          </a:p>
        </p:txBody>
      </p:sp>
      <p:sp>
        <p:nvSpPr>
          <p:cNvPr id="15" name="Round Single Corner Rectangle 14"/>
          <p:cNvSpPr/>
          <p:nvPr/>
        </p:nvSpPr>
        <p:spPr>
          <a:xfrm>
            <a:off x="5111174" y="2526176"/>
            <a:ext cx="2007175" cy="538063"/>
          </a:xfrm>
          <a:prstGeom prst="round1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a:cs typeface="B Nazanin" panose="00000400000000000000" pitchFamily="2" charset="-78"/>
              </a:rPr>
              <a:t>ایتالیایی ها</a:t>
            </a:r>
            <a:endParaRPr lang="en-US" sz="2000" b="1" dirty="0">
              <a:cs typeface="B Nazanin" panose="00000400000000000000" pitchFamily="2" charset="-78"/>
            </a:endParaRPr>
          </a:p>
        </p:txBody>
      </p:sp>
      <p:sp>
        <p:nvSpPr>
          <p:cNvPr id="16" name="Rectangle 15"/>
          <p:cNvSpPr/>
          <p:nvPr/>
        </p:nvSpPr>
        <p:spPr>
          <a:xfrm>
            <a:off x="917409" y="2524912"/>
            <a:ext cx="1727199" cy="5997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a:cs typeface="B Nazanin" panose="00000400000000000000" pitchFamily="2" charset="-78"/>
              </a:rPr>
              <a:t>ژاپنی ها</a:t>
            </a:r>
            <a:endParaRPr lang="en-US" sz="20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cs typeface="B Nazanin" panose="00000400000000000000" pitchFamily="2" charset="-78"/>
              </a:rPr>
              <a:t>17</a:t>
            </a:fld>
            <a:endParaRPr lang="en-US" dirty="0">
              <a:cs typeface="B Nazanin" panose="00000400000000000000" pitchFamily="2" charset="-78"/>
            </a:endParaRPr>
          </a:p>
        </p:txBody>
      </p:sp>
    </p:spTree>
    <p:extLst>
      <p:ext uri="{BB962C8B-B14F-4D97-AF65-F5344CB8AC3E}">
        <p14:creationId xmlns:p14="http://schemas.microsoft.com/office/powerpoint/2010/main" val="2575814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62"/>
            <a:ext cx="12192000" cy="6772275"/>
          </a:xfrm>
          <a:prstGeom prst="rect">
            <a:avLst/>
          </a:prstGeom>
        </p:spPr>
      </p:pic>
      <p:sp>
        <p:nvSpPr>
          <p:cNvPr id="2" name="Title 1"/>
          <p:cNvSpPr>
            <a:spLocks noGrp="1"/>
          </p:cNvSpPr>
          <p:nvPr>
            <p:ph type="title"/>
          </p:nvPr>
        </p:nvSpPr>
        <p:spPr/>
        <p:txBody>
          <a:bodyPr/>
          <a:lstStyle/>
          <a:p>
            <a:pPr algn="r" rtl="1"/>
            <a:r>
              <a:rPr lang="fa-IR" dirty="0">
                <a:solidFill>
                  <a:schemeClr val="bg1"/>
                </a:solidFill>
                <a:cs typeface="B Titr" panose="00000700000000000000" pitchFamily="2" charset="-78"/>
              </a:rPr>
              <a:t>ماهیت فرد</a:t>
            </a:r>
            <a:endParaRPr lang="en-US" dirty="0">
              <a:solidFill>
                <a:schemeClr val="bg1"/>
              </a:solidFill>
              <a:cs typeface="B Titr" panose="00000700000000000000" pitchFamily="2" charset="-78"/>
            </a:endParaRPr>
          </a:p>
        </p:txBody>
      </p:sp>
      <p:sp>
        <p:nvSpPr>
          <p:cNvPr id="3" name="Content Placeholder 2"/>
          <p:cNvSpPr>
            <a:spLocks noGrp="1"/>
          </p:cNvSpPr>
          <p:nvPr>
            <p:ph sz="quarter" idx="13"/>
          </p:nvPr>
        </p:nvSpPr>
        <p:spPr>
          <a:xfrm>
            <a:off x="3579223" y="2063396"/>
            <a:ext cx="7501284" cy="3311189"/>
          </a:xfrm>
        </p:spPr>
        <p:txBody>
          <a:bodyPr/>
          <a:lstStyle/>
          <a:p>
            <a:pPr marL="0" indent="0" algn="r">
              <a:buNone/>
            </a:pPr>
            <a:r>
              <a:rPr lang="fa-IR" b="1" dirty="0">
                <a:solidFill>
                  <a:schemeClr val="bg1"/>
                </a:solidFill>
                <a:cs typeface="B Nazanin" panose="00000400000000000000" pitchFamily="2" charset="-78"/>
              </a:rPr>
              <a:t>دیدگاهی که فرهنگ یا جامعه درباره ماهیت فرد دارد می تواند در شیوه رهبری مدیران.در ان جامعه اثر بگذارد</a:t>
            </a:r>
            <a:endParaRPr lang="en-US" b="1" dirty="0">
              <a:solidFill>
                <a:schemeClr val="bg1"/>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42531161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توجه به فعالیت</a:t>
            </a:r>
            <a:endParaRPr lang="en-US" dirty="0">
              <a:cs typeface="B Titr" panose="00000700000000000000" pitchFamily="2" charset="-78"/>
            </a:endParaRPr>
          </a:p>
        </p:txBody>
      </p:sp>
      <p:sp>
        <p:nvSpPr>
          <p:cNvPr id="3" name="Content Placeholder 2"/>
          <p:cNvSpPr>
            <a:spLocks noGrp="1"/>
          </p:cNvSpPr>
          <p:nvPr>
            <p:ph sz="quarter" idx="13"/>
          </p:nvPr>
        </p:nvSpPr>
        <p:spPr/>
        <p:txBody>
          <a:bodyPr>
            <a:normAutofit/>
          </a:bodyPr>
          <a:lstStyle/>
          <a:p>
            <a:pPr marL="0" indent="0" algn="r">
              <a:buNone/>
            </a:pPr>
            <a:r>
              <a:rPr lang="fa-IR" sz="2800" dirty="0">
                <a:cs typeface="B Nazanin" panose="00000400000000000000" pitchFamily="2" charset="-78"/>
              </a:rPr>
              <a:t>اگاهی از نوع فعالیت فرهنگی و جهتی که جامعه در پیش دارد می تواند دیدگاهی عمیق درباره شیوه کار افراد و گذرانیدن وقت بیکاری به دست دهد.و می توان وسیله مشحص کرد که افراد این جوامع چگونه تصمیم می گیرند وبرای دادن پاداش از چه شاخصها ومعیارهایی استفاده می کنند</a:t>
            </a:r>
            <a:endParaRPr lang="en-US"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4392825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a:t>رفتار سازمانی در سطح جهان</a:t>
            </a:r>
            <a:endParaRPr lang="en-US" sz="3600" dirty="0"/>
          </a:p>
        </p:txBody>
      </p:sp>
      <p:sp>
        <p:nvSpPr>
          <p:cNvPr id="3" name="Content Placeholder 2"/>
          <p:cNvSpPr>
            <a:spLocks noGrp="1"/>
          </p:cNvSpPr>
          <p:nvPr>
            <p:ph sz="quarter" idx="13"/>
          </p:nvPr>
        </p:nvSpPr>
        <p:spPr/>
        <p:txBody>
          <a:bodyPr/>
          <a:lstStyle/>
          <a:p>
            <a:pPr algn="just" rtl="1"/>
            <a:r>
              <a:rPr lang="fa-IR" dirty="0"/>
              <a:t>در یک سیستم اقتصاد جهانی مدیران باید تفاوت های فرهنگی را درک کنند وشیوه مدیریت و سازمانهای خود را براساس ان تعدیل کنند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21928" cy="31126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7341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توجه به مسولیت</a:t>
            </a:r>
            <a:endParaRPr lang="en-US" dirty="0">
              <a:cs typeface="B Titr" panose="00000700000000000000" pitchFamily="2" charset="-78"/>
            </a:endParaRPr>
          </a:p>
        </p:txBody>
      </p:sp>
      <p:sp>
        <p:nvSpPr>
          <p:cNvPr id="3" name="Content Placeholder 2"/>
          <p:cNvSpPr>
            <a:spLocks noGrp="1"/>
          </p:cNvSpPr>
          <p:nvPr>
            <p:ph sz="quarter" idx="13"/>
          </p:nvPr>
        </p:nvSpPr>
        <p:spPr/>
        <p:txBody>
          <a:bodyPr>
            <a:normAutofit/>
          </a:bodyPr>
          <a:lstStyle/>
          <a:p>
            <a:pPr marL="0" indent="0" algn="r">
              <a:buNone/>
            </a:pPr>
            <a:r>
              <a:rPr lang="fa-IR" sz="2800" dirty="0">
                <a:cs typeface="B Nazanin" panose="00000400000000000000" pitchFamily="2" charset="-78"/>
              </a:rPr>
              <a:t>این بعد از فرهنگ به هنگام طرح ریزی شغل .شیوه تصمیم گیری .ایجاد ارتباط.تعیین سیستم پاداش و شیوه گزینش در سازمان کاربردهای زیادی دارد</a:t>
            </a:r>
            <a:endParaRPr lang="en-US"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19608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anose="00000700000000000000" pitchFamily="2" charset="-78"/>
              </a:rPr>
              <a:t>مفهوم فضا</a:t>
            </a:r>
            <a:endParaRPr lang="en-US" dirty="0">
              <a:cs typeface="B Titr" panose="00000700000000000000" pitchFamily="2" charset="-78"/>
            </a:endParaRPr>
          </a:p>
        </p:txBody>
      </p:sp>
      <p:sp>
        <p:nvSpPr>
          <p:cNvPr id="3" name="Content Placeholder 2"/>
          <p:cNvSpPr>
            <a:spLocks noGrp="1"/>
          </p:cNvSpPr>
          <p:nvPr>
            <p:ph sz="quarter" idx="13"/>
          </p:nvPr>
        </p:nvSpPr>
        <p:spPr/>
        <p:txBody>
          <a:bodyPr>
            <a:normAutofit/>
          </a:bodyPr>
          <a:lstStyle/>
          <a:p>
            <a:pPr marL="0" indent="0" algn="r">
              <a:buNone/>
            </a:pPr>
            <a:r>
              <a:rPr lang="fa-IR" sz="2400" b="1" dirty="0">
                <a:cs typeface="B Nazanin" panose="00000400000000000000" pitchFamily="2" charset="-78"/>
              </a:rPr>
              <a:t>به بعد عمومی بودن وخصوصی بودن انجام کار در یک فضای عمومی یا خصوصی مربوط میشود</a:t>
            </a:r>
            <a:endParaRPr lang="en-US" sz="24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17478892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تحقیق هاف استد</a:t>
            </a:r>
            <a:endParaRPr lang="en-US" dirty="0">
              <a:cs typeface="B Titr" panose="00000700000000000000" pitchFamily="2" charset="-78"/>
            </a:endParaRPr>
          </a:p>
        </p:txBody>
      </p:sp>
      <p:sp>
        <p:nvSpPr>
          <p:cNvPr id="3" name="Content Placeholder 2"/>
          <p:cNvSpPr>
            <a:spLocks noGrp="1"/>
          </p:cNvSpPr>
          <p:nvPr>
            <p:ph sz="quarter" idx="13"/>
          </p:nvPr>
        </p:nvSpPr>
        <p:spPr>
          <a:xfrm>
            <a:off x="685800" y="2063396"/>
            <a:ext cx="10394707" cy="1581141"/>
          </a:xfrm>
        </p:spPr>
        <p:txBody>
          <a:bodyPr>
            <a:normAutofit/>
          </a:bodyPr>
          <a:lstStyle/>
          <a:p>
            <a:pPr marL="0" indent="0" algn="r" rtl="1">
              <a:buNone/>
            </a:pPr>
            <a:r>
              <a:rPr lang="fa-IR" b="1" dirty="0"/>
              <a:t>     هاف استد در تحقیق خود به این نتیجه رسید کارکنان و مدیران از چهاربعد فرهنگ ملی بایکدیگر تفاوت دارند</a:t>
            </a:r>
            <a:endParaRPr lang="en-US" b="1" dirty="0"/>
          </a:p>
        </p:txBody>
      </p:sp>
      <p:sp>
        <p:nvSpPr>
          <p:cNvPr id="4" name="Round Single Corner Rectangle 3"/>
          <p:cNvSpPr/>
          <p:nvPr/>
        </p:nvSpPr>
        <p:spPr>
          <a:xfrm>
            <a:off x="685800" y="3870168"/>
            <a:ext cx="10221686" cy="1423852"/>
          </a:xfrm>
          <a:prstGeom prst="round1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lgn="r" rtl="1">
              <a:buFont typeface="+mj-lt"/>
              <a:buAutoNum type="arabicPeriod"/>
            </a:pPr>
            <a:r>
              <a:rPr lang="fa-IR" b="1" dirty="0">
                <a:cs typeface="B Nazanin" panose="00000400000000000000" pitchFamily="2" charset="-78"/>
              </a:rPr>
              <a:t>فرد گرایی در مقایسه با جمع گرایی</a:t>
            </a:r>
          </a:p>
          <a:p>
            <a:pPr marL="342900" indent="-342900" algn="r" rtl="1">
              <a:buFont typeface="+mj-lt"/>
              <a:buAutoNum type="arabicPeriod"/>
            </a:pPr>
            <a:r>
              <a:rPr lang="fa-IR" b="1" dirty="0">
                <a:cs typeface="B Nazanin" panose="00000400000000000000" pitchFamily="2" charset="-78"/>
              </a:rPr>
              <a:t>اختلاف در قدرت</a:t>
            </a:r>
          </a:p>
          <a:p>
            <a:pPr marL="342900" indent="-342900" algn="r" rtl="1">
              <a:buFont typeface="+mj-lt"/>
              <a:buAutoNum type="arabicPeriod"/>
            </a:pPr>
            <a:r>
              <a:rPr lang="fa-IR" b="1" dirty="0">
                <a:cs typeface="B Nazanin" panose="00000400000000000000" pitchFamily="2" charset="-78"/>
              </a:rPr>
              <a:t>اجتناب از پدیده عدم اطمینان</a:t>
            </a:r>
          </a:p>
          <a:p>
            <a:pPr marL="342900" indent="-342900" algn="r" rtl="1">
              <a:buFont typeface="+mj-lt"/>
              <a:buAutoNum type="arabicPeriod"/>
            </a:pPr>
            <a:r>
              <a:rPr lang="fa-IR" b="1" dirty="0">
                <a:cs typeface="B Nazanin" panose="00000400000000000000" pitchFamily="2" charset="-78"/>
              </a:rPr>
              <a:t>مردسالاری در مقایسه با زن سالاری</a:t>
            </a:r>
            <a:endParaRPr lang="en-US" b="1"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392884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a:cs typeface="B Titr" panose="00000700000000000000" pitchFamily="2" charset="-78"/>
              </a:rPr>
              <a:t>فصل سوم:مبانی رفتار فرد</a:t>
            </a:r>
            <a:endParaRPr lang="en-US" sz="3600" dirty="0">
              <a:cs typeface="B Titr" panose="00000700000000000000" pitchFamily="2" charset="-78"/>
            </a:endParaRPr>
          </a:p>
        </p:txBody>
      </p:sp>
      <p:sp>
        <p:nvSpPr>
          <p:cNvPr id="3" name="Content Placeholder 2"/>
          <p:cNvSpPr>
            <a:spLocks noGrp="1"/>
          </p:cNvSpPr>
          <p:nvPr>
            <p:ph sz="quarter" idx="13"/>
          </p:nvPr>
        </p:nvSpPr>
        <p:spPr/>
        <p:txBody>
          <a:bodyPr>
            <a:normAutofit lnSpcReduction="10000"/>
          </a:bodyPr>
          <a:lstStyle/>
          <a:p>
            <a:pPr marL="0" indent="0" algn="r" rtl="1">
              <a:buNone/>
            </a:pPr>
            <a:r>
              <a:rPr lang="fa-IR" dirty="0">
                <a:solidFill>
                  <a:srgbClr val="FF0000"/>
                </a:solidFill>
                <a:cs typeface="B Nazanin" panose="00000400000000000000" pitchFamily="2" charset="-78"/>
              </a:rPr>
              <a:t>نگرش</a:t>
            </a:r>
          </a:p>
          <a:p>
            <a:pPr marL="0" indent="0" algn="r" rtl="1">
              <a:buNone/>
            </a:pPr>
            <a:r>
              <a:rPr lang="fa-IR" dirty="0">
                <a:cs typeface="B Nazanin" panose="00000400000000000000" pitchFamily="2" charset="-78"/>
              </a:rPr>
              <a:t>رضایت شغلی</a:t>
            </a:r>
          </a:p>
          <a:p>
            <a:pPr marL="0" indent="0" algn="r" rtl="1">
              <a:buNone/>
            </a:pPr>
            <a:r>
              <a:rPr lang="fa-IR" dirty="0">
                <a:cs typeface="B Nazanin" panose="00000400000000000000" pitchFamily="2" charset="-78"/>
              </a:rPr>
              <a:t>افرادمیکوشند تا ناهمسانی بین رفتار و نگرش خود را از بین ببرند</a:t>
            </a:r>
          </a:p>
          <a:p>
            <a:pPr marL="0" indent="0" algn="r" rtl="1">
              <a:buNone/>
            </a:pPr>
            <a:r>
              <a:rPr lang="fa-IR" dirty="0">
                <a:cs typeface="B Nazanin" panose="00000400000000000000" pitchFamily="2" charset="-78"/>
              </a:rPr>
              <a:t>رابطه بین نگرش و رفتار</a:t>
            </a:r>
          </a:p>
          <a:p>
            <a:pPr marL="0" indent="0" algn="r" rtl="1">
              <a:buNone/>
            </a:pPr>
            <a:r>
              <a:rPr lang="fa-IR" dirty="0">
                <a:solidFill>
                  <a:srgbClr val="FF0000"/>
                </a:solidFill>
                <a:cs typeface="B Nazanin" panose="00000400000000000000" pitchFamily="2" charset="-78"/>
              </a:rPr>
              <a:t>شخصیت</a:t>
            </a:r>
          </a:p>
          <a:p>
            <a:pPr marL="0" indent="0" algn="r" rtl="1">
              <a:buNone/>
            </a:pPr>
            <a:r>
              <a:rPr lang="fa-IR" dirty="0">
                <a:cs typeface="B Nazanin" panose="00000400000000000000" pitchFamily="2" charset="-78"/>
              </a:rPr>
              <a:t>شاخص مایرز-بریگز</a:t>
            </a:r>
          </a:p>
          <a:p>
            <a:pPr marL="0" indent="0" algn="r" rtl="1">
              <a:buNone/>
            </a:pPr>
            <a:r>
              <a:rPr lang="fa-IR" dirty="0">
                <a:cs typeface="B Nazanin" panose="00000400000000000000" pitchFamily="2" charset="-78"/>
              </a:rPr>
              <a:t>الگوی مبتنی بر پنج ویژگی شخصیتی</a:t>
            </a:r>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573485" cy="56170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0334325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dirty="0"/>
          </a:p>
        </p:txBody>
      </p:sp>
      <p:sp>
        <p:nvSpPr>
          <p:cNvPr id="5" name="Content Placeholder 4"/>
          <p:cNvSpPr>
            <a:spLocks noGrp="1"/>
          </p:cNvSpPr>
          <p:nvPr>
            <p:ph sz="quarter" idx="13"/>
          </p:nvPr>
        </p:nvSpPr>
        <p:spPr>
          <a:xfrm>
            <a:off x="685800" y="1333500"/>
            <a:ext cx="10394707" cy="4041085"/>
          </a:xfrm>
        </p:spPr>
        <p:txBody>
          <a:bodyPr>
            <a:normAutofit fontScale="92500" lnSpcReduction="10000"/>
          </a:bodyPr>
          <a:lstStyle/>
          <a:p>
            <a:pPr marL="0" indent="0" algn="r">
              <a:buNone/>
            </a:pPr>
            <a:r>
              <a:rPr lang="fa-IR" dirty="0"/>
              <a:t>سایر ویژگی های شخصیتی</a:t>
            </a:r>
          </a:p>
          <a:p>
            <a:pPr marL="0" indent="0" algn="r">
              <a:buNone/>
            </a:pPr>
            <a:r>
              <a:rPr lang="fa-IR" dirty="0"/>
              <a:t>تناسب شخصیت با شغل</a:t>
            </a:r>
          </a:p>
          <a:p>
            <a:pPr marL="0" indent="0" algn="r">
              <a:buNone/>
            </a:pPr>
            <a:r>
              <a:rPr lang="fa-IR" dirty="0">
                <a:solidFill>
                  <a:srgbClr val="FF0000"/>
                </a:solidFill>
              </a:rPr>
              <a:t>ادراک</a:t>
            </a:r>
          </a:p>
          <a:p>
            <a:pPr marL="0" indent="0" algn="r">
              <a:buNone/>
            </a:pPr>
            <a:r>
              <a:rPr lang="fa-IR" dirty="0"/>
              <a:t>عواملی که بر ادراک اثر می گذارند</a:t>
            </a:r>
          </a:p>
          <a:p>
            <a:pPr marL="0" indent="0" algn="r">
              <a:buNone/>
            </a:pPr>
            <a:r>
              <a:rPr lang="fa-IR" dirty="0"/>
              <a:t>تئوری اسنادی</a:t>
            </a:r>
          </a:p>
          <a:p>
            <a:pPr marL="0" indent="0" algn="r">
              <a:buNone/>
            </a:pPr>
            <a:r>
              <a:rPr lang="fa-IR" dirty="0"/>
              <a:t>جمع بندیهای مکرر به هنگام قضاوت درباره دیگران</a:t>
            </a:r>
          </a:p>
          <a:p>
            <a:pPr marL="0" indent="0" algn="r">
              <a:buNone/>
            </a:pPr>
            <a:endParaRPr lang="fa-IR" dirty="0">
              <a:solidFill>
                <a:srgbClr val="FF0000"/>
              </a:solidFill>
            </a:endParaRPr>
          </a:p>
          <a:p>
            <a:pPr marL="0" indent="0" algn="r">
              <a:buNone/>
            </a:pPr>
            <a:endParaRPr lang="fa-IR" dirty="0"/>
          </a:p>
          <a:p>
            <a:pPr marL="0" indent="0" algn="r">
              <a:buNone/>
            </a:pPr>
            <a:r>
              <a:rPr lang="fa-IR" dirty="0">
                <a:solidFill>
                  <a:srgbClr val="FF0000"/>
                </a:solidFill>
              </a:rPr>
              <a:t> </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23209492"/>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88800" cy="5617029"/>
          </a:xfrm>
          <a:prstGeom prst="rect">
            <a:avLst/>
          </a:prstGeom>
        </p:spPr>
      </p:pic>
      <p:sp>
        <p:nvSpPr>
          <p:cNvPr id="2" name="Title 1"/>
          <p:cNvSpPr>
            <a:spLocks noGrp="1"/>
          </p:cNvSpPr>
          <p:nvPr>
            <p:ph type="title"/>
          </p:nvPr>
        </p:nvSpPr>
        <p:spPr>
          <a:xfrm>
            <a:off x="795959" y="320663"/>
            <a:ext cx="10396882" cy="1151965"/>
          </a:xfrm>
        </p:spPr>
        <p:txBody>
          <a:bodyPr/>
          <a:lstStyle/>
          <a:p>
            <a:pPr algn="r" rtl="1"/>
            <a:r>
              <a:rPr lang="fa-IR" sz="4800" dirty="0">
                <a:cs typeface="B Titr" panose="00000700000000000000" pitchFamily="2" charset="-78"/>
              </a:rPr>
              <a:t>نگرش</a:t>
            </a:r>
            <a:endParaRPr lang="en-US" sz="4800" dirty="0">
              <a:cs typeface="B Titr" panose="00000700000000000000" pitchFamily="2" charset="-78"/>
            </a:endParaRPr>
          </a:p>
        </p:txBody>
      </p:sp>
      <p:sp>
        <p:nvSpPr>
          <p:cNvPr id="3" name="Content Placeholder 2"/>
          <p:cNvSpPr>
            <a:spLocks noGrp="1"/>
          </p:cNvSpPr>
          <p:nvPr>
            <p:ph sz="quarter" idx="13"/>
          </p:nvPr>
        </p:nvSpPr>
        <p:spPr>
          <a:xfrm>
            <a:off x="450669" y="1793291"/>
            <a:ext cx="10394707" cy="1289404"/>
          </a:xfrm>
        </p:spPr>
        <p:txBody>
          <a:bodyPr>
            <a:noAutofit/>
          </a:bodyPr>
          <a:lstStyle/>
          <a:p>
            <a:pPr algn="r" rtl="1"/>
            <a:r>
              <a:rPr lang="fa-IR" sz="2800" b="1" dirty="0"/>
              <a:t>ارزیابی یا براوردی است که(به صورت مطلوب یا نامطلوب )درباره شئ .فرد یا رویدادی صورت می گیرد.نگرش بازتابی از شیوه احساس فرد نسبت به یک چیز یا موضوع است</a:t>
            </a:r>
            <a:endParaRPr lang="en-US" sz="28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2090355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73714" cy="3571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3217968" y="528682"/>
            <a:ext cx="8418285" cy="1151965"/>
          </a:xfrm>
        </p:spPr>
        <p:txBody>
          <a:bodyPr>
            <a:normAutofit fontScale="90000"/>
          </a:bodyPr>
          <a:lstStyle/>
          <a:p>
            <a:pPr algn="r" rtl="1"/>
            <a:r>
              <a:rPr lang="fa-IR" sz="4800" dirty="0">
                <a:cs typeface="B Titr" panose="00000700000000000000" pitchFamily="2" charset="-78"/>
              </a:rPr>
              <a:t>رضایت شغلی و عوامل تعیین کننده رضایت شغلی</a:t>
            </a:r>
            <a:endParaRPr lang="en-US" sz="4800" dirty="0">
              <a:cs typeface="B Titr" panose="00000700000000000000" pitchFamily="2" charset="-78"/>
            </a:endParaRPr>
          </a:p>
        </p:txBody>
      </p:sp>
      <p:sp>
        <p:nvSpPr>
          <p:cNvPr id="3" name="Content Placeholder 2"/>
          <p:cNvSpPr>
            <a:spLocks noGrp="1"/>
          </p:cNvSpPr>
          <p:nvPr>
            <p:ph sz="quarter" idx="13"/>
          </p:nvPr>
        </p:nvSpPr>
        <p:spPr/>
        <p:txBody>
          <a:bodyPr>
            <a:normAutofit/>
          </a:bodyPr>
          <a:lstStyle/>
          <a:p>
            <a:pPr marL="0" indent="0" algn="r" rtl="1">
              <a:buNone/>
            </a:pPr>
            <a:r>
              <a:rPr lang="fa-IR" sz="2400" dirty="0">
                <a:cs typeface="B Nazanin" panose="00000400000000000000" pitchFamily="2" charset="-78"/>
              </a:rPr>
              <a:t>     مقصود از </a:t>
            </a:r>
            <a:r>
              <a:rPr lang="fa-IR" sz="2400" dirty="0">
                <a:solidFill>
                  <a:schemeClr val="accent1"/>
                </a:solidFill>
                <a:cs typeface="B Nazanin" panose="00000400000000000000" pitchFamily="2" charset="-78"/>
              </a:rPr>
              <a:t>رضایت شغلی </a:t>
            </a:r>
            <a:r>
              <a:rPr lang="fa-IR" sz="2400" dirty="0">
                <a:cs typeface="B Nazanin" panose="00000400000000000000" pitchFamily="2" charset="-78"/>
              </a:rPr>
              <a:t>نگرش فرد درباره کارش است</a:t>
            </a:r>
          </a:p>
          <a:p>
            <a:pPr marL="0" indent="0" algn="r" rtl="1">
              <a:buNone/>
            </a:pPr>
            <a:r>
              <a:rPr lang="fa-IR" sz="2400" dirty="0">
                <a:cs typeface="B Nazanin" panose="00000400000000000000" pitchFamily="2" charset="-78"/>
              </a:rPr>
              <a:t>معاوضه یا گیرایی کار،سیستم پاداش که براساس عدل ومساوات قرارگرفته باشد،شرایط کاری که فرد را حمایت کنند وهمکاران ویاران شغلی که فرد را یاری دهند وپشتیبان وی باشند</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131657491"/>
      </p:ext>
    </p:extLst>
  </p:cSld>
  <p:clrMapOvr>
    <a:masterClrMapping/>
  </p:clrMapOvr>
  <p:transition spd="slow">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a:cs typeface="B Titr" panose="00000700000000000000" pitchFamily="2" charset="-78"/>
              </a:rPr>
              <a:t>ناهمسانی شناختی</a:t>
            </a:r>
            <a:endParaRPr lang="en-US" sz="3600" dirty="0">
              <a:cs typeface="B Titr" panose="00000700000000000000" pitchFamily="2" charset="-78"/>
            </a:endParaRPr>
          </a:p>
        </p:txBody>
      </p:sp>
      <p:sp>
        <p:nvSpPr>
          <p:cNvPr id="3" name="Content Placeholder 2"/>
          <p:cNvSpPr>
            <a:spLocks noGrp="1"/>
          </p:cNvSpPr>
          <p:nvPr>
            <p:ph sz="quarter" idx="13"/>
          </p:nvPr>
        </p:nvSpPr>
        <p:spPr/>
        <p:txBody>
          <a:bodyPr>
            <a:normAutofit/>
          </a:bodyPr>
          <a:lstStyle/>
          <a:p>
            <a:pPr marL="0" indent="0" algn="r" rtl="1">
              <a:buNone/>
            </a:pPr>
            <a:r>
              <a:rPr lang="fa-IR" sz="2400" dirty="0">
                <a:cs typeface="B Nazanin" panose="00000400000000000000" pitchFamily="2" charset="-78"/>
              </a:rPr>
              <a:t>ناهمسانی شناختی هنگامی مطرح می شود که بین نگرش دویا چندنفر یا بین رفتار ونگرش افراد نوعی بی ثباتی مشاهده شود .مقصود ازتئوری </a:t>
            </a:r>
            <a:r>
              <a:rPr lang="fa-IR" sz="2400" dirty="0">
                <a:solidFill>
                  <a:schemeClr val="accent1"/>
                </a:solidFill>
                <a:cs typeface="B Nazanin" panose="00000400000000000000" pitchFamily="2" charset="-78"/>
              </a:rPr>
              <a:t>ناهمسانی شناختی </a:t>
            </a:r>
            <a:r>
              <a:rPr lang="fa-IR" sz="2400" dirty="0">
                <a:cs typeface="B Nazanin" panose="00000400000000000000" pitchFamily="2" charset="-78"/>
              </a:rPr>
              <a:t>این است که افراد می کوشند این ناهمسانی را به حداقل ممکن برسانند ومسائل و مشکلات مربوطه را حل کنند</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38" y="0"/>
            <a:ext cx="6858000" cy="303021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380197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08" y="0"/>
            <a:ext cx="13309600" cy="6858000"/>
          </a:xfrm>
          <a:prstGeom prst="rect">
            <a:avLst/>
          </a:prstGeom>
          <a:ln>
            <a:noFill/>
          </a:ln>
        </p:spPr>
      </p:pic>
      <p:sp>
        <p:nvSpPr>
          <p:cNvPr id="2" name="Title 1"/>
          <p:cNvSpPr>
            <a:spLocks noGrp="1"/>
          </p:cNvSpPr>
          <p:nvPr>
            <p:ph type="title"/>
          </p:nvPr>
        </p:nvSpPr>
        <p:spPr/>
        <p:txBody>
          <a:bodyPr>
            <a:normAutofit/>
          </a:bodyPr>
          <a:lstStyle/>
          <a:p>
            <a:pPr algn="r" rtl="1"/>
            <a:r>
              <a:rPr lang="fa-IR" dirty="0">
                <a:cs typeface="B Titr" panose="00000700000000000000" pitchFamily="2" charset="-78"/>
              </a:rPr>
              <a:t>شخصیت:</a:t>
            </a:r>
            <a:endParaRPr lang="en-US" dirty="0">
              <a:cs typeface="B Titr" panose="00000700000000000000" pitchFamily="2" charset="-78"/>
            </a:endParaRPr>
          </a:p>
        </p:txBody>
      </p:sp>
      <p:sp>
        <p:nvSpPr>
          <p:cNvPr id="3" name="Content Placeholder 2"/>
          <p:cNvSpPr>
            <a:spLocks noGrp="1"/>
          </p:cNvSpPr>
          <p:nvPr>
            <p:ph sz="quarter" idx="13"/>
          </p:nvPr>
        </p:nvSpPr>
        <p:spPr>
          <a:xfrm>
            <a:off x="509451" y="1406808"/>
            <a:ext cx="9342634" cy="3311189"/>
          </a:xfrm>
          <a:ln>
            <a:noFill/>
          </a:ln>
        </p:spPr>
        <p:txBody>
          <a:bodyPr>
            <a:normAutofit/>
          </a:bodyPr>
          <a:lstStyle/>
          <a:p>
            <a:pPr marL="0" indent="0" algn="r" rtl="1">
              <a:buNone/>
            </a:pPr>
            <a:r>
              <a:rPr lang="fa-IR" sz="3600" dirty="0">
                <a:solidFill>
                  <a:schemeClr val="bg1"/>
                </a:solidFill>
              </a:rPr>
              <a:t>شخصت فرد مجموعه یا امیزه ایی از ویژگیهای روانی است</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6492994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68257" y="1562100"/>
            <a:ext cx="3060700" cy="405493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r" rtl="1">
              <a:buFont typeface="+mj-lt"/>
              <a:buAutoNum type="arabicPeriod"/>
            </a:pPr>
            <a:r>
              <a:rPr lang="fa-IR" b="1" dirty="0">
                <a:cs typeface="B Nazanin" panose="00000400000000000000" pitchFamily="2" charset="-78"/>
              </a:rPr>
              <a:t>خوددار</a:t>
            </a:r>
          </a:p>
          <a:p>
            <a:pPr marL="342900" indent="-342900" algn="r" rtl="1">
              <a:buFont typeface="+mj-lt"/>
              <a:buAutoNum type="arabicPeriod"/>
            </a:pPr>
            <a:r>
              <a:rPr lang="fa-IR" b="1" dirty="0">
                <a:cs typeface="B Nazanin" panose="00000400000000000000" pitchFamily="2" charset="-78"/>
              </a:rPr>
              <a:t>کم هوش تر</a:t>
            </a:r>
          </a:p>
          <a:p>
            <a:pPr marL="342900" indent="-342900" algn="r" rtl="1">
              <a:buFont typeface="+mj-lt"/>
              <a:buAutoNum type="arabicPeriod"/>
            </a:pPr>
            <a:r>
              <a:rPr lang="fa-IR" b="1" dirty="0">
                <a:cs typeface="B Nazanin" panose="00000400000000000000" pitchFamily="2" charset="-78"/>
              </a:rPr>
              <a:t>تحت تاثیر احساس</a:t>
            </a:r>
          </a:p>
          <a:p>
            <a:pPr marL="342900" indent="-342900" algn="r" rtl="1">
              <a:buFont typeface="+mj-lt"/>
              <a:buAutoNum type="arabicPeriod"/>
            </a:pPr>
            <a:r>
              <a:rPr lang="fa-IR" b="1" dirty="0">
                <a:cs typeface="B Nazanin" panose="00000400000000000000" pitchFamily="2" charset="-78"/>
              </a:rPr>
              <a:t>سلطه پذیر</a:t>
            </a:r>
          </a:p>
          <a:p>
            <a:pPr marL="342900" indent="-342900" algn="r" rtl="1">
              <a:buFont typeface="+mj-lt"/>
              <a:buAutoNum type="arabicPeriod"/>
            </a:pPr>
            <a:r>
              <a:rPr lang="fa-IR" b="1" dirty="0">
                <a:cs typeface="B Nazanin" panose="00000400000000000000" pitchFamily="2" charset="-78"/>
              </a:rPr>
              <a:t>جدی</a:t>
            </a:r>
          </a:p>
          <a:p>
            <a:pPr marL="342900" indent="-342900" algn="r" rtl="1">
              <a:buFont typeface="+mj-lt"/>
              <a:buAutoNum type="arabicPeriod"/>
            </a:pPr>
            <a:r>
              <a:rPr lang="fa-IR" b="1" dirty="0">
                <a:cs typeface="B Nazanin" panose="00000400000000000000" pitchFamily="2" charset="-78"/>
              </a:rPr>
              <a:t>مصلحت بین،خود عرض</a:t>
            </a:r>
          </a:p>
          <a:p>
            <a:pPr marL="342900" indent="-342900" algn="r" rtl="1">
              <a:buFont typeface="+mj-lt"/>
              <a:buAutoNum type="arabicPeriod"/>
            </a:pPr>
            <a:r>
              <a:rPr lang="fa-IR" b="1" dirty="0">
                <a:cs typeface="B Nazanin" panose="00000400000000000000" pitchFamily="2" charset="-78"/>
              </a:rPr>
              <a:t>ترسو</a:t>
            </a:r>
          </a:p>
          <a:p>
            <a:pPr marL="342900" indent="-342900" algn="r" rtl="1">
              <a:buFont typeface="+mj-lt"/>
              <a:buAutoNum type="arabicPeriod"/>
            </a:pPr>
            <a:r>
              <a:rPr lang="fa-IR" b="1" dirty="0">
                <a:cs typeface="B Nazanin" panose="00000400000000000000" pitchFamily="2" charset="-78"/>
              </a:rPr>
              <a:t>یکدنده</a:t>
            </a:r>
          </a:p>
          <a:p>
            <a:pPr marL="342900" indent="-342900" algn="r" rtl="1">
              <a:buFont typeface="+mj-lt"/>
              <a:buAutoNum type="arabicPeriod"/>
            </a:pPr>
            <a:r>
              <a:rPr lang="fa-IR" b="1" dirty="0">
                <a:cs typeface="B Nazanin" panose="00000400000000000000" pitchFamily="2" charset="-78"/>
              </a:rPr>
              <a:t>قابل اعتماد</a:t>
            </a:r>
          </a:p>
          <a:p>
            <a:pPr marL="342900" indent="-342900" algn="r" rtl="1">
              <a:buFont typeface="+mj-lt"/>
              <a:buAutoNum type="arabicPeriod"/>
            </a:pPr>
            <a:r>
              <a:rPr lang="fa-IR" b="1" dirty="0">
                <a:cs typeface="B Nazanin" panose="00000400000000000000" pitchFamily="2" charset="-78"/>
              </a:rPr>
              <a:t>اهل عمل</a:t>
            </a:r>
          </a:p>
          <a:p>
            <a:pPr marL="342900" indent="-342900" algn="r" rtl="1">
              <a:buFont typeface="+mj-lt"/>
              <a:buAutoNum type="arabicPeriod"/>
            </a:pPr>
            <a:r>
              <a:rPr lang="fa-IR" b="1" dirty="0">
                <a:cs typeface="B Nazanin" panose="00000400000000000000" pitchFamily="2" charset="-78"/>
              </a:rPr>
              <a:t>بی غل و غش</a:t>
            </a:r>
          </a:p>
          <a:p>
            <a:pPr marL="342900" indent="-342900" algn="r" rtl="1">
              <a:buFont typeface="+mj-lt"/>
              <a:buAutoNum type="arabicPeriod"/>
            </a:pPr>
            <a:r>
              <a:rPr lang="fa-IR" b="1" dirty="0">
                <a:cs typeface="B Nazanin" panose="00000400000000000000" pitchFamily="2" charset="-78"/>
              </a:rPr>
              <a:t>متکی به نفس</a:t>
            </a:r>
          </a:p>
          <a:p>
            <a:pPr marL="342900" indent="-342900" algn="r" rtl="1">
              <a:buFont typeface="+mj-lt"/>
              <a:buAutoNum type="arabicPeriod"/>
            </a:pPr>
            <a:r>
              <a:rPr lang="fa-IR" b="1" dirty="0">
                <a:cs typeface="B Nazanin" panose="00000400000000000000" pitchFamily="2" charset="-78"/>
              </a:rPr>
              <a:t>محافظه کار</a:t>
            </a:r>
          </a:p>
          <a:p>
            <a:pPr marL="342900" indent="-342900" algn="r" rtl="1">
              <a:buFont typeface="+mj-lt"/>
              <a:buAutoNum type="arabicPeriod"/>
            </a:pPr>
            <a:r>
              <a:rPr lang="fa-IR" b="1" dirty="0">
                <a:cs typeface="B Nazanin" panose="00000400000000000000" pitchFamily="2" charset="-78"/>
              </a:rPr>
              <a:t>وابسته به گروه</a:t>
            </a:r>
          </a:p>
          <a:p>
            <a:pPr marL="342900" indent="-342900" algn="r" rtl="1">
              <a:buFont typeface="+mj-lt"/>
              <a:buAutoNum type="arabicPeriod"/>
            </a:pPr>
            <a:r>
              <a:rPr lang="fa-IR" b="1" dirty="0">
                <a:cs typeface="B Nazanin" panose="00000400000000000000" pitchFamily="2" charset="-78"/>
              </a:rPr>
              <a:t>مهارنشده،بی اراده</a:t>
            </a:r>
            <a:endParaRPr lang="en-US" b="1" dirty="0">
              <a:cs typeface="B Nazanin" panose="00000400000000000000" pitchFamily="2" charset="-78"/>
            </a:endParaRPr>
          </a:p>
        </p:txBody>
      </p:sp>
      <p:sp>
        <p:nvSpPr>
          <p:cNvPr id="5" name="Rectangle 4"/>
          <p:cNvSpPr/>
          <p:nvPr/>
        </p:nvSpPr>
        <p:spPr>
          <a:xfrm>
            <a:off x="5054600" y="1562100"/>
            <a:ext cx="1193800" cy="40549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درمقابل</a:t>
            </a:r>
          </a:p>
          <a:p>
            <a:pPr algn="ctr"/>
            <a:r>
              <a:rPr lang="fa-IR" b="1" dirty="0">
                <a:cs typeface="B Nazanin" panose="00000400000000000000" pitchFamily="2" charset="-78"/>
              </a:rPr>
              <a:t>درمقابل</a:t>
            </a:r>
          </a:p>
          <a:p>
            <a:pPr algn="ctr"/>
            <a:r>
              <a:rPr lang="fa-IR" b="1" dirty="0">
                <a:cs typeface="B Nazanin" panose="00000400000000000000" pitchFamily="2" charset="-78"/>
              </a:rPr>
              <a:t>درمقابل</a:t>
            </a:r>
          </a:p>
          <a:p>
            <a:pPr algn="ctr"/>
            <a:r>
              <a:rPr lang="fa-IR" b="1" dirty="0">
                <a:cs typeface="B Nazanin" panose="00000400000000000000" pitchFamily="2" charset="-78"/>
              </a:rPr>
              <a:t>درمقابل</a:t>
            </a:r>
          </a:p>
          <a:p>
            <a:pPr algn="ctr"/>
            <a:r>
              <a:rPr lang="fa-IR" b="1" dirty="0">
                <a:cs typeface="B Nazanin" panose="00000400000000000000" pitchFamily="2" charset="-78"/>
              </a:rPr>
              <a:t>درمقابل</a:t>
            </a:r>
          </a:p>
          <a:p>
            <a:pPr algn="ctr"/>
            <a:r>
              <a:rPr lang="fa-IR" b="1" dirty="0">
                <a:cs typeface="B Nazanin" panose="00000400000000000000" pitchFamily="2" charset="-78"/>
              </a:rPr>
              <a:t>درمقابل</a:t>
            </a:r>
          </a:p>
          <a:p>
            <a:pPr algn="ctr"/>
            <a:r>
              <a:rPr lang="fa-IR" b="1" dirty="0">
                <a:cs typeface="B Nazanin" panose="00000400000000000000" pitchFamily="2" charset="-78"/>
              </a:rPr>
              <a:t>درمقابل</a:t>
            </a:r>
          </a:p>
          <a:p>
            <a:pPr algn="ctr"/>
            <a:r>
              <a:rPr lang="fa-IR" b="1" dirty="0">
                <a:cs typeface="B Nazanin" panose="00000400000000000000" pitchFamily="2" charset="-78"/>
              </a:rPr>
              <a:t>درمقابل</a:t>
            </a:r>
          </a:p>
          <a:p>
            <a:pPr algn="ctr"/>
            <a:r>
              <a:rPr lang="fa-IR" b="1" dirty="0">
                <a:cs typeface="B Nazanin" panose="00000400000000000000" pitchFamily="2" charset="-78"/>
              </a:rPr>
              <a:t>درمقابل</a:t>
            </a:r>
          </a:p>
          <a:p>
            <a:pPr algn="ctr"/>
            <a:r>
              <a:rPr lang="fa-IR" b="1" dirty="0">
                <a:cs typeface="B Nazanin" panose="00000400000000000000" pitchFamily="2" charset="-78"/>
              </a:rPr>
              <a:t>درمقابل</a:t>
            </a:r>
          </a:p>
          <a:p>
            <a:pPr algn="ctr"/>
            <a:r>
              <a:rPr lang="fa-IR" b="1" dirty="0">
                <a:cs typeface="B Nazanin" panose="00000400000000000000" pitchFamily="2" charset="-78"/>
              </a:rPr>
              <a:t>درمقابل</a:t>
            </a:r>
          </a:p>
          <a:p>
            <a:pPr algn="ctr"/>
            <a:r>
              <a:rPr lang="fa-IR" b="1" dirty="0">
                <a:cs typeface="B Nazanin" panose="00000400000000000000" pitchFamily="2" charset="-78"/>
              </a:rPr>
              <a:t>درمقابل</a:t>
            </a:r>
          </a:p>
          <a:p>
            <a:pPr algn="ctr"/>
            <a:r>
              <a:rPr lang="fa-IR" b="1" dirty="0">
                <a:cs typeface="B Nazanin" panose="00000400000000000000" pitchFamily="2" charset="-78"/>
              </a:rPr>
              <a:t>درمقابل</a:t>
            </a:r>
          </a:p>
          <a:p>
            <a:pPr algn="ctr"/>
            <a:r>
              <a:rPr lang="fa-IR" b="1" dirty="0">
                <a:cs typeface="B Nazanin" panose="00000400000000000000" pitchFamily="2" charset="-78"/>
              </a:rPr>
              <a:t>درمقابل</a:t>
            </a:r>
          </a:p>
          <a:p>
            <a:pPr algn="ctr"/>
            <a:endParaRPr lang="en-US" b="1" dirty="0">
              <a:cs typeface="B Nazanin" panose="00000400000000000000" pitchFamily="2" charset="-78"/>
            </a:endParaRPr>
          </a:p>
        </p:txBody>
      </p:sp>
      <p:sp>
        <p:nvSpPr>
          <p:cNvPr id="6" name="Rectangle 5"/>
          <p:cNvSpPr/>
          <p:nvPr/>
        </p:nvSpPr>
        <p:spPr>
          <a:xfrm>
            <a:off x="427649" y="1562100"/>
            <a:ext cx="3149600" cy="40549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متجاوز</a:t>
            </a:r>
          </a:p>
          <a:p>
            <a:pPr algn="ctr"/>
            <a:r>
              <a:rPr lang="fa-IR" b="1" dirty="0">
                <a:cs typeface="B Nazanin" panose="00000400000000000000" pitchFamily="2" charset="-78"/>
              </a:rPr>
              <a:t>باهوش تر</a:t>
            </a:r>
          </a:p>
          <a:p>
            <a:pPr algn="ctr"/>
            <a:r>
              <a:rPr lang="fa-IR" b="1" dirty="0">
                <a:cs typeface="B Nazanin" panose="00000400000000000000" pitchFamily="2" charset="-78"/>
              </a:rPr>
              <a:t>پایدار در برابر هیجان</a:t>
            </a:r>
          </a:p>
          <a:p>
            <a:pPr algn="ctr"/>
            <a:r>
              <a:rPr lang="fa-IR" b="1" dirty="0">
                <a:cs typeface="B Nazanin" panose="00000400000000000000" pitchFamily="2" charset="-78"/>
              </a:rPr>
              <a:t>سلطه گر</a:t>
            </a:r>
          </a:p>
          <a:p>
            <a:pPr algn="ctr"/>
            <a:r>
              <a:rPr lang="fa-IR" b="1" dirty="0">
                <a:cs typeface="B Nazanin" panose="00000400000000000000" pitchFamily="2" charset="-78"/>
              </a:rPr>
              <a:t>تن اسان،بیعار</a:t>
            </a:r>
          </a:p>
          <a:p>
            <a:pPr algn="ctr"/>
            <a:r>
              <a:rPr lang="fa-IR" b="1" dirty="0">
                <a:cs typeface="B Nazanin" panose="00000400000000000000" pitchFamily="2" charset="-78"/>
              </a:rPr>
              <a:t>باوجدان،وظیفه شناس</a:t>
            </a:r>
          </a:p>
          <a:p>
            <a:pPr algn="ctr"/>
            <a:r>
              <a:rPr lang="fa-IR" b="1" dirty="0">
                <a:cs typeface="B Nazanin" panose="00000400000000000000" pitchFamily="2" charset="-78"/>
              </a:rPr>
              <a:t>متهور</a:t>
            </a:r>
          </a:p>
          <a:p>
            <a:pPr algn="ctr"/>
            <a:r>
              <a:rPr lang="fa-IR" b="1" dirty="0">
                <a:cs typeface="B Nazanin" panose="00000400000000000000" pitchFamily="2" charset="-78"/>
              </a:rPr>
              <a:t>حساس</a:t>
            </a:r>
          </a:p>
          <a:p>
            <a:pPr algn="ctr"/>
            <a:r>
              <a:rPr lang="fa-IR" b="1" dirty="0">
                <a:cs typeface="B Nazanin" panose="00000400000000000000" pitchFamily="2" charset="-78"/>
              </a:rPr>
              <a:t>بدگمان</a:t>
            </a:r>
          </a:p>
          <a:p>
            <a:pPr algn="ctr"/>
            <a:r>
              <a:rPr lang="fa-IR" b="1" dirty="0">
                <a:cs typeface="B Nazanin" panose="00000400000000000000" pitchFamily="2" charset="-78"/>
              </a:rPr>
              <a:t>تخیلی</a:t>
            </a:r>
          </a:p>
          <a:p>
            <a:pPr algn="ctr"/>
            <a:r>
              <a:rPr lang="fa-IR" b="1" dirty="0">
                <a:cs typeface="B Nazanin" panose="00000400000000000000" pitchFamily="2" charset="-78"/>
              </a:rPr>
              <a:t>زیرک،موذی</a:t>
            </a:r>
          </a:p>
          <a:p>
            <a:pPr algn="ctr"/>
            <a:r>
              <a:rPr lang="fa-IR" b="1" dirty="0">
                <a:cs typeface="B Nazanin" panose="00000400000000000000" pitchFamily="2" charset="-78"/>
              </a:rPr>
              <a:t>بیمناک</a:t>
            </a:r>
          </a:p>
          <a:p>
            <a:pPr algn="ctr"/>
            <a:r>
              <a:rPr lang="fa-IR" b="1" dirty="0">
                <a:cs typeface="B Nazanin" panose="00000400000000000000" pitchFamily="2" charset="-78"/>
              </a:rPr>
              <a:t>ابدیده-مجرب</a:t>
            </a:r>
          </a:p>
          <a:p>
            <a:pPr algn="ctr"/>
            <a:r>
              <a:rPr lang="fa-IR" b="1" dirty="0">
                <a:cs typeface="B Nazanin" panose="00000400000000000000" pitchFamily="2" charset="-78"/>
              </a:rPr>
              <a:t>خودبسنده</a:t>
            </a:r>
          </a:p>
          <a:p>
            <a:pPr algn="ctr"/>
            <a:r>
              <a:rPr lang="fa-IR" b="1" dirty="0">
                <a:cs typeface="B Nazanin" panose="00000400000000000000" pitchFamily="2" charset="-78"/>
              </a:rPr>
              <a:t>کنترل شده،بااراده</a:t>
            </a:r>
            <a:endParaRPr lang="en-US" b="1" dirty="0">
              <a:cs typeface="B Nazanin" panose="00000400000000000000" pitchFamily="2" charset="-78"/>
            </a:endParaRPr>
          </a:p>
        </p:txBody>
      </p:sp>
      <p:sp>
        <p:nvSpPr>
          <p:cNvPr id="7" name="Title 6"/>
          <p:cNvSpPr>
            <a:spLocks noGrp="1"/>
          </p:cNvSpPr>
          <p:nvPr>
            <p:ph type="title"/>
          </p:nvPr>
        </p:nvSpPr>
        <p:spPr>
          <a:xfrm>
            <a:off x="764178" y="267788"/>
            <a:ext cx="10396882" cy="688285"/>
          </a:xfrm>
        </p:spPr>
        <p:txBody>
          <a:bodyPr>
            <a:normAutofit/>
          </a:bodyPr>
          <a:lstStyle/>
          <a:p>
            <a:pPr algn="r" rtl="1"/>
            <a:r>
              <a:rPr lang="fa-IR" sz="3600" dirty="0">
                <a:cs typeface="B Titr" panose="00000700000000000000" pitchFamily="2" charset="-78"/>
              </a:rPr>
              <a:t>شانزده ویژگی شخصیتی:</a:t>
            </a:r>
            <a:endParaRPr lang="en-US" sz="3600" dirty="0">
              <a:cs typeface="B Titr" panose="00000700000000000000" pitchFamily="2" charset="-78"/>
            </a:endParaRPr>
          </a:p>
        </p:txBody>
      </p:sp>
      <p:sp>
        <p:nvSpPr>
          <p:cNvPr id="8" name="Slide Number Placeholder 7"/>
          <p:cNvSpPr>
            <a:spLocks noGrp="1"/>
          </p:cNvSpPr>
          <p:nvPr>
            <p:ph type="sldNum" sz="quarter" idx="12"/>
          </p:nvPr>
        </p:nvSpPr>
        <p:spPr/>
        <p:txBody>
          <a:bodyPr/>
          <a:lstStyle/>
          <a:p>
            <a:fld id="{6D22F896-40B5-4ADD-8801-0D06FADFA095}" type="slidenum">
              <a:rPr lang="en-US" smtClean="0"/>
              <a:t>29</a:t>
            </a:fld>
            <a:endParaRPr lang="en-US" dirty="0"/>
          </a:p>
        </p:txBody>
      </p:sp>
      <p:sp>
        <p:nvSpPr>
          <p:cNvPr id="10" name="Left-Right Arrow 9"/>
          <p:cNvSpPr/>
          <p:nvPr/>
        </p:nvSpPr>
        <p:spPr>
          <a:xfrm>
            <a:off x="6727371" y="3513909"/>
            <a:ext cx="45719" cy="463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12" name="Left-Right Arrow 11"/>
          <p:cNvSpPr/>
          <p:nvPr/>
        </p:nvSpPr>
        <p:spPr>
          <a:xfrm>
            <a:off x="6327648" y="3700061"/>
            <a:ext cx="1216152" cy="49122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13" name="Left-Right Arrow 12"/>
          <p:cNvSpPr/>
          <p:nvPr/>
        </p:nvSpPr>
        <p:spPr>
          <a:xfrm>
            <a:off x="3707121" y="3700061"/>
            <a:ext cx="1216152" cy="49122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Tree>
    <p:extLst>
      <p:ext uri="{BB962C8B-B14F-4D97-AF65-F5344CB8AC3E}">
        <p14:creationId xmlns:p14="http://schemas.microsoft.com/office/powerpoint/2010/main" val="874270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a:cs typeface="B Titr" panose="00000700000000000000" pitchFamily="2" charset="-78"/>
              </a:rPr>
              <a:t>مثال :تفاوت شیوه کار در دو کشور</a:t>
            </a:r>
            <a:endParaRPr lang="en-US" sz="3600" dirty="0">
              <a:cs typeface="B Titr" panose="00000700000000000000" pitchFamily="2" charset="-78"/>
            </a:endParaRPr>
          </a:p>
        </p:txBody>
      </p:sp>
      <p:sp>
        <p:nvSpPr>
          <p:cNvPr id="3" name="Content Placeholder 2"/>
          <p:cNvSpPr>
            <a:spLocks noGrp="1"/>
          </p:cNvSpPr>
          <p:nvPr>
            <p:ph sz="quarter" idx="13"/>
          </p:nvPr>
        </p:nvSpPr>
        <p:spPr/>
        <p:txBody>
          <a:bodyPr>
            <a:normAutofit/>
          </a:bodyPr>
          <a:lstStyle/>
          <a:p>
            <a:pPr marL="0" indent="0" algn="r" rtl="1">
              <a:buNone/>
            </a:pPr>
            <a:r>
              <a:rPr lang="fa-IR" sz="2400" dirty="0">
                <a:cs typeface="B Nazanin" panose="00000400000000000000" pitchFamily="2" charset="-78"/>
              </a:rPr>
              <a:t>کارگران ژاپنی</a:t>
            </a:r>
          </a:p>
          <a:p>
            <a:pPr algn="r" rtl="1">
              <a:buFont typeface="Wingdings" panose="05000000000000000000" pitchFamily="2" charset="2"/>
              <a:buChar char="v"/>
            </a:pPr>
            <a:r>
              <a:rPr lang="fa-IR" sz="1800" dirty="0">
                <a:cs typeface="B Nazanin" panose="00000400000000000000" pitchFamily="2" charset="-78"/>
              </a:rPr>
              <a:t>به صورت گروهی کار می کنند</a:t>
            </a:r>
          </a:p>
          <a:p>
            <a:pPr algn="r" rtl="1">
              <a:buFont typeface="Wingdings" panose="05000000000000000000" pitchFamily="2" charset="2"/>
              <a:buChar char="v"/>
            </a:pPr>
            <a:r>
              <a:rPr lang="fa-IR" sz="1800" dirty="0">
                <a:cs typeface="B Nazanin" panose="00000400000000000000" pitchFamily="2" charset="-78"/>
              </a:rPr>
              <a:t>گروه را معرف خود می دانند از تنهایی اجتناب می کنند</a:t>
            </a:r>
          </a:p>
          <a:p>
            <a:pPr algn="r" rtl="1">
              <a:buFont typeface="Wingdings" panose="05000000000000000000" pitchFamily="2" charset="2"/>
              <a:buChar char="v"/>
            </a:pPr>
            <a:r>
              <a:rPr lang="fa-IR" sz="1800" dirty="0">
                <a:cs typeface="B Nazanin" panose="00000400000000000000" pitchFamily="2" charset="-78"/>
              </a:rPr>
              <a:t>علاقه ایی به پذیرفتن مسولیت فردی ندارند</a:t>
            </a:r>
          </a:p>
          <a:p>
            <a:pPr algn="r" rtl="1">
              <a:buFont typeface="Wingdings" panose="05000000000000000000" pitchFamily="2" charset="2"/>
              <a:buChar char="v"/>
            </a:pPr>
            <a:r>
              <a:rPr lang="fa-IR" sz="1800" dirty="0">
                <a:cs typeface="B Nazanin" panose="00000400000000000000" pitchFamily="2" charset="-78"/>
              </a:rPr>
              <a:t>خطر پذیرند وبرای رهبران واقعی احترام قاِیل اند</a:t>
            </a:r>
          </a:p>
        </p:txBody>
      </p:sp>
      <p:sp>
        <p:nvSpPr>
          <p:cNvPr id="4" name="Content Placeholder 3"/>
          <p:cNvSpPr>
            <a:spLocks noGrp="1"/>
          </p:cNvSpPr>
          <p:nvPr>
            <p:ph sz="quarter" idx="14"/>
          </p:nvPr>
        </p:nvSpPr>
        <p:spPr/>
        <p:txBody>
          <a:bodyPr>
            <a:normAutofit/>
          </a:bodyPr>
          <a:lstStyle/>
          <a:p>
            <a:pPr marL="0" indent="0" algn="r" rtl="1">
              <a:buNone/>
            </a:pPr>
            <a:r>
              <a:rPr lang="fa-IR" sz="2800" dirty="0">
                <a:solidFill>
                  <a:schemeClr val="tx1">
                    <a:lumMod val="95000"/>
                    <a:lumOff val="5000"/>
                  </a:schemeClr>
                </a:solidFill>
                <a:cs typeface="B Nazanin" panose="00000400000000000000" pitchFamily="2" charset="-78"/>
              </a:rPr>
              <a:t>کارگران امریکایی</a:t>
            </a:r>
          </a:p>
          <a:p>
            <a:pPr algn="r" rtl="1">
              <a:buFont typeface="Wingdings" panose="05000000000000000000" pitchFamily="2" charset="2"/>
              <a:buChar char="v"/>
            </a:pPr>
            <a:r>
              <a:rPr lang="fa-IR" sz="1800" dirty="0">
                <a:solidFill>
                  <a:schemeClr val="tx1">
                    <a:lumMod val="95000"/>
                    <a:lumOff val="5000"/>
                  </a:schemeClr>
                </a:solidFill>
                <a:cs typeface="B Nazanin" panose="00000400000000000000" pitchFamily="2" charset="-78"/>
              </a:rPr>
              <a:t>تنها کار میکنند</a:t>
            </a:r>
          </a:p>
          <a:p>
            <a:pPr algn="r" rtl="1">
              <a:buFont typeface="Wingdings" panose="05000000000000000000" pitchFamily="2" charset="2"/>
              <a:buChar char="v"/>
            </a:pPr>
            <a:r>
              <a:rPr lang="fa-IR" sz="1800" dirty="0">
                <a:solidFill>
                  <a:schemeClr val="tx1">
                    <a:lumMod val="95000"/>
                    <a:lumOff val="5000"/>
                  </a:schemeClr>
                </a:solidFill>
                <a:cs typeface="B Nazanin" panose="00000400000000000000" pitchFamily="2" charset="-78"/>
              </a:rPr>
              <a:t>به مسولیت فردی اعتقاد دارند</a:t>
            </a:r>
          </a:p>
          <a:p>
            <a:pPr algn="r" rtl="1">
              <a:buFont typeface="Wingdings" panose="05000000000000000000" pitchFamily="2" charset="2"/>
              <a:buChar char="v"/>
            </a:pPr>
            <a:r>
              <a:rPr lang="fa-IR" sz="1800" dirty="0">
                <a:solidFill>
                  <a:schemeClr val="tx1">
                    <a:lumMod val="95000"/>
                    <a:lumOff val="5000"/>
                  </a:schemeClr>
                </a:solidFill>
                <a:cs typeface="B Nazanin" panose="00000400000000000000" pitchFamily="2" charset="-78"/>
              </a:rPr>
              <a:t>به سلسله مراتب اختیارات توجه میکنند</a:t>
            </a:r>
          </a:p>
          <a:p>
            <a:pPr algn="r" rtl="1">
              <a:buFont typeface="Wingdings" panose="05000000000000000000" pitchFamily="2" charset="2"/>
              <a:buChar char="v"/>
            </a:pPr>
            <a:r>
              <a:rPr lang="fa-IR" sz="1800" dirty="0">
                <a:solidFill>
                  <a:schemeClr val="tx1">
                    <a:lumMod val="95000"/>
                    <a:lumOff val="5000"/>
                  </a:schemeClr>
                </a:solidFill>
                <a:cs typeface="B Nazanin" panose="00000400000000000000" pitchFamily="2" charset="-78"/>
              </a:rPr>
              <a:t>محتاط هستند واز خطر اجتناب میکنند</a:t>
            </a:r>
            <a:endParaRPr lang="en-US" sz="1800" dirty="0">
              <a:solidFill>
                <a:schemeClr val="tx1">
                  <a:lumMod val="95000"/>
                  <a:lumOff val="5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979771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a:cs typeface="B Titr" panose="00000700000000000000" pitchFamily="2" charset="-78"/>
              </a:rPr>
              <a:t>شاخص مایرز-برگر</a:t>
            </a:r>
            <a:endParaRPr lang="en-US" sz="3600" dirty="0">
              <a:cs typeface="B Titr" panose="00000700000000000000" pitchFamily="2" charset="-78"/>
            </a:endParaRPr>
          </a:p>
        </p:txBody>
      </p:sp>
      <p:sp>
        <p:nvSpPr>
          <p:cNvPr id="3" name="Content Placeholder 2"/>
          <p:cNvSpPr>
            <a:spLocks noGrp="1"/>
          </p:cNvSpPr>
          <p:nvPr>
            <p:ph sz="quarter" idx="13"/>
          </p:nvPr>
        </p:nvSpPr>
        <p:spPr/>
        <p:txBody>
          <a:bodyPr>
            <a:normAutofit/>
          </a:bodyPr>
          <a:lstStyle/>
          <a:p>
            <a:pPr marL="0" indent="0" algn="r" rtl="1">
              <a:buNone/>
            </a:pPr>
            <a:r>
              <a:rPr lang="fa-IR" sz="2800" dirty="0">
                <a:cs typeface="B Nazanin" panose="00000400000000000000" pitchFamily="2" charset="-78"/>
              </a:rPr>
              <a:t>یکی از متداول ترین چارچوبهایی است که برای شناخت شخصیت به کار می برند این شاخص در واقع از 100پرسش شخصیتی تشکیل شده که فرد ازمون شونده باید درباره نوع احساسی که در یک وضع خاص دارد،یا اقدامی که صورت می دهد به انها پاسخ دهد</a:t>
            </a:r>
            <a:endParaRPr lang="en-US"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222670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a:cs typeface="B Nazanin" panose="00000400000000000000" pitchFamily="2" charset="-78"/>
            </a:endParaRPr>
          </a:p>
        </p:txBody>
      </p:sp>
      <p:sp>
        <p:nvSpPr>
          <p:cNvPr id="3" name="Content Placeholder 2"/>
          <p:cNvSpPr>
            <a:spLocks noGrp="1"/>
          </p:cNvSpPr>
          <p:nvPr>
            <p:ph sz="quarter" idx="13"/>
          </p:nvPr>
        </p:nvSpPr>
        <p:spPr>
          <a:xfrm>
            <a:off x="685800" y="330200"/>
            <a:ext cx="10394707" cy="5044385"/>
          </a:xfrm>
        </p:spPr>
        <p:txBody>
          <a:bodyPr/>
          <a:lstStyle/>
          <a:p>
            <a:endParaRPr lang="en-US" b="1" dirty="0">
              <a:cs typeface="B Nazanin" panose="00000400000000000000" pitchFamily="2" charset="-78"/>
            </a:endParaRPr>
          </a:p>
        </p:txBody>
      </p:sp>
      <p:sp>
        <p:nvSpPr>
          <p:cNvPr id="4" name="Oval 3"/>
          <p:cNvSpPr/>
          <p:nvPr/>
        </p:nvSpPr>
        <p:spPr>
          <a:xfrm>
            <a:off x="3881132" y="2614970"/>
            <a:ext cx="3289300" cy="914400"/>
          </a:xfrm>
          <a:prstGeom prst="ellipse">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fa-IR" sz="2800" b="1" dirty="0">
                <a:cs typeface="B Titr" panose="00000700000000000000" pitchFamily="2" charset="-78"/>
              </a:rPr>
              <a:t>الگوی شخصیتی</a:t>
            </a:r>
            <a:endParaRPr lang="en-US" sz="2800" b="1" dirty="0">
              <a:cs typeface="B Titr" panose="00000700000000000000" pitchFamily="2" charset="-78"/>
            </a:endParaRPr>
          </a:p>
        </p:txBody>
      </p:sp>
      <p:sp>
        <p:nvSpPr>
          <p:cNvPr id="6" name="Quad Arrow Callout 5"/>
          <p:cNvSpPr/>
          <p:nvPr/>
        </p:nvSpPr>
        <p:spPr>
          <a:xfrm>
            <a:off x="5120388" y="215556"/>
            <a:ext cx="2705100" cy="1796769"/>
          </a:xfrm>
          <a:prstGeom prst="quad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cs typeface="B Nazanin" panose="00000400000000000000" pitchFamily="2" charset="-78"/>
              </a:rPr>
              <a:t>از نظر احساسات باثبات</a:t>
            </a:r>
            <a:endParaRPr lang="en-US" b="1" dirty="0">
              <a:solidFill>
                <a:schemeClr val="tx1"/>
              </a:solidFill>
              <a:cs typeface="B Nazanin" panose="00000400000000000000" pitchFamily="2" charset="-78"/>
            </a:endParaRPr>
          </a:p>
        </p:txBody>
      </p:sp>
      <p:sp>
        <p:nvSpPr>
          <p:cNvPr id="7" name="Quad Arrow Callout 6"/>
          <p:cNvSpPr/>
          <p:nvPr/>
        </p:nvSpPr>
        <p:spPr>
          <a:xfrm>
            <a:off x="8013700" y="1837765"/>
            <a:ext cx="2311400" cy="1800503"/>
          </a:xfrm>
          <a:prstGeom prst="quad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cs typeface="B Nazanin" panose="00000400000000000000" pitchFamily="2" charset="-78"/>
              </a:rPr>
              <a:t>برونگرا</a:t>
            </a:r>
            <a:endParaRPr lang="en-US" b="1" dirty="0">
              <a:solidFill>
                <a:schemeClr val="tx1"/>
              </a:solidFill>
              <a:cs typeface="B Nazanin" panose="00000400000000000000" pitchFamily="2" charset="-78"/>
            </a:endParaRPr>
          </a:p>
        </p:txBody>
      </p:sp>
      <p:sp>
        <p:nvSpPr>
          <p:cNvPr id="8" name="Quad Arrow Callout 7"/>
          <p:cNvSpPr/>
          <p:nvPr/>
        </p:nvSpPr>
        <p:spPr>
          <a:xfrm>
            <a:off x="2958858" y="-209739"/>
            <a:ext cx="1844548" cy="1653829"/>
          </a:xfrm>
          <a:prstGeom prst="quad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سازشکار</a:t>
            </a:r>
            <a:endParaRPr lang="en-US" dirty="0">
              <a:solidFill>
                <a:schemeClr val="tx1"/>
              </a:solidFill>
            </a:endParaRPr>
          </a:p>
        </p:txBody>
      </p:sp>
      <p:sp>
        <p:nvSpPr>
          <p:cNvPr id="10" name="Quad Arrow Callout 9"/>
          <p:cNvSpPr/>
          <p:nvPr/>
        </p:nvSpPr>
        <p:spPr>
          <a:xfrm>
            <a:off x="3479800" y="3698184"/>
            <a:ext cx="1790700" cy="1676401"/>
          </a:xfrm>
          <a:prstGeom prst="quad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cs typeface="B Nazanin" panose="00000400000000000000" pitchFamily="2" charset="-78"/>
              </a:rPr>
              <a:t>باوجدان</a:t>
            </a:r>
            <a:endParaRPr lang="en-US" b="1" dirty="0">
              <a:solidFill>
                <a:schemeClr val="tx1"/>
              </a:solidFill>
              <a:cs typeface="B Nazanin" panose="00000400000000000000" pitchFamily="2" charset="-78"/>
            </a:endParaRPr>
          </a:p>
        </p:txBody>
      </p:sp>
      <p:sp>
        <p:nvSpPr>
          <p:cNvPr id="12" name="Quad Arrow Callout 11"/>
          <p:cNvSpPr/>
          <p:nvPr/>
        </p:nvSpPr>
        <p:spPr>
          <a:xfrm>
            <a:off x="1181100" y="1837765"/>
            <a:ext cx="2044700" cy="1762272"/>
          </a:xfrm>
          <a:prstGeom prst="quad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cs typeface="B Nazanin" panose="00000400000000000000" pitchFamily="2" charset="-78"/>
              </a:rPr>
              <a:t>با اغوش باز تجربه می اموزند</a:t>
            </a:r>
            <a:endParaRPr lang="en-US" b="1" dirty="0">
              <a:solidFill>
                <a:schemeClr val="tx1"/>
              </a:solidFill>
              <a:cs typeface="B Nazanin" panose="00000400000000000000" pitchFamily="2" charset="-78"/>
            </a:endParaRPr>
          </a:p>
        </p:txBody>
      </p:sp>
      <p:sp>
        <p:nvSpPr>
          <p:cNvPr id="13" name="Quad Arrow Callout 12"/>
          <p:cNvSpPr/>
          <p:nvPr/>
        </p:nvSpPr>
        <p:spPr>
          <a:xfrm>
            <a:off x="8129524" y="10758"/>
            <a:ext cx="2055876" cy="1622209"/>
          </a:xfrm>
          <a:prstGeom prst="quad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ماکیاولی گری</a:t>
            </a:r>
            <a:endParaRPr lang="en-US" dirty="0">
              <a:solidFill>
                <a:schemeClr val="tx1"/>
              </a:solidFill>
            </a:endParaRPr>
          </a:p>
        </p:txBody>
      </p:sp>
      <p:sp>
        <p:nvSpPr>
          <p:cNvPr id="14" name="Quad Arrow Callout 13"/>
          <p:cNvSpPr/>
          <p:nvPr/>
        </p:nvSpPr>
        <p:spPr>
          <a:xfrm>
            <a:off x="8280400" y="3835401"/>
            <a:ext cx="1905000" cy="1539184"/>
          </a:xfrm>
          <a:prstGeom prst="quad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cs typeface="B Nazanin" panose="00000400000000000000" pitchFamily="2" charset="-78"/>
              </a:rPr>
              <a:t>سازش با عوامل محیطی</a:t>
            </a:r>
            <a:endParaRPr lang="en-US" b="1" dirty="0">
              <a:solidFill>
                <a:schemeClr val="tx1"/>
              </a:solidFill>
              <a:cs typeface="B Nazanin" panose="00000400000000000000" pitchFamily="2" charset="-78"/>
            </a:endParaRPr>
          </a:p>
        </p:txBody>
      </p:sp>
      <p:sp>
        <p:nvSpPr>
          <p:cNvPr id="16" name="Quad Arrow Callout 15"/>
          <p:cNvSpPr/>
          <p:nvPr/>
        </p:nvSpPr>
        <p:spPr>
          <a:xfrm>
            <a:off x="482341" y="68631"/>
            <a:ext cx="1865376" cy="1506461"/>
          </a:xfrm>
          <a:prstGeom prst="quad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خودکامه</a:t>
            </a:r>
            <a:endParaRPr lang="en-US" dirty="0">
              <a:solidFill>
                <a:schemeClr val="tx1"/>
              </a:solidFill>
            </a:endParaRPr>
          </a:p>
        </p:txBody>
      </p:sp>
      <p:sp>
        <p:nvSpPr>
          <p:cNvPr id="17" name="Quad Arrow Callout 16"/>
          <p:cNvSpPr/>
          <p:nvPr/>
        </p:nvSpPr>
        <p:spPr>
          <a:xfrm>
            <a:off x="1181100" y="3600036"/>
            <a:ext cx="1906524" cy="1683163"/>
          </a:xfrm>
          <a:prstGeom prst="quad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cs typeface="B Nazanin" panose="00000400000000000000" pitchFamily="2" charset="-78"/>
              </a:rPr>
              <a:t>خطرپذیری</a:t>
            </a:r>
            <a:endParaRPr lang="en-US" b="1" dirty="0">
              <a:solidFill>
                <a:schemeClr val="tx1"/>
              </a:solidFill>
              <a:cs typeface="B Nazanin" panose="00000400000000000000" pitchFamily="2" charset="-78"/>
            </a:endParaRPr>
          </a:p>
        </p:txBody>
      </p:sp>
      <p:sp>
        <p:nvSpPr>
          <p:cNvPr id="18" name="Quad Arrow Callout 17"/>
          <p:cNvSpPr/>
          <p:nvPr/>
        </p:nvSpPr>
        <p:spPr>
          <a:xfrm>
            <a:off x="2438400" y="879095"/>
            <a:ext cx="45719" cy="45719"/>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19" name="Quad Arrow Callout 18"/>
          <p:cNvSpPr/>
          <p:nvPr/>
        </p:nvSpPr>
        <p:spPr>
          <a:xfrm>
            <a:off x="5906263" y="3939733"/>
            <a:ext cx="1893579" cy="1522132"/>
          </a:xfrm>
          <a:prstGeom prst="quad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cs typeface="B Nazanin" panose="00000400000000000000" pitchFamily="2" charset="-78"/>
              </a:rPr>
              <a:t>کانون کنترل</a:t>
            </a:r>
            <a:endParaRPr lang="en-US" b="1" dirty="0">
              <a:solidFill>
                <a:schemeClr val="tx1"/>
              </a:solidFill>
              <a:cs typeface="B Nazanin" panose="00000400000000000000" pitchFamily="2" charset="-78"/>
            </a:endParaRPr>
          </a:p>
        </p:txBody>
      </p:sp>
      <p:sp>
        <p:nvSpPr>
          <p:cNvPr id="20" name="Slide Number Placeholder 19"/>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1452371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a:cs typeface="B Titr" panose="00000700000000000000" pitchFamily="2" charset="-78"/>
              </a:rPr>
              <a:t>تناسب شخصیت با شغل</a:t>
            </a:r>
            <a:endParaRPr lang="en-US" sz="3600" dirty="0">
              <a:cs typeface="B Titr" panose="00000700000000000000" pitchFamily="2" charset="-78"/>
            </a:endParaRPr>
          </a:p>
        </p:txBody>
      </p:sp>
      <p:sp>
        <p:nvSpPr>
          <p:cNvPr id="4" name="Rectangle 3"/>
          <p:cNvSpPr/>
          <p:nvPr/>
        </p:nvSpPr>
        <p:spPr>
          <a:xfrm>
            <a:off x="10782300" y="23241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5" name="Rectangle 4"/>
          <p:cNvSpPr/>
          <p:nvPr/>
        </p:nvSpPr>
        <p:spPr>
          <a:xfrm>
            <a:off x="9001361" y="2324100"/>
            <a:ext cx="1803798" cy="45212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b="1" dirty="0">
                <a:solidFill>
                  <a:srgbClr val="00B0F0"/>
                </a:solidFill>
                <a:cs typeface="B Nazanin" panose="00000400000000000000" pitchFamily="2" charset="-78"/>
              </a:rPr>
              <a:t>نوع شغل</a:t>
            </a:r>
            <a:endParaRPr lang="en-US" sz="2400" b="1" dirty="0">
              <a:solidFill>
                <a:srgbClr val="00B0F0"/>
              </a:solidFill>
              <a:cs typeface="B Nazanin" panose="00000400000000000000" pitchFamily="2" charset="-78"/>
            </a:endParaRPr>
          </a:p>
        </p:txBody>
      </p:sp>
      <p:sp>
        <p:nvSpPr>
          <p:cNvPr id="6" name="Rectangle 5"/>
          <p:cNvSpPr/>
          <p:nvPr/>
        </p:nvSpPr>
        <p:spPr>
          <a:xfrm>
            <a:off x="5346700" y="2317749"/>
            <a:ext cx="1673859" cy="458471"/>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b="1" dirty="0">
                <a:solidFill>
                  <a:srgbClr val="00B0F0"/>
                </a:solidFill>
                <a:cs typeface="B Nazanin" panose="00000400000000000000" pitchFamily="2" charset="-78"/>
              </a:rPr>
              <a:t>ویژگیهای شخصیتی</a:t>
            </a:r>
            <a:endParaRPr lang="en-US" b="1" dirty="0">
              <a:solidFill>
                <a:srgbClr val="00B0F0"/>
              </a:solidFill>
              <a:cs typeface="B Nazanin" panose="00000400000000000000" pitchFamily="2" charset="-78"/>
            </a:endParaRPr>
          </a:p>
        </p:txBody>
      </p:sp>
      <p:sp>
        <p:nvSpPr>
          <p:cNvPr id="7" name="Rectangle 6"/>
          <p:cNvSpPr/>
          <p:nvPr/>
        </p:nvSpPr>
        <p:spPr>
          <a:xfrm>
            <a:off x="1427621" y="2301239"/>
            <a:ext cx="1938277" cy="47498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a:solidFill>
                  <a:srgbClr val="00B0F0"/>
                </a:solidFill>
                <a:cs typeface="B Nazanin" panose="00000400000000000000" pitchFamily="2" charset="-78"/>
              </a:rPr>
              <a:t>نمونه شغل</a:t>
            </a:r>
            <a:endParaRPr lang="en-US" sz="2000" b="1" dirty="0">
              <a:solidFill>
                <a:srgbClr val="00B0F0"/>
              </a:solidFill>
              <a:cs typeface="B Nazanin" panose="00000400000000000000" pitchFamily="2" charset="-78"/>
            </a:endParaRPr>
          </a:p>
        </p:txBody>
      </p:sp>
      <p:sp>
        <p:nvSpPr>
          <p:cNvPr id="8" name="Rectangle 7"/>
          <p:cNvSpPr/>
          <p:nvPr/>
        </p:nvSpPr>
        <p:spPr>
          <a:xfrm>
            <a:off x="9001361" y="2908924"/>
            <a:ext cx="1780939" cy="26981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واقع گرا</a:t>
            </a:r>
            <a:endParaRPr lang="en-US" b="1" dirty="0">
              <a:cs typeface="B Nazanin" panose="00000400000000000000" pitchFamily="2" charset="-78"/>
            </a:endParaRPr>
          </a:p>
        </p:txBody>
      </p:sp>
      <p:sp>
        <p:nvSpPr>
          <p:cNvPr id="9" name="Rectangle 8"/>
          <p:cNvSpPr/>
          <p:nvPr/>
        </p:nvSpPr>
        <p:spPr>
          <a:xfrm>
            <a:off x="8989931" y="3333958"/>
            <a:ext cx="1826658" cy="267753"/>
          </a:xfrm>
          <a:prstGeom prst="rect">
            <a:avLst/>
          </a:prstGeom>
          <a:ln>
            <a:solidFill>
              <a:schemeClr val="bg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کاوشگر</a:t>
            </a:r>
            <a:endParaRPr lang="en-US" b="1" dirty="0">
              <a:cs typeface="B Nazanin" panose="00000400000000000000" pitchFamily="2" charset="-78"/>
            </a:endParaRPr>
          </a:p>
        </p:txBody>
      </p:sp>
      <p:sp>
        <p:nvSpPr>
          <p:cNvPr id="10" name="Rectangle 9"/>
          <p:cNvSpPr/>
          <p:nvPr/>
        </p:nvSpPr>
        <p:spPr>
          <a:xfrm>
            <a:off x="9001362" y="4127500"/>
            <a:ext cx="1826658" cy="32641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سنت گرا</a:t>
            </a:r>
            <a:endParaRPr lang="en-US" b="1" dirty="0">
              <a:cs typeface="B Nazanin" panose="00000400000000000000" pitchFamily="2" charset="-78"/>
            </a:endParaRPr>
          </a:p>
        </p:txBody>
      </p:sp>
      <p:sp>
        <p:nvSpPr>
          <p:cNvPr id="11" name="Rectangle 10"/>
          <p:cNvSpPr/>
          <p:nvPr/>
        </p:nvSpPr>
        <p:spPr>
          <a:xfrm>
            <a:off x="9001361" y="4566240"/>
            <a:ext cx="1826658" cy="31056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سوداگر</a:t>
            </a:r>
            <a:endParaRPr lang="en-US" b="1" dirty="0">
              <a:cs typeface="B Nazanin" panose="00000400000000000000" pitchFamily="2" charset="-78"/>
            </a:endParaRPr>
          </a:p>
        </p:txBody>
      </p:sp>
      <p:sp>
        <p:nvSpPr>
          <p:cNvPr id="12" name="Rectangle 11"/>
          <p:cNvSpPr/>
          <p:nvPr/>
        </p:nvSpPr>
        <p:spPr>
          <a:xfrm>
            <a:off x="9001361" y="4989129"/>
            <a:ext cx="1826657" cy="34567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هنرگرا</a:t>
            </a:r>
            <a:endParaRPr lang="en-US" b="1" dirty="0">
              <a:cs typeface="B Nazanin" panose="00000400000000000000" pitchFamily="2" charset="-78"/>
            </a:endParaRPr>
          </a:p>
        </p:txBody>
      </p:sp>
      <p:sp>
        <p:nvSpPr>
          <p:cNvPr id="13" name="Rectangle 12"/>
          <p:cNvSpPr/>
          <p:nvPr/>
        </p:nvSpPr>
        <p:spPr>
          <a:xfrm>
            <a:off x="9001361" y="3714041"/>
            <a:ext cx="1816299" cy="301129"/>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b="1" dirty="0">
                <a:cs typeface="B Nazanin" panose="00000400000000000000" pitchFamily="2" charset="-78"/>
              </a:rPr>
              <a:t>اجتماعی</a:t>
            </a:r>
            <a:endParaRPr lang="en-US" b="1" dirty="0">
              <a:cs typeface="B Nazanin" panose="00000400000000000000" pitchFamily="2" charset="-78"/>
            </a:endParaRPr>
          </a:p>
        </p:txBody>
      </p:sp>
      <p:sp>
        <p:nvSpPr>
          <p:cNvPr id="16" name="Rectangle 15"/>
          <p:cNvSpPr/>
          <p:nvPr/>
        </p:nvSpPr>
        <p:spPr>
          <a:xfrm>
            <a:off x="5245100" y="2937868"/>
            <a:ext cx="1800859" cy="23109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کم رو،مقاوم،عمل گرا</a:t>
            </a:r>
            <a:endParaRPr lang="en-US" b="1" dirty="0">
              <a:cs typeface="B Nazanin" panose="00000400000000000000" pitchFamily="2" charset="-78"/>
            </a:endParaRPr>
          </a:p>
        </p:txBody>
      </p:sp>
      <p:sp>
        <p:nvSpPr>
          <p:cNvPr id="17" name="Rectangle 16"/>
          <p:cNvSpPr/>
          <p:nvPr/>
        </p:nvSpPr>
        <p:spPr>
          <a:xfrm>
            <a:off x="6578600" y="3467834"/>
            <a:ext cx="45719" cy="6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22" name="Rectangle 21"/>
          <p:cNvSpPr/>
          <p:nvPr/>
        </p:nvSpPr>
        <p:spPr>
          <a:xfrm>
            <a:off x="5346700" y="3339950"/>
            <a:ext cx="1765300" cy="26176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کنجکاو.مستقل</a:t>
            </a:r>
            <a:endParaRPr lang="en-US" b="1" dirty="0">
              <a:cs typeface="B Nazanin" panose="00000400000000000000" pitchFamily="2" charset="-78"/>
            </a:endParaRPr>
          </a:p>
        </p:txBody>
      </p:sp>
      <p:sp>
        <p:nvSpPr>
          <p:cNvPr id="23" name="Rectangle 22"/>
          <p:cNvSpPr/>
          <p:nvPr/>
        </p:nvSpPr>
        <p:spPr>
          <a:xfrm>
            <a:off x="5346700" y="3726301"/>
            <a:ext cx="1765300" cy="28886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صمیمی،گرم،دوستانه</a:t>
            </a:r>
            <a:endParaRPr lang="en-US" b="1" dirty="0">
              <a:cs typeface="B Nazanin" panose="00000400000000000000" pitchFamily="2" charset="-78"/>
            </a:endParaRPr>
          </a:p>
        </p:txBody>
      </p:sp>
      <p:sp>
        <p:nvSpPr>
          <p:cNvPr id="24" name="Rectangle 23"/>
          <p:cNvSpPr/>
          <p:nvPr/>
        </p:nvSpPr>
        <p:spPr>
          <a:xfrm>
            <a:off x="5346700" y="4102175"/>
            <a:ext cx="1765300" cy="35173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سازگار،کارا،عمل گرا</a:t>
            </a:r>
            <a:endParaRPr lang="en-US" b="1" dirty="0">
              <a:cs typeface="B Nazanin" panose="00000400000000000000" pitchFamily="2" charset="-78"/>
            </a:endParaRPr>
          </a:p>
        </p:txBody>
      </p:sp>
      <p:sp>
        <p:nvSpPr>
          <p:cNvPr id="30" name="Rectangle 29"/>
          <p:cNvSpPr/>
          <p:nvPr/>
        </p:nvSpPr>
        <p:spPr>
          <a:xfrm>
            <a:off x="5346700" y="4589155"/>
            <a:ext cx="1765300" cy="28764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دارای اعتماد به نفس</a:t>
            </a:r>
            <a:endParaRPr lang="en-US" b="1" dirty="0">
              <a:cs typeface="B Nazanin" panose="00000400000000000000" pitchFamily="2" charset="-78"/>
            </a:endParaRPr>
          </a:p>
        </p:txBody>
      </p:sp>
      <p:sp>
        <p:nvSpPr>
          <p:cNvPr id="32" name="Rectangle 31"/>
          <p:cNvSpPr/>
          <p:nvPr/>
        </p:nvSpPr>
        <p:spPr>
          <a:xfrm>
            <a:off x="6845300" y="51181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33" name="Rectangle 32"/>
          <p:cNvSpPr/>
          <p:nvPr/>
        </p:nvSpPr>
        <p:spPr>
          <a:xfrm>
            <a:off x="5346700" y="5028616"/>
            <a:ext cx="1765300" cy="30618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b="1" dirty="0">
                <a:cs typeface="B Nazanin" panose="00000400000000000000" pitchFamily="2" charset="-78"/>
              </a:rPr>
              <a:t>ارمان گرا</a:t>
            </a:r>
            <a:endParaRPr lang="en-US" b="1" dirty="0">
              <a:cs typeface="B Nazanin" panose="00000400000000000000" pitchFamily="2" charset="-78"/>
            </a:endParaRPr>
          </a:p>
        </p:txBody>
      </p:sp>
      <p:sp>
        <p:nvSpPr>
          <p:cNvPr id="34" name="Rectangle 33"/>
          <p:cNvSpPr/>
          <p:nvPr/>
        </p:nvSpPr>
        <p:spPr>
          <a:xfrm>
            <a:off x="1427621" y="2908925"/>
            <a:ext cx="1883538" cy="26981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مکانیک،کشاورز</a:t>
            </a:r>
            <a:endParaRPr lang="en-US" b="1" dirty="0">
              <a:cs typeface="B Nazanin" panose="00000400000000000000" pitchFamily="2" charset="-78"/>
            </a:endParaRPr>
          </a:p>
        </p:txBody>
      </p:sp>
      <p:sp>
        <p:nvSpPr>
          <p:cNvPr id="35" name="Rectangle 34"/>
          <p:cNvSpPr/>
          <p:nvPr/>
        </p:nvSpPr>
        <p:spPr>
          <a:xfrm>
            <a:off x="1427621" y="3345413"/>
            <a:ext cx="1883538" cy="30988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اقتصاددان</a:t>
            </a:r>
            <a:endParaRPr lang="en-US" b="1" dirty="0">
              <a:cs typeface="B Nazanin" panose="00000400000000000000" pitchFamily="2" charset="-78"/>
            </a:endParaRPr>
          </a:p>
        </p:txBody>
      </p:sp>
      <p:sp>
        <p:nvSpPr>
          <p:cNvPr id="37" name="Flowchart: Process 36"/>
          <p:cNvSpPr/>
          <p:nvPr/>
        </p:nvSpPr>
        <p:spPr>
          <a:xfrm>
            <a:off x="1427621" y="3769078"/>
            <a:ext cx="1883538" cy="246092"/>
          </a:xfrm>
          <a:prstGeom prst="flowChartProcess">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کارهای اجتماعی</a:t>
            </a:r>
            <a:endParaRPr lang="en-US" b="1" dirty="0">
              <a:cs typeface="B Nazanin" panose="00000400000000000000" pitchFamily="2" charset="-78"/>
            </a:endParaRPr>
          </a:p>
        </p:txBody>
      </p:sp>
      <p:sp>
        <p:nvSpPr>
          <p:cNvPr id="39" name="Flowchart: Process 38"/>
          <p:cNvSpPr/>
          <p:nvPr/>
        </p:nvSpPr>
        <p:spPr>
          <a:xfrm>
            <a:off x="1378193" y="4109393"/>
            <a:ext cx="1987705" cy="344518"/>
          </a:xfrm>
          <a:prstGeom prst="flowChartProcess">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حسابدار</a:t>
            </a:r>
            <a:endParaRPr lang="en-US" b="1" dirty="0">
              <a:cs typeface="B Nazanin" panose="00000400000000000000" pitchFamily="2" charset="-78"/>
            </a:endParaRPr>
          </a:p>
        </p:txBody>
      </p:sp>
      <p:sp>
        <p:nvSpPr>
          <p:cNvPr id="40" name="Flowchart: Process 39"/>
          <p:cNvSpPr/>
          <p:nvPr/>
        </p:nvSpPr>
        <p:spPr>
          <a:xfrm>
            <a:off x="1378193" y="4639641"/>
            <a:ext cx="1932966" cy="306187"/>
          </a:xfrm>
          <a:prstGeom prst="flowChartProcess">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وکیل حقوقی</a:t>
            </a:r>
            <a:endParaRPr lang="en-US" b="1" dirty="0">
              <a:cs typeface="B Nazanin" panose="00000400000000000000" pitchFamily="2" charset="-78"/>
            </a:endParaRPr>
          </a:p>
        </p:txBody>
      </p:sp>
      <p:sp>
        <p:nvSpPr>
          <p:cNvPr id="41" name="Flowchart: Process 40"/>
          <p:cNvSpPr/>
          <p:nvPr/>
        </p:nvSpPr>
        <p:spPr>
          <a:xfrm>
            <a:off x="1378193" y="5019229"/>
            <a:ext cx="1987705" cy="315574"/>
          </a:xfrm>
          <a:prstGeom prst="flowChartProcess">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b="1" dirty="0">
                <a:cs typeface="B Nazanin" panose="00000400000000000000" pitchFamily="2" charset="-78"/>
              </a:rPr>
              <a:t>نقاش</a:t>
            </a:r>
            <a:endParaRPr lang="en-US" b="1" dirty="0">
              <a:cs typeface="B Nazanin" panose="00000400000000000000" pitchFamily="2" charset="-78"/>
            </a:endParaRPr>
          </a:p>
        </p:txBody>
      </p:sp>
      <p:sp>
        <p:nvSpPr>
          <p:cNvPr id="44" name="Left Arrow 43"/>
          <p:cNvSpPr/>
          <p:nvPr/>
        </p:nvSpPr>
        <p:spPr>
          <a:xfrm>
            <a:off x="7835900" y="2984063"/>
            <a:ext cx="978408" cy="1666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46" name="Left Arrow 45"/>
          <p:cNvSpPr/>
          <p:nvPr/>
        </p:nvSpPr>
        <p:spPr>
          <a:xfrm>
            <a:off x="7835900" y="3368719"/>
            <a:ext cx="978408" cy="1618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48" name="Left Arrow 47"/>
          <p:cNvSpPr/>
          <p:nvPr/>
        </p:nvSpPr>
        <p:spPr>
          <a:xfrm>
            <a:off x="7861808" y="3769078"/>
            <a:ext cx="978408" cy="1552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50" name="Left Arrow 49"/>
          <p:cNvSpPr/>
          <p:nvPr/>
        </p:nvSpPr>
        <p:spPr>
          <a:xfrm>
            <a:off x="7861808" y="4218494"/>
            <a:ext cx="978408" cy="1287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51" name="Left Arrow 50"/>
          <p:cNvSpPr/>
          <p:nvPr/>
        </p:nvSpPr>
        <p:spPr>
          <a:xfrm flipV="1">
            <a:off x="7861808" y="4702062"/>
            <a:ext cx="978408" cy="1438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52" name="Left Arrow 51"/>
          <p:cNvSpPr/>
          <p:nvPr/>
        </p:nvSpPr>
        <p:spPr>
          <a:xfrm>
            <a:off x="7861808" y="5155015"/>
            <a:ext cx="978408" cy="1975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53" name="Left Arrow 52"/>
          <p:cNvSpPr/>
          <p:nvPr/>
        </p:nvSpPr>
        <p:spPr>
          <a:xfrm>
            <a:off x="3683962" y="2984063"/>
            <a:ext cx="978408" cy="1946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54" name="Left Arrow 53"/>
          <p:cNvSpPr/>
          <p:nvPr/>
        </p:nvSpPr>
        <p:spPr>
          <a:xfrm>
            <a:off x="3683962" y="3478236"/>
            <a:ext cx="978408" cy="1673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55" name="Left Arrow 54"/>
          <p:cNvSpPr/>
          <p:nvPr/>
        </p:nvSpPr>
        <p:spPr>
          <a:xfrm>
            <a:off x="3683962" y="3871234"/>
            <a:ext cx="978408" cy="1632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57" name="Left Arrow 56"/>
          <p:cNvSpPr/>
          <p:nvPr/>
        </p:nvSpPr>
        <p:spPr>
          <a:xfrm>
            <a:off x="3683962" y="4203149"/>
            <a:ext cx="978408" cy="1440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58" name="Left Arrow 57"/>
          <p:cNvSpPr/>
          <p:nvPr/>
        </p:nvSpPr>
        <p:spPr>
          <a:xfrm>
            <a:off x="3683962" y="4591241"/>
            <a:ext cx="978408" cy="1827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59" name="Left Arrow 58"/>
          <p:cNvSpPr/>
          <p:nvPr/>
        </p:nvSpPr>
        <p:spPr>
          <a:xfrm>
            <a:off x="3626502" y="5118100"/>
            <a:ext cx="978408" cy="1945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B Nazanin" panose="00000400000000000000" pitchFamily="2" charset="-78"/>
            </a:endParaRPr>
          </a:p>
        </p:txBody>
      </p:sp>
      <p:sp>
        <p:nvSpPr>
          <p:cNvPr id="60" name="Slide Number Placeholder 59"/>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6486713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4343400" y="1047750"/>
            <a:ext cx="2743200" cy="2540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H="1">
            <a:off x="3225800" y="1079500"/>
            <a:ext cx="1117600" cy="140970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225800" y="2489200"/>
            <a:ext cx="977900" cy="12319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V="1">
            <a:off x="4241800" y="3733800"/>
            <a:ext cx="2832100" cy="1270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7086600" y="2489200"/>
            <a:ext cx="1168400" cy="1244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7086600" y="1066800"/>
            <a:ext cx="1168400" cy="142240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4343400" y="1066800"/>
            <a:ext cx="2743200" cy="266700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flipH="1">
            <a:off x="4203700" y="1079500"/>
            <a:ext cx="2870200" cy="266700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flipH="1">
            <a:off x="3225800" y="1079500"/>
            <a:ext cx="3848100" cy="1409700"/>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3225800" y="2489200"/>
            <a:ext cx="3860800" cy="124460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7073900" y="1092200"/>
            <a:ext cx="0" cy="2641600"/>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flipV="1">
            <a:off x="4241800" y="2489200"/>
            <a:ext cx="4013200" cy="123190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4241800" y="1092200"/>
            <a:ext cx="101600" cy="2628900"/>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a:off x="4381500" y="1092200"/>
            <a:ext cx="3873500" cy="1416050"/>
          </a:xfrm>
          <a:prstGeom prst="line">
            <a:avLst/>
          </a:prstGeom>
        </p:spPr>
        <p:style>
          <a:lnRef idx="2">
            <a:schemeClr val="dk1"/>
          </a:lnRef>
          <a:fillRef idx="0">
            <a:schemeClr val="dk1"/>
          </a:fillRef>
          <a:effectRef idx="1">
            <a:schemeClr val="dk1"/>
          </a:effectRef>
          <a:fontRef idx="minor">
            <a:schemeClr val="tx1"/>
          </a:fontRef>
        </p:style>
      </p:cxnSp>
      <p:sp>
        <p:nvSpPr>
          <p:cNvPr id="43" name="Oval 42"/>
          <p:cNvSpPr/>
          <p:nvPr/>
        </p:nvSpPr>
        <p:spPr>
          <a:xfrm>
            <a:off x="7086600" y="800100"/>
            <a:ext cx="412750" cy="25400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i</a:t>
            </a:r>
            <a:endParaRPr lang="en-US" dirty="0"/>
          </a:p>
        </p:txBody>
      </p:sp>
      <p:sp>
        <p:nvSpPr>
          <p:cNvPr id="44" name="Oval 43"/>
          <p:cNvSpPr/>
          <p:nvPr/>
        </p:nvSpPr>
        <p:spPr>
          <a:xfrm>
            <a:off x="4000500" y="704850"/>
            <a:ext cx="381000" cy="349250"/>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r</a:t>
            </a:r>
          </a:p>
        </p:txBody>
      </p:sp>
      <p:sp>
        <p:nvSpPr>
          <p:cNvPr id="45" name="Oval 44"/>
          <p:cNvSpPr/>
          <p:nvPr/>
        </p:nvSpPr>
        <p:spPr>
          <a:xfrm>
            <a:off x="2870200" y="2343150"/>
            <a:ext cx="317500" cy="33020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p>
        </p:txBody>
      </p:sp>
      <p:sp>
        <p:nvSpPr>
          <p:cNvPr id="46" name="Oval 45"/>
          <p:cNvSpPr/>
          <p:nvPr/>
        </p:nvSpPr>
        <p:spPr>
          <a:xfrm>
            <a:off x="8356600" y="2413000"/>
            <a:ext cx="419100" cy="254000"/>
          </a:xfrm>
          <a:prstGeom prst="ellipse">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a</a:t>
            </a:r>
          </a:p>
        </p:txBody>
      </p:sp>
      <p:sp>
        <p:nvSpPr>
          <p:cNvPr id="47" name="Oval 46"/>
          <p:cNvSpPr/>
          <p:nvPr/>
        </p:nvSpPr>
        <p:spPr>
          <a:xfrm>
            <a:off x="7010400" y="3778250"/>
            <a:ext cx="346075" cy="393700"/>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48" name="Oval 47"/>
          <p:cNvSpPr/>
          <p:nvPr/>
        </p:nvSpPr>
        <p:spPr>
          <a:xfrm>
            <a:off x="3975100" y="3778250"/>
            <a:ext cx="292100" cy="425450"/>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e</a:t>
            </a:r>
          </a:p>
        </p:txBody>
      </p:sp>
      <p:sp>
        <p:nvSpPr>
          <p:cNvPr id="49" name="Rectangle 48"/>
          <p:cNvSpPr/>
          <p:nvPr/>
        </p:nvSpPr>
        <p:spPr>
          <a:xfrm rot="18811738">
            <a:off x="3372664" y="559344"/>
            <a:ext cx="876697" cy="4349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a:t>واقع گرا</a:t>
            </a:r>
            <a:endParaRPr lang="en-US" dirty="0"/>
          </a:p>
        </p:txBody>
      </p:sp>
      <p:sp>
        <p:nvSpPr>
          <p:cNvPr id="50" name="Rectangle 49"/>
          <p:cNvSpPr/>
          <p:nvPr/>
        </p:nvSpPr>
        <p:spPr>
          <a:xfrm rot="2227562">
            <a:off x="7130033" y="579021"/>
            <a:ext cx="1000125" cy="39562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a:t>کاوشگرا</a:t>
            </a:r>
            <a:endParaRPr lang="en-US" dirty="0"/>
          </a:p>
        </p:txBody>
      </p:sp>
      <p:sp>
        <p:nvSpPr>
          <p:cNvPr id="51" name="Rectangle 50"/>
          <p:cNvSpPr/>
          <p:nvPr/>
        </p:nvSpPr>
        <p:spPr>
          <a:xfrm rot="16200000">
            <a:off x="2108200" y="2368550"/>
            <a:ext cx="1054100" cy="3429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a:t>سنت گرا</a:t>
            </a:r>
            <a:endParaRPr lang="en-US" dirty="0"/>
          </a:p>
        </p:txBody>
      </p:sp>
      <p:sp>
        <p:nvSpPr>
          <p:cNvPr id="52" name="Rectangle 51"/>
          <p:cNvSpPr/>
          <p:nvPr/>
        </p:nvSpPr>
        <p:spPr>
          <a:xfrm rot="2072326">
            <a:off x="3336529" y="4159249"/>
            <a:ext cx="1251636" cy="3365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a:t>سوداگرا</a:t>
            </a:r>
            <a:endParaRPr lang="en-US" dirty="0"/>
          </a:p>
        </p:txBody>
      </p:sp>
      <p:sp>
        <p:nvSpPr>
          <p:cNvPr id="53" name="Rectangle 52"/>
          <p:cNvSpPr/>
          <p:nvPr/>
        </p:nvSpPr>
        <p:spPr>
          <a:xfrm rot="19611610">
            <a:off x="7015630" y="4102803"/>
            <a:ext cx="1066800" cy="33654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a:t>اجتماعی</a:t>
            </a:r>
            <a:endParaRPr lang="en-US" dirty="0"/>
          </a:p>
        </p:txBody>
      </p:sp>
      <p:sp>
        <p:nvSpPr>
          <p:cNvPr id="54" name="Rectangle 53"/>
          <p:cNvSpPr/>
          <p:nvPr/>
        </p:nvSpPr>
        <p:spPr>
          <a:xfrm rot="5400000">
            <a:off x="8142287" y="2338388"/>
            <a:ext cx="1333500" cy="3397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a:t>هنر گرا</a:t>
            </a:r>
            <a:endParaRPr lang="en-US" dirty="0"/>
          </a:p>
        </p:txBody>
      </p:sp>
      <p:sp>
        <p:nvSpPr>
          <p:cNvPr id="55" name="Rectangle 54"/>
          <p:cNvSpPr/>
          <p:nvPr/>
        </p:nvSpPr>
        <p:spPr>
          <a:xfrm>
            <a:off x="2635250" y="4872327"/>
            <a:ext cx="6483350" cy="46531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a:cs typeface="B Titr" panose="00000700000000000000" pitchFamily="2" charset="-78"/>
              </a:rPr>
              <a:t>نمودار 3-3:رابطه بین مشاغل و شخصیت</a:t>
            </a:r>
            <a:endParaRPr lang="en-US" dirty="0">
              <a:cs typeface="B Titr" panose="00000700000000000000" pitchFamily="2" charset="-78"/>
            </a:endParaRPr>
          </a:p>
        </p:txBody>
      </p:sp>
      <p:sp>
        <p:nvSpPr>
          <p:cNvPr id="56" name="Slide Number Placeholder 55"/>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6301333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a:cs typeface="B Titr" panose="00000700000000000000" pitchFamily="2" charset="-78"/>
              </a:rPr>
              <a:t>ادراک و عواملی که بر ادراک اثر می گذارد</a:t>
            </a:r>
            <a:endParaRPr lang="en-US" sz="3600" dirty="0">
              <a:cs typeface="B Titr" panose="00000700000000000000" pitchFamily="2" charset="-78"/>
            </a:endParaRPr>
          </a:p>
        </p:txBody>
      </p:sp>
      <p:sp>
        <p:nvSpPr>
          <p:cNvPr id="3" name="Content Placeholder 2"/>
          <p:cNvSpPr>
            <a:spLocks noGrp="1"/>
          </p:cNvSpPr>
          <p:nvPr>
            <p:ph sz="quarter" idx="13"/>
          </p:nvPr>
        </p:nvSpPr>
        <p:spPr/>
        <p:txBody>
          <a:bodyPr/>
          <a:lstStyle/>
          <a:p>
            <a:pPr marL="0" indent="0" algn="r" rtl="1">
              <a:buNone/>
            </a:pPr>
            <a:r>
              <a:rPr lang="fa-IR" b="1" dirty="0">
                <a:cs typeface="B Nazanin" panose="00000400000000000000" pitchFamily="2" charset="-78"/>
              </a:rPr>
              <a:t>ادراک فرایندی است که بدان وسیله فرد احساس خود را تفسیر می نماید تا بتواند به محیط خود معنی بدهد</a:t>
            </a:r>
          </a:p>
          <a:p>
            <a:pPr marL="0" indent="0" algn="r" rtl="1">
              <a:buNone/>
            </a:pPr>
            <a:endParaRPr lang="fa-IR" b="1" dirty="0">
              <a:cs typeface="B Nazanin" panose="00000400000000000000" pitchFamily="2" charset="-78"/>
            </a:endParaRPr>
          </a:p>
          <a:p>
            <a:pPr marL="0" indent="0" algn="r" rtl="1">
              <a:buNone/>
            </a:pPr>
            <a:r>
              <a:rPr lang="fa-IR" b="1" dirty="0">
                <a:cs typeface="B Nazanin" panose="00000400000000000000" pitchFamily="2" charset="-78"/>
              </a:rPr>
              <a:t>نگرش،شخصیت،انگیزش،علاقه،تجربیات،گذشته وانتظارات</a:t>
            </a:r>
            <a:endParaRPr lang="en-US"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8010128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a:t>تئوری و اسناد</a:t>
            </a:r>
            <a:endParaRPr lang="en-US" sz="3600" dirty="0"/>
          </a:p>
        </p:txBody>
      </p:sp>
      <p:sp>
        <p:nvSpPr>
          <p:cNvPr id="3" name="Content Placeholder 2"/>
          <p:cNvSpPr>
            <a:spLocks noGrp="1"/>
          </p:cNvSpPr>
          <p:nvPr>
            <p:ph sz="quarter" idx="13"/>
          </p:nvPr>
        </p:nvSpPr>
        <p:spPr/>
        <p:txBody>
          <a:bodyPr>
            <a:normAutofit/>
          </a:bodyPr>
          <a:lstStyle/>
          <a:p>
            <a:pPr marL="0" indent="0" algn="r" rtl="1">
              <a:buNone/>
            </a:pPr>
            <a:r>
              <a:rPr lang="fa-IR" sz="2800" b="1" dirty="0">
                <a:cs typeface="B Nazanin" panose="00000400000000000000" pitchFamily="2" charset="-78"/>
              </a:rPr>
              <a:t>ادراک پنداشت یا برداشت وقضاوت ما درباره کارهای فرد به شدت تحت تاثیر مفروضاتی قرار می گیرد که مادرباره وضع درونی شخص قائل می شویم</a:t>
            </a:r>
            <a:endParaRPr lang="en-US" sz="28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8931319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300"/>
            <a:ext cx="11959771" cy="6743700"/>
          </a:xfrm>
          <a:prstGeom prst="rect">
            <a:avLst/>
          </a:prstGeom>
        </p:spPr>
      </p:pic>
      <p:sp>
        <p:nvSpPr>
          <p:cNvPr id="2" name="Title 1"/>
          <p:cNvSpPr>
            <a:spLocks noGrp="1"/>
          </p:cNvSpPr>
          <p:nvPr>
            <p:ph type="title"/>
          </p:nvPr>
        </p:nvSpPr>
        <p:spPr>
          <a:xfrm>
            <a:off x="1562888" y="128974"/>
            <a:ext cx="10396882" cy="1151965"/>
          </a:xfrm>
        </p:spPr>
        <p:txBody>
          <a:bodyPr>
            <a:normAutofit/>
          </a:bodyPr>
          <a:lstStyle/>
          <a:p>
            <a:pPr algn="r" rtl="1"/>
            <a:r>
              <a:rPr lang="fa-IR" sz="3600" dirty="0">
                <a:cs typeface="B Titr" panose="00000700000000000000" pitchFamily="2" charset="-78"/>
              </a:rPr>
              <a:t>جمع بندیهای مکرر به هنگام قضاوت دیگران</a:t>
            </a:r>
            <a:endParaRPr lang="en-US" sz="3600" dirty="0">
              <a:cs typeface="B Titr" panose="00000700000000000000" pitchFamily="2" charset="-78"/>
            </a:endParaRPr>
          </a:p>
        </p:txBody>
      </p:sp>
      <p:sp>
        <p:nvSpPr>
          <p:cNvPr id="3" name="Content Placeholder 2"/>
          <p:cNvSpPr>
            <a:spLocks noGrp="1"/>
          </p:cNvSpPr>
          <p:nvPr>
            <p:ph sz="quarter" idx="13"/>
          </p:nvPr>
        </p:nvSpPr>
        <p:spPr>
          <a:xfrm>
            <a:off x="782530" y="3894339"/>
            <a:ext cx="10394707" cy="1775042"/>
          </a:xfrm>
        </p:spPr>
        <p:txBody>
          <a:bodyPr>
            <a:normAutofit/>
          </a:bodyPr>
          <a:lstStyle/>
          <a:p>
            <a:pPr marL="0" indent="0" algn="r" rtl="1">
              <a:buNone/>
            </a:pPr>
            <a:r>
              <a:rPr lang="fa-IR" sz="2800" b="1" dirty="0">
                <a:cs typeface="B Nazanin" panose="00000400000000000000" pitchFamily="2" charset="-78"/>
              </a:rPr>
              <a:t>قضاوت به تفسیری بستگی دارد ککه از نوع رفتار فرد میشود واین تئوری بیانگر این است که ما رفتار فردی را مشاهده میکنیم درصدد ان هستیم تاعلتهای بیرونی یا درونی ان را مشخص کنیم</a:t>
            </a:r>
            <a:endParaRPr lang="en-US" sz="28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131607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36914" y="566058"/>
            <a:ext cx="8592457" cy="4809218"/>
          </a:xfrm>
        </p:spPr>
      </p:pic>
      <p:sp>
        <p:nvSpPr>
          <p:cNvPr id="4" name="Slide Number Placeholder 3"/>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2997611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a:cs typeface="B Titr" panose="00000700000000000000" pitchFamily="2" charset="-78"/>
              </a:rPr>
              <a:t>به دهکده جهانی خوش امدید:</a:t>
            </a:r>
            <a:r>
              <a:rPr lang="en-US" sz="3600" dirty="0">
                <a:cs typeface="B Titr" panose="00000700000000000000" pitchFamily="2" charset="-78"/>
              </a:rPr>
              <a:t>global  village</a:t>
            </a:r>
          </a:p>
        </p:txBody>
      </p:sp>
      <p:sp>
        <p:nvSpPr>
          <p:cNvPr id="3" name="Content Placeholder 2"/>
          <p:cNvSpPr>
            <a:spLocks noGrp="1"/>
          </p:cNvSpPr>
          <p:nvPr>
            <p:ph sz="quarter" idx="13"/>
          </p:nvPr>
        </p:nvSpPr>
        <p:spPr/>
        <p:txBody>
          <a:bodyPr/>
          <a:lstStyle/>
          <a:p>
            <a:pPr algn="r" rtl="1"/>
            <a:r>
              <a:rPr lang="fa-IR" dirty="0">
                <a:cs typeface="B Nazanin" panose="00000400000000000000" pitchFamily="2" charset="-78"/>
              </a:rPr>
              <a:t>پژوهشگران معتقدند</a:t>
            </a:r>
            <a:r>
              <a:rPr lang="en-US" dirty="0">
                <a:cs typeface="B Nazanin" panose="00000400000000000000" pitchFamily="2" charset="-78"/>
              </a:rPr>
              <a:t> </a:t>
            </a:r>
            <a:r>
              <a:rPr lang="fa-IR" dirty="0">
                <a:cs typeface="B Nazanin" panose="00000400000000000000" pitchFamily="2" charset="-78"/>
              </a:rPr>
              <a:t>که بیش از یک دهه است که دنیا به خاطر حمل ونقل اسان ،ارتباطات،تلفن های بین المللی و شبکه های کامپیوتری به راحتی وبا سرعت با تمام نقاط ارتباط برقرار میکند وبه عبارتی دنیا به یک دهکده کوچک تبدیل شده است</a:t>
            </a:r>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0799"/>
            <a:ext cx="4034246" cy="2613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744679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a:cs typeface="B Titr" panose="00000700000000000000" pitchFamily="2" charset="-78"/>
              </a:rPr>
              <a:t>کشورهای چند ملیتی</a:t>
            </a:r>
            <a:endParaRPr lang="en-US" sz="3600" dirty="0">
              <a:cs typeface="B Titr" panose="00000700000000000000" pitchFamily="2" charset="-78"/>
            </a:endParaRPr>
          </a:p>
        </p:txBody>
      </p:sp>
      <p:sp>
        <p:nvSpPr>
          <p:cNvPr id="3" name="Content Placeholder 2"/>
          <p:cNvSpPr>
            <a:spLocks noGrp="1"/>
          </p:cNvSpPr>
          <p:nvPr>
            <p:ph sz="quarter" idx="13"/>
          </p:nvPr>
        </p:nvSpPr>
        <p:spPr>
          <a:xfrm>
            <a:off x="685800" y="2847703"/>
            <a:ext cx="10394707" cy="2526882"/>
          </a:xfrm>
        </p:spPr>
        <p:txBody>
          <a:bodyPr>
            <a:normAutofit/>
          </a:bodyPr>
          <a:lstStyle/>
          <a:p>
            <a:pPr algn="r" rtl="1"/>
            <a:r>
              <a:rPr lang="fa-IR" sz="2800" dirty="0">
                <a:cs typeface="B Nazanin" panose="00000400000000000000" pitchFamily="2" charset="-78"/>
              </a:rPr>
              <a:t>به شرکت هایی که در بیش از دو یا چند کشور به صورت همزمان فعالیت های عمده دارند وبه جای اینکه فعالیت های خود را درون مرزهای محلی محدود کنند در سطح جهان به رقابت می پردازند و در پی کسب مزایا و امکانات اقتصادی برمی ایند</a:t>
            </a:r>
            <a:endParaRPr lang="en-US"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07" y="130629"/>
            <a:ext cx="6858000" cy="28999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613014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a:cs typeface="B Titr" panose="00000700000000000000" pitchFamily="2" charset="-78"/>
              </a:rPr>
              <a:t>قراردادهای همکاری منطقه ایی</a:t>
            </a:r>
            <a:endParaRPr lang="en-US" sz="3600" dirty="0">
              <a:cs typeface="B Titr" panose="00000700000000000000" pitchFamily="2" charset="-78"/>
            </a:endParaRPr>
          </a:p>
        </p:txBody>
      </p:sp>
      <p:sp>
        <p:nvSpPr>
          <p:cNvPr id="3" name="Content Placeholder 2"/>
          <p:cNvSpPr>
            <a:spLocks noGrp="1"/>
          </p:cNvSpPr>
          <p:nvPr>
            <p:ph sz="quarter" idx="13"/>
          </p:nvPr>
        </p:nvSpPr>
        <p:spPr/>
        <p:txBody>
          <a:bodyPr>
            <a:normAutofit/>
          </a:bodyPr>
          <a:lstStyle/>
          <a:p>
            <a:pPr algn="r" rtl="1"/>
            <a:r>
              <a:rPr lang="fa-IR" sz="2800" dirty="0">
                <a:cs typeface="B Nazanin" panose="00000400000000000000" pitchFamily="2" charset="-78"/>
              </a:rPr>
              <a:t>در سایه پیدایش قراردادهای همکاری منطقه ایی .مرزهای ملی مخدوش و کمرنگ شده اند و معروف ترین این قراردادها اتحادیه اروپا است که از 15 کشور اروپای غربی تشکیل می شود</a:t>
            </a:r>
            <a:endParaRPr lang="en-US"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81" y="432872"/>
            <a:ext cx="5510349" cy="20252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243813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6948" y="91440"/>
            <a:ext cx="1358537" cy="91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a-IR" sz="2400" b="1" dirty="0">
                <a:cs typeface="B Nazanin" panose="00000400000000000000" pitchFamily="2" charset="-78"/>
              </a:rPr>
              <a:t>ابتدا</a:t>
            </a:r>
            <a:endParaRPr lang="en-US" sz="2400" b="1" dirty="0">
              <a:cs typeface="B Nazanin" panose="00000400000000000000" pitchFamily="2" charset="-78"/>
            </a:endParaRPr>
          </a:p>
        </p:txBody>
      </p:sp>
      <p:sp>
        <p:nvSpPr>
          <p:cNvPr id="3" name="Down Arrow 2"/>
          <p:cNvSpPr/>
          <p:nvPr/>
        </p:nvSpPr>
        <p:spPr>
          <a:xfrm>
            <a:off x="5502399" y="1005839"/>
            <a:ext cx="229254" cy="5159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4" name="Rectangle 3"/>
          <p:cNvSpPr/>
          <p:nvPr/>
        </p:nvSpPr>
        <p:spPr>
          <a:xfrm>
            <a:off x="1255989" y="1495702"/>
            <a:ext cx="8386354" cy="60742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a-IR" b="1" dirty="0">
                <a:cs typeface="B Nazanin" panose="00000400000000000000" pitchFamily="2" charset="-78"/>
              </a:rPr>
              <a:t>مالیات .یارانه.سیاست های ملی درون خود داشتند</a:t>
            </a:r>
            <a:endParaRPr lang="en-US" b="1" dirty="0">
              <a:cs typeface="B Nazanin" panose="00000400000000000000" pitchFamily="2" charset="-78"/>
            </a:endParaRPr>
          </a:p>
        </p:txBody>
      </p:sp>
      <p:sp>
        <p:nvSpPr>
          <p:cNvPr id="5" name="Down Arrow 4"/>
          <p:cNvSpPr/>
          <p:nvPr/>
        </p:nvSpPr>
        <p:spPr>
          <a:xfrm>
            <a:off x="5502399" y="2047603"/>
            <a:ext cx="222068" cy="731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6" name="Oval 5"/>
          <p:cNvSpPr/>
          <p:nvPr/>
        </p:nvSpPr>
        <p:spPr>
          <a:xfrm>
            <a:off x="5656216" y="29130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8" name="Oval 7"/>
          <p:cNvSpPr/>
          <p:nvPr/>
        </p:nvSpPr>
        <p:spPr>
          <a:xfrm>
            <a:off x="5195423" y="2723607"/>
            <a:ext cx="914400" cy="9144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a:cs typeface="B Nazanin" panose="00000400000000000000" pitchFamily="2" charset="-78"/>
              </a:rPr>
              <a:t>بازار</a:t>
            </a:r>
            <a:endParaRPr lang="en-US" sz="2000" b="1" dirty="0">
              <a:cs typeface="B Nazanin" panose="00000400000000000000" pitchFamily="2" charset="-78"/>
            </a:endParaRPr>
          </a:p>
        </p:txBody>
      </p:sp>
      <p:sp>
        <p:nvSpPr>
          <p:cNvPr id="9" name="Rectangle 8"/>
          <p:cNvSpPr/>
          <p:nvPr/>
        </p:nvSpPr>
        <p:spPr>
          <a:xfrm>
            <a:off x="2511006" y="3638007"/>
            <a:ext cx="6283234" cy="7315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a-IR" b="1" dirty="0">
                <a:cs typeface="B Nazanin" panose="00000400000000000000" pitchFamily="2" charset="-78"/>
              </a:rPr>
              <a:t>مسافرت ،استخدام،سرمایه گذاری ،بازرگانی مرزهای ملی از بین رفت</a:t>
            </a:r>
            <a:endParaRPr lang="en-US" b="1" dirty="0">
              <a:cs typeface="B Nazanin" panose="00000400000000000000" pitchFamily="2" charset="-78"/>
            </a:endParaRPr>
          </a:p>
        </p:txBody>
      </p:sp>
      <p:sp>
        <p:nvSpPr>
          <p:cNvPr id="10" name="Down Arrow 9"/>
          <p:cNvSpPr/>
          <p:nvPr/>
        </p:nvSpPr>
        <p:spPr>
          <a:xfrm>
            <a:off x="5449166" y="4369526"/>
            <a:ext cx="245909" cy="587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1" name="Rectangle 10"/>
          <p:cNvSpPr/>
          <p:nvPr/>
        </p:nvSpPr>
        <p:spPr>
          <a:xfrm>
            <a:off x="2731114" y="4957351"/>
            <a:ext cx="5682012" cy="5417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a-IR" b="1" dirty="0">
                <a:cs typeface="B Nazanin" panose="00000400000000000000" pitchFamily="2" charset="-78"/>
              </a:rPr>
              <a:t>پول.کارگر .کالا و خدمات در سراسر خاک این کشورها مشاهده میشود</a:t>
            </a:r>
            <a:endParaRPr lang="en-US" b="1" dirty="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cs typeface="B Nazanin" panose="00000400000000000000" pitchFamily="2" charset="-78"/>
              </a:rPr>
              <a:t>7</a:t>
            </a:fld>
            <a:endParaRPr lang="en-US" dirty="0">
              <a:cs typeface="B Nazanin" panose="00000400000000000000" pitchFamily="2" charset="-78"/>
            </a:endParaRPr>
          </a:p>
        </p:txBody>
      </p:sp>
    </p:spTree>
    <p:extLst>
      <p:ext uri="{BB962C8B-B14F-4D97-AF65-F5344CB8AC3E}">
        <p14:creationId xmlns:p14="http://schemas.microsoft.com/office/powerpoint/2010/main" val="4244805019"/>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28263" y="22860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431433" y="3541486"/>
            <a:ext cx="4075612" cy="15152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5400" dirty="0">
                <a:solidFill>
                  <a:schemeClr val="accent1"/>
                </a:solidFill>
              </a:rPr>
              <a:t>نفتا چیست؟</a:t>
            </a:r>
            <a:endParaRPr lang="en-US" sz="5400" dirty="0">
              <a:solidFill>
                <a:schemeClr val="accent1"/>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696" y="432767"/>
            <a:ext cx="4920343" cy="3108719"/>
          </a:xfrm>
          <a:prstGeom prst="rect">
            <a:avLst/>
          </a:prstGeom>
        </p:spPr>
      </p:pic>
    </p:spTree>
    <p:extLst>
      <p:ext uri="{BB962C8B-B14F-4D97-AF65-F5344CB8AC3E}">
        <p14:creationId xmlns:p14="http://schemas.microsoft.com/office/powerpoint/2010/main" val="42268121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نفتا</a:t>
            </a:r>
            <a:endParaRPr lang="en-US" dirty="0">
              <a:cs typeface="B Titr" panose="00000700000000000000" pitchFamily="2" charset="-78"/>
            </a:endParaRPr>
          </a:p>
        </p:txBody>
      </p:sp>
      <p:sp>
        <p:nvSpPr>
          <p:cNvPr id="3" name="Content Placeholder 2"/>
          <p:cNvSpPr>
            <a:spLocks noGrp="1"/>
          </p:cNvSpPr>
          <p:nvPr>
            <p:ph sz="quarter" idx="13"/>
          </p:nvPr>
        </p:nvSpPr>
        <p:spPr/>
        <p:txBody>
          <a:bodyPr/>
          <a:lstStyle/>
          <a:p>
            <a:pPr algn="r" rtl="1"/>
            <a:r>
              <a:rPr lang="fa-IR" dirty="0">
                <a:cs typeface="B Nazanin" panose="00000400000000000000" pitchFamily="2" charset="-78"/>
              </a:rPr>
              <a:t>قرارداد تجارت بین امریکا و کانادا در دهه 1990 که به موجب این قرارداد کالاهای رد وبدل شده بین این دو کشور از تعرفه گمرگی معاف باشد .</a:t>
            </a:r>
          </a:p>
          <a:p>
            <a:pPr algn="r" rtl="1"/>
            <a:r>
              <a:rPr lang="fa-IR" dirty="0">
                <a:cs typeface="B Nazanin" panose="00000400000000000000" pitchFamily="2" charset="-78"/>
              </a:rPr>
              <a:t>در سال 1994 نفتا مکزیک را هم به این دو کشور اضافه کرد وبزرگترین بازار تجاری با جمعیتی بالغ بر 370میلیون نفر و مبادله 6/5تریلیون دلار به وجود امد</a:t>
            </a:r>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29" y="478972"/>
            <a:ext cx="6858000" cy="21771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47171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758</TotalTime>
  <Words>1494</Words>
  <Application>Microsoft Office PowerPoint</Application>
  <PresentationFormat>Widescreen</PresentationFormat>
  <Paragraphs>274</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Impact</vt:lpstr>
      <vt:lpstr>Wingdings</vt:lpstr>
      <vt:lpstr>Main Event</vt:lpstr>
      <vt:lpstr>فصل دوم:رفتار سازمانی در سطح جهانی</vt:lpstr>
      <vt:lpstr>رفتار سازمانی در سطح جهان</vt:lpstr>
      <vt:lpstr>مثال :تفاوت شیوه کار در دو کشور</vt:lpstr>
      <vt:lpstr>به دهکده جهانی خوش امدید:global  village</vt:lpstr>
      <vt:lpstr>کشورهای چند ملیتی</vt:lpstr>
      <vt:lpstr>قراردادهای همکاری منطقه ایی</vt:lpstr>
      <vt:lpstr>PowerPoint Presentation</vt:lpstr>
      <vt:lpstr>PowerPoint Presentation</vt:lpstr>
      <vt:lpstr>نفتا</vt:lpstr>
      <vt:lpstr>رویارویی با مسائل بین المللی:</vt:lpstr>
      <vt:lpstr>PowerPoint Presentation</vt:lpstr>
      <vt:lpstr>جواب:</vt:lpstr>
      <vt:lpstr>ارزیابی تفاوت بین کشورها</vt:lpstr>
      <vt:lpstr>تحقیق کلاکهان واسترادبک</vt:lpstr>
      <vt:lpstr>نمودار :الگوی کلاکهان و استراد بک در موارد ابعاد فرهنگی</vt:lpstr>
      <vt:lpstr>PowerPoint Presentation</vt:lpstr>
      <vt:lpstr>توجه به زمان</vt:lpstr>
      <vt:lpstr>ماهیت فرد</vt:lpstr>
      <vt:lpstr>توجه به فعالیت</vt:lpstr>
      <vt:lpstr>توجه به مسولیت</vt:lpstr>
      <vt:lpstr>مفهوم فضا</vt:lpstr>
      <vt:lpstr>تحقیق هاف استد</vt:lpstr>
      <vt:lpstr>فصل سوم:مبانی رفتار فرد</vt:lpstr>
      <vt:lpstr>PowerPoint Presentation</vt:lpstr>
      <vt:lpstr>نگرش</vt:lpstr>
      <vt:lpstr>رضایت شغلی و عوامل تعیین کننده رضایت شغلی</vt:lpstr>
      <vt:lpstr>ناهمسانی شناختی</vt:lpstr>
      <vt:lpstr>شخصیت:</vt:lpstr>
      <vt:lpstr>شانزده ویژگی شخصیتی:</vt:lpstr>
      <vt:lpstr>شاخص مایرز-برگر</vt:lpstr>
      <vt:lpstr>PowerPoint Presentation</vt:lpstr>
      <vt:lpstr>تناسب شخصیت با شغل</vt:lpstr>
      <vt:lpstr>PowerPoint Presentation</vt:lpstr>
      <vt:lpstr>ادراک و عواملی که بر ادراک اثر می گذارد</vt:lpstr>
      <vt:lpstr>تئوری و اسناد</vt:lpstr>
      <vt:lpstr>جمع بندیهای مکرر به هنگام قضاوت دیگران</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Moorche</dc:creator>
  <cp:lastModifiedBy>Dr Zardashtian</cp:lastModifiedBy>
  <cp:revision>133</cp:revision>
  <dcterms:created xsi:type="dcterms:W3CDTF">2017-02-18T21:39:41Z</dcterms:created>
  <dcterms:modified xsi:type="dcterms:W3CDTF">2020-03-27T18:36:39Z</dcterms:modified>
</cp:coreProperties>
</file>