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5"/>
  </p:notesMasterIdLst>
  <p:sldIdLst>
    <p:sldId id="260" r:id="rId2"/>
    <p:sldId id="275" r:id="rId3"/>
    <p:sldId id="299" r:id="rId4"/>
    <p:sldId id="300" r:id="rId5"/>
    <p:sldId id="301" r:id="rId6"/>
    <p:sldId id="302" r:id="rId7"/>
    <p:sldId id="303" r:id="rId8"/>
    <p:sldId id="305" r:id="rId9"/>
    <p:sldId id="320" r:id="rId10"/>
    <p:sldId id="307" r:id="rId11"/>
    <p:sldId id="308" r:id="rId12"/>
    <p:sldId id="309" r:id="rId13"/>
    <p:sldId id="310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276" r:id="rId23"/>
    <p:sldId id="29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2" autoAdjust="0"/>
    <p:restoredTop sz="94645" autoAdjust="0"/>
  </p:normalViewPr>
  <p:slideViewPr>
    <p:cSldViewPr snapToGrid="0">
      <p:cViewPr varScale="1">
        <p:scale>
          <a:sx n="68" d="100"/>
          <a:sy n="68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72208EF-307A-4923-BB5B-A1A59A9AE134}" type="datetimeFigureOut">
              <a:rPr lang="fa-IR" smtClean="0"/>
              <a:pPr/>
              <a:t>03/08/1441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FEDE6C3-6901-4C5F-8EEE-AAEDE31ECEB7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8857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DE6C3-6901-4C5F-8EEE-AAEDE31ECEB7}" type="slidenum">
              <a:rPr lang="fa-IR" smtClean="0"/>
              <a:pPr/>
              <a:t>9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313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a-IR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916DCB-9595-48BE-952C-B9D0DDF0752A}" type="slidenum">
              <a:rPr 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6AE631-12C4-4EBE-A34B-10915975D6E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2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4DE3-08A1-430D-A6B2-639342E395B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89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E009-CEF8-4E5D-A394-D0F5A5A4876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BC2A-C686-4507-A19B-D7F30D2A23D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0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A4637-170C-457E-BE4F-DC12C5A393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0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BC86-6EF3-40AE-9934-0E941921C19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2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2B9B-C7F0-4266-9305-B60C37028D5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4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404AC-2645-451C-AB18-F577F864AFBC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0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62D7-1797-4263-82E9-440D55C24210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7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0CC57-5F1D-4408-943E-012DC5A06777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02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7E6B-B482-4093-A7B2-56D7EE495126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1707E-BBF8-441C-B7B2-49AB15B398D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4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76EEC-A36C-4279-99B9-59C6FACE357F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60DD4-7CB3-4944-9860-E50C7A1A955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06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9FA5D-43EC-47B0-B215-79FFB055842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B6F6-D7B1-42F5-9DE4-E88D5858CFE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15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C79AD-7875-4B41-8ACB-241FE97C259B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5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A5B304-D017-4887-9E20-88657DEBE6E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49391" y="1021472"/>
            <a:ext cx="9755187" cy="2766528"/>
          </a:xfrm>
        </p:spPr>
        <p:txBody>
          <a:bodyPr>
            <a:normAutofit/>
          </a:bodyPr>
          <a:lstStyle/>
          <a:p>
            <a:r>
              <a:rPr lang="fa-IR" sz="3200" dirty="0">
                <a:cs typeface="+mn-cs"/>
              </a:rPr>
              <a:t>دانشکده علوم ورزشی </a:t>
            </a:r>
            <a:br>
              <a:rPr lang="fa-IR" sz="3200" dirty="0"/>
            </a:br>
            <a:r>
              <a:rPr lang="en-US" sz="3200" dirty="0"/>
              <a:t> </a:t>
            </a:r>
            <a:br>
              <a:rPr lang="en-US" sz="3200" dirty="0"/>
            </a:br>
            <a:r>
              <a:rPr lang="fa-IR" sz="3200" dirty="0">
                <a:solidFill>
                  <a:srgbClr val="7030A0"/>
                </a:solidFill>
                <a:cs typeface="+mn-cs"/>
              </a:rPr>
              <a:t>موضوع: تعارض و مذاکره</a:t>
            </a:r>
            <a:br>
              <a:rPr lang="fa-IR" sz="3200" dirty="0">
                <a:solidFill>
                  <a:srgbClr val="7030A0"/>
                </a:solidFill>
              </a:rPr>
            </a:br>
            <a:endParaRPr lang="fa-IR" sz="32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8238" y="3702858"/>
            <a:ext cx="2202066" cy="550333"/>
          </a:xfrm>
        </p:spPr>
        <p:txBody>
          <a:bodyPr/>
          <a:lstStyle/>
          <a:p>
            <a:r>
              <a:rPr lang="fa-IR" dirty="0"/>
              <a:t>بهار- 96 </a:t>
            </a:r>
          </a:p>
        </p:txBody>
      </p:sp>
      <p:pic>
        <p:nvPicPr>
          <p:cNvPr id="4" name="Picture 2" descr="C:\Users\Novin Pendar\Desktop\fatemeh\New fold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81" y="390858"/>
            <a:ext cx="1974272" cy="22118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63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861" y="168964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ارتباطات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5313" y="1325218"/>
            <a:ext cx="10394707" cy="413467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lnSpc>
                <a:spcPct val="160000"/>
              </a:lnSpc>
              <a:buNone/>
            </a:pPr>
            <a:r>
              <a:rPr lang="fa-IR" sz="2800" dirty="0"/>
              <a:t>ارتباطات به مقدار زیاد یا بسیار کم (ارتباط ضعیف)، موجب تعارض میشود.</a:t>
            </a:r>
          </a:p>
          <a:p>
            <a:pPr marL="0" indent="0" algn="r">
              <a:lnSpc>
                <a:spcPct val="16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علل بوجود آمدن تعارض از طریق ارتباطات: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ü"/>
            </a:pPr>
            <a:r>
              <a:rPr lang="fa-IR" sz="2800" dirty="0"/>
              <a:t>متفاوت بودن پنداشت و برداشت فردی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ü"/>
            </a:pPr>
            <a:r>
              <a:rPr lang="fa-IR" sz="2800" dirty="0"/>
              <a:t>اختلاف در آموزش و نارسایی اطلاعات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ü"/>
            </a:pPr>
            <a:r>
              <a:rPr lang="fa-IR" sz="2800" dirty="0"/>
              <a:t>مشکل در تعبیر و تفسیر گفتار</a:t>
            </a:r>
          </a:p>
          <a:p>
            <a:pPr algn="r">
              <a:lnSpc>
                <a:spcPct val="160000"/>
              </a:lnSpc>
              <a:buFont typeface="Wingdings" pitchFamily="2" charset="2"/>
              <a:buChar char="ü"/>
            </a:pPr>
            <a:r>
              <a:rPr lang="fa-IR" sz="2800" dirty="0"/>
              <a:t>انحراف ارتباطات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C:\Users\Novin Pendar\Desktop\پاور\مدیریت\فاطمههه\تعارض و مذاکره\Coversation_Silhouet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175" y="2266120"/>
            <a:ext cx="3750365" cy="2926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52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818" y="40750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ساختار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89044"/>
            <a:ext cx="10394707" cy="3585542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اندازه یا بزرگی گروه</a:t>
            </a:r>
          </a:p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میزان تخصصی بودن کارها</a:t>
            </a:r>
          </a:p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مرز مسئولیت ها و وظایف</a:t>
            </a:r>
          </a:p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سازگاری هدف عضو با گروه</a:t>
            </a:r>
          </a:p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شیوه یا سبک رهبری</a:t>
            </a:r>
          </a:p>
          <a:p>
            <a:pPr algn="r">
              <a:lnSpc>
                <a:spcPct val="110000"/>
              </a:lnSpc>
              <a:buFont typeface="Wingdings" pitchFamily="2" charset="2"/>
              <a:buChar char="ü"/>
            </a:pPr>
            <a:r>
              <a:rPr lang="fa-IR" sz="2800" dirty="0"/>
              <a:t>سیستم پرداخت حقوق و پاداش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122" name="Picture 2" descr="C:\Users\Novin Pendar\Desktop\پاور\حمایت\159846_4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65" y="1810578"/>
            <a:ext cx="4222888" cy="3211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38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7" y="5797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متغیرهای شخصی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6043" y="1467049"/>
            <a:ext cx="10394707" cy="254836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سیستم های ارزش فردی کدامند؟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ویژگی های شخصیتی (افراد خودکامه، اندیشه جزمی، مناعت طبع پایین)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170" name="Picture 2" descr="D:\phd.fatemeh\difrent\sport\66421218571293903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64" y="3592400"/>
            <a:ext cx="3369366" cy="176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878" y="43400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مرحله دوم؛ بروض تعارض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431236"/>
            <a:ext cx="10394707" cy="2419350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نوعی </a:t>
            </a:r>
            <a:r>
              <a:rPr lang="fa-IR" sz="2800" u="sng" dirty="0"/>
              <a:t>اضطراب، تنش، استیصال، دشمنی یا کینه توزی </a:t>
            </a:r>
            <a:r>
              <a:rPr lang="fa-IR" sz="2800" dirty="0"/>
              <a:t>در طرفین ایجاد می شود.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ممکن است به مرحله ظهور نرسد.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147" name="Picture 3" descr="D:\phd.fatemeh\difrent\sport\5ذ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242" y="3061044"/>
            <a:ext cx="4132401" cy="20277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019" y="314739"/>
            <a:ext cx="4403033" cy="1158140"/>
          </a:xfrm>
        </p:spPr>
        <p:txBody>
          <a:bodyPr/>
          <a:lstStyle/>
          <a:p>
            <a:r>
              <a:rPr lang="fa-IR" dirty="0">
                <a:cs typeface="+mn-cs"/>
              </a:rPr>
              <a:t>مرحله سوم؛ رفتار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860" y="2040834"/>
            <a:ext cx="618896" cy="212035"/>
          </a:xfrm>
        </p:spPr>
        <p:txBody>
          <a:bodyPr/>
          <a:lstStyle/>
          <a:p>
            <a:r>
              <a:rPr lang="smn-FI" dirty="0"/>
              <a:t>.</a:t>
            </a:r>
            <a:endParaRPr lang="fa-I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75496" y="2862470"/>
            <a:ext cx="4019366" cy="2425147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گذشت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سازش یا مصالحه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اثر فرهنگ طبیعی بر رفتار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64906" y="1722783"/>
            <a:ext cx="8799442" cy="861391"/>
          </a:xfrm>
        </p:spPr>
        <p:txBody>
          <a:bodyPr/>
          <a:lstStyle/>
          <a:p>
            <a:r>
              <a:rPr lang="fa-IR" sz="2800" dirty="0">
                <a:solidFill>
                  <a:schemeClr val="tx1"/>
                </a:solidFill>
              </a:rPr>
              <a:t>تعارض به صورت </a:t>
            </a:r>
            <a:r>
              <a:rPr lang="fa-IR" sz="2800" u="sng" dirty="0">
                <a:solidFill>
                  <a:schemeClr val="tx1"/>
                </a:solidFill>
              </a:rPr>
              <a:t>آشکاروهویدا </a:t>
            </a:r>
            <a:r>
              <a:rPr lang="fa-IR" sz="2800" dirty="0">
                <a:solidFill>
                  <a:schemeClr val="tx1"/>
                </a:solidFill>
              </a:rPr>
              <a:t>نمایان میگردد؛(حالتهای ظریف و شدید)</a:t>
            </a:r>
          </a:p>
          <a:p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8189843" y="2398644"/>
            <a:ext cx="2773570" cy="2869924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3200" dirty="0">
                <a:solidFill>
                  <a:srgbClr val="FF0000"/>
                </a:solidFill>
              </a:rPr>
              <a:t>انواع رفتار: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000" dirty="0"/>
              <a:t>رقابت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000" dirty="0"/>
              <a:t>همکاری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000" dirty="0"/>
              <a:t>اجتناب</a:t>
            </a:r>
          </a:p>
          <a:p>
            <a:pPr marL="0" indent="0" algn="r">
              <a:buNone/>
            </a:pPr>
            <a:endParaRPr lang="fa-IR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2" descr="D:\phd.fatemeh\difrent\sport\arbi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" y="2507643"/>
            <a:ext cx="3186382" cy="2581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0" y="473765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مرحله چهارم؛ نتایج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53715" y="1610176"/>
            <a:ext cx="10340009" cy="3585542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سازنده: </a:t>
            </a:r>
            <a:r>
              <a:rPr lang="fa-IR" sz="2800" dirty="0"/>
              <a:t>سطح متعادلی از تعارض موجب اثربخشی و بهبود عملکرد میشود.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/>
              <a:t>افزایش کیفیت تصمیمات و ایده ها – ابتکار عمل – خلاقیت – تولید و بازدهی گروه</a:t>
            </a:r>
          </a:p>
          <a:p>
            <a:pPr marL="0" indent="0" algn="r">
              <a:buNone/>
            </a:pPr>
            <a:endParaRPr lang="fa-IR" sz="2800" dirty="0"/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ویرانگر: </a:t>
            </a:r>
            <a:r>
              <a:rPr lang="fa-IR" sz="2800" dirty="0"/>
              <a:t>تضاد و اختلاف کنترل نشده       نارضایتی اعضاء(کاهش اثربخشی و ارتباطات)        گسستن رشته ها و پیوندها                ازهم پاشیدن گروه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6095994" y="4081668"/>
            <a:ext cx="530088" cy="2252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Left Arrow 5"/>
          <p:cNvSpPr/>
          <p:nvPr/>
        </p:nvSpPr>
        <p:spPr>
          <a:xfrm flipV="1">
            <a:off x="9104242" y="4731026"/>
            <a:ext cx="596349" cy="212008"/>
          </a:xfrm>
          <a:prstGeom prst="leftArrow">
            <a:avLst>
              <a:gd name="adj1" fmla="val 4351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Left Arrow 6"/>
          <p:cNvSpPr/>
          <p:nvPr/>
        </p:nvSpPr>
        <p:spPr>
          <a:xfrm>
            <a:off x="4614007" y="4515124"/>
            <a:ext cx="1309713" cy="7155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/>
              <a:t>حالت شدید</a:t>
            </a:r>
          </a:p>
        </p:txBody>
      </p:sp>
    </p:spTree>
    <p:extLst>
      <p:ext uri="{BB962C8B-B14F-4D97-AF65-F5344CB8AC3E}">
        <p14:creationId xmlns:p14="http://schemas.microsoft.com/office/powerpoint/2010/main" val="1615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461" y="407505"/>
            <a:ext cx="4880112" cy="1151965"/>
          </a:xfrm>
        </p:spPr>
        <p:txBody>
          <a:bodyPr>
            <a:normAutofit/>
          </a:bodyPr>
          <a:lstStyle/>
          <a:p>
            <a:r>
              <a:rPr lang="smn-FI" sz="4800" dirty="0">
                <a:cs typeface="+mn-cs"/>
              </a:rPr>
              <a:t>Negotiation </a:t>
            </a:r>
            <a:r>
              <a:rPr lang="fa-IR" sz="4800" dirty="0">
                <a:cs typeface="+mn-cs"/>
              </a:rPr>
              <a:t>مذاکره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2303" y="1378227"/>
            <a:ext cx="10394707" cy="3492776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800" dirty="0"/>
              <a:t>فرایندی که در آن دو طرف (یا دو گروه) کالا یا خدماتی را مبادله می کنند، و هر یک می کوشند تا منافع خود را تامین کنند.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u="sng" dirty="0"/>
              <a:t>زمانی که قدرت و اختیار زیاد نباشد</a:t>
            </a:r>
            <a:r>
              <a:rPr lang="fa-IR" sz="2800" dirty="0"/>
              <a:t>، که بتوان چیزی را بر دیگری تحمیل کرد؛ طرفین وارد مذاکره می شوند.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47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679" y="1441175"/>
            <a:ext cx="5039139" cy="745435"/>
          </a:xfrm>
        </p:spPr>
        <p:txBody>
          <a:bodyPr>
            <a:noAutofit/>
          </a:bodyPr>
          <a:lstStyle/>
          <a:p>
            <a:r>
              <a:rPr lang="fa-IR" dirty="0">
                <a:cs typeface="+mn-cs"/>
              </a:rPr>
              <a:t>استراتژی های مذاکره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79783" y="1679083"/>
            <a:ext cx="10394707" cy="3409752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استراتژی بردوباخت: </a:t>
            </a:r>
            <a:r>
              <a:rPr lang="fa-IR" sz="2800" dirty="0"/>
              <a:t>به نفع خود و به زیان دیگری کار کنیم.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استراتژی بدون باخت: </a:t>
            </a:r>
            <a:r>
              <a:rPr lang="fa-IR" sz="2800" dirty="0"/>
              <a:t>هیچ یک از طرفین بازنده نخواهند بود.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کدام یک بهترند؟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چرا از استراتژی بدون باخت کمتر استفاده می شود؟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0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730" y="619540"/>
            <a:ext cx="8539583" cy="1151965"/>
          </a:xfrm>
        </p:spPr>
        <p:txBody>
          <a:bodyPr>
            <a:noAutofit/>
          </a:bodyPr>
          <a:lstStyle/>
          <a:p>
            <a:r>
              <a:rPr lang="fa-IR" sz="4800" dirty="0">
                <a:cs typeface="+mn-cs"/>
              </a:rPr>
              <a:t>مسائلی که در فرایند مذاکره مطرح است</a:t>
            </a:r>
            <a:r>
              <a:rPr lang="fa-IR" sz="4400" dirty="0">
                <a:cs typeface="+mn-cs"/>
              </a:rPr>
              <a:t>: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73065"/>
            <a:ext cx="10394707" cy="331118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/>
              <a:t>یک سونگری ها در تصمیم گیری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/>
              <a:t>نقش ویژگیهای شخصیتی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3200" dirty="0"/>
              <a:t>اثر اختلافهای فرهنگی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074" name="Picture 2" descr="C:\Users\Novin Pendar\Desktop\پاور\مدیریت\فاطمههه\وفاداری\customerstalk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663" y="2093842"/>
            <a:ext cx="4528502" cy="2769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4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1" y="367748"/>
            <a:ext cx="10114720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یک سونگری ها در تصمیم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50505"/>
            <a:ext cx="10394707" cy="4028660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ü"/>
            </a:pPr>
            <a:r>
              <a:rPr lang="fa-IR" sz="2800" dirty="0"/>
              <a:t>اصرار ورزیدن و لجاجت در تعهد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مجموع برد و باخت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پایبندی به موضوع نخستین و اصرار کردن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تعیین چارچوب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پشیمانی بعد از قرارداد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اعتماد بیش از حد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5" name="Picture 3" descr="D:\phd.fatemeh\difrent\sport\arbitration_385x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74" y="1983684"/>
            <a:ext cx="3961848" cy="3025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4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10" y="212035"/>
            <a:ext cx="10664686" cy="1490870"/>
          </a:xfrm>
        </p:spPr>
        <p:txBody>
          <a:bodyPr>
            <a:normAutofit fontScale="90000"/>
          </a:bodyPr>
          <a:lstStyle/>
          <a:p>
            <a:r>
              <a:rPr lang="fa-IR" i="1" dirty="0">
                <a:cs typeface="+mn-cs"/>
              </a:rPr>
              <a:t>فهرست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55983" y="1515715"/>
            <a:ext cx="10495722" cy="393589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ارائه تعاریفی از تعارض 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سیر تکاملی اندیشه تعارض 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انواع تعارض و فرآیند آن 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مذاکره یا چانه زدن 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استراتژی های مذاکره  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مسائل مذاکره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6" name="Picture 2" descr="C:\Users\Novin Pendar\Desktop\پاور\مدیریت\فاطمههه\تعارض و مذاکره\4531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820" y="1598130"/>
            <a:ext cx="4762500" cy="310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86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17" y="646043"/>
            <a:ext cx="5936974" cy="1151965"/>
          </a:xfrm>
        </p:spPr>
        <p:txBody>
          <a:bodyPr>
            <a:noAutofit/>
          </a:bodyPr>
          <a:lstStyle/>
          <a:p>
            <a:r>
              <a:rPr lang="fa-IR" dirty="0">
                <a:cs typeface="+mn-cs"/>
              </a:rPr>
              <a:t>ویژگی های شخصیتی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40026" y="1470990"/>
            <a:ext cx="10394707" cy="2975942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800" dirty="0"/>
              <a:t>تا </a:t>
            </a:r>
            <a:r>
              <a:rPr lang="fa-IR" sz="2800" u="sng" dirty="0"/>
              <a:t>حدی</a:t>
            </a:r>
            <a:r>
              <a:rPr lang="fa-IR" sz="2800" dirty="0"/>
              <a:t> می تواند روی فرایند مذاکره اثرگذار باشد.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/>
              <a:t>یک ویژگی شخصیتی در یک فرد؛ به </a:t>
            </a:r>
            <a:r>
              <a:rPr lang="fa-IR" sz="2800" u="sng" dirty="0"/>
              <a:t>عوامل موقعیتی مذاکره</a:t>
            </a:r>
            <a:r>
              <a:rPr lang="fa-IR" sz="2800" dirty="0"/>
              <a:t> و </a:t>
            </a:r>
            <a:r>
              <a:rPr lang="fa-IR" sz="2800" u="sng" dirty="0"/>
              <a:t>موضوع مورد بحث </a:t>
            </a:r>
            <a:r>
              <a:rPr lang="fa-IR" sz="2800" dirty="0"/>
              <a:t>هم بستگی 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7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7286" y="487018"/>
            <a:ext cx="7301948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تفاوت های فرهنگی در مذاکره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19539" y="1524000"/>
            <a:ext cx="10394707" cy="38166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fa-IR" sz="2800" u="sng" dirty="0"/>
              <a:t>بسیار اثرگذار است.</a:t>
            </a:r>
          </a:p>
          <a:p>
            <a:pPr marL="0" indent="0" algn="r">
              <a:buNone/>
            </a:pPr>
            <a:r>
              <a:rPr lang="fa-IR" sz="2800" dirty="0">
                <a:solidFill>
                  <a:srgbClr val="FF0000"/>
                </a:solidFill>
              </a:rPr>
              <a:t>زمینه های اثر ویژگی فرهنگی بر فرایند مذاکره: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میزان آمادگی و تدارک برای مذاکره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شیوه ها و تکنیک های مورد استفاده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تعیین مسیر مذاکره</a:t>
            </a:r>
          </a:p>
          <a:p>
            <a:pPr algn="r">
              <a:buFont typeface="Wingdings" pitchFamily="2" charset="2"/>
              <a:buChar char="ü"/>
            </a:pPr>
            <a:r>
              <a:rPr lang="fa-IR" sz="2800" dirty="0"/>
              <a:t>تاکید نسبی بر کار در مقایسه با تاکید بر رفتار بین افراد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477" y="685800"/>
            <a:ext cx="9691205" cy="1151965"/>
          </a:xfrm>
        </p:spPr>
        <p:txBody>
          <a:bodyPr>
            <a:normAutofit fontScale="90000"/>
          </a:bodyPr>
          <a:lstStyle/>
          <a:p>
            <a:r>
              <a:rPr lang="fa-IR" dirty="0"/>
              <a:t>منبع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1817" y="2073966"/>
            <a:ext cx="10485783" cy="1172817"/>
          </a:xfrm>
        </p:spPr>
        <p:txBody>
          <a:bodyPr>
            <a:noAutofit/>
          </a:bodyPr>
          <a:lstStyle/>
          <a:p>
            <a:pPr marL="0" indent="0" algn="r">
              <a:lnSpc>
                <a:spcPct val="200000"/>
              </a:lnSpc>
              <a:buNone/>
            </a:pPr>
            <a:r>
              <a:rPr lang="fa-IR" sz="2800" dirty="0"/>
              <a:t>مبانی رفتار سازمانی، استیفن پی.رابینز، مترجمان: دکتر پارسائیان و دکتر اعرابی، دفتر پژوهشهای فرهنگی، فصل دوازدهم.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65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eaLnBrk="1" hangingPunct="1"/>
            <a:fld id="{5F0CF834-E88D-41D1-9FD0-1033C157AD43}" type="slidenum">
              <a:rPr lang="en-US" smtClean="0">
                <a:solidFill>
                  <a:schemeClr val="accent1"/>
                </a:solidFill>
              </a:rPr>
              <a:pPr eaLnBrk="1" hangingPunct="1"/>
              <a:t>23</a:t>
            </a:fld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Novin Pendar\Desktop\123235118157961002321511339534320255148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22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4773" y="513521"/>
            <a:ext cx="7623313" cy="1151965"/>
          </a:xfrm>
        </p:spPr>
        <p:txBody>
          <a:bodyPr>
            <a:normAutofit/>
          </a:bodyPr>
          <a:lstStyle/>
          <a:p>
            <a:r>
              <a:rPr lang="smn-FI" sz="4800" dirty="0">
                <a:cs typeface="B Arabic Style" pitchFamily="2" charset="-78"/>
              </a:rPr>
              <a:t> </a:t>
            </a:r>
            <a:r>
              <a:rPr lang="smn-FI" sz="4800" dirty="0">
                <a:cs typeface="+mn-cs"/>
              </a:rPr>
              <a:t>Conflict</a:t>
            </a:r>
            <a:r>
              <a:rPr lang="smn-FI" sz="4800" dirty="0">
                <a:cs typeface="B Arabic Style" pitchFamily="2" charset="-78"/>
              </a:rPr>
              <a:t> </a:t>
            </a:r>
            <a:r>
              <a:rPr lang="fa-IR" sz="4800" dirty="0">
                <a:cs typeface="+mn-cs"/>
              </a:rPr>
              <a:t>ارائه تعاریفی از تعارض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46044" y="1736035"/>
            <a:ext cx="10394707" cy="3108463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وجوه مشترک تعریفها: </a:t>
            </a:r>
            <a:r>
              <a:rPr lang="fa-IR" sz="2400" dirty="0"/>
              <a:t>مخالفت، تضاد، کمیابی (پول.کار.قدرت..)، سد و مانع شدن.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اختلاف در تعریفها حول محور</a:t>
            </a:r>
            <a:r>
              <a:rPr lang="fa-IR" sz="2400" u="sng" dirty="0">
                <a:solidFill>
                  <a:srgbClr val="FF0000"/>
                </a:solidFill>
              </a:rPr>
              <a:t> نیت </a:t>
            </a:r>
            <a:r>
              <a:rPr lang="fa-IR" sz="2400" dirty="0"/>
              <a:t>میچرخد. (آگاهانه - اتفاقی) (آشکار- پنهان)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/>
              <a:t>تعارض به نوع </a:t>
            </a:r>
            <a:r>
              <a:rPr lang="fa-IR" sz="2400" u="sng" dirty="0">
                <a:solidFill>
                  <a:srgbClr val="FF0000"/>
                </a:solidFill>
              </a:rPr>
              <a:t>پنداشت و ادراک </a:t>
            </a:r>
            <a:r>
              <a:rPr lang="fa-IR" sz="2400" dirty="0"/>
              <a:t>ما بستگی دارد.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تعریف کلی: </a:t>
            </a:r>
            <a:r>
              <a:rPr lang="fa-IR" sz="2400" dirty="0"/>
              <a:t>تلاش آگاهانه یک گروه، برای خنثی و مستاصل کردن تلاشهای گروه دیگروافزایش منافع خود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68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75" y="663791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سیر تکاملی اندیشه تعارض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799" y="1268267"/>
            <a:ext cx="10394707" cy="3311189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fa-IR" sz="2400" dirty="0">
                <a:solidFill>
                  <a:srgbClr val="FF0000"/>
                </a:solidFill>
              </a:rPr>
              <a:t>الف</a:t>
            </a:r>
            <a:r>
              <a:rPr lang="fa-IR" sz="2800" dirty="0">
                <a:solidFill>
                  <a:srgbClr val="FF0000"/>
                </a:solidFill>
              </a:rPr>
              <a:t>) </a:t>
            </a:r>
            <a:r>
              <a:rPr lang="fa-IR" sz="2800" dirty="0"/>
              <a:t>دیدگاه سنتی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ب) </a:t>
            </a:r>
            <a:r>
              <a:rPr lang="fa-IR" sz="2800" dirty="0"/>
              <a:t>دیدگاه روابط انسانی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fa-IR" sz="2800" dirty="0">
                <a:solidFill>
                  <a:srgbClr val="FF0000"/>
                </a:solidFill>
              </a:rPr>
              <a:t>ج)</a:t>
            </a:r>
            <a:r>
              <a:rPr lang="fa-IR" sz="2800" dirty="0"/>
              <a:t> دیدگاه تعامل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2" name="Picture 4" descr="C:\Users\Novin Pendar\Desktop\پاور\مدیریت\فاطمههه\وفاداری\151082288-56a796465f9b58b7d0ebf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773" y="1815756"/>
            <a:ext cx="4210878" cy="28598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1940" y="526774"/>
            <a:ext cx="6881190" cy="1151965"/>
          </a:xfrm>
        </p:spPr>
        <p:txBody>
          <a:bodyPr>
            <a:normAutofit/>
          </a:bodyPr>
          <a:lstStyle/>
          <a:p>
            <a:r>
              <a:rPr lang="smn-FI" sz="4400" dirty="0">
                <a:cs typeface="+mn-cs"/>
              </a:rPr>
              <a:t>Traditional  view</a:t>
            </a:r>
            <a:r>
              <a:rPr lang="fa-IR" sz="4400" dirty="0">
                <a:cs typeface="+mn-cs"/>
              </a:rPr>
              <a:t>دیدگاه سنتی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5556" y="1626075"/>
            <a:ext cx="10394707" cy="3311189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تعارض بد است وبار منفی دارد، و موجب </a:t>
            </a:r>
            <a:r>
              <a:rPr lang="fa-IR" sz="2800" dirty="0">
                <a:solidFill>
                  <a:srgbClr val="FF0000"/>
                </a:solidFill>
              </a:rPr>
              <a:t>تخریب گروه </a:t>
            </a:r>
            <a:r>
              <a:rPr lang="fa-IR" sz="2800" dirty="0"/>
              <a:t>میشود.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مترادف واژه هایی مثل: تمرد، سرکشی، تخریب و بی منطقی است.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>
                <a:solidFill>
                  <a:srgbClr val="FF0000"/>
                </a:solidFill>
              </a:rPr>
              <a:t>علت: </a:t>
            </a:r>
            <a:r>
              <a:rPr lang="fa-IR" sz="2800" dirty="0"/>
              <a:t>نبود ارتباطات مناسب و اعتماد بین افراد، کوتاهی کردن آنان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در دو دههء </a:t>
            </a:r>
            <a:r>
              <a:rPr lang="fa-IR" sz="2800" u="sng" dirty="0"/>
              <a:t>1930- 1940</a:t>
            </a:r>
            <a:r>
              <a:rPr lang="fa-IR" sz="2800" dirty="0"/>
              <a:t> رواج داشت.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1748" y="487017"/>
            <a:ext cx="9399103" cy="1151965"/>
          </a:xfrm>
        </p:spPr>
        <p:txBody>
          <a:bodyPr>
            <a:normAutofit/>
          </a:bodyPr>
          <a:lstStyle/>
          <a:p>
            <a:r>
              <a:rPr lang="smn-FI" sz="4400" dirty="0">
                <a:cs typeface="+mn-cs"/>
              </a:rPr>
              <a:t>Human relations  view</a:t>
            </a:r>
            <a:r>
              <a:rPr lang="fa-IR" sz="4400" dirty="0">
                <a:cs typeface="+mn-cs"/>
              </a:rPr>
              <a:t>دیدگاه روابط انسانی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287" y="1431236"/>
            <a:ext cx="10499035" cy="3347002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تعارض </a:t>
            </a:r>
            <a:r>
              <a:rPr lang="fa-IR" sz="2800" dirty="0">
                <a:solidFill>
                  <a:srgbClr val="FF0000"/>
                </a:solidFill>
              </a:rPr>
              <a:t>یک امر طبیعی </a:t>
            </a:r>
            <a:r>
              <a:rPr lang="fa-IR" sz="2800" dirty="0"/>
              <a:t>و </a:t>
            </a:r>
            <a:r>
              <a:rPr lang="fa-IR" sz="2800" dirty="0">
                <a:solidFill>
                  <a:srgbClr val="FF0000"/>
                </a:solidFill>
              </a:rPr>
              <a:t>غیرقابل اجتناب </a:t>
            </a:r>
            <a:r>
              <a:rPr lang="fa-IR" sz="2800" dirty="0"/>
              <a:t>است.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باعث بهبود روابط میشود و باید آن را پذیرفت.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از آخرین سالهای </a:t>
            </a:r>
            <a:r>
              <a:rPr lang="fa-IR" sz="2800" u="sng" dirty="0"/>
              <a:t>1940</a:t>
            </a:r>
            <a:r>
              <a:rPr lang="fa-IR" sz="2800" dirty="0"/>
              <a:t> تا نیمه دههء </a:t>
            </a:r>
            <a:r>
              <a:rPr lang="fa-IR" sz="2800" u="sng" dirty="0"/>
              <a:t>1970</a:t>
            </a:r>
            <a:r>
              <a:rPr lang="fa-IR" sz="2800" dirty="0"/>
              <a:t> رواج داشت.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0706" y="434008"/>
            <a:ext cx="8034129" cy="1151965"/>
          </a:xfrm>
        </p:spPr>
        <p:txBody>
          <a:bodyPr>
            <a:normAutofit/>
          </a:bodyPr>
          <a:lstStyle/>
          <a:p>
            <a:r>
              <a:rPr lang="smn-FI" sz="4800" dirty="0">
                <a:cs typeface="+mn-cs"/>
              </a:rPr>
              <a:t>Interactionist  view</a:t>
            </a:r>
            <a:r>
              <a:rPr lang="fa-IR" sz="4800" dirty="0">
                <a:cs typeface="+mn-cs"/>
              </a:rPr>
              <a:t>دیدگاه تعامل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6287" y="1126434"/>
            <a:ext cx="10525539" cy="3697357"/>
          </a:xfrm>
        </p:spPr>
        <p:txBody>
          <a:bodyPr>
            <a:normAutofit/>
          </a:bodyPr>
          <a:lstStyle/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درحال حاضر این دیدگاه وجود دارد.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مقدار تعارض باید در حدی باشد، که بتواند گروه را </a:t>
            </a:r>
            <a:r>
              <a:rPr lang="fa-IR" sz="2800" u="sng" dirty="0"/>
              <a:t>زنده، باتحرک، خلاق و منتقد </a:t>
            </a:r>
            <a:r>
              <a:rPr lang="fa-IR" sz="2800" dirty="0"/>
              <a:t>کند.</a:t>
            </a:r>
          </a:p>
          <a:p>
            <a:pPr algn="r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800" dirty="0"/>
              <a:t>اینکه آیا تعارض خوب یا بد است، به </a:t>
            </a:r>
            <a:r>
              <a:rPr lang="fa-IR" sz="2800" u="sng" dirty="0"/>
              <a:t>نوع آن </a:t>
            </a:r>
            <a:r>
              <a:rPr lang="fa-IR" sz="2800" dirty="0"/>
              <a:t>بستگی دارد.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7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070" y="274983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fa-IR" dirty="0">
                <a:cs typeface="+mn-cs"/>
              </a:rPr>
              <a:t>انواع تعارض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590261"/>
            <a:ext cx="10394707" cy="3949147"/>
          </a:xfrm>
        </p:spPr>
        <p:txBody>
          <a:bodyPr>
            <a:normAutofit/>
          </a:bodyPr>
          <a:lstStyle/>
          <a:p>
            <a:pPr algn="r">
              <a:buFont typeface="Wingdings" pitchFamily="2" charset="2"/>
              <a:buChar char="ü"/>
            </a:pPr>
            <a:r>
              <a:rPr lang="smn-FI" sz="3200" dirty="0">
                <a:solidFill>
                  <a:srgbClr val="FF0000"/>
                </a:solidFill>
              </a:rPr>
              <a:t>Functional </a:t>
            </a:r>
            <a:r>
              <a:rPr lang="fa-IR" sz="3200" dirty="0">
                <a:solidFill>
                  <a:srgbClr val="FF0000"/>
                </a:solidFill>
              </a:rPr>
              <a:t>تعارض سازنده </a:t>
            </a:r>
            <a:r>
              <a:rPr lang="fa-IR" sz="2800" dirty="0">
                <a:solidFill>
                  <a:srgbClr val="FF0000"/>
                </a:solidFill>
              </a:rPr>
              <a:t> </a:t>
            </a:r>
          </a:p>
          <a:p>
            <a:pPr marL="0" indent="0" algn="r">
              <a:buNone/>
            </a:pPr>
            <a:r>
              <a:rPr lang="fa-IR" sz="2800" dirty="0"/>
              <a:t>هدف گروه را تایید و تقویت کند، موجب بهبود عملکرد شود.</a:t>
            </a:r>
          </a:p>
          <a:p>
            <a:pPr algn="r">
              <a:buFont typeface="Wingdings" pitchFamily="2" charset="2"/>
              <a:buChar char="ü"/>
            </a:pPr>
            <a:r>
              <a:rPr lang="smn-FI" sz="3200" dirty="0">
                <a:solidFill>
                  <a:srgbClr val="FF0000"/>
                </a:solidFill>
              </a:rPr>
              <a:t>Dysfunctional</a:t>
            </a:r>
            <a:r>
              <a:rPr lang="fa-IR" sz="3200" dirty="0">
                <a:solidFill>
                  <a:srgbClr val="FF0000"/>
                </a:solidFill>
              </a:rPr>
              <a:t>تعارض مخرب  </a:t>
            </a:r>
          </a:p>
          <a:p>
            <a:pPr marL="0" indent="0" algn="r">
              <a:buNone/>
            </a:pPr>
            <a:r>
              <a:rPr lang="fa-IR" sz="2800" dirty="0"/>
              <a:t>مانع از عملکرد خوب شود.</a:t>
            </a:r>
          </a:p>
          <a:p>
            <a:pPr marL="0" indent="0" algn="r">
              <a:buNone/>
            </a:pPr>
            <a:r>
              <a:rPr lang="fa-IR" sz="2800" dirty="0"/>
              <a:t>وجه تمیز، مشخص و روشنی بین این دو وجود ندارد.</a:t>
            </a:r>
          </a:p>
          <a:p>
            <a:pPr marL="0" indent="0" algn="r">
              <a:buNone/>
            </a:pPr>
            <a:r>
              <a:rPr lang="fa-IR" sz="2800" dirty="0"/>
              <a:t>بخاطر عملکرد گروه؛ </a:t>
            </a:r>
            <a:r>
              <a:rPr lang="fa-IR" sz="2800" u="sng" dirty="0"/>
              <a:t>هیچ تعارضی در همه شرایط قابل قبول یا مردود نمی باشد</a:t>
            </a:r>
            <a:r>
              <a:rPr lang="fa-IR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57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C:\Users\Novin Pendar\Desktop\لعیا\۲۰۱۷۰۵۰۷_۱۵۴۱۲۱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7" y="463826"/>
            <a:ext cx="9568069" cy="4956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6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TC104033927[[fn=Main Event]]</Template>
  <TotalTime>950</TotalTime>
  <Words>806</Words>
  <Application>Microsoft Office PowerPoint</Application>
  <PresentationFormat>Widescreen</PresentationFormat>
  <Paragraphs>130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Impact</vt:lpstr>
      <vt:lpstr>Trebuchet MS</vt:lpstr>
      <vt:lpstr>Wingdings</vt:lpstr>
      <vt:lpstr>Main Event</vt:lpstr>
      <vt:lpstr>دانشکده علوم ورزشی    موضوع: تعارض و مذاکره </vt:lpstr>
      <vt:lpstr>فهرست                                                 </vt:lpstr>
      <vt:lpstr> Conflict ارائه تعاریفی از تعارض</vt:lpstr>
      <vt:lpstr>سیر تکاملی اندیشه تعارض                         </vt:lpstr>
      <vt:lpstr>Traditional  viewدیدگاه سنتی </vt:lpstr>
      <vt:lpstr>Human relations  viewدیدگاه روابط انسانی </vt:lpstr>
      <vt:lpstr>Interactionist  viewدیدگاه تعامل </vt:lpstr>
      <vt:lpstr>انواع تعارض                                          </vt:lpstr>
      <vt:lpstr>PowerPoint Presentation</vt:lpstr>
      <vt:lpstr>ارتباطات                                              </vt:lpstr>
      <vt:lpstr>ساختار                                                  </vt:lpstr>
      <vt:lpstr>متغیرهای شخصی                                   </vt:lpstr>
      <vt:lpstr>مرحله دوم؛ بروض تعارض                        </vt:lpstr>
      <vt:lpstr>مرحله سوم؛ رفتار </vt:lpstr>
      <vt:lpstr>مرحله چهارم؛ نتایج                                  </vt:lpstr>
      <vt:lpstr>Negotiation مذاکره </vt:lpstr>
      <vt:lpstr>استراتژی های مذاکره                               </vt:lpstr>
      <vt:lpstr>مسائلی که در فرایند مذاکره مطرح است:                     </vt:lpstr>
      <vt:lpstr>یک سونگری ها در تصمیم                         </vt:lpstr>
      <vt:lpstr>ویژگی های شخصیتی                               </vt:lpstr>
      <vt:lpstr>تفاوت های فرهنگی در مذاکره                    </vt:lpstr>
      <vt:lpstr>منبع                                                       </vt:lpstr>
      <vt:lpstr>PowerPoint Presentation</vt:lpstr>
    </vt:vector>
  </TitlesOfParts>
  <Company>NPSoft.ir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تربیت بدنی در مدارس               عنوان: طبقه بندی و ارزیابی                 استاد مربوطه: دکتر عباسی گرد آورندگان: فاطمه صیادی    بهاره غلامی ویسی</dc:title>
  <dc:creator>NPSoft</dc:creator>
  <cp:lastModifiedBy>Dr Zardashtian</cp:lastModifiedBy>
  <cp:revision>188</cp:revision>
  <dcterms:created xsi:type="dcterms:W3CDTF">2014-04-10T05:33:20Z</dcterms:created>
  <dcterms:modified xsi:type="dcterms:W3CDTF">2020-03-27T18:43:16Z</dcterms:modified>
</cp:coreProperties>
</file>