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7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77" r:id="rId13"/>
    <p:sldId id="267" r:id="rId14"/>
    <p:sldId id="268" r:id="rId15"/>
    <p:sldId id="269" r:id="rId16"/>
    <p:sldId id="271" r:id="rId17"/>
    <p:sldId id="272" r:id="rId18"/>
    <p:sldId id="273" r:id="rId19"/>
    <p:sldId id="278" r:id="rId20"/>
    <p:sldId id="279" r:id="rId21"/>
    <p:sldId id="27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3" autoAdjust="0"/>
    <p:restoredTop sz="94660"/>
  </p:normalViewPr>
  <p:slideViewPr>
    <p:cSldViewPr snapToGrid="0">
      <p:cViewPr varScale="1">
        <p:scale>
          <a:sx n="72" d="100"/>
          <a:sy n="72" d="100"/>
        </p:scale>
        <p:origin x="7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9CA09-F648-4909-814B-12C93A881672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FDC21-EE59-4D02-A179-39CD30F05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92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9E3EC2F-C19A-4EB6-9B57-7F7B4C39A4BD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2651-97EF-40ED-A236-85BA6C6774F3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11CCE-83A1-4C85-A6BB-3F62BC5754E4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3C0D-59E5-4FBE-867F-05BC2F68564B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24603-CE6F-4708-A338-F9017F717350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0951-3C98-4F04-81ED-F5FF01EBEA39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575C-D7F5-4757-A178-3F41C422C56A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A85-E077-44B6-A07B-C89E215631EA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6740-415C-4C6B-8834-196F7A14AD1F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3CBD-2AD9-4A07-9F2D-C8F20805303E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3121-FB44-48A5-899C-60DFD7B42F7B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F9A9-C536-444A-A844-8C2799E75396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4CDC-4373-41FD-AF53-E53FF6DBCF77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D121-82F2-4927-84D1-B6A5CF605DD2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645D-4C3A-4BDE-9062-24216929D4C5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828A-B611-458F-8E64-AB70FC1B2AED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811E-C223-40CD-87D8-75FA26CCA013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9FA5764-437B-44BD-9093-B1DF6EC83F22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2800" dirty="0">
                <a:cs typeface="B Titr" panose="00000700000000000000" pitchFamily="2" charset="-78"/>
              </a:rPr>
              <a:t>فصل پنجم:انگیزش:از مفاهیم تا کاربرد</a:t>
            </a:r>
            <a:endParaRPr lang="en-US" sz="28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580828"/>
            <a:ext cx="10394707" cy="3685270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مشارکت کارکنان</a:t>
            </a:r>
          </a:p>
          <a:p>
            <a:pPr marL="0" indent="0" algn="r" rtl="1">
              <a:buNone/>
            </a:pPr>
            <a:r>
              <a:rPr lang="fa-IR" sz="2400" dirty="0">
                <a:cs typeface="B Nazanin" panose="00000400000000000000" pitchFamily="2" charset="-78"/>
              </a:rPr>
              <a:t>مشارکت کارکنان چیست</a:t>
            </a:r>
          </a:p>
          <a:p>
            <a:pPr marL="0" indent="0" algn="r" rtl="1">
              <a:buNone/>
            </a:pPr>
            <a:r>
              <a:rPr lang="fa-IR" sz="2400" dirty="0">
                <a:cs typeface="B Nazanin" panose="00000400000000000000" pitchFamily="2" charset="-78"/>
              </a:rPr>
              <a:t>شرکت کارکنان در مرحله عمل</a:t>
            </a:r>
          </a:p>
          <a:p>
            <a:pPr marL="0" indent="0" algn="r" rtl="1">
              <a:buNone/>
            </a:pP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برنامه هایی در زمینه پرداخت متغیر</a:t>
            </a:r>
          </a:p>
          <a:p>
            <a:pPr marL="0" indent="0" algn="r" rtl="1">
              <a:buNone/>
            </a:pPr>
            <a:r>
              <a:rPr lang="fa-IR" sz="2400" dirty="0">
                <a:cs typeface="B Nazanin" panose="00000400000000000000" pitchFamily="2" charset="-78"/>
              </a:rPr>
              <a:t>برنامه ای مبتنی بر حقوق متغیرچیست</a:t>
            </a:r>
          </a:p>
          <a:p>
            <a:pPr marL="0" indent="0" algn="r" rtl="1">
              <a:buNone/>
            </a:pPr>
            <a:r>
              <a:rPr lang="fa-IR" sz="2400" dirty="0">
                <a:cs typeface="B Nazanin" panose="00000400000000000000" pitchFamily="2" charset="-78"/>
              </a:rPr>
              <a:t>تئوری انتظار و برنامه مبتنی برپرداخت دستمزد متغیر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1" y="1472339"/>
            <a:ext cx="5079568" cy="20922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a-IR" sz="2400" dirty="0">
                <a:cs typeface="B Nazanin" panose="00000400000000000000" pitchFamily="2" charset="-78"/>
              </a:rPr>
              <a:t>برنامه ای مبتنی بردستمزد متغیر،در مرحله عمل</a:t>
            </a:r>
          </a:p>
          <a:p>
            <a:pPr algn="r"/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پرداخت بر اساس مهارت</a:t>
            </a:r>
          </a:p>
          <a:p>
            <a:pPr algn="r"/>
            <a:r>
              <a:rPr lang="fa-IR" sz="2400" dirty="0">
                <a:cs typeface="B Nazanin" panose="00000400000000000000" pitchFamily="2" charset="-78"/>
              </a:rPr>
              <a:t>برنامه پرداخت بر اساس مهارت چیست</a:t>
            </a:r>
          </a:p>
          <a:p>
            <a:pPr algn="r"/>
            <a:r>
              <a:rPr lang="fa-IR" sz="2400" dirty="0">
                <a:cs typeface="B Nazanin" panose="00000400000000000000" pitchFamily="2" charset="-78"/>
              </a:rPr>
              <a:t>پرداخت بر اساس مهارت وتئوری های انگیزش</a:t>
            </a:r>
          </a:p>
          <a:p>
            <a:pPr algn="r"/>
            <a:r>
              <a:rPr lang="fa-IR" sz="2400" dirty="0">
                <a:cs typeface="B Nazanin" panose="00000400000000000000" pitchFamily="2" charset="-78"/>
              </a:rPr>
              <a:t>برنامه پرداخت براساس مهارت،در مرحله عمل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64338" y="-322779"/>
            <a:ext cx="3151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نمونه هایی از برنامه های مشارکت کارکنان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b="1" dirty="0">
                <a:cs typeface="B Nazanin" panose="00000400000000000000" pitchFamily="2" charset="-78"/>
              </a:rPr>
              <a:t>برنامه هایی در زمینه پرداخت متغیر:</a:t>
            </a:r>
            <a:endParaRPr lang="en-US" sz="2800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400" dirty="0">
                <a:cs typeface="B Nazanin" panose="00000400000000000000" pitchFamily="2" charset="-78"/>
              </a:rPr>
              <a:t>میزان پاداش و جایزه شرکت بر اساس سوداوری شرکت محاسبه می شود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10" y="254043"/>
            <a:ext cx="4116350" cy="292311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40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957020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>
                <a:cs typeface="B Titr" panose="00000700000000000000" pitchFamily="2" charset="-78"/>
              </a:rPr>
              <a:t>برنامه های مبتنی بر حقوق متغیرچیست؟</a:t>
            </a:r>
            <a:endParaRPr lang="en-US" sz="28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42822"/>
            <a:ext cx="10394707" cy="3731764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00000"/>
              </a:lnSpc>
              <a:buNone/>
            </a:pPr>
            <a:r>
              <a:rPr lang="fa-IR" sz="2400" dirty="0">
                <a:cs typeface="B Nazanin" panose="00000400000000000000" pitchFamily="2" charset="-78"/>
              </a:rPr>
              <a:t>نمونه ای دستمزد یا حقوق متغیر است  با هدف انگیزش،مشارکت کارکنان در سود ،دادن پاداش و جایزه واز این قبیل که پرداخت حقوق با عملکرد رابطه مستقیم دارد</a:t>
            </a:r>
          </a:p>
          <a:p>
            <a:pPr marL="0" indent="0" algn="r" rtl="1">
              <a:lnSpc>
                <a:spcPct val="100000"/>
              </a:lnSpc>
              <a:buNone/>
            </a:pPr>
            <a:endParaRPr lang="fa-IR" sz="2400" dirty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00000"/>
              </a:lnSpc>
              <a:buNone/>
            </a:pP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4</a:t>
            </a:r>
            <a:r>
              <a:rPr lang="fa-IR" sz="2400" dirty="0">
                <a:cs typeface="B Nazanin" panose="00000400000000000000" pitchFamily="2" charset="-78"/>
              </a:rPr>
              <a:t>برنامه متفاوت دارد</a:t>
            </a:r>
          </a:p>
        </p:txBody>
      </p:sp>
      <p:sp>
        <p:nvSpPr>
          <p:cNvPr id="4" name="Rectangle 3"/>
          <p:cNvSpPr/>
          <p:nvPr/>
        </p:nvSpPr>
        <p:spPr>
          <a:xfrm>
            <a:off x="6901466" y="3837565"/>
            <a:ext cx="1864841" cy="7263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b="1" dirty="0">
                <a:cs typeface="B Nazanin" panose="00000400000000000000" pitchFamily="2" charset="-78"/>
              </a:rPr>
              <a:t>1.براساس قطعه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78041" y="3837565"/>
            <a:ext cx="1396712" cy="7263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2.دادن جایزه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6318" y="3824643"/>
            <a:ext cx="2116183" cy="7263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3.مشارکت در سود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2299" y="3837565"/>
            <a:ext cx="1591412" cy="7263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4.طرح دادن پاداش به گروه</a:t>
            </a:r>
            <a:endParaRPr lang="en-US" b="1" dirty="0">
              <a:cs typeface="B Nazanin" panose="00000400000000000000" pitchFamily="2" charset="-78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569777" y="4157522"/>
            <a:ext cx="268746" cy="9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927463" y="4203435"/>
            <a:ext cx="212396" cy="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612935" y="4187821"/>
            <a:ext cx="314328" cy="10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8740509" y="4197990"/>
            <a:ext cx="268594" cy="27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77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2800" dirty="0">
                <a:cs typeface="B Titr" panose="00000700000000000000" pitchFamily="2" charset="-78"/>
              </a:rPr>
              <a:t>آیا برنامه مربوط به پرداخت دستمزدمتغیر کار ساز واقع شده است؟</a:t>
            </a:r>
            <a:endParaRPr lang="en-US" sz="28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400" dirty="0">
                <a:cs typeface="B Nazanin" panose="00000400000000000000" pitchFamily="2" charset="-78"/>
              </a:rPr>
              <a:t>بر نگرش کار کنان اثر مثبت می گذارد،</a:t>
            </a:r>
          </a:p>
          <a:p>
            <a:pPr marL="0" indent="0" algn="r" rtl="1">
              <a:buNone/>
            </a:pPr>
            <a:r>
              <a:rPr lang="fa-IR" sz="2400" dirty="0">
                <a:cs typeface="B Nazanin" panose="00000400000000000000" pitchFamily="2" charset="-78"/>
              </a:rPr>
              <a:t>مثلا در امریکا بر روی 83 شرکت انجام شد وبه این نتیجه رسیدند که سبب شد0/083 شکایت ،0/084 درصد میزان غیبت،0/069درصد میزان تصادفات کاهش یابد.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75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dirty="0">
                <a:cs typeface="B Titr" panose="00000700000000000000" pitchFamily="2" charset="-78"/>
              </a:rPr>
              <a:t>تئوری انتظار و برنامه مبتنی بر پرداخت دستمزد متغیر</a:t>
            </a:r>
            <a:endParaRPr lang="en-US" sz="28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32858"/>
            <a:ext cx="10394707" cy="3741728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400" dirty="0">
                <a:cs typeface="B Nazanin" panose="00000400000000000000" pitchFamily="2" charset="-78"/>
              </a:rPr>
              <a:t>پرداخت متغییر با تئوری انتظار سازگار است،به ویژه افراد می توانند بین عملکرد و پاداش های دریافتی رابطه بر قرار کنند.</a:t>
            </a:r>
          </a:p>
          <a:p>
            <a:pPr algn="r" rtl="1"/>
            <a:endParaRPr lang="fa-IR" sz="2400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244" y="3254644"/>
            <a:ext cx="7516678" cy="184429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95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6" y="684160"/>
            <a:ext cx="10396882" cy="1151965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>
                <a:cs typeface="B Nazanin" panose="00000400000000000000" pitchFamily="2" charset="-78"/>
              </a:rPr>
              <a:t>برنامه های مبتنی بر دستمزد متغیر،در مرحله عمل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92502" y="1551477"/>
            <a:ext cx="6376772" cy="3549112"/>
          </a:xfr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fa-IR" sz="2400" dirty="0">
                <a:cs typeface="B Nazanin" panose="00000400000000000000" pitchFamily="2" charset="-78"/>
              </a:rPr>
              <a:t>پرداخت ها را بر حسب میزان فعالیت افراد تنظیم می کنند زیرا پرداخت دستمزد متغیر دارای قدرت انگیزشی است</a:t>
            </a:r>
          </a:p>
          <a:p>
            <a:pPr marL="0" indent="0" algn="r" rtl="1">
              <a:buNone/>
            </a:pPr>
            <a:r>
              <a:rPr lang="fa-IR" sz="2400" dirty="0">
                <a:cs typeface="B Nazanin" panose="00000400000000000000" pitchFamily="2" charset="-78"/>
              </a:rPr>
              <a:t>در سال1989</a:t>
            </a:r>
          </a:p>
          <a:p>
            <a:pPr marL="0" indent="0" algn="r" rtl="1">
              <a:buNone/>
            </a:pPr>
            <a:r>
              <a:rPr lang="fa-IR" sz="2400" dirty="0">
                <a:cs typeface="B Nazanin" panose="00000400000000000000" pitchFamily="2" charset="-78"/>
              </a:rPr>
              <a:t>در سال 1991</a:t>
            </a:r>
          </a:p>
          <a:p>
            <a:pPr marL="0" indent="0" algn="r" rtl="1">
              <a:buNone/>
            </a:pPr>
            <a:r>
              <a:rPr lang="fa-IR" sz="2400" dirty="0">
                <a:cs typeface="B Nazanin" panose="00000400000000000000" pitchFamily="2" charset="-78"/>
              </a:rPr>
              <a:t>درسال1993</a:t>
            </a:r>
          </a:p>
          <a:p>
            <a:pPr marL="0" indent="0" algn="r" rtl="1">
              <a:buNone/>
            </a:pPr>
            <a:r>
              <a:rPr lang="fa-IR" sz="2400" dirty="0">
                <a:cs typeface="B Nazanin" panose="00000400000000000000" pitchFamily="2" charset="-78"/>
              </a:rPr>
              <a:t>در سال 1994</a:t>
            </a:r>
          </a:p>
          <a:p>
            <a:pPr marL="0" indent="0" algn="r" rtl="1">
              <a:buNone/>
            </a:pPr>
            <a:r>
              <a:rPr lang="fa-IR" sz="2400" dirty="0">
                <a:cs typeface="B Nazanin" panose="00000400000000000000" pitchFamily="2" charset="-78"/>
              </a:rPr>
              <a:t>امروز 2000شرکت چنین بر نامه ای رو به اجرا در می آورند</a:t>
            </a:r>
            <a:endParaRPr lang="en-US" sz="2400" dirty="0">
              <a:cs typeface="B Nazanin" panose="00000400000000000000" pitchFamily="2" charset="-78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9442340" y="2809337"/>
            <a:ext cx="2944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350790" y="2566910"/>
            <a:ext cx="4014060" cy="3099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0/044 درصد شرکت ها دستمزد براساس عملکرد</a:t>
            </a:r>
            <a:endParaRPr lang="en-US" b="1" dirty="0">
              <a:cs typeface="B Nazanin" panose="00000400000000000000" pitchFamily="2" charset="-78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9364850" y="3326033"/>
            <a:ext cx="2867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206713" y="3056509"/>
            <a:ext cx="1968284" cy="3409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به 0/051 درصد رسید</a:t>
            </a:r>
            <a:endParaRPr lang="en-US" b="1" dirty="0">
              <a:cs typeface="B Nazanin" panose="00000400000000000000" pitchFamily="2" charset="-78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9504335" y="3873418"/>
            <a:ext cx="2944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824038" y="3578591"/>
            <a:ext cx="4602997" cy="3719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0/014 شرکت ها میزان پاداش بر اساس عملکرد بود</a:t>
            </a:r>
            <a:endParaRPr lang="en-US" b="1" dirty="0">
              <a:cs typeface="B Nazanin" panose="00000400000000000000" pitchFamily="2" charset="-78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9345473" y="4358487"/>
            <a:ext cx="2634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586780" y="4058983"/>
            <a:ext cx="2588217" cy="4116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این رقم به 0/021 در صد رسید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46" y="1551477"/>
            <a:ext cx="3822466" cy="3549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00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3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dirty="0">
                <a:cs typeface="B Titr" panose="00000700000000000000" pitchFamily="2" charset="-78"/>
              </a:rPr>
              <a:t>پرداخت بر اساس مهارت</a:t>
            </a:r>
            <a:endParaRPr lang="en-US" sz="28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534332"/>
            <a:ext cx="10394707" cy="2557221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400" dirty="0">
                <a:cs typeface="B Nazanin" panose="00000400000000000000" pitchFamily="2" charset="-78"/>
              </a:rPr>
              <a:t>سازمان ها افراد را با توجه به مهارتشان استخدام می کنند سپس انها را در کارهایی می گمارند که از نظر مقام اداری شایسته احراز ان پست باشند</a:t>
            </a:r>
          </a:p>
          <a:p>
            <a:pPr marL="0" indent="0" algn="r" rtl="1">
              <a:buNone/>
            </a:pPr>
            <a:r>
              <a:rPr lang="fa-IR" sz="2400" dirty="0">
                <a:cs typeface="B Nazanin" panose="00000400000000000000" pitchFamily="2" charset="-78"/>
              </a:rPr>
              <a:t>به پرداخت بر اساس مهارت پرداخت بر اساس شایستگی</a:t>
            </a:r>
          </a:p>
          <a:p>
            <a:pPr marL="0" indent="0" algn="r" rtl="1">
              <a:buNone/>
            </a:pPr>
            <a:r>
              <a:rPr lang="fa-IR" sz="2400" dirty="0">
                <a:cs typeface="B Nazanin" panose="00000400000000000000" pitchFamily="2" charset="-78"/>
              </a:rPr>
              <a:t> هم گفته می شود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0" y="2812942"/>
            <a:ext cx="4091552" cy="23907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504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"/>
            <a:ext cx="6355079" cy="1436914"/>
          </a:xfrm>
        </p:spPr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سوال؟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341" y="1031785"/>
            <a:ext cx="3279639" cy="25343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834640" y="4140745"/>
            <a:ext cx="6619603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ایا برنامه پرداخت ها بر اساس مهارت کاربرد هم دارد؟</a:t>
            </a:r>
            <a:endParaRPr lang="en-US" sz="28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66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782" y="351400"/>
            <a:ext cx="992419" cy="997266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>
                <a:cs typeface="B Nazanin" panose="00000400000000000000" pitchFamily="2" charset="-78"/>
              </a:rPr>
              <a:t>جواب: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400" dirty="0">
                <a:cs typeface="B Nazanin" panose="00000400000000000000" pitchFamily="2" charset="-78"/>
              </a:rPr>
              <a:t>از دیگاه مدیریت انعطاف پذیزی پدیده جالبی است،چون کارکنان با تخصص پایین استخدام می شود ،</a:t>
            </a:r>
          </a:p>
          <a:p>
            <a:pPr marL="0" indent="0" algn="r" rtl="1">
              <a:buNone/>
            </a:pPr>
            <a:r>
              <a:rPr lang="fa-IR" sz="2400" dirty="0">
                <a:cs typeface="B Nazanin" panose="00000400000000000000" pitchFamily="2" charset="-78"/>
              </a:rPr>
              <a:t>1.پرداخت براساس مهارت کارکنان را تشویق می کند تا مهارت های زیادی یاد بگیرند </a:t>
            </a:r>
          </a:p>
          <a:p>
            <a:pPr marL="0" indent="0" algn="r" rtl="1">
              <a:buNone/>
            </a:pPr>
            <a:r>
              <a:rPr lang="fa-IR" sz="2400" dirty="0">
                <a:cs typeface="B Nazanin" panose="00000400000000000000" pitchFamily="2" charset="-78"/>
              </a:rPr>
              <a:t>2. رفتارهای ناکارامد کاهش یابد </a:t>
            </a:r>
          </a:p>
          <a:p>
            <a:pPr marL="0" indent="0" algn="r" rtl="1">
              <a:buNone/>
            </a:pPr>
            <a:r>
              <a:rPr lang="fa-IR" sz="2400" dirty="0">
                <a:cs typeface="B Nazanin" panose="00000400000000000000" pitchFamily="2" charset="-78"/>
              </a:rPr>
              <a:t>3.درآمد و دانش خود را افزایش دهند</a:t>
            </a:r>
          </a:p>
          <a:p>
            <a:pPr marL="0" indent="0" algn="r" rtl="1">
              <a:buNone/>
            </a:pPr>
            <a:r>
              <a:rPr lang="fa-IR" sz="2400" dirty="0">
                <a:cs typeface="B Nazanin" panose="00000400000000000000" pitchFamily="2" charset="-78"/>
              </a:rPr>
              <a:t>4.سبب بهبود عملکرد می شود</a:t>
            </a:r>
          </a:p>
          <a:p>
            <a:pPr marL="0" indent="0" algn="r" rtl="1">
              <a:buNone/>
            </a:pPr>
            <a:endParaRPr lang="fa-IR" sz="2400" dirty="0">
              <a:cs typeface="B Nazanin" panose="00000400000000000000" pitchFamily="2" charset="-78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6229676" y="1472339"/>
            <a:ext cx="484632" cy="5910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060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dirty="0">
                <a:cs typeface="B Titr" panose="00000700000000000000" pitchFamily="2" charset="-78"/>
              </a:rPr>
              <a:t>پرداخت بر اساس مهارت و تئوری های انگیزش</a:t>
            </a:r>
            <a:endParaRPr lang="en-US" sz="28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 algn="r">
              <a:buNone/>
            </a:pPr>
            <a:r>
              <a:rPr lang="fa-IR" sz="2400" dirty="0">
                <a:cs typeface="B Nazanin" panose="00000400000000000000" pitchFamily="2" charset="-78"/>
              </a:rPr>
              <a:t>با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تئوری انگیزش </a:t>
            </a:r>
            <a:r>
              <a:rPr lang="fa-IR" sz="2400" dirty="0">
                <a:cs typeface="B Nazanin" panose="00000400000000000000" pitchFamily="2" charset="-78"/>
              </a:rPr>
              <a:t>سازگاری داردچون کارکنان را وادار می کند تا1. مطالب جدید یاد بگیرند2.میزان مهارت خود را افزایش دهند و رشد کنند</a:t>
            </a:r>
          </a:p>
          <a:p>
            <a:pPr marL="0" indent="0" algn="r">
              <a:buNone/>
            </a:pPr>
            <a:r>
              <a:rPr lang="fa-IR" sz="2400" dirty="0">
                <a:cs typeface="B Nazanin" panose="00000400000000000000" pitchFamily="2" charset="-78"/>
              </a:rPr>
              <a:t>با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سلسه مراتب مزلو </a:t>
            </a:r>
            <a:r>
              <a:rPr lang="fa-IR" sz="2400" dirty="0">
                <a:cs typeface="B Nazanin" panose="00000400000000000000" pitchFamily="2" charset="-78"/>
              </a:rPr>
              <a:t>منافات نداردچون کسانی که نیازشان در حد پایین است،به میزان زیادی ارضا می شود</a:t>
            </a:r>
          </a:p>
          <a:p>
            <a:pPr marL="0" indent="0" algn="r">
              <a:buNone/>
            </a:pPr>
            <a:r>
              <a:rPr lang="fa-IR" sz="2400" dirty="0">
                <a:cs typeface="B Nazanin" panose="00000400000000000000" pitchFamily="2" charset="-78"/>
              </a:rPr>
              <a:t>در رابطه با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نیاز به موفقیت </a:t>
            </a:r>
            <a:r>
              <a:rPr lang="fa-IR" sz="2400" dirty="0">
                <a:cs typeface="B Nazanin" panose="00000400000000000000" pitchFamily="2" charset="-78"/>
              </a:rPr>
              <a:t>منافات نداردزیرا:1.سبب پویایی افراد و افزایش بازده ایی می شود2.سبب یادگیری و افزایش مهارتهای جدید می شود</a:t>
            </a:r>
          </a:p>
          <a:p>
            <a:pPr marL="0" indent="0" algn="r">
              <a:buNone/>
            </a:pPr>
            <a:r>
              <a:rPr lang="fa-IR" sz="2400" dirty="0">
                <a:cs typeface="B Nazanin" panose="00000400000000000000" pitchFamily="2" charset="-78"/>
              </a:rPr>
              <a:t>با تئوری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تقویت رفتارنیز </a:t>
            </a:r>
            <a:r>
              <a:rPr lang="fa-IR" sz="2400" dirty="0">
                <a:cs typeface="B Nazanin" panose="00000400000000000000" pitchFamily="2" charset="-78"/>
              </a:rPr>
              <a:t>رابطه متقابل داردزیرا :1.سبب افزایش مهارت2.انعطاف پذیر تر شدن3.وتقویت رفتار میشود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2149" y="2909093"/>
            <a:ext cx="3017520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13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2800" dirty="0">
                <a:cs typeface="B Titr" panose="00000700000000000000" pitchFamily="2" charset="-78"/>
              </a:rPr>
              <a:t>برنامه پرداخت بر اساس مهارت:در مرحله عمل</a:t>
            </a:r>
            <a:endParaRPr lang="en-US" sz="28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837765"/>
            <a:ext cx="10394707" cy="174918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2400" dirty="0">
                <a:cs typeface="B Nazanin" panose="00000400000000000000" pitchFamily="2" charset="-78"/>
              </a:rPr>
              <a:t>پرداخت بر اساس مهارت موضوع روز است،وارزش بازار در گرو مهارتی است که باید داشته باشیم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95" y="3171825"/>
            <a:ext cx="6571281" cy="23431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52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/>
              <a:t>مشارکت کارکنان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3270142"/>
            <a:ext cx="10394707" cy="210444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400" dirty="0">
                <a:cs typeface="B Nazanin" panose="00000400000000000000" pitchFamily="2" charset="-78"/>
              </a:rPr>
              <a:t>نوعی فرایند مشارکتی است که هدفش تشویق و ترغیب کارکنان و اعضای سازمان به دادن تعهد و مشارکت هر چه بیشتر در امور موفقیت سازمان است و اینکه کارکنان در فرایند تصمیم گیری که بر سرنوشت انان اثر میگذارد مشارکت کنند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80" y="128647"/>
            <a:ext cx="6687519" cy="30195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200" dirty="0">
                <a:cs typeface="B Titr" panose="00000700000000000000" pitchFamily="2" charset="-78"/>
              </a:rPr>
              <a:t>منابع:</a:t>
            </a:r>
            <a:endParaRPr lang="en-US" sz="32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 algn="r" rtl="1">
              <a:buFont typeface="+mj-lt"/>
              <a:buAutoNum type="arabicPeriod"/>
            </a:pPr>
            <a:r>
              <a:rPr lang="fa-IR" sz="2400" dirty="0">
                <a:cs typeface="B Nazanin" panose="00000400000000000000" pitchFamily="2" charset="-78"/>
              </a:rPr>
              <a:t>مبانی رفتار سازمانی،استیفن پی. رابینز،مترجمان:دکترعلی پارسیان،دکتر سید محمد اعرابی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sz="2400" dirty="0">
                <a:cs typeface="B Nazanin" panose="00000400000000000000" pitchFamily="2" charset="-78"/>
              </a:rPr>
              <a:t>اینترنت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52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45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200" dirty="0">
                <a:cs typeface="B Titr" panose="00000700000000000000" pitchFamily="2" charset="-78"/>
              </a:rPr>
              <a:t>نمونه هایی از برنامه های مشارکت کارکنان</a:t>
            </a:r>
            <a:endParaRPr lang="en-US" sz="32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2400" dirty="0">
                <a:cs typeface="B Nazanin" panose="00000400000000000000" pitchFamily="2" charset="-78"/>
              </a:rPr>
              <a:t> در این بخش ما به چهار نوع مشارکت کارکنان می پردازیم</a:t>
            </a:r>
          </a:p>
          <a:p>
            <a:pPr marL="0" indent="0" algn="r" rtl="1">
              <a:buNone/>
            </a:pPr>
            <a:endParaRPr lang="fa-IR" sz="2400" dirty="0">
              <a:cs typeface="B Nazanin" panose="00000400000000000000" pitchFamily="2" charset="-78"/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fa-IR" sz="2400" dirty="0">
                <a:cs typeface="B Nazanin" panose="00000400000000000000" pitchFamily="2" charset="-78"/>
              </a:rPr>
              <a:t>مشارکت مدیریت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sz="2400" dirty="0">
                <a:cs typeface="B Nazanin" panose="00000400000000000000" pitchFamily="2" charset="-78"/>
              </a:rPr>
              <a:t>مشارکت نماینده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sz="2400" dirty="0">
                <a:cs typeface="B Nazanin" panose="00000400000000000000" pitchFamily="2" charset="-78"/>
              </a:rPr>
              <a:t>دایره کیفیت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sz="2400" dirty="0">
                <a:cs typeface="B Nazanin" panose="00000400000000000000" pitchFamily="2" charset="-78"/>
              </a:rPr>
              <a:t>سهیم کردن کارکنان در سهام شرکت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75" y="139485"/>
            <a:ext cx="2813607" cy="613732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25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200" dirty="0">
                <a:cs typeface="B Titr" panose="00000700000000000000" pitchFamily="2" charset="-78"/>
              </a:rPr>
              <a:t>1-مدیریت مشارکتی</a:t>
            </a:r>
            <a:endParaRPr lang="en-US" sz="3200" dirty="0">
              <a:cs typeface="B Titr" panose="00000700000000000000" pitchFamily="2" charset="-78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95" y="2588218"/>
            <a:ext cx="3766088" cy="296017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-7998826" y="1283093"/>
            <a:ext cx="19514065" cy="4026232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>
                <a:cs typeface="B Nazanin" panose="00000400000000000000" pitchFamily="2" charset="-78"/>
              </a:rPr>
              <a:t>زیر دستان در تصمیم گیری سهم بسزایی دارند و در این زمینه با رئیس مستقیم خود در قدرت شریک هستند                          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>
                <a:cs typeface="B Nazanin" panose="00000400000000000000" pitchFamily="2" charset="-78"/>
              </a:rPr>
              <a:t>بهبود وضع روحی کارکنان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>
                <a:cs typeface="B Nazanin" panose="00000400000000000000" pitchFamily="2" charset="-78"/>
              </a:rPr>
              <a:t>اثر معمولی بر متغیر های مثل تولید،انگیزش و رضایت شغلی دار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>
                <a:cs typeface="B Nazanin" panose="00000400000000000000" pitchFamily="2" charset="-78"/>
              </a:rPr>
              <a:t>به معنی بهبود عملکرد کارکنان نیست            </a:t>
            </a:r>
          </a:p>
        </p:txBody>
      </p:sp>
      <p:sp>
        <p:nvSpPr>
          <p:cNvPr id="4" name="Down Arrow 3"/>
          <p:cNvSpPr/>
          <p:nvPr/>
        </p:nvSpPr>
        <p:spPr>
          <a:xfrm>
            <a:off x="9701940" y="3296209"/>
            <a:ext cx="294468" cy="3099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9701940" y="4020756"/>
            <a:ext cx="294469" cy="2479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94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200" dirty="0">
                <a:cs typeface="B Titr" panose="00000700000000000000" pitchFamily="2" charset="-78"/>
              </a:rPr>
              <a:t> 2.مشارکت نمایندگان کارکنان </a:t>
            </a:r>
            <a:endParaRPr lang="en-US" sz="32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شرکتها باید نمایندگانی را از خود به مجامع تصمیم گیری اعزام نمایند تا در تصمیم گیریها مشارکت کنند وهدف از این اعزام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توزیع قدرت</a:t>
            </a:r>
            <a:r>
              <a:rPr lang="fa-IR" sz="2400" dirty="0">
                <a:cs typeface="B Nazanin" panose="00000400000000000000" pitchFamily="2" charset="-78"/>
              </a:rPr>
              <a:t> در سازمان است وسازمان می کوشد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حقوقی برابر به نیروی کار دهد </a:t>
            </a:r>
            <a:r>
              <a:rPr lang="fa-IR" sz="2400" dirty="0">
                <a:cs typeface="B Nazanin" panose="00000400000000000000" pitchFamily="2" charset="-78"/>
              </a:rPr>
              <a:t>تا ان نیرو همسنگ مدیریت و سهامداران شود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03"/>
            <a:ext cx="6858000" cy="30089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53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78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926" y="333103"/>
            <a:ext cx="10396882" cy="1151965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>
                <a:cs typeface="B Titr" panose="00000700000000000000" pitchFamily="2" charset="-78"/>
              </a:rPr>
              <a:t>3.دایره کیفیت</a:t>
            </a:r>
            <a:endParaRPr lang="en-US" sz="32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8354" y="1261782"/>
            <a:ext cx="9170126" cy="3311189"/>
          </a:xfrm>
        </p:spPr>
        <p:txBody>
          <a:bodyPr/>
          <a:lstStyle/>
          <a:p>
            <a:pPr marL="0" indent="0" algn="r" rtl="1">
              <a:buNone/>
            </a:pPr>
            <a:r>
              <a:rPr lang="fa-IR" b="1" dirty="0">
                <a:cs typeface="B Nazanin" panose="00000400000000000000" pitchFamily="2" charset="-78"/>
              </a:rPr>
              <a:t> مفهوم اموزش کارکنان و مشارکت دادن انها در امور سازمان است تا بدان وسیله بر مهارت خود بیفزایند و بااستراتژیهای مختلف در رابطه با کیفیت اشنا شوند وشیوه های تجزیه وتحلیل مسائل را فراگیرند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176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9950569" cy="849587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>
                <a:cs typeface="B Titr" panose="00000700000000000000" pitchFamily="2" charset="-78"/>
              </a:rPr>
              <a:t>شیوه عملکرد یک نمونه از دایره کیفیت</a:t>
            </a:r>
            <a:endParaRPr lang="en-US" sz="32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41663" y="1553944"/>
            <a:ext cx="10394707" cy="331118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007105" y="2335353"/>
            <a:ext cx="1423973" cy="77424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گزینش مساله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5" name="Oval 4"/>
          <p:cNvSpPr/>
          <p:nvPr/>
        </p:nvSpPr>
        <p:spPr>
          <a:xfrm>
            <a:off x="7076847" y="3652575"/>
            <a:ext cx="1354231" cy="76008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بررسی مساله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5253925" y="4032618"/>
            <a:ext cx="1602719" cy="851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راه حل های پیشنهادی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78109" y="2303576"/>
            <a:ext cx="1384878" cy="675631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تصمیم گیری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985250" y="1572501"/>
            <a:ext cx="1596324" cy="72981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شناسایی کردن مساله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64609" y="3588780"/>
            <a:ext cx="1311387" cy="804523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بررسی راه حل</a:t>
            </a:r>
            <a:endParaRPr lang="en-US" b="1" dirty="0">
              <a:cs typeface="B Nazanin" panose="00000400000000000000" pitchFamily="2" charset="-78"/>
            </a:endParaRPr>
          </a:p>
        </p:txBody>
      </p:sp>
      <p:cxnSp>
        <p:nvCxnSpPr>
          <p:cNvPr id="15" name="Straight Connector 14"/>
          <p:cNvCxnSpPr>
            <a:stCxn id="10" idx="6"/>
          </p:cNvCxnSpPr>
          <p:nvPr/>
        </p:nvCxnSpPr>
        <p:spPr>
          <a:xfrm>
            <a:off x="6581574" y="1937406"/>
            <a:ext cx="751331" cy="4757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5" idx="0"/>
          </p:cNvCxnSpPr>
          <p:nvPr/>
        </p:nvCxnSpPr>
        <p:spPr>
          <a:xfrm>
            <a:off x="7733654" y="3109600"/>
            <a:ext cx="20309" cy="542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856644" y="4412660"/>
            <a:ext cx="636254" cy="114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6" idx="2"/>
          </p:cNvCxnSpPr>
          <p:nvPr/>
        </p:nvCxnSpPr>
        <p:spPr>
          <a:xfrm flipH="1" flipV="1">
            <a:off x="4746834" y="4143460"/>
            <a:ext cx="507091" cy="314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124698" y="2997764"/>
            <a:ext cx="0" cy="5724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09059" y="3351920"/>
            <a:ext cx="2938523" cy="13613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a-IR" b="1" dirty="0">
                <a:cs typeface="B Nazanin" panose="00000400000000000000" pitchFamily="2" charset="-78"/>
              </a:rPr>
              <a:t>مدیریت:آبی</a:t>
            </a:r>
          </a:p>
          <a:p>
            <a:pPr algn="r"/>
            <a:r>
              <a:rPr lang="fa-IR" b="1" dirty="0">
                <a:cs typeface="B Nazanin" panose="00000400000000000000" pitchFamily="2" charset="-78"/>
              </a:rPr>
              <a:t>اعضای گروه دایره کیفیت:مشکی</a:t>
            </a:r>
          </a:p>
          <a:p>
            <a:pPr algn="r"/>
            <a:r>
              <a:rPr lang="fa-IR" b="1" dirty="0">
                <a:cs typeface="B Nazanin" panose="00000400000000000000" pitchFamily="2" charset="-78"/>
              </a:rPr>
              <a:t>مدیریت و اعضای دایره کیفیت:قرمز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485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dirty="0">
                <a:cs typeface="B Titr" panose="00000700000000000000" pitchFamily="2" charset="-78"/>
              </a:rPr>
              <a:t>4-سهیم کردن کارکنان در شرکت</a:t>
            </a:r>
            <a:endParaRPr lang="en-US" sz="28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596326"/>
            <a:ext cx="10394707" cy="1379350"/>
          </a:xfrm>
        </p:spPr>
        <p:txBody>
          <a:bodyPr>
            <a:normAutofit fontScale="92500" lnSpcReduction="10000"/>
          </a:bodyPr>
          <a:lstStyle/>
          <a:p>
            <a:pPr marL="0" indent="0" algn="r" rtl="1">
              <a:buNone/>
            </a:pPr>
            <a:r>
              <a:rPr lang="fa-IR" sz="2400" dirty="0">
                <a:cs typeface="B Nazanin" panose="00000400000000000000" pitchFamily="2" charset="-78"/>
              </a:rPr>
              <a:t>برنامه ایی است که به موجب ان ،کارکنا ،مالک سهام شرکت می شوند تا انان بتوانند در مزایای حاصل از فعالیتهای شرکت سهیم شوند                                                </a:t>
            </a:r>
          </a:p>
          <a:p>
            <a:pPr marL="0" indent="0" algn="r" rtl="1">
              <a:buNone/>
            </a:pPr>
            <a:r>
              <a:rPr lang="fa-IR" sz="2400" dirty="0">
                <a:cs typeface="B Nazanin" panose="00000400000000000000" pitchFamily="2" charset="-78"/>
              </a:rPr>
              <a:t>  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4" name="Oval 3"/>
          <p:cNvSpPr/>
          <p:nvPr/>
        </p:nvSpPr>
        <p:spPr>
          <a:xfrm>
            <a:off x="5883153" y="4172475"/>
            <a:ext cx="2037806" cy="914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cs typeface="B Nazanin" panose="00000400000000000000" pitchFamily="2" charset="-78"/>
              </a:rPr>
              <a:t>موجب افزایش رضایت شغلی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sp>
        <p:nvSpPr>
          <p:cNvPr id="5" name="Oval 4"/>
          <p:cNvSpPr/>
          <p:nvPr/>
        </p:nvSpPr>
        <p:spPr>
          <a:xfrm>
            <a:off x="2455818" y="4127863"/>
            <a:ext cx="2129245" cy="914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cs typeface="B Nazanin" panose="00000400000000000000" pitchFamily="2" charset="-78"/>
              </a:rPr>
              <a:t>بهبود عملکرد کارکنان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59599" y="2621869"/>
            <a:ext cx="1384663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dirty="0">
                <a:cs typeface="B Titr" panose="00000700000000000000" pitchFamily="2" charset="-78"/>
              </a:rPr>
              <a:t>مزایا</a:t>
            </a:r>
            <a:endParaRPr lang="en-US" sz="2400" dirty="0">
              <a:cs typeface="B Titr" panose="00000700000000000000" pitchFamily="2" charset="-78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595770" y="3611882"/>
            <a:ext cx="588054" cy="708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306644" y="3611882"/>
            <a:ext cx="565802" cy="628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46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53397"/>
            <a:ext cx="10396882" cy="965694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>
                <a:cs typeface="B Titr" panose="00000700000000000000" pitchFamily="2" charset="-78"/>
              </a:rPr>
              <a:t>شرکت کارکنان در مرحله عمل</a:t>
            </a:r>
            <a:endParaRPr lang="en-US" sz="28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64952" y="1514363"/>
            <a:ext cx="10394707" cy="33111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8737221" y="1626114"/>
            <a:ext cx="2207623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مدیریت مشارکتی</a:t>
            </a:r>
            <a:endParaRPr lang="en-US" sz="24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8334701" y="2081654"/>
            <a:ext cx="381672" cy="1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624430" y="1510873"/>
            <a:ext cx="1689423" cy="11702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آلمان،فرانسه،هلند،اسکا ندیناوی ارائه اصول دموکراسی 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22456" y="1730126"/>
            <a:ext cx="2125362" cy="5702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ژاپن حمایت از مشارکت نماینده </a:t>
            </a:r>
            <a:endParaRPr lang="en-US" b="1" dirty="0">
              <a:cs typeface="B Nazanin" panose="00000400000000000000" pitchFamily="2" charset="-78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3878624" y="2012548"/>
            <a:ext cx="354088" cy="3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322890" y="1577767"/>
            <a:ext cx="1534886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آمریکا اصرار بر مشارکت در امر دارند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8866828" y="2808063"/>
            <a:ext cx="2192831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دوایر کیفیت</a:t>
            </a:r>
            <a:endParaRPr lang="en-US" sz="24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8889852" y="3722463"/>
            <a:ext cx="2192831" cy="110111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rgbClr val="FF0000"/>
                </a:solidFill>
                <a:cs typeface="B Nazanin" panose="00000400000000000000" pitchFamily="2" charset="-78"/>
              </a:rPr>
              <a:t>واگذاری سهام شرکتها به کارکنان</a:t>
            </a:r>
            <a:endParaRPr lang="en-US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8570563" y="3265263"/>
            <a:ext cx="296265" cy="7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2678388" y="2970417"/>
            <a:ext cx="5892175" cy="5718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عدم موفقیت سبب جایگزین شدن ساختارهای جامع مبتنی بر تیم</a:t>
            </a:r>
            <a:endParaRPr lang="en-US" b="1" dirty="0">
              <a:cs typeface="B Nazanin" panose="00000400000000000000" pitchFamily="2" charset="-78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6035040" y="3771509"/>
            <a:ext cx="0" cy="16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8525537" y="4273021"/>
            <a:ext cx="3938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2531414" y="3948221"/>
            <a:ext cx="5994123" cy="64637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امروزه بیشتر از ده میلیون کارمند و کارگر از سهامداران شرکت ها هستند</a:t>
            </a:r>
            <a:endParaRPr lang="en-US" b="1" dirty="0">
              <a:cs typeface="B Nazanin" panose="00000400000000000000" pitchFamily="2" charset="-78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333164" y="2069436"/>
            <a:ext cx="2912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64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9" grpId="0" animBg="1"/>
      <p:bldP spid="20" grpId="0" animBg="1"/>
      <p:bldP spid="38" grpId="0" animBg="1"/>
      <p:bldP spid="43" grpId="0" animBg="1"/>
      <p:bldP spid="45" grpId="0" animBg="1"/>
      <p:bldP spid="49" grpId="0" animBg="1"/>
      <p:bldP spid="6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414</TotalTime>
  <Words>959</Words>
  <Application>Microsoft Office PowerPoint</Application>
  <PresentationFormat>Widescreen</PresentationFormat>
  <Paragraphs>125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Impact</vt:lpstr>
      <vt:lpstr>Main Event</vt:lpstr>
      <vt:lpstr>فصل پنجم:انگیزش:از مفاهیم تا کاربرد</vt:lpstr>
      <vt:lpstr>مشارکت کارکنان</vt:lpstr>
      <vt:lpstr>نمونه هایی از برنامه های مشارکت کارکنان</vt:lpstr>
      <vt:lpstr>1-مدیریت مشارکتی</vt:lpstr>
      <vt:lpstr> 2.مشارکت نمایندگان کارکنان </vt:lpstr>
      <vt:lpstr>3.دایره کیفیت</vt:lpstr>
      <vt:lpstr>شیوه عملکرد یک نمونه از دایره کیفیت</vt:lpstr>
      <vt:lpstr>4-سهیم کردن کارکنان در شرکت</vt:lpstr>
      <vt:lpstr>شرکت کارکنان در مرحله عمل</vt:lpstr>
      <vt:lpstr>برنامه هایی در زمینه پرداخت متغیر:</vt:lpstr>
      <vt:lpstr>برنامه های مبتنی بر حقوق متغیرچیست؟</vt:lpstr>
      <vt:lpstr>آیا برنامه مربوط به پرداخت دستمزدمتغیر کار ساز واقع شده است؟</vt:lpstr>
      <vt:lpstr>تئوری انتظار و برنامه مبتنی بر پرداخت دستمزد متغیر</vt:lpstr>
      <vt:lpstr>برنامه های مبتنی بر دستمزد متغیر،در مرحله عمل</vt:lpstr>
      <vt:lpstr>پرداخت بر اساس مهارت</vt:lpstr>
      <vt:lpstr>سوال؟</vt:lpstr>
      <vt:lpstr>جواب:</vt:lpstr>
      <vt:lpstr>پرداخت بر اساس مهارت و تئوری های انگیزش</vt:lpstr>
      <vt:lpstr>برنامه پرداخت بر اساس مهارت:در مرحله عمل</vt:lpstr>
      <vt:lpstr>منابع: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Moorche</dc:creator>
  <cp:lastModifiedBy>Dr Zardashtian</cp:lastModifiedBy>
  <cp:revision>113</cp:revision>
  <dcterms:created xsi:type="dcterms:W3CDTF">2017-03-06T16:17:39Z</dcterms:created>
  <dcterms:modified xsi:type="dcterms:W3CDTF">2020-03-27T18:38:52Z</dcterms:modified>
</cp:coreProperties>
</file>