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60" r:id="rId4"/>
    <p:sldId id="259" r:id="rId5"/>
    <p:sldId id="261" r:id="rId6"/>
    <p:sldId id="266" r:id="rId7"/>
    <p:sldId id="283" r:id="rId8"/>
    <p:sldId id="288" r:id="rId9"/>
    <p:sldId id="286" r:id="rId10"/>
    <p:sldId id="287" r:id="rId11"/>
    <p:sldId id="262" r:id="rId12"/>
    <p:sldId id="290" r:id="rId13"/>
    <p:sldId id="291" r:id="rId14"/>
    <p:sldId id="292" r:id="rId15"/>
    <p:sldId id="293" r:id="rId16"/>
    <p:sldId id="264" r:id="rId17"/>
    <p:sldId id="275" r:id="rId18"/>
    <p:sldId id="276" r:id="rId19"/>
    <p:sldId id="277" r:id="rId20"/>
    <p:sldId id="278" r:id="rId21"/>
    <p:sldId id="279" r:id="rId22"/>
    <p:sldId id="280" r:id="rId23"/>
    <p:sldId id="281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5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15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FE0382D-D4BB-48E4-9327-164875BF28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203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679C0-C500-414F-BF52-390327DAB179}" type="datetimeFigureOut">
              <a:rPr lang="en-US" smtClean="0"/>
              <a:pPr/>
              <a:t>2/15/2020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9FD27-6AC0-474C-A8A2-221A3887F4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9FD27-6AC0-474C-A8A2-221A3887F46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50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1524000" y="228600"/>
            <a:ext cx="7391400" cy="1470025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An Illustrated Guide to Veterinary Medical Terminology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2438400"/>
            <a:ext cx="72390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Chapter One:</a:t>
            </a:r>
          </a:p>
          <a:p>
            <a:endParaRPr lang="en-US"/>
          </a:p>
          <a:p>
            <a:r>
              <a:rPr lang="en-US"/>
              <a:t>Ready, Set, Go</a:t>
            </a:r>
          </a:p>
          <a:p>
            <a:r>
              <a:rPr lang="en-US"/>
              <a:t>An Introduction to Veterinary Medical Terminology</a:t>
            </a:r>
          </a:p>
        </p:txBody>
      </p:sp>
      <p:sp>
        <p:nvSpPr>
          <p:cNvPr id="5125" name="Rectangle 102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2006 Thomson Delmar Learning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2006 Thomson Delmar Learning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00" y="228600"/>
            <a:ext cx="18669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228600"/>
            <a:ext cx="54483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2006 Thomson Delmar Learning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2006 Thomson Delmar Learning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2006 Thomson Delmar Learning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1570038"/>
            <a:ext cx="35433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95900" y="1570038"/>
            <a:ext cx="35433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2006 Thomson Delmar Learning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2006 Thomson Delmar Learning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2006 Thomson Delmar Learning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2006 Thomson Delmar Learning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2006 Thomson Delmar Learning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2006 Thomson Delmar Learning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28600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0200" y="1570038"/>
            <a:ext cx="72390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76400" y="6308725"/>
            <a:ext cx="69342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Copyright © 2006 Thomson Delmar Learning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/>
              <a:t>Chapter 1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400" dirty="0"/>
              <a:t>Ready, Set, Go</a:t>
            </a:r>
            <a:endParaRPr lang="en-US" dirty="0"/>
          </a:p>
          <a:p>
            <a:endParaRPr lang="en-US" dirty="0"/>
          </a:p>
          <a:p>
            <a:r>
              <a:rPr lang="en-US" dirty="0"/>
              <a:t>Introduction to Veterinary Medical Terminology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bldLvl="3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Process 6"/>
          <p:cNvSpPr/>
          <p:nvPr/>
        </p:nvSpPr>
        <p:spPr>
          <a:xfrm>
            <a:off x="2286000" y="1219200"/>
            <a:ext cx="1371600" cy="1524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286000" y="1143000"/>
            <a:ext cx="1600200" cy="1219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Flowchart: Process 14"/>
          <p:cNvSpPr/>
          <p:nvPr/>
        </p:nvSpPr>
        <p:spPr>
          <a:xfrm>
            <a:off x="4495800" y="1219200"/>
            <a:ext cx="1371600" cy="1524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587581" y="1676400"/>
            <a:ext cx="10567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</a:t>
            </a:r>
          </a:p>
          <a:p>
            <a:r>
              <a:rPr lang="en-US" dirty="0" smtClean="0">
                <a:solidFill>
                  <a:schemeClr val="accent6"/>
                </a:solidFill>
              </a:rPr>
              <a:t>between</a:t>
            </a:r>
            <a:endParaRPr lang="en-US" dirty="0">
              <a:solidFill>
                <a:schemeClr val="accent6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276600" y="2590800"/>
            <a:ext cx="1676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657600" y="2209800"/>
            <a:ext cx="8643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across</a:t>
            </a:r>
            <a:endParaRPr lang="en-US" dirty="0">
              <a:solidFill>
                <a:srgbClr val="7030A0"/>
              </a:solidFill>
            </a:endParaRP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438400" y="1600200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572000" y="17526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Intra</a:t>
            </a:r>
            <a:r>
              <a:rPr lang="en-US" dirty="0">
                <a:solidFill>
                  <a:srgbClr val="7030A0"/>
                </a:solidFill>
              </a:rPr>
              <a:t> within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019800" y="1905000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Extra</a:t>
            </a:r>
            <a:r>
              <a:rPr lang="en-US" dirty="0">
                <a:solidFill>
                  <a:srgbClr val="FF0000"/>
                </a:solidFill>
              </a:rPr>
              <a:t> outside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867400" y="838200"/>
            <a:ext cx="1518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Meta</a:t>
            </a:r>
            <a:r>
              <a:rPr lang="en-US" dirty="0">
                <a:solidFill>
                  <a:srgbClr val="FF0000"/>
                </a:solidFill>
              </a:rPr>
              <a:t> beyond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572000" y="2819400"/>
            <a:ext cx="1781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Sub, </a:t>
            </a:r>
            <a:r>
              <a:rPr lang="en-US" dirty="0" smtClean="0"/>
              <a:t>      Hypo=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676400" y="609600"/>
            <a:ext cx="28144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Ultra, </a:t>
            </a:r>
            <a:r>
              <a:rPr lang="en-US" dirty="0" smtClean="0"/>
              <a:t>super, supra</a:t>
            </a:r>
            <a:r>
              <a:rPr lang="en-US" dirty="0" smtClean="0"/>
              <a:t>,  </a:t>
            </a:r>
            <a:r>
              <a:rPr lang="en-US" dirty="0" smtClean="0"/>
              <a:t>hyper   </a:t>
            </a:r>
            <a:r>
              <a:rPr lang="en-US" dirty="0" smtClean="0">
                <a:solidFill>
                  <a:schemeClr val="accent6"/>
                </a:solidFill>
              </a:rPr>
              <a:t>above</a:t>
            </a:r>
            <a:r>
              <a:rPr lang="en-US" dirty="0">
                <a:solidFill>
                  <a:schemeClr val="accent6"/>
                </a:solidFill>
              </a:rPr>
              <a:t>, </a:t>
            </a:r>
            <a:r>
              <a:rPr lang="en-US" dirty="0" smtClean="0">
                <a:solidFill>
                  <a:schemeClr val="accent6"/>
                </a:solidFill>
              </a:rPr>
              <a:t>increased</a:t>
            </a:r>
            <a:endParaRPr lang="en-US" dirty="0"/>
          </a:p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708110" y="576623"/>
            <a:ext cx="7745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Epi</a:t>
            </a:r>
            <a:endParaRPr lang="en-US" dirty="0" smtClean="0"/>
          </a:p>
          <a:p>
            <a:r>
              <a:rPr lang="en-US" dirty="0" smtClean="0">
                <a:solidFill>
                  <a:srgbClr val="7030A0"/>
                </a:solidFill>
              </a:rPr>
              <a:t>upper</a:t>
            </a:r>
            <a:endParaRPr lang="en-US" dirty="0">
              <a:solidFill>
                <a:srgbClr val="7030A0"/>
              </a:solidFill>
            </a:endParaRPr>
          </a:p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590800" y="2819400"/>
            <a:ext cx="7873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Infra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below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09800" y="3364468"/>
            <a:ext cx="36086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Figure 1–1 </a:t>
            </a:r>
            <a:r>
              <a:rPr lang="fr-FR" b="1" dirty="0" err="1"/>
              <a:t>Directional</a:t>
            </a:r>
            <a:r>
              <a:rPr lang="fr-FR" b="1" dirty="0"/>
              <a:t> </a:t>
            </a:r>
            <a:r>
              <a:rPr lang="fr-FR" b="1" dirty="0" err="1" smtClean="0"/>
              <a:t>prefixes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242367" y="1840393"/>
            <a:ext cx="12875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throughout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38794" y="3071336"/>
            <a:ext cx="29547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below, under, or decreased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82590" y="2819400"/>
            <a:ext cx="18219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depressed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lower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2006 Thomson Delmar Learning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Roots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/>
              <a:t>Roots are the foundation of medical terms</a:t>
            </a:r>
          </a:p>
          <a:p>
            <a:r>
              <a:rPr lang="en-US"/>
              <a:t>Roots usually, but not always, describe the part of the body that is involved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Roots cannot stand alone:</a:t>
            </a:r>
          </a:p>
          <a:p>
            <a:pPr lvl="1"/>
            <a:r>
              <a:rPr lang="en-US" dirty="0"/>
              <a:t>A suffix must be added to complete the term</a:t>
            </a:r>
          </a:p>
          <a:p>
            <a:pPr lvl="1"/>
            <a:r>
              <a:rPr lang="en-US" dirty="0"/>
              <a:t>A prefix may be added to the term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bldLvl="3" autoUpdateAnimBg="0"/>
      <p:bldP spid="13316" grpId="0" build="p" bldLvl="3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2006 Thomson Delmar Learning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Combining Vowels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/>
              <a:t>A combining vowel may be used to make the medical term easier to pronounce</a:t>
            </a:r>
          </a:p>
          <a:p>
            <a:r>
              <a:rPr lang="en-US"/>
              <a:t>A combining vowel is not used when the suffix begins with a vowel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 combining vowel is used when the suffix begins with a consonant</a:t>
            </a:r>
          </a:p>
          <a:p>
            <a:pPr>
              <a:lnSpc>
                <a:spcPct val="90000"/>
              </a:lnSpc>
            </a:pPr>
            <a:r>
              <a:rPr lang="en-US" dirty="0"/>
              <a:t>A combining vowel is used when two or more word roots are joined</a:t>
            </a:r>
          </a:p>
          <a:p>
            <a:pPr>
              <a:lnSpc>
                <a:spcPct val="90000"/>
              </a:lnSpc>
            </a:pPr>
            <a:r>
              <a:rPr lang="en-US" dirty="0"/>
              <a:t>A prefix does not need a combining vowel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3" autoUpdateAnimBg="0"/>
      <p:bldP spid="16388" grpId="0" build="p" bldLvl="3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228600"/>
            <a:ext cx="7467600" cy="762000"/>
          </a:xfrm>
        </p:spPr>
        <p:txBody>
          <a:bodyPr/>
          <a:lstStyle/>
          <a:p>
            <a:r>
              <a:rPr lang="en-US" dirty="0"/>
              <a:t>Combining Vowels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1066800"/>
            <a:ext cx="3657600" cy="4525962"/>
          </a:xfrm>
        </p:spPr>
        <p:txBody>
          <a:bodyPr/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 combining vowel sometimes is used to make the medical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term easier to pronounce. 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combining vowel is used when the suffix begins with a consonant, as in the suffix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-scope.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arthroscope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is an instrument used to visually examine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the joint. 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Because the suffix -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scope begins with a consonant,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the combining vowel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o is used. </a:t>
            </a:r>
          </a:p>
          <a:p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O is the most commonly used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combining vowel; however,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and e may be used as well.</a:t>
            </a:r>
            <a:endParaRPr lang="en-US" sz="1800" dirty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410200" y="1066800"/>
            <a:ext cx="3657600" cy="4906962"/>
          </a:xfrm>
        </p:spPr>
        <p:txBody>
          <a:bodyPr/>
          <a:lstStyle/>
          <a:p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A combining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vowel is not used when the suffix begins with a vowel, as in the suffix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itis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. Gastritis is inflammation of the stomach.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Because the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suffix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itis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begins with a vowel, the combining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vowel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o is not used.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 combining vowel is always used when two or more root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words are joined. For example, when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gastr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/o (stomach) is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joined with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enter/o (small intestine), the combining vowel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is used with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gastr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/o, as in the term gastroenteritis.</a:t>
            </a:r>
          </a:p>
          <a:p>
            <a:pPr>
              <a:buNone/>
            </a:pPr>
            <a:endParaRPr lang="en-US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1828800" y="5955268"/>
            <a:ext cx="7086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combining vowel is not used between a prefix and the root word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3" autoUpdateAnimBg="0"/>
      <p:bldP spid="16388" grpId="0" build="p" bldLvl="3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47800" y="938748"/>
            <a:ext cx="4114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+mn-lt"/>
                <a:cs typeface="Times New Roman" pitchFamily="18" charset="0"/>
              </a:rPr>
              <a:t>The combining form is a word root plus a combining vowel.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>
              <a:latin typeface="+mn-lt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+mn-lt"/>
                <a:cs typeface="Times New Roman" pitchFamily="18" charset="0"/>
              </a:rPr>
              <a:t>  Combining forms usually describe a part of the body. 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>
              <a:latin typeface="+mn-lt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+mn-lt"/>
                <a:cs typeface="Times New Roman" pitchFamily="18" charset="0"/>
              </a:rPr>
              <a:t> </a:t>
            </a:r>
            <a:r>
              <a:rPr lang="en-US" sz="2400" dirty="0" smtClean="0"/>
              <a:t>There may be more than one combining form for a body part.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>
              <a:latin typeface="+mn-lt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+mn-lt"/>
                <a:cs typeface="Times New Roman" pitchFamily="18" charset="0"/>
              </a:rPr>
              <a:t>   </a:t>
            </a:r>
            <a:r>
              <a:rPr lang="en-US" sz="2400" dirty="0" smtClean="0"/>
              <a:t>Combining forms will be presented with a </a:t>
            </a:r>
            <a:r>
              <a:rPr lang="en-US" sz="2400" dirty="0" smtClean="0"/>
              <a:t>backslash</a:t>
            </a:r>
            <a:r>
              <a:rPr lang="en-US" sz="2400" dirty="0" smtClean="0"/>
              <a:t>: </a:t>
            </a:r>
            <a:r>
              <a:rPr lang="en-US" sz="2400" dirty="0" err="1" smtClean="0"/>
              <a:t>hepat</a:t>
            </a:r>
            <a:r>
              <a:rPr lang="en-US" sz="2400" dirty="0" smtClean="0"/>
              <a:t>/o</a:t>
            </a:r>
            <a:r>
              <a:rPr lang="en-US" sz="2400" dirty="0" smtClean="0">
                <a:latin typeface="+mn-lt"/>
                <a:cs typeface="Times New Roman" pitchFamily="18" charset="0"/>
              </a:rPr>
              <a:t> </a:t>
            </a: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-76200"/>
            <a:ext cx="7467600" cy="1143000"/>
          </a:xfrm>
        </p:spPr>
        <p:txBody>
          <a:bodyPr/>
          <a:lstStyle/>
          <a:p>
            <a:r>
              <a:rPr lang="en-US" dirty="0"/>
              <a:t>Combining Forms</a:t>
            </a:r>
          </a:p>
        </p:txBody>
      </p:sp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5257800" y="1066800"/>
            <a:ext cx="373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Examples of combining forms: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Nas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/o means nose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Rhin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/o means nose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Ren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/o means kidney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Nephr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/o means kidney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bldLvl="3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0" y="76200"/>
            <a:ext cx="35814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+mn-lt"/>
                <a:cs typeface="Times New Roman" pitchFamily="18" charset="0"/>
              </a:rPr>
              <a:t>For example, the term </a:t>
            </a:r>
            <a:r>
              <a:rPr lang="en-US" sz="2400" i="1" dirty="0" err="1" smtClean="0">
                <a:latin typeface="+mn-lt"/>
                <a:cs typeface="Times New Roman" pitchFamily="18" charset="0"/>
              </a:rPr>
              <a:t>panleukopenia</a:t>
            </a:r>
            <a:r>
              <a:rPr lang="en-US" sz="2400" i="1" dirty="0" smtClean="0">
                <a:latin typeface="+mn-lt"/>
                <a:cs typeface="Times New Roman" pitchFamily="18" charset="0"/>
              </a:rPr>
              <a:t> is composed of the following word parts:</a:t>
            </a:r>
          </a:p>
          <a:p>
            <a:r>
              <a:rPr lang="en-US" sz="2400" dirty="0" smtClean="0">
                <a:latin typeface="+mn-lt"/>
                <a:cs typeface="Times New Roman" pitchFamily="18" charset="0"/>
              </a:rPr>
              <a:t>■ pan- (</a:t>
            </a:r>
            <a:r>
              <a:rPr lang="en-US" sz="2400" dirty="0" err="1" smtClean="0">
                <a:latin typeface="+mn-lt"/>
                <a:cs typeface="Times New Roman" pitchFamily="18" charset="0"/>
              </a:rPr>
              <a:t>pahn</a:t>
            </a:r>
            <a:r>
              <a:rPr lang="en-US" sz="2400" dirty="0" smtClean="0">
                <a:latin typeface="+mn-lt"/>
                <a:cs typeface="Times New Roman" pitchFamily="18" charset="0"/>
              </a:rPr>
              <a:t>), a prefix meaning all</a:t>
            </a:r>
          </a:p>
          <a:p>
            <a:r>
              <a:rPr lang="en-US" sz="2400" dirty="0" smtClean="0">
                <a:latin typeface="+mn-lt"/>
                <a:cs typeface="Times New Roman" pitchFamily="18" charset="0"/>
              </a:rPr>
              <a:t>■ </a:t>
            </a:r>
            <a:r>
              <a:rPr lang="en-US" sz="2400" dirty="0" err="1" smtClean="0">
                <a:latin typeface="+mn-lt"/>
                <a:cs typeface="Times New Roman" pitchFamily="18" charset="0"/>
              </a:rPr>
              <a:t>leuk</a:t>
            </a:r>
            <a:r>
              <a:rPr lang="en-US" sz="2400" dirty="0" smtClean="0">
                <a:latin typeface="+mn-lt"/>
                <a:cs typeface="Times New Roman" pitchFamily="18" charset="0"/>
              </a:rPr>
              <a:t>/o (</a:t>
            </a:r>
            <a:r>
              <a:rPr lang="en-US" sz="2400" dirty="0" err="1" smtClean="0">
                <a:latin typeface="+mn-lt"/>
                <a:cs typeface="Times New Roman" pitchFamily="18" charset="0"/>
              </a:rPr>
              <a:t>loo-kō</a:t>
            </a:r>
            <a:r>
              <a:rPr lang="en-US" sz="2400" dirty="0" smtClean="0">
                <a:latin typeface="+mn-lt"/>
                <a:cs typeface="Times New Roman" pitchFamily="18" charset="0"/>
              </a:rPr>
              <a:t>), a combining form meaning white</a:t>
            </a:r>
          </a:p>
          <a:p>
            <a:r>
              <a:rPr lang="en-US" sz="2400" dirty="0" smtClean="0">
                <a:latin typeface="+mn-lt"/>
                <a:cs typeface="Times New Roman" pitchFamily="18" charset="0"/>
              </a:rPr>
              <a:t>■ -</a:t>
            </a:r>
            <a:r>
              <a:rPr lang="en-US" sz="2400" dirty="0" err="1" smtClean="0">
                <a:latin typeface="+mn-lt"/>
                <a:cs typeface="Times New Roman" pitchFamily="18" charset="0"/>
              </a:rPr>
              <a:t>penia</a:t>
            </a:r>
            <a:r>
              <a:rPr lang="en-US" sz="2400" dirty="0" smtClean="0">
                <a:latin typeface="+mn-lt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+mn-lt"/>
                <a:cs typeface="Times New Roman" pitchFamily="18" charset="0"/>
              </a:rPr>
              <a:t>pē</a:t>
            </a:r>
            <a:r>
              <a:rPr lang="en-US" sz="2400" dirty="0" smtClean="0">
                <a:latin typeface="+mn-lt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+mn-lt"/>
                <a:cs typeface="Times New Roman" pitchFamily="18" charset="0"/>
              </a:rPr>
              <a:t>nē</a:t>
            </a:r>
            <a:r>
              <a:rPr lang="en-US" sz="2400" dirty="0" smtClean="0">
                <a:latin typeface="+mn-lt"/>
                <a:cs typeface="Times New Roman" pitchFamily="18" charset="0"/>
              </a:rPr>
              <a:t>-ah), a suffix meaning deficiency or reduction</a:t>
            </a:r>
          </a:p>
          <a:p>
            <a:r>
              <a:rPr lang="en-US" sz="2400" dirty="0" smtClean="0">
                <a:latin typeface="+mn-lt"/>
                <a:cs typeface="Times New Roman" pitchFamily="18" charset="0"/>
              </a:rPr>
              <a:t>in number</a:t>
            </a:r>
          </a:p>
          <a:p>
            <a:r>
              <a:rPr lang="en-US" sz="2400" dirty="0" err="1" smtClean="0">
                <a:latin typeface="+mn-lt"/>
                <a:cs typeface="Times New Roman" pitchFamily="18" charset="0"/>
              </a:rPr>
              <a:t>Panleukopenia</a:t>
            </a:r>
            <a:r>
              <a:rPr lang="en-US" sz="2400" dirty="0" smtClean="0">
                <a:latin typeface="+mn-lt"/>
                <a:cs typeface="Times New Roman" pitchFamily="18" charset="0"/>
              </a:rPr>
              <a:t> is a </a:t>
            </a:r>
            <a:r>
              <a:rPr lang="en-US" sz="2400" dirty="0" err="1" smtClean="0">
                <a:latin typeface="+mn-lt"/>
                <a:cs typeface="Times New Roman" pitchFamily="18" charset="0"/>
              </a:rPr>
              <a:t>defi</a:t>
            </a:r>
            <a:r>
              <a:rPr lang="en-US" sz="2400" dirty="0" smtClean="0">
                <a:latin typeface="+mn-lt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+mn-lt"/>
                <a:cs typeface="Times New Roman" pitchFamily="18" charset="0"/>
              </a:rPr>
              <a:t>ciency</a:t>
            </a:r>
            <a:r>
              <a:rPr lang="en-US" sz="2400" dirty="0" smtClean="0">
                <a:latin typeface="+mn-lt"/>
                <a:cs typeface="Times New Roman" pitchFamily="18" charset="0"/>
              </a:rPr>
              <a:t> of all types of white blood</a:t>
            </a:r>
          </a:p>
          <a:p>
            <a:r>
              <a:rPr lang="en-US" sz="2400" dirty="0" smtClean="0">
                <a:latin typeface="+mn-lt"/>
                <a:cs typeface="Times New Roman" pitchFamily="18" charset="0"/>
              </a:rPr>
              <a:t>cells.</a:t>
            </a:r>
            <a:endParaRPr lang="en-US" sz="2400" dirty="0">
              <a:latin typeface="+mn-lt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0" y="457200"/>
            <a:ext cx="3505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New words are created when combining forms are added to prefixes, other combining forms, and suffixes.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2006 Thomson Delmar Learning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Suffixes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/>
              <a:t>Suffixes usually, but not always, indicate the procedure, condition, disorder, or disease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There are many related groups of suffixes</a:t>
            </a:r>
          </a:p>
          <a:p>
            <a:pPr lvl="1"/>
            <a:r>
              <a:rPr lang="en-US"/>
              <a:t>“pertaining to” suffixes</a:t>
            </a:r>
          </a:p>
          <a:p>
            <a:pPr lvl="1"/>
            <a:r>
              <a:rPr lang="en-US"/>
              <a:t>surgical suffixes</a:t>
            </a:r>
          </a:p>
          <a:p>
            <a:pPr lvl="1"/>
            <a:r>
              <a:rPr lang="en-US"/>
              <a:t>procedural suffixes</a:t>
            </a:r>
          </a:p>
          <a:p>
            <a:pPr lvl="1"/>
            <a:r>
              <a:rPr lang="en-US"/>
              <a:t>the double “r” suffixes</a:t>
            </a:r>
          </a:p>
          <a:p>
            <a:pPr lvl="1"/>
            <a:r>
              <a:rPr lang="en-US"/>
              <a:t>conditional suffixes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3" autoUpdateAnimBg="0"/>
      <p:bldP spid="15364" grpId="0" build="p" bldLvl="3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2006 Thomson Delmar Learning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Suffixes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Suffixes may change the part of speech of a word</a:t>
            </a:r>
          </a:p>
          <a:p>
            <a:pPr>
              <a:lnSpc>
                <a:spcPct val="90000"/>
              </a:lnSpc>
            </a:pPr>
            <a:r>
              <a:rPr lang="en-US"/>
              <a:t>Different suffixes may change the word from a noun to an adjective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-osis (noun) versus -tic (adjective)</a:t>
            </a:r>
          </a:p>
          <a:p>
            <a:pPr>
              <a:lnSpc>
                <a:spcPct val="90000"/>
              </a:lnSpc>
            </a:pPr>
            <a:r>
              <a:rPr lang="en-US"/>
              <a:t>-emia (noun) versus -ic (adjective)</a:t>
            </a:r>
          </a:p>
          <a:p>
            <a:pPr>
              <a:lnSpc>
                <a:spcPct val="90000"/>
              </a:lnSpc>
            </a:pPr>
            <a:r>
              <a:rPr lang="en-US"/>
              <a:t>-us (noun) versus </a:t>
            </a:r>
            <a:br>
              <a:rPr lang="en-US"/>
            </a:br>
            <a:r>
              <a:rPr lang="en-US"/>
              <a:t>-ous (adjective)</a:t>
            </a:r>
          </a:p>
          <a:p>
            <a:pPr>
              <a:lnSpc>
                <a:spcPct val="90000"/>
              </a:lnSpc>
            </a:pPr>
            <a:r>
              <a:rPr lang="en-US"/>
              <a:t>-um (noun) versus -ac (adjective)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charRg st="73" end="1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charRg st="108" end="1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bldLvl="3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2006 Thomson Delmar Learning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Suffix Variation Depending on Usage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4175125" y="3084513"/>
            <a:ext cx="1860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Insert Figure 1-2</a:t>
            </a:r>
          </a:p>
        </p:txBody>
      </p:sp>
      <p:pic>
        <p:nvPicPr>
          <p:cNvPr id="27654" name="Picture 6" descr="C:\PPT\Vet Med Term\figures\7381-01-0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981200"/>
            <a:ext cx="5761038" cy="34401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2006 Thomson Delmar Learning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Analyzing Medical Terms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/>
              <a:t>1.	Dissect</a:t>
            </a:r>
            <a:r>
              <a:rPr lang="en-US" sz="2800" dirty="0">
                <a:cs typeface="Arial" charset="0"/>
              </a:rPr>
              <a:t>—a</a:t>
            </a:r>
            <a:r>
              <a:rPr lang="en-US" sz="2800" dirty="0"/>
              <a:t>nalyze the word structurally by dividing it into its basic components.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/>
              <a:t>2.	Begin at the end</a:t>
            </a:r>
            <a:r>
              <a:rPr lang="en-US" sz="2800" dirty="0">
                <a:cs typeface="Arial" charset="0"/>
              </a:rPr>
              <a:t>—t</a:t>
            </a:r>
            <a:r>
              <a:rPr lang="en-US" sz="2800" dirty="0"/>
              <a:t>hen define the suffix first, the prefix second and then the roots. If there are two roots, read them from left to right.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/>
              <a:t>3.	Anatomic order</a:t>
            </a:r>
            <a:r>
              <a:rPr lang="en-US" sz="2800" dirty="0">
                <a:cs typeface="Arial" charset="0"/>
              </a:rPr>
              <a:t>—w</a:t>
            </a:r>
            <a:r>
              <a:rPr lang="en-US" sz="2800" dirty="0"/>
              <a:t>here body systems are involved, the words are usually built in the order in which the organs occur in the body</a:t>
            </a:r>
          </a:p>
          <a:p>
            <a:pPr marL="1219200" lvl="2" indent="-304800">
              <a:lnSpc>
                <a:spcPct val="80000"/>
              </a:lnSpc>
            </a:pPr>
            <a:r>
              <a:rPr lang="en-US" sz="2000" dirty="0"/>
              <a:t>except in some diagnostic procedures in which the tools or substances are passed in the opposite direction of anatomic order (retrograde).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charRg st="8" end="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charRg st="79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charRg st="96" end="2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charRg st="215" end="2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charRg st="230" end="3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charRg st="338" end="4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Medical Term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00200" y="1951038"/>
            <a:ext cx="7315200" cy="4221162"/>
          </a:xfrm>
        </p:spPr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Many medical terms are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composed of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word part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combinations.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These word parts are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Prefix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Root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combining vowel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combining form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suffix</a:t>
            </a: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bldLvl="3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2006 Thomson Delmar Learning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Analyzing Medical Terms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741363" indent="-344488">
              <a:lnSpc>
                <a:spcPct val="90000"/>
              </a:lnSpc>
            </a:pPr>
            <a:r>
              <a:rPr lang="en-US" sz="2800" dirty="0"/>
              <a:t>Example</a:t>
            </a:r>
            <a:r>
              <a:rPr lang="en-US" dirty="0"/>
              <a:t>: </a:t>
            </a:r>
            <a:r>
              <a:rPr lang="en-US" sz="2800" dirty="0" err="1">
                <a:solidFill>
                  <a:srgbClr val="FF0000"/>
                </a:solidFill>
              </a:rPr>
              <a:t>ovariohysterectomy</a:t>
            </a:r>
            <a:endParaRPr lang="en-US" sz="2800" dirty="0">
              <a:solidFill>
                <a:srgbClr val="FF0000"/>
              </a:solidFill>
            </a:endParaRPr>
          </a:p>
          <a:p>
            <a:pPr marL="741363" indent="-344488">
              <a:lnSpc>
                <a:spcPct val="90000"/>
              </a:lnSpc>
            </a:pPr>
            <a:r>
              <a:rPr lang="en-US" sz="2800" dirty="0"/>
              <a:t>Divide the term: </a:t>
            </a:r>
          </a:p>
          <a:p>
            <a:pPr marL="1203325" lvl="1" indent="-347663">
              <a:lnSpc>
                <a:spcPct val="90000"/>
              </a:lnSpc>
            </a:pPr>
            <a:r>
              <a:rPr lang="en-US" sz="2400" dirty="0" err="1"/>
              <a:t>ovari</a:t>
            </a:r>
            <a:r>
              <a:rPr lang="en-US" sz="2400" dirty="0"/>
              <a:t>/o/</a:t>
            </a:r>
            <a:r>
              <a:rPr lang="en-US" sz="2400" dirty="0" err="1"/>
              <a:t>hyster</a:t>
            </a:r>
            <a:r>
              <a:rPr lang="en-US" sz="2400" dirty="0"/>
              <a:t>/</a:t>
            </a:r>
            <a:r>
              <a:rPr lang="en-US" sz="2400" dirty="0" err="1"/>
              <a:t>ectomy</a:t>
            </a:r>
            <a:endParaRPr lang="en-US" sz="2400" dirty="0"/>
          </a:p>
          <a:p>
            <a:pPr marL="741363" indent="-344488">
              <a:lnSpc>
                <a:spcPct val="90000"/>
              </a:lnSpc>
            </a:pPr>
            <a:r>
              <a:rPr lang="en-US" sz="2800" dirty="0"/>
              <a:t>Start at the end:</a:t>
            </a:r>
          </a:p>
          <a:p>
            <a:pPr marL="1203325" lvl="1" indent="-347663">
              <a:lnSpc>
                <a:spcPct val="90000"/>
              </a:lnSpc>
            </a:pPr>
            <a:r>
              <a:rPr lang="en-US" sz="2400" dirty="0"/>
              <a:t>-</a:t>
            </a:r>
            <a:r>
              <a:rPr lang="en-US" sz="2400" dirty="0" err="1"/>
              <a:t>ectomy</a:t>
            </a:r>
            <a:r>
              <a:rPr lang="en-US" sz="2400" dirty="0"/>
              <a:t> is surgical removal</a:t>
            </a:r>
          </a:p>
          <a:p>
            <a:pPr marL="1203325" lvl="1" indent="-347663">
              <a:lnSpc>
                <a:spcPct val="90000"/>
              </a:lnSpc>
            </a:pPr>
            <a:r>
              <a:rPr lang="en-US" sz="2400" dirty="0" err="1"/>
              <a:t>ovari</a:t>
            </a:r>
            <a:r>
              <a:rPr lang="en-US" sz="2400" dirty="0"/>
              <a:t>/o means ovary </a:t>
            </a:r>
          </a:p>
          <a:p>
            <a:pPr marL="1203325" lvl="1" indent="-347663">
              <a:lnSpc>
                <a:spcPct val="90000"/>
              </a:lnSpc>
            </a:pPr>
            <a:r>
              <a:rPr lang="en-US" sz="2400" dirty="0" err="1"/>
              <a:t>hysteri</a:t>
            </a:r>
            <a:r>
              <a:rPr lang="en-US" sz="2400" dirty="0"/>
              <a:t>/o means uterus</a:t>
            </a:r>
          </a:p>
          <a:p>
            <a:pPr marL="741363" indent="-344488">
              <a:lnSpc>
                <a:spcPct val="90000"/>
              </a:lnSpc>
            </a:pPr>
            <a:r>
              <a:rPr lang="en-US" sz="2800" dirty="0"/>
              <a:t>Anatomic order: body parts are in order</a:t>
            </a:r>
          </a:p>
          <a:p>
            <a:pPr marL="741363" indent="-344488">
              <a:lnSpc>
                <a:spcPct val="90000"/>
              </a:lnSpc>
            </a:pPr>
            <a:r>
              <a:rPr lang="en-US" sz="2800" dirty="0" err="1"/>
              <a:t>Ovariohysterectomy</a:t>
            </a:r>
            <a:r>
              <a:rPr lang="en-US" sz="2800" dirty="0"/>
              <a:t> means surgical removal of the ovaries and uterus</a:t>
            </a:r>
          </a:p>
          <a:p>
            <a:pPr marL="741363" indent="-344488">
              <a:lnSpc>
                <a:spcPct val="90000"/>
              </a:lnSpc>
              <a:buFontTx/>
              <a:buAutoNum type="arabicPeriod"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charRg st="28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charRg st="42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charRg st="64" end="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charRg st="82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charRg st="113" end="1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2006 Thomson Delmar Learning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General Pronunciation Guidelines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265113">
              <a:lnSpc>
                <a:spcPct val="90000"/>
              </a:lnSpc>
            </a:pPr>
            <a:r>
              <a:rPr lang="en-US" sz="2800"/>
              <a:t>A medical term is easier to understand and remember when you pronounce it correctly</a:t>
            </a:r>
          </a:p>
          <a:p>
            <a:pPr marL="609600" indent="-265113">
              <a:lnSpc>
                <a:spcPct val="90000"/>
              </a:lnSpc>
            </a:pPr>
            <a:r>
              <a:rPr lang="en-US" sz="2800"/>
              <a:t>In general</a:t>
            </a:r>
            <a:r>
              <a:rPr lang="en-US" sz="2400"/>
              <a:t>, </a:t>
            </a:r>
          </a:p>
          <a:p>
            <a:pPr marL="1084263" lvl="1" indent="-360363">
              <a:lnSpc>
                <a:spcPct val="90000"/>
              </a:lnSpc>
            </a:pPr>
            <a:r>
              <a:rPr lang="en-US" sz="2400"/>
              <a:t>all vowels in scientific words are pronounced</a:t>
            </a:r>
          </a:p>
          <a:p>
            <a:pPr marL="1084263" lvl="1" indent="-360363">
              <a:lnSpc>
                <a:spcPct val="90000"/>
              </a:lnSpc>
            </a:pPr>
            <a:r>
              <a:rPr lang="en-US" sz="2400"/>
              <a:t>consonants are pronounced as in other English words</a:t>
            </a:r>
          </a:p>
          <a:p>
            <a:pPr marL="609600" indent="-265113">
              <a:lnSpc>
                <a:spcPct val="90000"/>
              </a:lnSpc>
            </a:pPr>
            <a:r>
              <a:rPr lang="en-US" sz="2800"/>
              <a:t>Use Table 1-2 as a pronunciation guide</a:t>
            </a:r>
          </a:p>
          <a:p>
            <a:pPr marL="609600" indent="-265113">
              <a:lnSpc>
                <a:spcPct val="90000"/>
              </a:lnSpc>
            </a:pPr>
            <a:r>
              <a:rPr lang="en-US" sz="2800"/>
              <a:t>Remember, there may be more than one correct way to pronounce a word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2006 Thomson Delmar Learning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Spelling Is Always Important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319088"/>
            <a:r>
              <a:rPr lang="en-US" dirty="0"/>
              <a:t>Accuracy in spelling medical words is extremely important</a:t>
            </a:r>
          </a:p>
          <a:p>
            <a:pPr marL="1138238" lvl="1" indent="-414338"/>
            <a:r>
              <a:rPr lang="en-US" sz="2400" dirty="0"/>
              <a:t>Changing one or two letters may </a:t>
            </a:r>
            <a:r>
              <a:rPr lang="en-US" sz="2400" dirty="0" smtClean="0"/>
              <a:t>                     completely </a:t>
            </a:r>
            <a:r>
              <a:rPr lang="en-US" sz="2400" dirty="0"/>
              <a:t>change the meaning of a word:</a:t>
            </a:r>
          </a:p>
          <a:p>
            <a:pPr marL="1654175" lvl="2" indent="-282575"/>
            <a:r>
              <a:rPr lang="en-US" sz="2000" dirty="0" err="1">
                <a:solidFill>
                  <a:srgbClr val="FF0000"/>
                </a:solidFill>
              </a:rPr>
              <a:t>hepatoma</a:t>
            </a:r>
            <a:r>
              <a:rPr lang="en-US" sz="2000" dirty="0">
                <a:solidFill>
                  <a:srgbClr val="FF0000"/>
                </a:solidFill>
              </a:rPr>
              <a:t> versus hematoma</a:t>
            </a:r>
          </a:p>
          <a:p>
            <a:pPr marL="1654175" lvl="2" indent="-282575"/>
            <a:r>
              <a:rPr lang="en-US" sz="2000" dirty="0">
                <a:solidFill>
                  <a:schemeClr val="accent2"/>
                </a:solidFill>
              </a:rPr>
              <a:t>urethra versus ureters</a:t>
            </a:r>
          </a:p>
          <a:p>
            <a:pPr marL="1138238" lvl="1" indent="-414338"/>
            <a:r>
              <a:rPr lang="en-US" sz="2400" dirty="0"/>
              <a:t>Some words sound alike, but are spelled differently and have very different meanings:</a:t>
            </a:r>
          </a:p>
          <a:p>
            <a:pPr marL="1654175" lvl="2" indent="-282575"/>
            <a:r>
              <a:rPr lang="en-US" sz="2000" dirty="0">
                <a:solidFill>
                  <a:srgbClr val="FF0000"/>
                </a:solidFill>
              </a:rPr>
              <a:t>ileum versus ilium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charRg st="58" end="1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charRg st="130" end="1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charRg st="155" end="1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charRg st="178" end="2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charRg st="263" end="2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2006 Thomson Delmar Learning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a Medical Dictionary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319088"/>
            <a:r>
              <a:rPr lang="en-US" sz="2800" dirty="0"/>
              <a:t>Alphabetically look for words as you think they would be spelled starting with the first and second letters of the word</a:t>
            </a:r>
          </a:p>
          <a:p>
            <a:pPr marL="609600" indent="-319088"/>
            <a:r>
              <a:rPr lang="en-US" sz="2800" dirty="0"/>
              <a:t>If the term is not spelled the way it sounds, consider the following:	</a:t>
            </a:r>
          </a:p>
          <a:p>
            <a:pPr marL="1084263" lvl="1" indent="-360363"/>
            <a:r>
              <a:rPr lang="en-US" sz="2000" dirty="0">
                <a:solidFill>
                  <a:srgbClr val="FF0000"/>
                </a:solidFill>
              </a:rPr>
              <a:t>F sounds may begin with f or </a:t>
            </a:r>
            <a:r>
              <a:rPr lang="en-US" sz="2000" dirty="0" err="1">
                <a:solidFill>
                  <a:srgbClr val="FF0000"/>
                </a:solidFill>
              </a:rPr>
              <a:t>ph</a:t>
            </a:r>
            <a:endParaRPr lang="en-US" sz="2000" dirty="0">
              <a:solidFill>
                <a:srgbClr val="FF0000"/>
              </a:solidFill>
            </a:endParaRPr>
          </a:p>
          <a:p>
            <a:pPr marL="1084263" lvl="1" indent="-360363"/>
            <a:r>
              <a:rPr lang="en-US" sz="2000" dirty="0">
                <a:solidFill>
                  <a:srgbClr val="FF0000"/>
                </a:solidFill>
              </a:rPr>
              <a:t>J sounds may begin with g or j</a:t>
            </a:r>
          </a:p>
          <a:p>
            <a:pPr marL="1084263" lvl="1" indent="-360363"/>
            <a:r>
              <a:rPr lang="en-US" sz="2000" dirty="0">
                <a:solidFill>
                  <a:srgbClr val="FF0000"/>
                </a:solidFill>
              </a:rPr>
              <a:t>K sounds may begin with c, </a:t>
            </a:r>
            <a:r>
              <a:rPr lang="en-US" sz="2000" dirty="0" err="1">
                <a:solidFill>
                  <a:srgbClr val="FF0000"/>
                </a:solidFill>
              </a:rPr>
              <a:t>ch</a:t>
            </a:r>
            <a:r>
              <a:rPr lang="en-US" sz="2000" dirty="0">
                <a:solidFill>
                  <a:srgbClr val="FF0000"/>
                </a:solidFill>
              </a:rPr>
              <a:t>, k, or </a:t>
            </a:r>
            <a:r>
              <a:rPr lang="en-US" sz="2000" dirty="0" err="1">
                <a:solidFill>
                  <a:srgbClr val="FF0000"/>
                </a:solidFill>
              </a:rPr>
              <a:t>qu</a:t>
            </a:r>
            <a:endParaRPr lang="en-US" sz="2000" dirty="0">
              <a:solidFill>
                <a:srgbClr val="FF0000"/>
              </a:solidFill>
            </a:endParaRPr>
          </a:p>
          <a:p>
            <a:pPr marL="1084263" lvl="1" indent="-360363"/>
            <a:r>
              <a:rPr lang="en-US" sz="2000" dirty="0">
                <a:solidFill>
                  <a:srgbClr val="FF0000"/>
                </a:solidFill>
              </a:rPr>
              <a:t>S sounds may begin with c, </a:t>
            </a:r>
            <a:r>
              <a:rPr lang="en-US" sz="2000" dirty="0" err="1">
                <a:solidFill>
                  <a:srgbClr val="FF0000"/>
                </a:solidFill>
              </a:rPr>
              <a:t>ps</a:t>
            </a:r>
            <a:r>
              <a:rPr lang="en-US" sz="2000" dirty="0">
                <a:solidFill>
                  <a:srgbClr val="FF0000"/>
                </a:solidFill>
              </a:rPr>
              <a:t>, or s</a:t>
            </a:r>
          </a:p>
          <a:p>
            <a:pPr marL="1084263" lvl="1" indent="-360363"/>
            <a:r>
              <a:rPr lang="en-US" sz="2000" dirty="0">
                <a:solidFill>
                  <a:srgbClr val="FF0000"/>
                </a:solidFill>
              </a:rPr>
              <a:t>Z sounds may begin with x or 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charRg st="120" end="1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charRg st="190" end="2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charRg st="222" end="2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charRg st="253" end="29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charRg st="293" end="3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charRg st="329" end="3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Anatomy of a Medical Term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600200"/>
            <a:ext cx="7543800" cy="5029200"/>
          </a:xfrm>
        </p:spPr>
        <p:txBody>
          <a:bodyPr/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Prefix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word part found at the beginning of 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word.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Usually indicates 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number, location, time, or status.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Root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word part that gives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essential meaning of the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word.</a:t>
            </a:r>
          </a:p>
          <a:p>
            <a:r>
              <a:rPr lang="en-US" sz="24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combining vowel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single vowel, usually an </a:t>
            </a:r>
            <a:r>
              <a:rPr lang="en-US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o, that is </a:t>
            </a:r>
            <a:r>
              <a:rPr lang="en-US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added</a:t>
            </a:r>
            <a:r>
              <a:rPr lang="en-US" sz="2400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end of a root </a:t>
            </a:r>
            <a:r>
              <a:rPr lang="en-US" sz="2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make the word easier to pronounce</a:t>
            </a:r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combining form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combination of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root and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combining vowel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Suffix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word part found at the end of 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word, </a:t>
            </a:r>
            <a:r>
              <a:rPr lang="en-US" sz="2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Usually</a:t>
            </a:r>
          </a:p>
          <a:p>
            <a:r>
              <a:rPr lang="en-US" sz="2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indicates </a:t>
            </a:r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procedure, condition</a:t>
            </a:r>
            <a:r>
              <a:rPr lang="en-US" sz="2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disease, </a:t>
            </a:r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disorder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914400"/>
            <a:ext cx="3886200" cy="5029200"/>
          </a:xfrm>
        </p:spPr>
        <p:txBody>
          <a:bodyPr/>
          <a:lstStyle/>
          <a:p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Recognizing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word parts and 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understanding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their 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meaning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allows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dissection of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medical terms in a logical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way and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help in understanding medical terms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/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Learning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veterinary medical terminology is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much easier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once you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breaking down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unfamiliar terms into recognizable word parts </a:t>
            </a:r>
          </a:p>
          <a:p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105400" y="838200"/>
            <a:ext cx="3962400" cy="5257800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  <a:buFontTx/>
              <a:buChar char="•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By this way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veterinary professional can greatly increase his or her medical vocabulary. 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bldLvl="3" autoUpdateAnimBg="0"/>
      <p:bldP spid="6" grpId="0" build="p" bldLvl="3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Prefixes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1447800"/>
            <a:ext cx="7620000" cy="1905000"/>
          </a:xfrm>
        </p:spPr>
        <p:txBody>
          <a:bodyPr/>
          <a:lstStyle/>
          <a:p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Prefixes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are added to the beginning of a word or root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to </a:t>
            </a:r>
            <a:r>
              <a:rPr lang="en-US" sz="2400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modify its </a:t>
            </a:r>
            <a:r>
              <a:rPr lang="en-US" sz="24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meaning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For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example, the term </a:t>
            </a:r>
            <a:r>
              <a:rPr lang="en-US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operative can be </a:t>
            </a:r>
            <a:r>
              <a:rPr lang="en-US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modified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using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various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prefixes.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00200" y="2971800"/>
            <a:ext cx="7315200" cy="3276600"/>
          </a:xfrm>
        </p:spPr>
        <p:txBody>
          <a:bodyPr/>
          <a:lstStyle/>
          <a:p>
            <a:r>
              <a:rPr lang="en-US" sz="2400" dirty="0">
                <a:solidFill>
                  <a:srgbClr val="FF0000"/>
                </a:solidFill>
              </a:rPr>
              <a:t>Pre- means before</a:t>
            </a:r>
            <a:r>
              <a:rPr lang="en-US" sz="2400" dirty="0"/>
              <a:t>:</a:t>
            </a:r>
          </a:p>
          <a:p>
            <a:pPr lvl="1"/>
            <a:r>
              <a:rPr lang="en-US" dirty="0"/>
              <a:t>Preoperative means </a:t>
            </a:r>
            <a:r>
              <a:rPr lang="en-US" dirty="0">
                <a:solidFill>
                  <a:srgbClr val="7030A0"/>
                </a:solidFill>
              </a:rPr>
              <a:t>before an operation</a:t>
            </a:r>
          </a:p>
          <a:p>
            <a:r>
              <a:rPr lang="en-US" sz="2400" dirty="0" err="1">
                <a:solidFill>
                  <a:srgbClr val="FF0000"/>
                </a:solidFill>
              </a:rPr>
              <a:t>Peri</a:t>
            </a:r>
            <a:r>
              <a:rPr lang="en-US" sz="2400" dirty="0">
                <a:solidFill>
                  <a:srgbClr val="FF0000"/>
                </a:solidFill>
              </a:rPr>
              <a:t>- means around</a:t>
            </a:r>
            <a:r>
              <a:rPr lang="en-US" sz="2400" dirty="0"/>
              <a:t>:</a:t>
            </a:r>
          </a:p>
          <a:p>
            <a:pPr lvl="1"/>
            <a:r>
              <a:rPr lang="en-US" dirty="0" err="1"/>
              <a:t>Perioperative</a:t>
            </a:r>
            <a:r>
              <a:rPr lang="en-US" dirty="0"/>
              <a:t> </a:t>
            </a:r>
            <a:r>
              <a:rPr lang="en-US" dirty="0">
                <a:solidFill>
                  <a:srgbClr val="7030A0"/>
                </a:solidFill>
              </a:rPr>
              <a:t>means pertaining to the time around an operation</a:t>
            </a:r>
          </a:p>
          <a:p>
            <a:r>
              <a:rPr lang="en-US" sz="2400" dirty="0">
                <a:solidFill>
                  <a:srgbClr val="FF0000"/>
                </a:solidFill>
              </a:rPr>
              <a:t>Post- means after</a:t>
            </a:r>
            <a:r>
              <a:rPr lang="en-US" sz="2400" dirty="0"/>
              <a:t>:</a:t>
            </a:r>
          </a:p>
          <a:p>
            <a:pPr lvl="1"/>
            <a:r>
              <a:rPr lang="en-US" dirty="0"/>
              <a:t>Postoperative means </a:t>
            </a:r>
            <a:r>
              <a:rPr lang="en-US" dirty="0">
                <a:solidFill>
                  <a:srgbClr val="7030A0"/>
                </a:solidFill>
              </a:rPr>
              <a:t>after an operation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bldLvl="3" autoUpdateAnimBg="0"/>
      <p:bldP spid="12292" grpId="0" build="p" bldLvl="3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228600"/>
            <a:ext cx="7467600" cy="914400"/>
          </a:xfrm>
        </p:spPr>
        <p:txBody>
          <a:bodyPr/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Learning Prefixes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00200" y="1493838"/>
            <a:ext cx="7391400" cy="452596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Many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prefixes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have </a:t>
            </a:r>
            <a:r>
              <a:rPr lang="en-US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another </a:t>
            </a:r>
            <a:r>
              <a:rPr lang="en-US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prefix </a:t>
            </a:r>
            <a:r>
              <a:rPr lang="en-US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whose meaning is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opposite of </a:t>
            </a:r>
            <a:r>
              <a:rPr lang="en-US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its own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Initially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when learning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prefixes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it is helpful to </a:t>
            </a:r>
            <a:r>
              <a:rPr lang="en-US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learn them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in these pairs or in similar </a:t>
            </a:r>
            <a:r>
              <a:rPr lang="en-US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groups</a:t>
            </a:r>
          </a:p>
          <a:p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A- </a:t>
            </a:r>
            <a:r>
              <a:rPr lang="en-US" dirty="0">
                <a:solidFill>
                  <a:srgbClr val="7030A0"/>
                </a:solidFill>
              </a:rPr>
              <a:t>and an- </a:t>
            </a:r>
            <a:r>
              <a:rPr lang="en-US" dirty="0">
                <a:solidFill>
                  <a:srgbClr val="FF0000"/>
                </a:solidFill>
              </a:rPr>
              <a:t>both mean without or </a:t>
            </a:r>
            <a:r>
              <a:rPr lang="en-US" dirty="0" smtClean="0">
                <a:solidFill>
                  <a:srgbClr val="FF0000"/>
                </a:solidFill>
              </a:rPr>
              <a:t>no</a:t>
            </a:r>
          </a:p>
          <a:p>
            <a:r>
              <a:rPr lang="en-US" dirty="0" err="1" smtClean="0">
                <a:solidFill>
                  <a:srgbClr val="7030A0"/>
                </a:solidFill>
              </a:rPr>
              <a:t>Ab</a:t>
            </a:r>
            <a:r>
              <a:rPr lang="en-US" dirty="0" smtClean="0">
                <a:solidFill>
                  <a:srgbClr val="7030A0"/>
                </a:solidFill>
              </a:rPr>
              <a:t>- </a:t>
            </a:r>
            <a:r>
              <a:rPr lang="en-US" dirty="0">
                <a:solidFill>
                  <a:srgbClr val="7030A0"/>
                </a:solidFill>
              </a:rPr>
              <a:t>means </a:t>
            </a:r>
            <a:r>
              <a:rPr lang="en-US" dirty="0">
                <a:solidFill>
                  <a:srgbClr val="FF0000"/>
                </a:solidFill>
              </a:rPr>
              <a:t>away from</a:t>
            </a:r>
            <a:r>
              <a:rPr lang="en-US" dirty="0"/>
              <a:t>; </a:t>
            </a:r>
            <a:r>
              <a:rPr lang="en-US" dirty="0">
                <a:solidFill>
                  <a:srgbClr val="FF0000"/>
                </a:solidFill>
              </a:rPr>
              <a:t>ad</a:t>
            </a:r>
            <a:r>
              <a:rPr lang="en-US" dirty="0"/>
              <a:t>- means </a:t>
            </a:r>
            <a:r>
              <a:rPr lang="en-US" dirty="0" smtClean="0">
                <a:solidFill>
                  <a:srgbClr val="FF0000"/>
                </a:solidFill>
              </a:rPr>
              <a:t>towards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bldLvl="3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447800" y="381000"/>
            <a:ext cx="7467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600200" y="838200"/>
            <a:ext cx="73914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24000" y="457200"/>
            <a:ext cx="731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Root         meaning          </a:t>
            </a:r>
            <a:r>
              <a:rPr lang="en-US" dirty="0" err="1" smtClean="0"/>
              <a:t>Perfix</a:t>
            </a:r>
            <a:r>
              <a:rPr lang="en-US" dirty="0" smtClean="0"/>
              <a:t>        meaning                 Example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524000" y="914400"/>
            <a:ext cx="7391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Traumatic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pertaining to injury       </a:t>
            </a:r>
            <a:r>
              <a:rPr lang="en-US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A- (ah or ā)  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without or no             </a:t>
            </a:r>
            <a:r>
              <a:rPr lang="en-US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Atraumatic</a:t>
            </a:r>
            <a:r>
              <a:rPr lang="en-US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means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without injury.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676400" y="1219200"/>
            <a:ext cx="7620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Uria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urination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An- 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ahn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without </a:t>
            </a:r>
            <a:r>
              <a:rPr lang="en-US" sz="1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Anuria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means </a:t>
            </a:r>
            <a:r>
              <a:rPr lang="en-US" sz="1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absence of urine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14800" y="1595735"/>
            <a:ext cx="4876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- (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ahb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)    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away from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Abduction 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means </a:t>
            </a:r>
            <a:r>
              <a:rPr lang="en-US" sz="1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 take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away </a:t>
            </a:r>
          </a:p>
          <a:p>
            <a:r>
              <a:rPr lang="en-US" sz="1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from the midline 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114800" y="2057400"/>
            <a:ext cx="47495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Ad- (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ahd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toward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Adduction 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means </a:t>
            </a:r>
            <a:r>
              <a:rPr lang="en-US" sz="1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move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toward   </a:t>
            </a:r>
          </a:p>
          <a:p>
            <a:r>
              <a:rPr lang="en-US" sz="1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</a:t>
            </a:r>
            <a:r>
              <a:rPr lang="en-US" sz="1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midline</a:t>
            </a:r>
            <a:endParaRPr lang="en-US" sz="1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1676400" y="1524000"/>
            <a:ext cx="7162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676400" y="2513012"/>
            <a:ext cx="7162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1676400" y="2590800"/>
            <a:ext cx="723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Emetic  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pertaining to vomiting     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Anti-            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against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Antiemetics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means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work </a:t>
            </a:r>
            <a:r>
              <a:rPr lang="en-US" sz="1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against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ahn-tī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ahn-tih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or  prevent vomiting</a:t>
            </a:r>
            <a:endParaRPr lang="en-US" sz="1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038600" y="3115270"/>
            <a:ext cx="5105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Dys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-   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difficult, painful, or bad    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Dysphagia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means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difficulty eating                    </a:t>
            </a:r>
          </a:p>
          <a:p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dihs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or swallowing.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Eu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- (</a:t>
            </a:r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oo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)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good, easy, or normal         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Euthyroid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means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having a   </a:t>
            </a:r>
          </a:p>
          <a:p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normally functioning thyroid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1676400" y="3048000"/>
            <a:ext cx="7162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676400" y="4038600"/>
            <a:ext cx="7162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4114800" y="4114800"/>
            <a:ext cx="502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Endo-      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within or inside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Endocrine means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 secrete </a:t>
            </a:r>
          </a:p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ehn-dō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internally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114800" y="4572000"/>
            <a:ext cx="487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Ex-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exo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without, out of,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Exocrine means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 secrete   </a:t>
            </a:r>
          </a:p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ehcks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) or     </a:t>
            </a:r>
            <a:r>
              <a:rPr lang="en-US" sz="1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outside, or away from 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externally (via a duct).</a:t>
            </a:r>
          </a:p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ehcks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-ō)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1676400" y="5256212"/>
            <a:ext cx="7162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752600" y="175260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Opposite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828800" y="320040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Opposite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828800" y="441960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Opposite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676400" y="5276671"/>
            <a:ext cx="754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Endo-      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within or inside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Endoparasite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is an organism that  </a:t>
            </a:r>
          </a:p>
          <a:p>
            <a:r>
              <a:rPr lang="en-US" sz="1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lives within the body of the host </a:t>
            </a:r>
          </a:p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</a:t>
            </a:r>
            <a:r>
              <a:rPr lang="en-US" sz="1200" b="1" dirty="0" err="1" smtClean="0"/>
              <a:t>E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cto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- (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ehck-tō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)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outside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Ectoparasite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is an organism that</a:t>
            </a:r>
          </a:p>
          <a:p>
            <a:r>
              <a:rPr lang="en-US" sz="1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lives on the outer surface of the host </a:t>
            </a:r>
            <a:endParaRPr lang="en-US" sz="1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981200" y="541020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Opposite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1676400" y="6096000"/>
            <a:ext cx="7162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2743200" y="0"/>
            <a:ext cx="3604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Table 1–1 Contrasting </a:t>
            </a:r>
            <a:r>
              <a:rPr lang="en-US" b="1" dirty="0" smtClean="0"/>
              <a:t>Prefixes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447800" y="381000"/>
            <a:ext cx="7467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600200" y="838200"/>
            <a:ext cx="73914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24000" y="457200"/>
            <a:ext cx="731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Root         meaning          </a:t>
            </a:r>
            <a:r>
              <a:rPr lang="en-US" dirty="0" err="1" smtClean="0"/>
              <a:t>Perfix</a:t>
            </a:r>
            <a:r>
              <a:rPr lang="en-US" dirty="0" smtClean="0"/>
              <a:t>        meaning                 Example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962400" y="838200"/>
            <a:ext cx="5181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Hyper-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smtClean="0"/>
              <a:t>(</a:t>
            </a:r>
            <a:r>
              <a:rPr lang="en-US" sz="1200" b="1" dirty="0" err="1" smtClean="0"/>
              <a:t>hī-pər</a:t>
            </a:r>
            <a:r>
              <a:rPr lang="en-US" sz="1200" b="1" dirty="0" smtClean="0"/>
              <a:t>)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200" b="1" dirty="0" smtClean="0">
                <a:solidFill>
                  <a:srgbClr val="7030A0"/>
                </a:solidFill>
              </a:rPr>
              <a:t>elevated, higher,             </a:t>
            </a:r>
            <a:r>
              <a:rPr lang="en-US" sz="1200" b="1" dirty="0" smtClean="0"/>
              <a:t>Hyperglycemia means  </a:t>
            </a:r>
          </a:p>
          <a:p>
            <a:r>
              <a:rPr lang="en-US" sz="1200" b="1" dirty="0" smtClean="0"/>
              <a:t>                            </a:t>
            </a:r>
            <a:r>
              <a:rPr lang="en-US" sz="1200" b="1" dirty="0" smtClean="0">
                <a:solidFill>
                  <a:srgbClr val="7030A0"/>
                </a:solidFill>
              </a:rPr>
              <a:t>or more than normal      elevated amounts of blood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                                                      </a:t>
            </a:r>
            <a:r>
              <a:rPr lang="en-US" sz="1200" b="1" dirty="0" smtClean="0">
                <a:solidFill>
                  <a:srgbClr val="7030A0"/>
                </a:solidFill>
              </a:rPr>
              <a:t>glucose.</a:t>
            </a:r>
            <a:r>
              <a:rPr lang="en-US" sz="1200" b="1" dirty="0" smtClean="0"/>
              <a:t> 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676400" y="1979612"/>
            <a:ext cx="7162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676400" y="2514600"/>
            <a:ext cx="7162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676400" y="3352800"/>
            <a:ext cx="7162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676400" y="4189412"/>
            <a:ext cx="7162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752600" y="91440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Opposite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828800" y="350520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Opposite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828800" y="4278868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Opposite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1676400" y="5486400"/>
            <a:ext cx="7162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752600" y="1447800"/>
            <a:ext cx="7391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Hypo- (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hī-pō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)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depressed, lower,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Hypoglycemia means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depressed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or less than normal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.    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amounts of blood glucose.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362200" y="1981200"/>
            <a:ext cx="6781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Inter- (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ihn-tər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)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between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Intercostal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means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between the ribs</a:t>
            </a:r>
            <a:endParaRPr lang="en-US" sz="1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362200" y="2209800"/>
            <a:ext cx="6781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Intra- (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ihn-trah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)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within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Intramuscular means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within the muscle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676400" y="2551837"/>
            <a:ext cx="7315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Poly- (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pohl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-ē)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many or excessive   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Polyuria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means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excessive amount or</a:t>
            </a:r>
          </a:p>
          <a:p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frequency of </a:t>
            </a:r>
            <a:r>
              <a:rPr lang="en-US" sz="1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urination.</a:t>
            </a:r>
            <a:endParaRPr lang="en-US" sz="1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Oligo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- (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ohl-ih-gō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)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scant or little            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Oliguria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means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scant amount or   </a:t>
            </a:r>
          </a:p>
          <a:p>
            <a:r>
              <a:rPr lang="en-US" sz="1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frequency of </a:t>
            </a:r>
            <a:r>
              <a:rPr lang="en-US" sz="1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urination.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828800" y="274320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Opposite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438400" y="3352800"/>
            <a:ext cx="670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Pre- (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prē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)        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before   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Preanesthetic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means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pertaining to</a:t>
            </a:r>
          </a:p>
          <a:p>
            <a:r>
              <a:rPr lang="en-US" sz="1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before anesthesia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Post- (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pōst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)       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Postanesthetic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means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pertaining to</a:t>
            </a:r>
          </a:p>
          <a:p>
            <a:r>
              <a:rPr lang="en-US" sz="1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after anesthesia.</a:t>
            </a:r>
            <a:endParaRPr lang="en-US" sz="1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524000" y="4230469"/>
            <a:ext cx="7467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Sub- (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suhb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)      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below, under,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Sublingual means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under the  </a:t>
            </a:r>
          </a:p>
          <a:p>
            <a:r>
              <a:rPr lang="en-US" sz="1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or less                                                  tongue. </a:t>
            </a:r>
          </a:p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Super- (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soo-pər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above , beyond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Supernumerary means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more</a:t>
            </a:r>
          </a:p>
          <a:p>
            <a:r>
              <a:rPr lang="en-US" sz="1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or excessive</a:t>
            </a:r>
            <a:r>
              <a:rPr lang="en-US" sz="1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than the regular number.</a:t>
            </a:r>
          </a:p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Supra- (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soo-prah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above , beyond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Suprascapular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means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above the </a:t>
            </a:r>
          </a:p>
          <a:p>
            <a:r>
              <a:rPr lang="en-US" sz="1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or excessive                                   shoulder blade.</a:t>
            </a:r>
            <a:endParaRPr lang="en-US" sz="1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929413" y="48122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Similar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447800" y="912812"/>
            <a:ext cx="7467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524000" y="1370012"/>
            <a:ext cx="7467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676400" y="381000"/>
            <a:ext cx="6902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Table 1–2 Directional Prefixes  and Their Meanings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79284" y="931440"/>
            <a:ext cx="6712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 smtClean="0"/>
              <a:t>Prefix                         Pronunciation                          </a:t>
            </a:r>
            <a:r>
              <a:rPr lang="it-IT" b="1" dirty="0" smtClean="0"/>
              <a:t>Definition</a:t>
            </a:r>
            <a:endParaRPr lang="it-IT" b="1" dirty="0"/>
          </a:p>
        </p:txBody>
      </p:sp>
      <p:sp>
        <p:nvSpPr>
          <p:cNvPr id="11" name="Rectangle 10"/>
          <p:cNvSpPr/>
          <p:nvPr/>
        </p:nvSpPr>
        <p:spPr>
          <a:xfrm>
            <a:off x="1524000" y="1426488"/>
            <a:ext cx="7467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epi</a:t>
            </a:r>
            <a:r>
              <a:rPr lang="en-US" dirty="0" smtClean="0"/>
              <a:t>-                             (</a:t>
            </a:r>
            <a:r>
              <a:rPr lang="en-US" dirty="0"/>
              <a:t>eh-</a:t>
            </a:r>
            <a:r>
              <a:rPr lang="en-US" dirty="0" err="1"/>
              <a:t>pē</a:t>
            </a:r>
            <a:r>
              <a:rPr lang="en-US" dirty="0"/>
              <a:t>) </a:t>
            </a:r>
            <a:r>
              <a:rPr lang="en-US" dirty="0" smtClean="0"/>
              <a:t>                                    </a:t>
            </a:r>
            <a:r>
              <a:rPr lang="en-US" dirty="0" smtClean="0">
                <a:solidFill>
                  <a:srgbClr val="7030A0"/>
                </a:solidFill>
              </a:rPr>
              <a:t>upper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/>
              <a:t>extra- </a:t>
            </a:r>
            <a:r>
              <a:rPr lang="en-US" dirty="0" smtClean="0"/>
              <a:t>                         (</a:t>
            </a:r>
            <a:r>
              <a:rPr lang="en-US" dirty="0" err="1"/>
              <a:t>ehcks-trah</a:t>
            </a:r>
            <a:r>
              <a:rPr lang="en-US" dirty="0">
                <a:solidFill>
                  <a:srgbClr val="7030A0"/>
                </a:solidFill>
              </a:rPr>
              <a:t>) </a:t>
            </a:r>
            <a:r>
              <a:rPr lang="en-US" dirty="0" smtClean="0">
                <a:solidFill>
                  <a:srgbClr val="7030A0"/>
                </a:solidFill>
              </a:rPr>
              <a:t>                           </a:t>
            </a:r>
            <a:r>
              <a:rPr lang="en-US" dirty="0" smtClean="0">
                <a:solidFill>
                  <a:srgbClr val="FF0000"/>
                </a:solidFill>
              </a:rPr>
              <a:t>outside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hyper- </a:t>
            </a:r>
            <a:r>
              <a:rPr lang="en-US" dirty="0" smtClean="0"/>
              <a:t>                        (</a:t>
            </a:r>
            <a:r>
              <a:rPr lang="en-US" dirty="0" err="1"/>
              <a:t>hī-pər</a:t>
            </a:r>
            <a:r>
              <a:rPr lang="en-US" dirty="0"/>
              <a:t>) </a:t>
            </a:r>
            <a:r>
              <a:rPr lang="en-US" dirty="0" smtClean="0"/>
              <a:t>                </a:t>
            </a:r>
            <a:r>
              <a:rPr lang="en-US" dirty="0" smtClean="0">
                <a:solidFill>
                  <a:schemeClr val="accent6"/>
                </a:solidFill>
              </a:rPr>
              <a:t>above</a:t>
            </a:r>
            <a:r>
              <a:rPr lang="en-US" dirty="0">
                <a:solidFill>
                  <a:schemeClr val="accent6"/>
                </a:solidFill>
              </a:rPr>
              <a:t>, </a:t>
            </a:r>
            <a:r>
              <a:rPr lang="en-US" dirty="0" smtClean="0">
                <a:solidFill>
                  <a:schemeClr val="accent6"/>
                </a:solidFill>
              </a:rPr>
              <a:t>increased, more than  </a:t>
            </a:r>
          </a:p>
          <a:p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 smtClean="0">
                <a:solidFill>
                  <a:schemeClr val="accent6"/>
                </a:solidFill>
              </a:rPr>
              <a:t>                                                                                 normal</a:t>
            </a:r>
            <a:endParaRPr lang="en-US" dirty="0">
              <a:solidFill>
                <a:schemeClr val="accent6"/>
              </a:solidFill>
            </a:endParaRPr>
          </a:p>
          <a:p>
            <a:r>
              <a:rPr lang="en-US" dirty="0"/>
              <a:t>hypo- </a:t>
            </a:r>
            <a:r>
              <a:rPr lang="en-US" dirty="0" smtClean="0"/>
              <a:t>                         (</a:t>
            </a:r>
            <a:r>
              <a:rPr lang="en-US" dirty="0" err="1"/>
              <a:t>hī-pō</a:t>
            </a:r>
            <a:r>
              <a:rPr lang="en-US" dirty="0"/>
              <a:t>) </a:t>
            </a:r>
            <a:r>
              <a:rPr lang="en-US" dirty="0" smtClean="0"/>
              <a:t>               </a:t>
            </a:r>
            <a:r>
              <a:rPr lang="en-US" dirty="0" smtClean="0">
                <a:solidFill>
                  <a:srgbClr val="7030A0"/>
                </a:solidFill>
              </a:rPr>
              <a:t>below</a:t>
            </a:r>
            <a:r>
              <a:rPr lang="en-US" dirty="0">
                <a:solidFill>
                  <a:srgbClr val="7030A0"/>
                </a:solidFill>
              </a:rPr>
              <a:t>, under, or decreased</a:t>
            </a:r>
          </a:p>
          <a:p>
            <a:r>
              <a:rPr lang="en-US" dirty="0"/>
              <a:t>infra- </a:t>
            </a:r>
            <a:r>
              <a:rPr lang="en-US" dirty="0" smtClean="0"/>
              <a:t>                          (</a:t>
            </a:r>
            <a:r>
              <a:rPr lang="en-US" dirty="0" err="1"/>
              <a:t>ihn-frah</a:t>
            </a:r>
            <a:r>
              <a:rPr lang="en-US" dirty="0"/>
              <a:t>) </a:t>
            </a:r>
            <a:r>
              <a:rPr lang="en-US" dirty="0" smtClean="0"/>
              <a:t>                   </a:t>
            </a:r>
            <a:r>
              <a:rPr lang="en-US" dirty="0" smtClean="0"/>
              <a:t>          </a:t>
            </a:r>
            <a:r>
              <a:rPr lang="en-US" dirty="0" smtClean="0">
                <a:solidFill>
                  <a:srgbClr val="FF0000"/>
                </a:solidFill>
              </a:rPr>
              <a:t>below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inter-                           (</a:t>
            </a:r>
            <a:r>
              <a:rPr lang="en-US" dirty="0" err="1"/>
              <a:t>ihn-tər</a:t>
            </a:r>
            <a:r>
              <a:rPr lang="en-US" dirty="0"/>
              <a:t>) </a:t>
            </a:r>
            <a:r>
              <a:rPr lang="en-US" dirty="0" smtClean="0"/>
              <a:t>                              </a:t>
            </a:r>
            <a:r>
              <a:rPr lang="en-US" dirty="0" smtClean="0">
                <a:solidFill>
                  <a:schemeClr val="accent6"/>
                </a:solidFill>
              </a:rPr>
              <a:t>between</a:t>
            </a:r>
            <a:endParaRPr lang="en-US" dirty="0">
              <a:solidFill>
                <a:schemeClr val="accent6"/>
              </a:solidFill>
            </a:endParaRPr>
          </a:p>
          <a:p>
            <a:r>
              <a:rPr lang="en-US" dirty="0"/>
              <a:t>intra- </a:t>
            </a:r>
            <a:r>
              <a:rPr lang="en-US" dirty="0" smtClean="0"/>
              <a:t>                          (</a:t>
            </a:r>
            <a:r>
              <a:rPr lang="en-US" dirty="0" err="1"/>
              <a:t>ihn-trah</a:t>
            </a:r>
            <a:r>
              <a:rPr lang="en-US" dirty="0"/>
              <a:t>) </a:t>
            </a:r>
            <a:r>
              <a:rPr lang="en-US" dirty="0" smtClean="0"/>
              <a:t>                             </a:t>
            </a:r>
            <a:r>
              <a:rPr lang="en-US" dirty="0" smtClean="0">
                <a:solidFill>
                  <a:srgbClr val="7030A0"/>
                </a:solidFill>
              </a:rPr>
              <a:t>within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/>
              <a:t>meta- </a:t>
            </a:r>
            <a:r>
              <a:rPr lang="en-US" dirty="0" smtClean="0"/>
              <a:t>                         (</a:t>
            </a:r>
            <a:r>
              <a:rPr lang="en-US" dirty="0" err="1"/>
              <a:t>meht</a:t>
            </a:r>
            <a:r>
              <a:rPr lang="en-US" dirty="0"/>
              <a:t>-ah) </a:t>
            </a:r>
            <a:r>
              <a:rPr lang="en-US" dirty="0" smtClean="0"/>
              <a:t>                              </a:t>
            </a:r>
            <a:r>
              <a:rPr lang="en-US" dirty="0" smtClean="0">
                <a:solidFill>
                  <a:srgbClr val="FF0000"/>
                </a:solidFill>
              </a:rPr>
              <a:t>beyond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per- </a:t>
            </a:r>
            <a:r>
              <a:rPr lang="en-US" dirty="0" smtClean="0"/>
              <a:t>                            (</a:t>
            </a:r>
            <a:r>
              <a:rPr lang="en-US" dirty="0" err="1"/>
              <a:t>pər</a:t>
            </a:r>
            <a:r>
              <a:rPr lang="en-US" dirty="0"/>
              <a:t>) </a:t>
            </a:r>
            <a:r>
              <a:rPr lang="en-US" dirty="0" smtClean="0"/>
              <a:t>                                    </a:t>
            </a:r>
            <a:r>
              <a:rPr lang="en-US" dirty="0" smtClean="0">
                <a:solidFill>
                  <a:schemeClr val="accent6"/>
                </a:solidFill>
              </a:rPr>
              <a:t>throughout</a:t>
            </a:r>
            <a:endParaRPr lang="en-US" dirty="0">
              <a:solidFill>
                <a:schemeClr val="accent6"/>
              </a:solidFill>
            </a:endParaRPr>
          </a:p>
          <a:p>
            <a:r>
              <a:rPr lang="en-US" dirty="0"/>
              <a:t>sub- </a:t>
            </a:r>
            <a:r>
              <a:rPr lang="en-US" dirty="0" smtClean="0"/>
              <a:t>                           (</a:t>
            </a:r>
            <a:r>
              <a:rPr lang="en-US" dirty="0" err="1"/>
              <a:t>suhb</a:t>
            </a:r>
            <a:r>
              <a:rPr lang="en-US" dirty="0"/>
              <a:t>) </a:t>
            </a:r>
            <a:r>
              <a:rPr lang="en-US" dirty="0" smtClean="0"/>
              <a:t>                       </a:t>
            </a:r>
            <a:r>
              <a:rPr lang="en-US" dirty="0" smtClean="0">
                <a:solidFill>
                  <a:srgbClr val="7030A0"/>
                </a:solidFill>
              </a:rPr>
              <a:t>below</a:t>
            </a:r>
            <a:r>
              <a:rPr lang="en-US" dirty="0">
                <a:solidFill>
                  <a:srgbClr val="7030A0"/>
                </a:solidFill>
              </a:rPr>
              <a:t>, under, or decreased</a:t>
            </a:r>
          </a:p>
          <a:p>
            <a:r>
              <a:rPr lang="en-US" dirty="0"/>
              <a:t>super- </a:t>
            </a:r>
            <a:r>
              <a:rPr lang="en-US" dirty="0" smtClean="0"/>
              <a:t>                        (</a:t>
            </a:r>
            <a:r>
              <a:rPr lang="en-US" dirty="0" err="1"/>
              <a:t>soo-pər</a:t>
            </a:r>
            <a:r>
              <a:rPr lang="en-US" dirty="0"/>
              <a:t>) </a:t>
            </a:r>
            <a:r>
              <a:rPr lang="en-US" dirty="0" smtClean="0"/>
              <a:t>                    </a:t>
            </a:r>
            <a:r>
              <a:rPr lang="en-US" dirty="0" smtClean="0">
                <a:solidFill>
                  <a:srgbClr val="FF0000"/>
                </a:solidFill>
              </a:rPr>
              <a:t>above</a:t>
            </a:r>
            <a:r>
              <a:rPr lang="en-US" dirty="0">
                <a:solidFill>
                  <a:srgbClr val="FF0000"/>
                </a:solidFill>
              </a:rPr>
              <a:t>, increased, or </a:t>
            </a:r>
            <a:r>
              <a:rPr lang="en-US" dirty="0" smtClean="0">
                <a:solidFill>
                  <a:srgbClr val="FF0000"/>
                </a:solidFill>
              </a:rPr>
              <a:t>more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                                                                       than </a:t>
            </a:r>
            <a:r>
              <a:rPr lang="en-US" dirty="0">
                <a:solidFill>
                  <a:srgbClr val="FF0000"/>
                </a:solidFill>
              </a:rPr>
              <a:t>normal</a:t>
            </a:r>
          </a:p>
          <a:p>
            <a:r>
              <a:rPr lang="en-US" dirty="0"/>
              <a:t>supra- </a:t>
            </a:r>
            <a:r>
              <a:rPr lang="en-US" dirty="0" smtClean="0"/>
              <a:t>                        (</a:t>
            </a:r>
            <a:r>
              <a:rPr lang="en-US" dirty="0" err="1"/>
              <a:t>soo-prah</a:t>
            </a:r>
            <a:r>
              <a:rPr lang="en-US" dirty="0"/>
              <a:t>) </a:t>
            </a:r>
            <a:r>
              <a:rPr lang="en-US" dirty="0" smtClean="0"/>
              <a:t>                  </a:t>
            </a:r>
            <a:r>
              <a:rPr lang="en-US" dirty="0" smtClean="0">
                <a:solidFill>
                  <a:schemeClr val="accent6"/>
                </a:solidFill>
              </a:rPr>
              <a:t>above</a:t>
            </a:r>
            <a:r>
              <a:rPr lang="en-US" dirty="0">
                <a:solidFill>
                  <a:schemeClr val="accent6"/>
                </a:solidFill>
              </a:rPr>
              <a:t>, increased, or more</a:t>
            </a:r>
          </a:p>
          <a:p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 smtClean="0">
                <a:solidFill>
                  <a:schemeClr val="accent6"/>
                </a:solidFill>
              </a:rPr>
              <a:t>                                                                                  than </a:t>
            </a:r>
            <a:r>
              <a:rPr lang="en-US" dirty="0">
                <a:solidFill>
                  <a:schemeClr val="accent6"/>
                </a:solidFill>
              </a:rPr>
              <a:t>normal</a:t>
            </a:r>
          </a:p>
          <a:p>
            <a:r>
              <a:rPr lang="en-US" dirty="0"/>
              <a:t>trans- </a:t>
            </a:r>
            <a:r>
              <a:rPr lang="en-US" dirty="0" smtClean="0"/>
              <a:t>                         (</a:t>
            </a:r>
            <a:r>
              <a:rPr lang="en-US" dirty="0" err="1"/>
              <a:t>trahnz</a:t>
            </a:r>
            <a:r>
              <a:rPr lang="en-US" dirty="0"/>
              <a:t>) </a:t>
            </a:r>
            <a:r>
              <a:rPr lang="en-US" dirty="0" smtClean="0"/>
              <a:t>                                     </a:t>
            </a:r>
            <a:r>
              <a:rPr lang="en-US" dirty="0" smtClean="0">
                <a:solidFill>
                  <a:srgbClr val="7030A0"/>
                </a:solidFill>
              </a:rPr>
              <a:t>across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/>
              <a:t>ultra- </a:t>
            </a:r>
            <a:r>
              <a:rPr lang="en-US" dirty="0" smtClean="0"/>
              <a:t>                          (</a:t>
            </a:r>
            <a:r>
              <a:rPr lang="en-US" dirty="0" err="1"/>
              <a:t>uhl-trah</a:t>
            </a:r>
            <a:r>
              <a:rPr lang="en-US" dirty="0"/>
              <a:t>) </a:t>
            </a:r>
            <a:r>
              <a:rPr lang="en-US" dirty="0" smtClean="0"/>
              <a:t>                     </a:t>
            </a:r>
            <a:r>
              <a:rPr lang="en-US" dirty="0" smtClean="0">
                <a:solidFill>
                  <a:srgbClr val="FF0000"/>
                </a:solidFill>
              </a:rPr>
              <a:t>above</a:t>
            </a:r>
            <a:r>
              <a:rPr lang="en-US" dirty="0">
                <a:solidFill>
                  <a:srgbClr val="FF0000"/>
                </a:solidFill>
              </a:rPr>
              <a:t>, increased, or </a:t>
            </a:r>
            <a:r>
              <a:rPr lang="en-US" dirty="0" smtClean="0">
                <a:solidFill>
                  <a:srgbClr val="FF0000"/>
                </a:solidFill>
              </a:rPr>
              <a:t>more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                                                                      than </a:t>
            </a:r>
            <a:r>
              <a:rPr lang="en-US" dirty="0">
                <a:solidFill>
                  <a:srgbClr val="FF0000"/>
                </a:solidFill>
              </a:rPr>
              <a:t>normal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447800" y="6551612"/>
            <a:ext cx="7467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Animal Science">
  <a:themeElements>
    <a:clrScheme name="Animal Scien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nimal Scie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imal Scien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imal Scien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imal Scien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imal Scien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imal Scien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imal Scien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imal Scien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imal Scien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imal Scien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imal Scien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imal Scien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imal Scien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Settings\Janet\Local Settings\Temporary Internet Files\Content.IE5\4TIJGLYN\Animal Science.pot</Template>
  <TotalTime>840</TotalTime>
  <Words>1687</Words>
  <Application>Microsoft Office PowerPoint</Application>
  <PresentationFormat>On-screen Show (4:3)</PresentationFormat>
  <Paragraphs>241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Animal Science</vt:lpstr>
      <vt:lpstr>Chapter 1</vt:lpstr>
      <vt:lpstr>Anatomy of a Medical Term</vt:lpstr>
      <vt:lpstr>Anatomy of a Medical Term</vt:lpstr>
      <vt:lpstr>PowerPoint Presentation</vt:lpstr>
      <vt:lpstr>Prefixes</vt:lpstr>
      <vt:lpstr>Learning Prefixes</vt:lpstr>
      <vt:lpstr>PowerPoint Presentation</vt:lpstr>
      <vt:lpstr>PowerPoint Presentation</vt:lpstr>
      <vt:lpstr>PowerPoint Presentation</vt:lpstr>
      <vt:lpstr>PowerPoint Presentation</vt:lpstr>
      <vt:lpstr>Roots</vt:lpstr>
      <vt:lpstr>Combining Vowels</vt:lpstr>
      <vt:lpstr>Combining Vowels</vt:lpstr>
      <vt:lpstr>Combining Forms</vt:lpstr>
      <vt:lpstr>PowerPoint Presentation</vt:lpstr>
      <vt:lpstr>Suffixes</vt:lpstr>
      <vt:lpstr>Suffixes</vt:lpstr>
      <vt:lpstr>Suffix Variation Depending on Usage</vt:lpstr>
      <vt:lpstr>Analyzing Medical Terms</vt:lpstr>
      <vt:lpstr>Analyzing Medical Terms</vt:lpstr>
      <vt:lpstr>General Pronunciation Guidelines</vt:lpstr>
      <vt:lpstr>Spelling Is Always Important</vt:lpstr>
      <vt:lpstr>Using a Medical Dictionary</vt:lpstr>
    </vt:vector>
  </TitlesOfParts>
  <Company>SPL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Romich</dc:creator>
  <cp:lastModifiedBy>vet</cp:lastModifiedBy>
  <cp:revision>95</cp:revision>
  <dcterms:created xsi:type="dcterms:W3CDTF">2003-07-09T18:36:34Z</dcterms:created>
  <dcterms:modified xsi:type="dcterms:W3CDTF">2020-02-15T19:05:54Z</dcterms:modified>
</cp:coreProperties>
</file>