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EF030-430E-4DC2-9E26-3900D261ABCF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97B83-1BE8-4D6F-BBA4-2C9EEF62D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47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FCC9-8EC0-4810-B34A-AAE309FE0D6F}" type="datetime1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6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03AA8-DCC6-482D-AB14-3CC564BFEB3B}" type="datetime1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1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CBB2-B7F9-4C2E-996C-E6B61FCEB57A}" type="datetime1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2462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0635F-1B15-4FB5-B022-72A627723411}" type="datetime1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45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144D-FA60-4A24-88FD-EE0C06AF07AD}" type="datetime1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070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E6BE-F5E1-4A2C-9E8F-B48B192EF06D}" type="datetime1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83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66E8-E087-4134-94BF-C0493FA490CA}" type="datetime1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33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03B2-77D2-4FC8-A787-96478ECC00CD}" type="datetime1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7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E5614-F8A8-4B24-8615-4EC3BE9D6C28}" type="datetime1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2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0CD3-4F51-4983-AA2E-69701CAB345E}" type="datetime1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3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B004-3D68-4359-B35E-633B7FFD1413}" type="datetime1">
              <a:rPr lang="en-US" smtClean="0"/>
              <a:t>12/21/2025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6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FE75-957D-4AF0-A488-03097293CFCB}" type="datetime1">
              <a:rPr lang="en-US" smtClean="0"/>
              <a:t>12/21/2025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6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B18F-9D92-47B1-B46B-A8D65BC5B6E6}" type="datetime1">
              <a:rPr lang="en-US" smtClean="0"/>
              <a:t>12/21/2025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7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4266-676F-4495-84D2-41D6C6F3FF0C}" type="datetime1">
              <a:rPr lang="en-US" smtClean="0"/>
              <a:t>12/21/2025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F30D0-A291-49F2-BFA1-BABEA4A19E2F}" type="datetime1">
              <a:rPr lang="en-US" smtClean="0"/>
              <a:t>12/21/2025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05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057-3143-4546-B0CB-CAE824DB7492}" type="datetime1">
              <a:rPr lang="en-US" smtClean="0"/>
              <a:t>12/21/2025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B8142-8B03-408E-8B69-95CDC62AB01C}" type="datetime1">
              <a:rPr lang="en-US" smtClean="0"/>
              <a:t>12/21/2025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3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535" y="611085"/>
            <a:ext cx="9144000" cy="2387600"/>
          </a:xfrm>
        </p:spPr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</a:t>
            </a:r>
            <a:r>
              <a:rPr lang="en-US" dirty="0"/>
              <a:t>Edge to Cloud Protocols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535" y="3814859"/>
            <a:ext cx="7766936" cy="1096899"/>
          </a:xfrm>
        </p:spPr>
        <p:txBody>
          <a:bodyPr/>
          <a:lstStyle/>
          <a:p>
            <a:r>
              <a:rPr lang="en-US" dirty="0" smtClean="0"/>
              <a:t>By: Mahmood Ahmadi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1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MQTT-SN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30221"/>
            <a:ext cx="8596668" cy="4511142"/>
          </a:xfrm>
        </p:spPr>
        <p:txBody>
          <a:bodyPr/>
          <a:lstStyle/>
          <a:p>
            <a:pPr algn="just"/>
            <a:r>
              <a:rPr lang="en-US" dirty="0"/>
              <a:t>A derivative of MQTT is called MQTT-SN (sometimes called MQTT-S) for sensor networks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It keeps to the same philosophy of MQTT as a lightweight protocol for edge devices</a:t>
            </a:r>
            <a:endParaRPr lang="en-US" dirty="0" smtClean="0"/>
          </a:p>
          <a:p>
            <a:pPr algn="just"/>
            <a:r>
              <a:rPr lang="en-US" dirty="0" smtClean="0"/>
              <a:t>It supports low-bandwidth </a:t>
            </a:r>
            <a:r>
              <a:rPr lang="en-US" dirty="0"/>
              <a:t>links, link failure, </a:t>
            </a:r>
            <a:r>
              <a:rPr lang="en-US" dirty="0" smtClean="0"/>
              <a:t>short message </a:t>
            </a:r>
            <a:r>
              <a:rPr lang="en-US" dirty="0"/>
              <a:t>length, and resource-constrained hardware. MQTT-SN is, in fact, so light that </a:t>
            </a:r>
            <a:r>
              <a:rPr lang="en-US" dirty="0" smtClean="0"/>
              <a:t>it can </a:t>
            </a:r>
            <a:r>
              <a:rPr lang="en-US" dirty="0"/>
              <a:t>be run successfully over BLE and </a:t>
            </a:r>
            <a:r>
              <a:rPr lang="en-US" dirty="0" err="1"/>
              <a:t>Zigbee</a:t>
            </a:r>
            <a:r>
              <a:rPr lang="en-US" dirty="0"/>
              <a:t>.</a:t>
            </a: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102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MQTT-SN architecture and topology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88841"/>
            <a:ext cx="8596668" cy="4352521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There are four fundamental components in an MQTT-SN topology</a:t>
            </a:r>
            <a:r>
              <a:rPr lang="en-US" dirty="0" smtClean="0"/>
              <a:t>:</a:t>
            </a:r>
          </a:p>
          <a:p>
            <a:pPr lvl="1" algn="just"/>
            <a:r>
              <a:rPr lang="en-US" b="1" dirty="0"/>
              <a:t>Gateways</a:t>
            </a:r>
            <a:r>
              <a:rPr lang="en-US" dirty="0"/>
              <a:t>: In MQTT-SN, a gateway has the responsibility of protocol </a:t>
            </a:r>
            <a:r>
              <a:rPr lang="en-US" dirty="0" smtClean="0"/>
              <a:t>conversion from </a:t>
            </a:r>
            <a:r>
              <a:rPr lang="en-US" dirty="0"/>
              <a:t>MQTT-SN to MQTT and vice </a:t>
            </a:r>
            <a:r>
              <a:rPr lang="en-US" dirty="0" smtClean="0"/>
              <a:t>versa.</a:t>
            </a:r>
          </a:p>
          <a:p>
            <a:pPr lvl="1" algn="just"/>
            <a:r>
              <a:rPr lang="en-US" b="1" dirty="0"/>
              <a:t>Forwarders</a:t>
            </a:r>
            <a:r>
              <a:rPr lang="en-US" dirty="0"/>
              <a:t>: A route between a sensor and an MQTT-SN gateway may take </a:t>
            </a:r>
            <a:r>
              <a:rPr lang="en-US" dirty="0" smtClean="0"/>
              <a:t>many paths </a:t>
            </a:r>
            <a:r>
              <a:rPr lang="en-US" dirty="0"/>
              <a:t>and hop across several routers along the way. Nodes between the </a:t>
            </a:r>
            <a:r>
              <a:rPr lang="en-US" dirty="0" smtClean="0"/>
              <a:t>source client </a:t>
            </a:r>
            <a:r>
              <a:rPr lang="en-US" dirty="0"/>
              <a:t>and the MQTT-SN gateway are called forwarders and simply </a:t>
            </a:r>
            <a:r>
              <a:rPr lang="en-US" dirty="0" smtClean="0"/>
              <a:t>re-encapsulate MQTT-SN </a:t>
            </a:r>
            <a:r>
              <a:rPr lang="en-US" dirty="0"/>
              <a:t>frames into new and unchanged MQTT-SN frames </a:t>
            </a:r>
            <a:r>
              <a:rPr lang="en-US" dirty="0" smtClean="0"/>
              <a:t>that are </a:t>
            </a:r>
            <a:r>
              <a:rPr lang="en-US" dirty="0"/>
              <a:t>sent to the destination until they arrive at the correct MQTT-SN gateway </a:t>
            </a:r>
            <a:r>
              <a:rPr lang="en-US" dirty="0" smtClean="0"/>
              <a:t>for protocol </a:t>
            </a:r>
            <a:r>
              <a:rPr lang="en-US" dirty="0"/>
              <a:t>conversion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Clients</a:t>
            </a:r>
            <a:r>
              <a:rPr lang="en-US" dirty="0"/>
              <a:t>: Clients behave in the same way as in MQTT and are capable </a:t>
            </a:r>
            <a:r>
              <a:rPr lang="en-US" dirty="0" smtClean="0"/>
              <a:t>of subscribing </a:t>
            </a:r>
            <a:r>
              <a:rPr lang="en-US" dirty="0"/>
              <a:t>and publishing data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Brokers</a:t>
            </a:r>
            <a:r>
              <a:rPr lang="en-US" dirty="0"/>
              <a:t>: Brokers behave in the same way as in </a:t>
            </a:r>
            <a:r>
              <a:rPr lang="en-US" dirty="0" smtClean="0"/>
              <a:t>MQTT.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53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MQTT-SN </a:t>
            </a:r>
            <a:r>
              <a:rPr lang="en-US" dirty="0" smtClean="0"/>
              <a:t>topology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10" y="1296955"/>
            <a:ext cx="8151681" cy="4744407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51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131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Differences between MQTT and MQTT-SN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80931"/>
            <a:ext cx="8596668" cy="4660431"/>
          </a:xfrm>
        </p:spPr>
        <p:txBody>
          <a:bodyPr/>
          <a:lstStyle/>
          <a:p>
            <a:pPr algn="just"/>
            <a:r>
              <a:rPr lang="en-US" dirty="0"/>
              <a:t>The main differences between MQTT-SN and MQTT are as follows</a:t>
            </a:r>
            <a:r>
              <a:rPr lang="en-US" dirty="0" smtClean="0"/>
              <a:t>:</a:t>
            </a:r>
            <a:endParaRPr lang="fa-IR" dirty="0" smtClean="0"/>
          </a:p>
          <a:p>
            <a:pPr lvl="1" algn="just"/>
            <a:r>
              <a:rPr lang="en-US" dirty="0"/>
              <a:t>There are three CONNECT messages in MQTT-SN versus one in MQTT</a:t>
            </a:r>
            <a:r>
              <a:rPr lang="en-US" dirty="0" smtClean="0"/>
              <a:t>.</a:t>
            </a:r>
            <a:endParaRPr lang="fa-IR" dirty="0" smtClean="0"/>
          </a:p>
          <a:p>
            <a:pPr lvl="1" algn="just"/>
            <a:r>
              <a:rPr lang="en-US" dirty="0"/>
              <a:t>MQTT-SN can run over simplified medium and UDP.</a:t>
            </a:r>
          </a:p>
          <a:p>
            <a:pPr lvl="1" algn="just"/>
            <a:r>
              <a:rPr lang="en-US" dirty="0"/>
              <a:t>Topic names are replaced by short, two-byte long topic ID messages. This is </a:t>
            </a:r>
            <a:r>
              <a:rPr lang="en-US" dirty="0" smtClean="0"/>
              <a:t>to</a:t>
            </a:r>
            <a:r>
              <a:rPr lang="fa-IR" dirty="0" smtClean="0"/>
              <a:t> </a:t>
            </a:r>
            <a:r>
              <a:rPr lang="en-US" dirty="0" smtClean="0"/>
              <a:t>assist </a:t>
            </a:r>
            <a:r>
              <a:rPr lang="en-US" dirty="0"/>
              <a:t>with bandwidth constraints in wireless networks.</a:t>
            </a:r>
          </a:p>
          <a:p>
            <a:pPr lvl="1" algn="just"/>
            <a:r>
              <a:rPr lang="en-US" dirty="0"/>
              <a:t>Pre-defined topic IDs and short topic names can be used without any registration</a:t>
            </a:r>
            <a:r>
              <a:rPr lang="en-US" dirty="0" smtClean="0"/>
              <a:t>.</a:t>
            </a:r>
            <a:endParaRPr lang="fa-IR" dirty="0" smtClean="0"/>
          </a:p>
          <a:p>
            <a:pPr lvl="1" algn="just"/>
            <a:r>
              <a:rPr lang="en-US" dirty="0"/>
              <a:t>A revised </a:t>
            </a:r>
            <a:r>
              <a:rPr lang="en-US" dirty="0" err="1"/>
              <a:t>keepAlive</a:t>
            </a:r>
            <a:r>
              <a:rPr lang="en-US" dirty="0"/>
              <a:t> procedure is used in MQTT-SN. This is to support </a:t>
            </a:r>
            <a:r>
              <a:rPr lang="en-US" dirty="0" smtClean="0"/>
              <a:t>sleeping</a:t>
            </a:r>
            <a:r>
              <a:rPr lang="fa-IR" dirty="0" smtClean="0"/>
              <a:t> </a:t>
            </a:r>
            <a:r>
              <a:rPr lang="en-US" dirty="0" smtClean="0"/>
              <a:t>clients </a:t>
            </a:r>
            <a:r>
              <a:rPr lang="en-US" dirty="0"/>
              <a:t>in which all messages destined for them are buffered by a server or </a:t>
            </a:r>
            <a:r>
              <a:rPr lang="en-US" dirty="0" smtClean="0"/>
              <a:t>edge-router</a:t>
            </a:r>
            <a:r>
              <a:rPr lang="fa-I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delivered upon awakening.</a:t>
            </a:r>
            <a:endParaRPr lang="fa-IR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38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Constrained Application Protocol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44769"/>
            <a:ext cx="8596668" cy="4613435"/>
          </a:xfrm>
        </p:spPr>
        <p:txBody>
          <a:bodyPr/>
          <a:lstStyle/>
          <a:p>
            <a:pPr algn="just"/>
            <a:r>
              <a:rPr lang="en-US" dirty="0"/>
              <a:t>The </a:t>
            </a:r>
            <a:r>
              <a:rPr lang="en-US" b="1" dirty="0"/>
              <a:t>Constrained Application Protocol </a:t>
            </a:r>
            <a:r>
              <a:rPr lang="en-US" dirty="0"/>
              <a:t>(</a:t>
            </a:r>
            <a:r>
              <a:rPr lang="en-US" b="1" dirty="0" err="1"/>
              <a:t>CoAP</a:t>
            </a:r>
            <a:r>
              <a:rPr lang="en-US" dirty="0"/>
              <a:t>) is the product of the IETF (RFC7228</a:t>
            </a:r>
            <a:r>
              <a:rPr lang="en-US" dirty="0" smtClean="0"/>
              <a:t>).</a:t>
            </a:r>
          </a:p>
          <a:p>
            <a:pPr algn="just"/>
            <a:r>
              <a:rPr lang="en-US" dirty="0" err="1"/>
              <a:t>CoAP</a:t>
            </a:r>
            <a:r>
              <a:rPr lang="en-US" dirty="0"/>
              <a:t> is excellent at providing a similar and easy structure of resource addressing </a:t>
            </a:r>
            <a:r>
              <a:rPr lang="en-US" dirty="0" smtClean="0"/>
              <a:t>familiar to </a:t>
            </a:r>
            <a:r>
              <a:rPr lang="en-US" dirty="0"/>
              <a:t>anyone with experience of using the web but with reduced resources and </a:t>
            </a:r>
            <a:r>
              <a:rPr lang="en-US" dirty="0" smtClean="0"/>
              <a:t>bandwidth demands.</a:t>
            </a:r>
          </a:p>
          <a:p>
            <a:pPr algn="just"/>
            <a:endParaRPr lang="en-US" dirty="0"/>
          </a:p>
          <a:p>
            <a:pPr algn="just"/>
            <a:endParaRPr lang="en-US" dirty="0" smtClean="0"/>
          </a:p>
          <a:p>
            <a:pPr algn="just"/>
            <a:endParaRPr lang="en-US" dirty="0"/>
          </a:p>
          <a:p>
            <a:pPr algn="just"/>
            <a:endParaRPr lang="en-US" dirty="0" smtClean="0"/>
          </a:p>
          <a:p>
            <a:pPr algn="just"/>
            <a:r>
              <a:rPr lang="en-US" dirty="0"/>
              <a:t> </a:t>
            </a:r>
            <a:r>
              <a:rPr lang="en-US" dirty="0" err="1"/>
              <a:t>CoAP</a:t>
            </a:r>
            <a:r>
              <a:rPr lang="en-US" dirty="0"/>
              <a:t> provides a similar functionality with significantly less overhead and power requirements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Some </a:t>
            </a:r>
            <a:r>
              <a:rPr lang="en-US" dirty="0"/>
              <a:t>implementations of </a:t>
            </a:r>
            <a:r>
              <a:rPr lang="en-US" dirty="0" err="1"/>
              <a:t>CoAP</a:t>
            </a:r>
            <a:r>
              <a:rPr lang="en-US" dirty="0"/>
              <a:t> perform up </a:t>
            </a:r>
            <a:r>
              <a:rPr lang="en-US"/>
              <a:t>to </a:t>
            </a:r>
            <a:r>
              <a:rPr lang="en-US" smtClean="0"/>
              <a:t>6x </a:t>
            </a:r>
            <a:r>
              <a:rPr lang="en-US" dirty="0"/>
              <a:t>better than HTTP equivalents on similar hardware.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757" y="3236299"/>
            <a:ext cx="6617610" cy="160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10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CoAP</a:t>
            </a:r>
            <a:r>
              <a:rPr lang="en-US" b="1" dirty="0"/>
              <a:t> architecture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7585"/>
            <a:ext cx="8596668" cy="4613778"/>
          </a:xfrm>
        </p:spPr>
        <p:txBody>
          <a:bodyPr/>
          <a:lstStyle/>
          <a:p>
            <a:r>
              <a:rPr lang="en-US" dirty="0" err="1"/>
              <a:t>CoAP</a:t>
            </a:r>
            <a:r>
              <a:rPr lang="en-US" dirty="0"/>
              <a:t> features </a:t>
            </a:r>
            <a:r>
              <a:rPr lang="en-US" dirty="0" smtClean="0"/>
              <a:t>can be </a:t>
            </a:r>
            <a:r>
              <a:rPr lang="en-US" dirty="0"/>
              <a:t>summarized as follows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HTTP-like</a:t>
            </a:r>
          </a:p>
          <a:p>
            <a:pPr lvl="1"/>
            <a:r>
              <a:rPr lang="en-US" dirty="0"/>
              <a:t>Connection-less protocols</a:t>
            </a:r>
          </a:p>
          <a:p>
            <a:pPr lvl="1"/>
            <a:r>
              <a:rPr lang="en-US" dirty="0"/>
              <a:t>Security through DTLS rather than TLS in a normal HTTP transmission</a:t>
            </a:r>
          </a:p>
          <a:p>
            <a:pPr lvl="1"/>
            <a:r>
              <a:rPr lang="en-US" dirty="0"/>
              <a:t>Asynchronous message exchanges</a:t>
            </a:r>
          </a:p>
          <a:p>
            <a:pPr lvl="1"/>
            <a:r>
              <a:rPr lang="en-US" dirty="0"/>
              <a:t>Lightweight design and resource requirements and low header overhead</a:t>
            </a:r>
          </a:p>
          <a:p>
            <a:pPr lvl="1"/>
            <a:r>
              <a:rPr lang="en-US" dirty="0"/>
              <a:t>Support for URI and content-types</a:t>
            </a:r>
          </a:p>
          <a:p>
            <a:pPr lvl="1"/>
            <a:r>
              <a:rPr lang="en-US" dirty="0"/>
              <a:t>Built upon UDP versus TCP/UDP for a normal HTTP session</a:t>
            </a:r>
          </a:p>
          <a:p>
            <a:pPr lvl="1"/>
            <a:r>
              <a:rPr lang="en-US" dirty="0"/>
              <a:t>A stateless HTTP mapping allowing for proxies top bridge to HTTP </a:t>
            </a:r>
            <a:r>
              <a:rPr lang="en-US" dirty="0" smtClean="0"/>
              <a:t>sessions</a:t>
            </a:r>
          </a:p>
          <a:p>
            <a:r>
              <a:rPr lang="en-US" dirty="0" err="1"/>
              <a:t>CoAP</a:t>
            </a:r>
            <a:r>
              <a:rPr lang="en-US" dirty="0"/>
              <a:t> is based on the concept of mimicking and replacing heavy HTTP abilities and </a:t>
            </a:r>
            <a:r>
              <a:rPr lang="en-US" dirty="0" smtClean="0"/>
              <a:t>usage with </a:t>
            </a:r>
            <a:r>
              <a:rPr lang="en-US" dirty="0"/>
              <a:t>a lightweight equivalent for the </a:t>
            </a:r>
            <a:r>
              <a:rPr lang="en-US" dirty="0" err="1"/>
              <a:t>IoT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56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52400"/>
            <a:ext cx="8596668" cy="1320800"/>
          </a:xfrm>
        </p:spPr>
        <p:txBody>
          <a:bodyPr/>
          <a:lstStyle/>
          <a:p>
            <a:r>
              <a:rPr lang="en-US" dirty="0" err="1" smtClean="0"/>
              <a:t>CoAP</a:t>
            </a:r>
            <a:r>
              <a:rPr lang="en-US" dirty="0" smtClean="0"/>
              <a:t> </a:t>
            </a:r>
            <a:r>
              <a:rPr lang="en-US" dirty="0"/>
              <a:t>layers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867747"/>
            <a:ext cx="8596668" cy="5173615"/>
          </a:xfrm>
        </p:spPr>
        <p:txBody>
          <a:bodyPr/>
          <a:lstStyle/>
          <a:p>
            <a:pPr algn="just"/>
            <a:r>
              <a:rPr lang="en-US" dirty="0" err="1"/>
              <a:t>CoAP</a:t>
            </a:r>
            <a:r>
              <a:rPr lang="en-US" dirty="0"/>
              <a:t> has two basic layers</a:t>
            </a:r>
            <a:r>
              <a:rPr lang="en-US" dirty="0" smtClean="0"/>
              <a:t>:</a:t>
            </a:r>
          </a:p>
          <a:p>
            <a:pPr lvl="1" algn="just"/>
            <a:r>
              <a:rPr lang="en-US" b="1" dirty="0"/>
              <a:t>Request/Response layer</a:t>
            </a:r>
            <a:r>
              <a:rPr lang="en-US" dirty="0"/>
              <a:t>: Responsible for sending and receiving </a:t>
            </a:r>
            <a:r>
              <a:rPr lang="en-US" dirty="0" smtClean="0"/>
              <a:t>RESTful-based queries</a:t>
            </a:r>
            <a:r>
              <a:rPr lang="en-US" dirty="0"/>
              <a:t>. REST queries are piggybacked on CON or NON messages. A </a:t>
            </a:r>
            <a:r>
              <a:rPr lang="en-US" dirty="0" smtClean="0"/>
              <a:t>REST response </a:t>
            </a:r>
            <a:r>
              <a:rPr lang="en-US" dirty="0"/>
              <a:t>is piggybacked on the corresponding ACK message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Transactional layer</a:t>
            </a:r>
            <a:r>
              <a:rPr lang="en-US" dirty="0"/>
              <a:t>: Handles single message exchanges between endpoints </a:t>
            </a:r>
            <a:r>
              <a:rPr lang="en-US" dirty="0" smtClean="0"/>
              <a:t>using one </a:t>
            </a:r>
            <a:r>
              <a:rPr lang="en-US" dirty="0"/>
              <a:t>of the four basic message types. The transaction layer also </a:t>
            </a:r>
            <a:r>
              <a:rPr lang="en-US" dirty="0" smtClean="0"/>
              <a:t>supports multicasting </a:t>
            </a:r>
            <a:r>
              <a:rPr lang="en-US" dirty="0"/>
              <a:t>and congestion control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494" y="2889387"/>
            <a:ext cx="7006580" cy="396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5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COAP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CoAP</a:t>
            </a:r>
            <a:r>
              <a:rPr lang="en-US" dirty="0"/>
              <a:t> shares context, syntax, and usage similarly to HTTP. Addressing in </a:t>
            </a:r>
            <a:r>
              <a:rPr lang="en-US" dirty="0" err="1"/>
              <a:t>CoAP</a:t>
            </a:r>
            <a:r>
              <a:rPr lang="en-US" dirty="0"/>
              <a:t> is </a:t>
            </a:r>
            <a:r>
              <a:rPr lang="en-US" dirty="0" smtClean="0"/>
              <a:t>also styled </a:t>
            </a:r>
            <a:r>
              <a:rPr lang="en-US" dirty="0"/>
              <a:t>like HTTP. An address extends to the URI structure. As in HTTP URIs, the user </a:t>
            </a:r>
            <a:r>
              <a:rPr lang="en-US" dirty="0" smtClean="0"/>
              <a:t>must know </a:t>
            </a:r>
            <a:r>
              <a:rPr lang="en-US" dirty="0"/>
              <a:t>the address beforehand to gain access to a resource. At the top-most level, </a:t>
            </a:r>
            <a:r>
              <a:rPr lang="en-US" dirty="0" err="1"/>
              <a:t>CoAP</a:t>
            </a:r>
            <a:r>
              <a:rPr lang="en-US" dirty="0"/>
              <a:t> </a:t>
            </a:r>
            <a:r>
              <a:rPr lang="en-US" dirty="0" smtClean="0"/>
              <a:t>uses requests </a:t>
            </a:r>
            <a:r>
              <a:rPr lang="en-US" dirty="0"/>
              <a:t>such as GET, PUT, POST, and DELETE, as in HTTP. Similarly, response codes </a:t>
            </a:r>
            <a:r>
              <a:rPr lang="en-US" dirty="0" smtClean="0"/>
              <a:t>mimic HTTP</a:t>
            </a:r>
            <a:r>
              <a:rPr lang="en-US" dirty="0"/>
              <a:t>, such as:</a:t>
            </a:r>
          </a:p>
          <a:p>
            <a:pPr lvl="1" algn="just"/>
            <a:r>
              <a:rPr lang="en-US" dirty="0" smtClean="0"/>
              <a:t>Created, Deleted, Changed, Content, </a:t>
            </a:r>
            <a:r>
              <a:rPr lang="en-US" dirty="0"/>
              <a:t>Not found (</a:t>
            </a:r>
            <a:r>
              <a:rPr lang="en-US" dirty="0" smtClean="0"/>
              <a:t>resource), </a:t>
            </a:r>
            <a:r>
              <a:rPr lang="en-US" dirty="0"/>
              <a:t>Method not </a:t>
            </a:r>
            <a:r>
              <a:rPr lang="en-US" dirty="0" smtClean="0"/>
              <a:t>allowed</a:t>
            </a:r>
          </a:p>
          <a:p>
            <a:pPr algn="just"/>
            <a:r>
              <a:rPr lang="en-US" dirty="0"/>
              <a:t>The form of a typical URI in </a:t>
            </a:r>
            <a:r>
              <a:rPr lang="en-US" dirty="0" err="1"/>
              <a:t>CoAP</a:t>
            </a:r>
            <a:r>
              <a:rPr lang="en-US" dirty="0"/>
              <a:t> would be:</a:t>
            </a:r>
          </a:p>
          <a:p>
            <a:pPr lvl="1" algn="just"/>
            <a:r>
              <a:rPr lang="fr-FR" dirty="0"/>
              <a:t>coap://host[:port]/[path][?query</a:t>
            </a:r>
            <a:r>
              <a:rPr lang="fr-FR" dirty="0" smtClean="0"/>
              <a:t>]</a:t>
            </a:r>
          </a:p>
          <a:p>
            <a:pPr algn="just"/>
            <a:r>
              <a:rPr lang="en-US" dirty="0" err="1"/>
              <a:t>CoAP</a:t>
            </a:r>
            <a:r>
              <a:rPr lang="en-US" dirty="0"/>
              <a:t> makes use of port 5683. This port must be supported by a </a:t>
            </a:r>
            <a:r>
              <a:rPr lang="en-US" dirty="0" smtClean="0"/>
              <a:t>server that </a:t>
            </a:r>
            <a:r>
              <a:rPr lang="en-US" dirty="0"/>
              <a:t>offers resources since the port is used for resource discovery. </a:t>
            </a:r>
            <a:r>
              <a:rPr lang="en-US" dirty="0" smtClean="0"/>
              <a:t>Port 5684 </a:t>
            </a:r>
            <a:r>
              <a:rPr lang="en-US" dirty="0"/>
              <a:t>is used when DTLS is enabled.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87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2629"/>
          </a:xfrm>
        </p:spPr>
        <p:txBody>
          <a:bodyPr/>
          <a:lstStyle/>
          <a:p>
            <a:r>
              <a:rPr lang="en-US" dirty="0" err="1" smtClean="0"/>
              <a:t>CoAP</a:t>
            </a:r>
            <a:r>
              <a:rPr lang="en-US" dirty="0" smtClean="0"/>
              <a:t> </a:t>
            </a:r>
            <a:r>
              <a:rPr lang="en-US" dirty="0"/>
              <a:t>M</a:t>
            </a:r>
            <a:r>
              <a:rPr lang="en-US" dirty="0" smtClean="0"/>
              <a:t>ain </a:t>
            </a:r>
            <a:r>
              <a:rPr lang="en-US" dirty="0"/>
              <a:t>A</a:t>
            </a:r>
            <a:r>
              <a:rPr lang="en-US" dirty="0" smtClean="0"/>
              <a:t>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2229"/>
            <a:ext cx="8596668" cy="4539133"/>
          </a:xfrm>
        </p:spPr>
        <p:txBody>
          <a:bodyPr/>
          <a:lstStyle/>
          <a:p>
            <a:pPr algn="just"/>
            <a:r>
              <a:rPr lang="en-US" dirty="0"/>
              <a:t>A </a:t>
            </a:r>
            <a:r>
              <a:rPr lang="en-US" dirty="0" err="1"/>
              <a:t>CoAP</a:t>
            </a:r>
            <a:r>
              <a:rPr lang="en-US" dirty="0"/>
              <a:t> system has seven main actors</a:t>
            </a:r>
            <a:r>
              <a:rPr lang="en-US" dirty="0" smtClean="0"/>
              <a:t>:</a:t>
            </a:r>
          </a:p>
          <a:p>
            <a:pPr lvl="1" algn="just"/>
            <a:r>
              <a:rPr lang="en-US" b="1" dirty="0"/>
              <a:t>Endpoints</a:t>
            </a:r>
            <a:r>
              <a:rPr lang="en-US" dirty="0"/>
              <a:t>: These are the sources and destinations of a </a:t>
            </a:r>
            <a:r>
              <a:rPr lang="en-US" dirty="0" err="1"/>
              <a:t>CoAP</a:t>
            </a:r>
            <a:r>
              <a:rPr lang="en-US" dirty="0"/>
              <a:t> message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A </a:t>
            </a:r>
            <a:r>
              <a:rPr lang="en-US" dirty="0" err="1"/>
              <a:t>CoAP</a:t>
            </a:r>
            <a:r>
              <a:rPr lang="en-US" dirty="0"/>
              <a:t> endpoint that is tasked by </a:t>
            </a:r>
            <a:r>
              <a:rPr lang="en-US" dirty="0" err="1"/>
              <a:t>CoAP</a:t>
            </a:r>
            <a:r>
              <a:rPr lang="en-US" dirty="0"/>
              <a:t> clients to perform requests </a:t>
            </a:r>
            <a:r>
              <a:rPr lang="en-US" dirty="0" smtClean="0"/>
              <a:t>on its </a:t>
            </a:r>
            <a:r>
              <a:rPr lang="en-US" dirty="0"/>
              <a:t>behalf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Client</a:t>
            </a:r>
            <a:r>
              <a:rPr lang="en-US" dirty="0"/>
              <a:t>: The originator of a request. The destination endpoint of a response.</a:t>
            </a:r>
          </a:p>
          <a:p>
            <a:pPr lvl="1" algn="just"/>
            <a:r>
              <a:rPr lang="en-US" b="1" dirty="0"/>
              <a:t>Server</a:t>
            </a:r>
            <a:r>
              <a:rPr lang="en-US" dirty="0"/>
              <a:t>: The destination endpoint of a request. The originator of a response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Intermediary</a:t>
            </a:r>
            <a:r>
              <a:rPr lang="en-US" dirty="0"/>
              <a:t>: A client acting as both a server and client towards an origin </a:t>
            </a:r>
            <a:r>
              <a:rPr lang="en-US" dirty="0" smtClean="0"/>
              <a:t>server. A </a:t>
            </a:r>
            <a:r>
              <a:rPr lang="en-US" dirty="0"/>
              <a:t>proxy is an intermediary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Origin servers</a:t>
            </a:r>
            <a:r>
              <a:rPr lang="en-US" dirty="0"/>
              <a:t>: The server on which a given resource resides.</a:t>
            </a:r>
          </a:p>
          <a:p>
            <a:pPr lvl="1" algn="just"/>
            <a:r>
              <a:rPr lang="en-US" b="1" dirty="0"/>
              <a:t>Observers</a:t>
            </a:r>
            <a:r>
              <a:rPr lang="en-US" dirty="0"/>
              <a:t>: An observer client can register itself using a modified GET message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Observers are unique in </a:t>
            </a:r>
            <a:r>
              <a:rPr lang="en-US" dirty="0" err="1"/>
              <a:t>CoAP</a:t>
            </a:r>
            <a:r>
              <a:rPr lang="en-US" dirty="0"/>
              <a:t> and allow a device to watch for changes </a:t>
            </a:r>
            <a:r>
              <a:rPr lang="en-US" dirty="0" smtClean="0"/>
              <a:t>to a </a:t>
            </a:r>
            <a:r>
              <a:rPr lang="en-US" dirty="0"/>
              <a:t>particular resource. In essence, this is similar to the MQTT </a:t>
            </a:r>
            <a:r>
              <a:rPr lang="en-US" dirty="0" smtClean="0"/>
              <a:t>subscribe model </a:t>
            </a:r>
            <a:r>
              <a:rPr lang="en-US" dirty="0"/>
              <a:t>where a node will subscribe to an event.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3248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689" y="0"/>
            <a:ext cx="8596668" cy="1320800"/>
          </a:xfrm>
        </p:spPr>
        <p:txBody>
          <a:bodyPr/>
          <a:lstStyle/>
          <a:p>
            <a:r>
              <a:rPr lang="en-US" dirty="0" err="1"/>
              <a:t>CoAP</a:t>
            </a:r>
            <a:r>
              <a:rPr lang="en-US" dirty="0"/>
              <a:t> </a:t>
            </a:r>
            <a:r>
              <a:rPr lang="en-US" dirty="0" smtClean="0"/>
              <a:t>Architecture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21" y="503852"/>
            <a:ext cx="10549971" cy="482810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1011" y="5052035"/>
            <a:ext cx="9766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PalatinoLinotype-Roman"/>
              </a:rPr>
              <a:t>CoAP</a:t>
            </a:r>
            <a:r>
              <a:rPr lang="en-US" dirty="0" smtClean="0">
                <a:latin typeface="PalatinoLinotype-Roman"/>
              </a:rPr>
              <a:t> endpoints </a:t>
            </a:r>
            <a:r>
              <a:rPr lang="en-US" dirty="0">
                <a:latin typeface="PalatinoLinotype-Roman"/>
              </a:rPr>
              <a:t>can establish relationships with each other, even at the sensor level</a:t>
            </a:r>
            <a:r>
              <a:rPr lang="en-US" dirty="0" smtClean="0">
                <a:latin typeface="PalatinoLinotype-Roman"/>
              </a:rPr>
              <a:t>.</a:t>
            </a:r>
          </a:p>
          <a:p>
            <a:r>
              <a:rPr lang="en-US" dirty="0"/>
              <a:t>The two proxies allow for </a:t>
            </a:r>
            <a:r>
              <a:rPr lang="en-US" dirty="0" err="1"/>
              <a:t>CoAP</a:t>
            </a:r>
            <a:r>
              <a:rPr lang="en-US" dirty="0"/>
              <a:t> to perform HTTP translation or allow forwarding </a:t>
            </a:r>
            <a:r>
              <a:rPr lang="en-US" dirty="0" smtClean="0"/>
              <a:t>requests </a:t>
            </a:r>
            <a:r>
              <a:rPr lang="en-US" dirty="0"/>
              <a:t>on behalf of a client.</a:t>
            </a:r>
          </a:p>
        </p:txBody>
      </p:sp>
    </p:spTree>
    <p:extLst>
      <p:ext uri="{BB962C8B-B14F-4D97-AF65-F5344CB8AC3E}">
        <p14:creationId xmlns:p14="http://schemas.microsoft.com/office/powerpoint/2010/main" val="1917158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1731"/>
            <a:ext cx="8596668" cy="1320800"/>
          </a:xfrm>
        </p:spPr>
        <p:txBody>
          <a:bodyPr/>
          <a:lstStyle/>
          <a:p>
            <a:r>
              <a:rPr lang="en-US" dirty="0"/>
              <a:t>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33061"/>
            <a:ext cx="8596668" cy="5108302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W</a:t>
            </a:r>
            <a:r>
              <a:rPr lang="en-US" dirty="0" smtClean="0"/>
              <a:t>hy </a:t>
            </a:r>
            <a:r>
              <a:rPr lang="en-US" dirty="0"/>
              <a:t>are there any protocols outside of HTTP to transport data across the WAN</a:t>
            </a:r>
            <a:r>
              <a:rPr lang="en-US" dirty="0" smtClean="0"/>
              <a:t>?</a:t>
            </a:r>
          </a:p>
          <a:p>
            <a:pPr lvl="1" algn="just"/>
            <a:r>
              <a:rPr lang="en-US" dirty="0"/>
              <a:t>HTTP has provided significant services and abilities for the internet for over 20 years, yet was designed and architected for general purpose computing in client/server models. </a:t>
            </a:r>
            <a:r>
              <a:rPr lang="en-US" dirty="0" err="1"/>
              <a:t>IoT</a:t>
            </a:r>
            <a:r>
              <a:rPr lang="en-US" dirty="0"/>
              <a:t> devices can be very constrained, remote, and bandwidth limited. Therefore, more efficient, secure, and scalable protocols are necessary to manage a plethora of devices in various network topologies such as mesh networks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Message Orientated Middleware (MOM)</a:t>
            </a:r>
            <a:endParaRPr lang="fa-IR" dirty="0"/>
          </a:p>
          <a:p>
            <a:pPr lvl="1" algn="just"/>
            <a:r>
              <a:rPr lang="en-US" dirty="0"/>
              <a:t>The basic idea of a MOM is that communication between two devices takes places using distributed message queues.  </a:t>
            </a:r>
            <a:endParaRPr lang="fa-IR" dirty="0" smtClean="0"/>
          </a:p>
          <a:p>
            <a:pPr lvl="1" algn="just"/>
            <a:r>
              <a:rPr lang="en-US" dirty="0"/>
              <a:t>Some devices produce data to be added to a queue while others consume data stored in a queue</a:t>
            </a:r>
            <a:r>
              <a:rPr lang="en-US" dirty="0" smtClean="0"/>
              <a:t>.</a:t>
            </a:r>
            <a:endParaRPr lang="fa-IR" dirty="0" smtClean="0"/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Some implementations require a broker or middleman be the central service</a:t>
            </a:r>
            <a:r>
              <a:rPr lang="en-US" dirty="0" smtClean="0"/>
              <a:t>.</a:t>
            </a:r>
            <a:endParaRPr lang="fa-IR" dirty="0" smtClean="0"/>
          </a:p>
          <a:p>
            <a:pPr lvl="1" algn="just"/>
            <a:r>
              <a:rPr lang="en-US" dirty="0"/>
              <a:t>AMQP, MQTT, and STOMP are MOM implementations</a:t>
            </a:r>
            <a:r>
              <a:rPr lang="en-US" dirty="0" smtClean="0"/>
              <a:t>;</a:t>
            </a:r>
            <a:endParaRPr lang="fa-IR" dirty="0" smtClean="0"/>
          </a:p>
          <a:p>
            <a:pPr lvl="1" algn="just"/>
            <a:r>
              <a:rPr lang="en-US" dirty="0"/>
              <a:t>The alternative to MOM implementation is RESTful</a:t>
            </a:r>
            <a:r>
              <a:rPr lang="en-US"/>
              <a:t>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14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STOMP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4907"/>
            <a:ext cx="8596668" cy="457645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STOMP stands for Simple (or Streaming) Text Message-Oriented Middleware Protocol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It </a:t>
            </a:r>
            <a:r>
              <a:rPr lang="en-US" dirty="0" smtClean="0"/>
              <a:t>is a </a:t>
            </a:r>
            <a:r>
              <a:rPr lang="en-US" dirty="0"/>
              <a:t>text-based protocol designed by </a:t>
            </a:r>
            <a:r>
              <a:rPr lang="en-US" dirty="0" err="1"/>
              <a:t>Codehaus</a:t>
            </a:r>
            <a:r>
              <a:rPr lang="en-US" dirty="0"/>
              <a:t> to operate with message-oriented middleware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A broker developed in one programming language can receive messages from a </a:t>
            </a:r>
            <a:r>
              <a:rPr lang="en-US" dirty="0" smtClean="0"/>
              <a:t>client</a:t>
            </a:r>
            <a:r>
              <a:rPr lang="fa-IR" dirty="0" smtClean="0"/>
              <a:t> </a:t>
            </a:r>
            <a:r>
              <a:rPr lang="en-US" dirty="0" smtClean="0"/>
              <a:t>written </a:t>
            </a:r>
            <a:r>
              <a:rPr lang="en-US" dirty="0"/>
              <a:t>in another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The protocol has similarities to HTTP and operates over TCP. </a:t>
            </a:r>
            <a:r>
              <a:rPr lang="en-US" dirty="0" smtClean="0"/>
              <a:t>STOMP</a:t>
            </a:r>
            <a:r>
              <a:rPr lang="fa-IR" dirty="0" smtClean="0"/>
              <a:t> </a:t>
            </a:r>
            <a:r>
              <a:rPr lang="en-US" dirty="0" smtClean="0"/>
              <a:t>consists </a:t>
            </a:r>
            <a:r>
              <a:rPr lang="en-US" dirty="0"/>
              <a:t>of a frame header and a frame body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It simply uses HTTP-like semantics such as SEND with a destination string. </a:t>
            </a:r>
            <a:r>
              <a:rPr lang="en-US" dirty="0" smtClean="0"/>
              <a:t>A</a:t>
            </a:r>
            <a:r>
              <a:rPr lang="fa-IR" dirty="0" smtClean="0"/>
              <a:t> </a:t>
            </a:r>
            <a:r>
              <a:rPr lang="en-US" dirty="0" smtClean="0"/>
              <a:t>broker </a:t>
            </a:r>
            <a:r>
              <a:rPr lang="en-US" dirty="0"/>
              <a:t>must dissect the message and map to a topic or queue for the client. A consumer </a:t>
            </a:r>
            <a:r>
              <a:rPr lang="en-US" dirty="0" smtClean="0"/>
              <a:t>of</a:t>
            </a:r>
            <a:r>
              <a:rPr lang="fa-I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data will SUBSCRIBE to the destinations provided by the broker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STOMP has clients written in python (Stomp.py), TCL (</a:t>
            </a:r>
            <a:r>
              <a:rPr lang="en-US" dirty="0" err="1"/>
              <a:t>tStomp</a:t>
            </a:r>
            <a:r>
              <a:rPr lang="en-US" dirty="0"/>
              <a:t>), and </a:t>
            </a:r>
            <a:r>
              <a:rPr lang="en-US" dirty="0" err="1" smtClean="0"/>
              <a:t>Erlang</a:t>
            </a:r>
            <a:r>
              <a:rPr lang="fa-IR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stomp.erl</a:t>
            </a:r>
            <a:r>
              <a:rPr lang="en-US" dirty="0"/>
              <a:t>). Several servers have native STOMP support, such as </a:t>
            </a:r>
            <a:r>
              <a:rPr lang="en-US" dirty="0" err="1"/>
              <a:t>RabbitMQ</a:t>
            </a:r>
            <a:r>
              <a:rPr lang="en-US" dirty="0"/>
              <a:t> (via </a:t>
            </a:r>
            <a:r>
              <a:rPr lang="en-US" dirty="0" smtClean="0"/>
              <a:t>a</a:t>
            </a:r>
            <a:r>
              <a:rPr lang="fa-IR" dirty="0" smtClean="0"/>
              <a:t> </a:t>
            </a:r>
            <a:r>
              <a:rPr lang="en-US" dirty="0" smtClean="0"/>
              <a:t>plugin</a:t>
            </a:r>
            <a:r>
              <a:rPr lang="en-US" dirty="0"/>
              <a:t>), and some servers have been designed in specifics languages (Ruby, Perl, </a:t>
            </a:r>
            <a:r>
              <a:rPr lang="en-US" dirty="0" smtClean="0"/>
              <a:t>or</a:t>
            </a:r>
            <a:r>
              <a:rPr lang="fa-IR" dirty="0" smtClean="0"/>
              <a:t> </a:t>
            </a:r>
            <a:r>
              <a:rPr lang="en-US" dirty="0" err="1" smtClean="0"/>
              <a:t>OCaml</a:t>
            </a:r>
            <a:r>
              <a:rPr lang="en-US" dirty="0"/>
              <a:t>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7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AMQP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3567"/>
            <a:ext cx="8596668" cy="455779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b="1" dirty="0"/>
              <a:t>AMQP </a:t>
            </a:r>
            <a:r>
              <a:rPr lang="en-US" dirty="0"/>
              <a:t>stands for </a:t>
            </a:r>
            <a:r>
              <a:rPr lang="en-US" b="1" dirty="0"/>
              <a:t>Advanced Message Queuing Protocol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It is a hardened </a:t>
            </a:r>
            <a:r>
              <a:rPr lang="en-US" dirty="0" smtClean="0"/>
              <a:t>and proven </a:t>
            </a:r>
            <a:r>
              <a:rPr lang="en-US" dirty="0"/>
              <a:t>MOM protocol used by massive data sources such as JP Morgan Chase </a:t>
            </a:r>
            <a:r>
              <a:rPr lang="en-US" dirty="0" smtClean="0"/>
              <a:t>in processing </a:t>
            </a:r>
            <a:r>
              <a:rPr lang="en-US" dirty="0"/>
              <a:t>over 1 billion messages per day, and the Ocean Observatory Initiative </a:t>
            </a:r>
            <a:r>
              <a:rPr lang="en-US" dirty="0" smtClean="0"/>
              <a:t>in collecting </a:t>
            </a:r>
            <a:r>
              <a:rPr lang="en-US" dirty="0"/>
              <a:t>over 8 terabytes of oceanographic data each day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Today it is well established in banking and credit transaction industries but has a place </a:t>
            </a:r>
            <a:r>
              <a:rPr lang="en-US" dirty="0" smtClean="0"/>
              <a:t>in </a:t>
            </a:r>
            <a:r>
              <a:rPr lang="en-US" dirty="0" err="1" smtClean="0"/>
              <a:t>IoT</a:t>
            </a:r>
            <a:r>
              <a:rPr lang="en-US" dirty="0" smtClean="0"/>
              <a:t> </a:t>
            </a:r>
            <a:r>
              <a:rPr lang="en-US" dirty="0"/>
              <a:t>as well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AMQP protocol resides on top of the TCP stack and uses port 5672 for communication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AMQP is a flow-controlled, message-orientated communication </a:t>
            </a:r>
            <a:r>
              <a:rPr lang="en-US" dirty="0" smtClean="0"/>
              <a:t>system.</a:t>
            </a:r>
          </a:p>
          <a:p>
            <a:pPr algn="just"/>
            <a:r>
              <a:rPr lang="en-US" dirty="0"/>
              <a:t>It is a </a:t>
            </a:r>
            <a:r>
              <a:rPr lang="en-US" dirty="0" smtClean="0"/>
              <a:t>wire-level protocol </a:t>
            </a:r>
            <a:r>
              <a:rPr lang="en-US" dirty="0"/>
              <a:t>and a low-level interface. A wire protocol refers to APIs immediately above </a:t>
            </a:r>
            <a:r>
              <a:rPr lang="en-US" dirty="0" smtClean="0"/>
              <a:t>the physical </a:t>
            </a:r>
            <a:r>
              <a:rPr lang="en-US" dirty="0"/>
              <a:t>layer of a network. A wire-level API allows for different messaging services </a:t>
            </a:r>
            <a:r>
              <a:rPr lang="en-US" dirty="0" smtClean="0"/>
              <a:t>such as </a:t>
            </a:r>
            <a:r>
              <a:rPr lang="en-US" dirty="0"/>
              <a:t>.NET (NMS) and Java (JMS) to communicate with each </a:t>
            </a:r>
            <a:r>
              <a:rPr lang="en-US" dirty="0" smtClean="0"/>
              <a:t>other.</a:t>
            </a:r>
          </a:p>
          <a:p>
            <a:pPr algn="just"/>
            <a:r>
              <a:rPr lang="en-US" dirty="0"/>
              <a:t>AMQP </a:t>
            </a:r>
            <a:r>
              <a:rPr lang="en-US" dirty="0" smtClean="0"/>
              <a:t>attempts to </a:t>
            </a:r>
            <a:r>
              <a:rPr lang="en-US" dirty="0"/>
              <a:t>decouple publishers from subscribers.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88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AMQP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Unlike MQTT it has mechanisms for </a:t>
            </a:r>
            <a:r>
              <a:rPr lang="en-US" dirty="0" smtClean="0"/>
              <a:t>load balancing </a:t>
            </a:r>
            <a:r>
              <a:rPr lang="en-US" dirty="0"/>
              <a:t>and formal queuing</a:t>
            </a:r>
            <a:r>
              <a:rPr lang="en-US" dirty="0" smtClean="0"/>
              <a:t>.</a:t>
            </a:r>
          </a:p>
          <a:p>
            <a:r>
              <a:rPr lang="en-US" dirty="0"/>
              <a:t>A well-used protocol that is based on AMQP is </a:t>
            </a:r>
            <a:r>
              <a:rPr lang="en-US" dirty="0" err="1" smtClean="0"/>
              <a:t>RabbitMQ</a:t>
            </a:r>
            <a:r>
              <a:rPr lang="en-US" dirty="0" smtClean="0"/>
              <a:t>. </a:t>
            </a:r>
            <a:r>
              <a:rPr lang="en-US" dirty="0" err="1" smtClean="0"/>
              <a:t>RabbitMQ</a:t>
            </a:r>
            <a:r>
              <a:rPr lang="en-US" dirty="0" smtClean="0"/>
              <a:t> </a:t>
            </a:r>
            <a:r>
              <a:rPr lang="en-US" dirty="0"/>
              <a:t>is an AMQP message broker written in </a:t>
            </a:r>
            <a:r>
              <a:rPr lang="en-US" dirty="0" err="1"/>
              <a:t>Erlang</a:t>
            </a:r>
            <a:r>
              <a:rPr lang="en-US" dirty="0"/>
              <a:t>. Additionally, several </a:t>
            </a:r>
            <a:r>
              <a:rPr lang="en-US" dirty="0" smtClean="0"/>
              <a:t>AMQP clients </a:t>
            </a:r>
            <a:r>
              <a:rPr lang="en-US" dirty="0"/>
              <a:t>are available, such as the </a:t>
            </a:r>
            <a:r>
              <a:rPr lang="en-US" dirty="0" err="1"/>
              <a:t>RabbitMQ</a:t>
            </a:r>
            <a:r>
              <a:rPr lang="en-US" dirty="0"/>
              <a:t> client written in Java, C#, </a:t>
            </a:r>
            <a:r>
              <a:rPr lang="en-US" dirty="0" err="1"/>
              <a:t>Javascript</a:t>
            </a:r>
            <a:r>
              <a:rPr lang="en-US" dirty="0"/>
              <a:t>, and </a:t>
            </a:r>
            <a:r>
              <a:rPr lang="en-US" dirty="0" err="1" smtClean="0"/>
              <a:t>Erlang</a:t>
            </a:r>
            <a:r>
              <a:rPr lang="en-US" dirty="0" smtClean="0"/>
              <a:t>, as </a:t>
            </a:r>
            <a:r>
              <a:rPr lang="en-US" dirty="0"/>
              <a:t>well as Apache </a:t>
            </a:r>
            <a:r>
              <a:rPr lang="en-US" dirty="0" err="1"/>
              <a:t>Qpid</a:t>
            </a:r>
            <a:r>
              <a:rPr lang="en-US" dirty="0"/>
              <a:t> written in Python, C++, C#, Java, and Ruby.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609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221"/>
            <a:ext cx="8596668" cy="1212940"/>
          </a:xfrm>
        </p:spPr>
        <p:txBody>
          <a:bodyPr/>
          <a:lstStyle/>
          <a:p>
            <a:r>
              <a:rPr lang="en-US" b="1" dirty="0"/>
              <a:t>Protocol summary and comparison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12" y="648691"/>
            <a:ext cx="6347125" cy="6199517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48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omparing </a:t>
            </a:r>
            <a:r>
              <a:rPr lang="en-US" dirty="0"/>
              <a:t>a MOM to a RESTful implementation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859704"/>
            <a:ext cx="8596668" cy="482670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48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101" y="180197"/>
            <a:ext cx="9623662" cy="1320800"/>
          </a:xfrm>
        </p:spPr>
        <p:txBody>
          <a:bodyPr/>
          <a:lstStyle/>
          <a:p>
            <a:r>
              <a:rPr lang="en-US" b="1" dirty="0"/>
              <a:t>Message Queue Telemetry </a:t>
            </a:r>
            <a:r>
              <a:rPr lang="en-US" b="1" dirty="0" smtClean="0"/>
              <a:t>Transport</a:t>
            </a:r>
            <a:r>
              <a:rPr lang="fa-IR" b="1" dirty="0" smtClean="0"/>
              <a:t> </a:t>
            </a:r>
            <a:r>
              <a:rPr lang="en-US" dirty="0" smtClean="0"/>
              <a:t>(</a:t>
            </a:r>
            <a:r>
              <a:rPr lang="en-US" b="1" dirty="0" smtClean="0"/>
              <a:t>MQTT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93117"/>
            <a:ext cx="8596668" cy="250139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goals of this IP-based transport protocol are:</a:t>
            </a:r>
          </a:p>
          <a:p>
            <a:pPr lvl="1"/>
            <a:r>
              <a:rPr lang="en-US" dirty="0"/>
              <a:t>It must be simple to implement</a:t>
            </a:r>
          </a:p>
          <a:p>
            <a:pPr lvl="1"/>
            <a:r>
              <a:rPr lang="en-US" dirty="0"/>
              <a:t>To provide a form of quality of service</a:t>
            </a:r>
          </a:p>
          <a:p>
            <a:pPr lvl="1"/>
            <a:r>
              <a:rPr lang="en-US" dirty="0"/>
              <a:t>To be very lightweight and bandwidth efficient</a:t>
            </a:r>
          </a:p>
          <a:p>
            <a:pPr lvl="1"/>
            <a:r>
              <a:rPr lang="en-US" dirty="0"/>
              <a:t>To be data agnostic</a:t>
            </a:r>
          </a:p>
          <a:p>
            <a:pPr lvl="1"/>
            <a:r>
              <a:rPr lang="en-US" dirty="0"/>
              <a:t>To have continuous session awareness</a:t>
            </a:r>
          </a:p>
          <a:p>
            <a:pPr lvl="1"/>
            <a:r>
              <a:rPr lang="en-US" dirty="0"/>
              <a:t>To address security issues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29005" y="3733038"/>
            <a:ext cx="86401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>
                <a:latin typeface="PalatinoLinotype-Italic"/>
              </a:rPr>
              <a:t>"MQTT stands for MQ Telemetry Transport. It is a publish/subscribe, extremely </a:t>
            </a:r>
            <a:r>
              <a:rPr lang="en-US" i="1" dirty="0" smtClean="0">
                <a:latin typeface="PalatinoLinotype-Italic"/>
              </a:rPr>
              <a:t>simple</a:t>
            </a:r>
            <a:r>
              <a:rPr lang="fa-IR" i="1" dirty="0" smtClean="0">
                <a:latin typeface="PalatinoLinotype-Italic"/>
              </a:rPr>
              <a:t> </a:t>
            </a:r>
            <a:r>
              <a:rPr lang="en-US" i="1" dirty="0" smtClean="0">
                <a:latin typeface="PalatinoLinotype-Italic"/>
              </a:rPr>
              <a:t>and </a:t>
            </a:r>
            <a:r>
              <a:rPr lang="en-US" i="1" dirty="0">
                <a:latin typeface="PalatinoLinotype-Italic"/>
              </a:rPr>
              <a:t>lightweight messaging protocol, designed for constrained devices and </a:t>
            </a:r>
            <a:r>
              <a:rPr lang="en-US" i="1" dirty="0" smtClean="0">
                <a:latin typeface="PalatinoLinotype-Italic"/>
              </a:rPr>
              <a:t>low-bandwidth,</a:t>
            </a:r>
            <a:r>
              <a:rPr lang="fa-IR" i="1" dirty="0" smtClean="0">
                <a:latin typeface="PalatinoLinotype-Italic"/>
              </a:rPr>
              <a:t> </a:t>
            </a:r>
            <a:r>
              <a:rPr lang="en-US" i="1" dirty="0" smtClean="0">
                <a:latin typeface="PalatinoLinotype-Italic"/>
              </a:rPr>
              <a:t>high-latency </a:t>
            </a:r>
            <a:r>
              <a:rPr lang="en-US" i="1" dirty="0">
                <a:latin typeface="PalatinoLinotype-Italic"/>
              </a:rPr>
              <a:t>or unreliable networks. The design principles are </a:t>
            </a:r>
            <a:r>
              <a:rPr lang="en-US" i="1">
                <a:latin typeface="PalatinoLinotype-Italic"/>
              </a:rPr>
              <a:t>to </a:t>
            </a:r>
            <a:r>
              <a:rPr lang="en-US" i="1" smtClean="0">
                <a:latin typeface="PalatinoLinotype-Italic"/>
              </a:rPr>
              <a:t>minimize </a:t>
            </a:r>
            <a:r>
              <a:rPr lang="en-US" i="1" dirty="0" smtClean="0">
                <a:latin typeface="PalatinoLinotype-Italic"/>
              </a:rPr>
              <a:t>network</a:t>
            </a:r>
            <a:r>
              <a:rPr lang="fa-IR" i="1" dirty="0" smtClean="0">
                <a:latin typeface="PalatinoLinotype-Italic"/>
              </a:rPr>
              <a:t> </a:t>
            </a:r>
            <a:r>
              <a:rPr lang="en-US" i="1" dirty="0" smtClean="0">
                <a:latin typeface="PalatinoLinotype-Italic"/>
              </a:rPr>
              <a:t>bandwidth </a:t>
            </a:r>
            <a:r>
              <a:rPr lang="en-US" i="1" dirty="0">
                <a:latin typeface="PalatinoLinotype-Italic"/>
              </a:rPr>
              <a:t>and device resource requirements whilst also attempting to ensure </a:t>
            </a:r>
            <a:r>
              <a:rPr lang="en-US" i="1" dirty="0" smtClean="0">
                <a:latin typeface="PalatinoLinotype-Italic"/>
              </a:rPr>
              <a:t>reliability</a:t>
            </a:r>
            <a:r>
              <a:rPr lang="fa-IR" i="1" dirty="0" smtClean="0">
                <a:latin typeface="PalatinoLinotype-Italic"/>
              </a:rPr>
              <a:t> </a:t>
            </a:r>
            <a:r>
              <a:rPr lang="en-US" i="1" dirty="0" smtClean="0">
                <a:latin typeface="PalatinoLinotype-Italic"/>
              </a:rPr>
              <a:t>and </a:t>
            </a:r>
            <a:r>
              <a:rPr lang="en-US" i="1" dirty="0">
                <a:latin typeface="PalatinoLinotype-Italic"/>
              </a:rPr>
              <a:t>some degree of assurance of delivery. These principles also turn out to make </a:t>
            </a:r>
            <a:r>
              <a:rPr lang="en-US" i="1" dirty="0" smtClean="0">
                <a:latin typeface="PalatinoLinotype-Italic"/>
              </a:rPr>
              <a:t>the</a:t>
            </a:r>
            <a:r>
              <a:rPr lang="fa-IR" i="1" dirty="0" smtClean="0">
                <a:latin typeface="PalatinoLinotype-Italic"/>
              </a:rPr>
              <a:t> </a:t>
            </a:r>
            <a:r>
              <a:rPr lang="en-US" i="1" dirty="0" smtClean="0">
                <a:latin typeface="PalatinoLinotype-Italic"/>
              </a:rPr>
              <a:t>protocol </a:t>
            </a:r>
            <a:r>
              <a:rPr lang="en-US" i="1" dirty="0">
                <a:latin typeface="PalatinoLinotype-Italic"/>
              </a:rPr>
              <a:t>ideal of the emerging </a:t>
            </a:r>
            <a:r>
              <a:rPr lang="en-US" i="1" dirty="0">
                <a:latin typeface="FreeSerifItalic"/>
              </a:rPr>
              <a:t>“</a:t>
            </a:r>
            <a:r>
              <a:rPr lang="en-US" i="1" dirty="0">
                <a:latin typeface="PalatinoLinotype-Italic"/>
              </a:rPr>
              <a:t>machine-to-machine</a:t>
            </a:r>
            <a:r>
              <a:rPr lang="en-US" i="1" dirty="0">
                <a:latin typeface="FreeSerifItalic"/>
              </a:rPr>
              <a:t>” </a:t>
            </a:r>
            <a:r>
              <a:rPr lang="en-US" i="1" dirty="0">
                <a:latin typeface="PalatinoLinotype-Italic"/>
              </a:rPr>
              <a:t>(M2M) or </a:t>
            </a:r>
            <a:r>
              <a:rPr lang="en-US" i="1" dirty="0">
                <a:latin typeface="FreeSerifItalic"/>
              </a:rPr>
              <a:t>“</a:t>
            </a:r>
            <a:r>
              <a:rPr lang="en-US" i="1" dirty="0">
                <a:latin typeface="PalatinoLinotype-Italic"/>
              </a:rPr>
              <a:t>Internet of Things</a:t>
            </a:r>
            <a:r>
              <a:rPr lang="en-US" i="1" dirty="0">
                <a:latin typeface="FreeSerifItalic"/>
              </a:rPr>
              <a:t>” </a:t>
            </a:r>
            <a:r>
              <a:rPr lang="en-US" i="1" dirty="0" smtClean="0">
                <a:latin typeface="PalatinoLinotype-Italic"/>
              </a:rPr>
              <a:t>world</a:t>
            </a:r>
            <a:r>
              <a:rPr lang="fa-IR" i="1" dirty="0" smtClean="0">
                <a:latin typeface="PalatinoLinotype-Italic"/>
              </a:rPr>
              <a:t> </a:t>
            </a:r>
            <a:r>
              <a:rPr lang="en-US" i="1" dirty="0" smtClean="0">
                <a:latin typeface="PalatinoLinotype-Italic"/>
              </a:rPr>
              <a:t>of </a:t>
            </a:r>
            <a:r>
              <a:rPr lang="en-US" i="1" dirty="0">
                <a:latin typeface="PalatinoLinotype-Italic"/>
              </a:rPr>
              <a:t>connected devices, and for mobile applications where bandwidth and battery power are </a:t>
            </a:r>
            <a:r>
              <a:rPr lang="en-US" i="1" dirty="0" smtClean="0">
                <a:latin typeface="PalatinoLinotype-Italic"/>
              </a:rPr>
              <a:t>at</a:t>
            </a:r>
            <a:r>
              <a:rPr lang="fa-IR" i="1" dirty="0" smtClean="0">
                <a:latin typeface="PalatinoLinotype-Italic"/>
              </a:rPr>
              <a:t> </a:t>
            </a:r>
            <a:r>
              <a:rPr lang="en-US" i="1" dirty="0" smtClean="0">
                <a:latin typeface="PalatinoLinotype-Italic"/>
              </a:rPr>
              <a:t>a </a:t>
            </a:r>
            <a:r>
              <a:rPr lang="en-US" i="1" dirty="0">
                <a:latin typeface="PalatinoLinotype-Italic"/>
              </a:rPr>
              <a:t>premium."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192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64637"/>
          </a:xfrm>
        </p:spPr>
        <p:txBody>
          <a:bodyPr/>
          <a:lstStyle/>
          <a:p>
            <a:r>
              <a:rPr lang="en-US" b="1" dirty="0"/>
              <a:t>MQTT publish-subscribe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74237"/>
            <a:ext cx="8596668" cy="4567125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P</a:t>
            </a:r>
            <a:r>
              <a:rPr lang="en-US" dirty="0" smtClean="0"/>
              <a:t>ublish-subscribe </a:t>
            </a:r>
            <a:r>
              <a:rPr lang="en-US" dirty="0"/>
              <a:t>models represent an alternative that is useful for </a:t>
            </a:r>
            <a:r>
              <a:rPr lang="en-US" dirty="0" err="1"/>
              <a:t>IoT</a:t>
            </a:r>
            <a:r>
              <a:rPr lang="en-US" dirty="0"/>
              <a:t> uses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Publish-subscribe, also </a:t>
            </a:r>
            <a:r>
              <a:rPr lang="en-US" dirty="0"/>
              <a:t>known as </a:t>
            </a:r>
            <a:r>
              <a:rPr lang="en-US" b="1" dirty="0"/>
              <a:t>pub/sub</a:t>
            </a:r>
            <a:r>
              <a:rPr lang="en-US" dirty="0"/>
              <a:t>, is a way to decouple a client transmitting a </a:t>
            </a:r>
            <a:r>
              <a:rPr lang="en-US" dirty="0" smtClean="0"/>
              <a:t>message from </a:t>
            </a:r>
            <a:r>
              <a:rPr lang="en-US" dirty="0"/>
              <a:t>another client receiving a message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Unlike a traditional client-server model, the </a:t>
            </a:r>
            <a:r>
              <a:rPr lang="en-US" dirty="0" smtClean="0"/>
              <a:t>clients are </a:t>
            </a:r>
            <a:r>
              <a:rPr lang="en-US" dirty="0"/>
              <a:t>not aware of any physical identifiers such as the IP address or </a:t>
            </a:r>
            <a:r>
              <a:rPr lang="en-US" dirty="0" smtClean="0"/>
              <a:t>port.</a:t>
            </a:r>
          </a:p>
          <a:p>
            <a:pPr algn="just"/>
            <a:r>
              <a:rPr lang="en-US" dirty="0"/>
              <a:t>MQTT is a </a:t>
            </a:r>
            <a:r>
              <a:rPr lang="en-US" dirty="0" smtClean="0"/>
              <a:t>pub/sub architecture</a:t>
            </a:r>
            <a:r>
              <a:rPr lang="en-US" dirty="0"/>
              <a:t>, but is not a message queue. Message queues by nature store messages </a:t>
            </a:r>
            <a:r>
              <a:rPr lang="en-US" dirty="0" smtClean="0"/>
              <a:t>while MQTT </a:t>
            </a:r>
            <a:r>
              <a:rPr lang="en-US" dirty="0"/>
              <a:t>does not. In MQTT, if no one is subscribing (or listening) to a topic, it is </a:t>
            </a:r>
            <a:r>
              <a:rPr lang="en-US" dirty="0" smtClean="0"/>
              <a:t>simply ignored </a:t>
            </a:r>
            <a:r>
              <a:rPr lang="en-US" dirty="0"/>
              <a:t>and lost. Messages queues also maintain a client-server topology where </a:t>
            </a:r>
            <a:r>
              <a:rPr lang="en-US" dirty="0" smtClean="0"/>
              <a:t>one consumer </a:t>
            </a:r>
            <a:r>
              <a:rPr lang="en-US" dirty="0"/>
              <a:t>is paired with one producer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A client transmitting a message is called a </a:t>
            </a:r>
            <a:r>
              <a:rPr lang="en-US" b="1" dirty="0"/>
              <a:t>publisher</a:t>
            </a:r>
            <a:r>
              <a:rPr lang="en-US" dirty="0"/>
              <a:t>; a client receiving a message is called </a:t>
            </a:r>
            <a:r>
              <a:rPr lang="en-US" dirty="0" smtClean="0"/>
              <a:t>a </a:t>
            </a:r>
            <a:r>
              <a:rPr lang="en-US" b="1" dirty="0" smtClean="0"/>
              <a:t>subscriber</a:t>
            </a:r>
            <a:r>
              <a:rPr lang="en-US" dirty="0"/>
              <a:t>. In the center is an MQTT broker who has the responsibility of connecting </a:t>
            </a:r>
            <a:r>
              <a:rPr lang="en-US" dirty="0" smtClean="0"/>
              <a:t>clients and </a:t>
            </a:r>
            <a:r>
              <a:rPr lang="en-US" dirty="0"/>
              <a:t>filtering data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8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68" y="192659"/>
            <a:ext cx="10034209" cy="1320800"/>
          </a:xfrm>
        </p:spPr>
        <p:txBody>
          <a:bodyPr/>
          <a:lstStyle/>
          <a:p>
            <a:r>
              <a:rPr lang="en-US" dirty="0"/>
              <a:t>MQTT publish-subscribe model and topology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702" y="1513459"/>
            <a:ext cx="7457431" cy="480645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8147" y="1513459"/>
            <a:ext cx="403393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PalatinoLinotype-Roman"/>
              </a:rPr>
              <a:t>MQTT successfully decouples publishers from consumers. Since the broker is the </a:t>
            </a:r>
            <a:r>
              <a:rPr lang="en-US" dirty="0" smtClean="0">
                <a:latin typeface="PalatinoLinotype-Roman"/>
              </a:rPr>
              <a:t>governing body </a:t>
            </a:r>
            <a:r>
              <a:rPr lang="en-US" dirty="0">
                <a:latin typeface="PalatinoLinotype-Roman"/>
              </a:rPr>
              <a:t>between publishers and consumers there is no need to directly identify a </a:t>
            </a:r>
            <a:r>
              <a:rPr lang="en-US" dirty="0" smtClean="0">
                <a:latin typeface="PalatinoLinotype-Roman"/>
              </a:rPr>
              <a:t>publisher and </a:t>
            </a:r>
            <a:r>
              <a:rPr lang="en-US" dirty="0">
                <a:latin typeface="PalatinoLinotype-Roman"/>
              </a:rPr>
              <a:t>consumer based on physical aspects (such as an IP address</a:t>
            </a:r>
            <a:r>
              <a:rPr lang="en-US" dirty="0" smtClean="0">
                <a:latin typeface="PalatinoLinotype-Roman"/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>
              <a:latin typeface="PalatinoLinotype-Roman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MQTT </a:t>
            </a:r>
            <a:r>
              <a:rPr lang="en-US" dirty="0"/>
              <a:t>and </a:t>
            </a:r>
            <a:r>
              <a:rPr lang="en-US" dirty="0" smtClean="0"/>
              <a:t>other pub/sub </a:t>
            </a:r>
            <a:r>
              <a:rPr lang="en-US" dirty="0"/>
              <a:t>models are also time-invariant. This implies that a message published by one </a:t>
            </a:r>
            <a:r>
              <a:rPr lang="en-US" dirty="0" smtClean="0"/>
              <a:t>client may </a:t>
            </a:r>
            <a:r>
              <a:rPr lang="en-US" dirty="0"/>
              <a:t>be read and responded to at any time by a subscriber.</a:t>
            </a:r>
          </a:p>
        </p:txBody>
      </p:sp>
    </p:spTree>
    <p:extLst>
      <p:ext uri="{BB962C8B-B14F-4D97-AF65-F5344CB8AC3E}">
        <p14:creationId xmlns:p14="http://schemas.microsoft.com/office/powerpoint/2010/main" val="1183246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259768" cy="1320800"/>
          </a:xfrm>
        </p:spPr>
        <p:txBody>
          <a:bodyPr/>
          <a:lstStyle/>
          <a:p>
            <a:r>
              <a:rPr lang="en-US" dirty="0"/>
              <a:t>MQTT publish-subscribe model and topology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14197"/>
            <a:ext cx="8596668" cy="4427166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A subscriber could be in a </a:t>
            </a:r>
            <a:r>
              <a:rPr lang="en-US" dirty="0" smtClean="0"/>
              <a:t>very</a:t>
            </a:r>
            <a:r>
              <a:rPr lang="fa-IR" dirty="0" smtClean="0"/>
              <a:t> </a:t>
            </a:r>
            <a:r>
              <a:rPr lang="en-US" dirty="0" smtClean="0"/>
              <a:t>low </a:t>
            </a:r>
            <a:r>
              <a:rPr lang="en-US" dirty="0"/>
              <a:t>power/bandwidth-limited state (for example, </a:t>
            </a:r>
            <a:r>
              <a:rPr lang="en-US" dirty="0" err="1"/>
              <a:t>Sigfox</a:t>
            </a:r>
            <a:r>
              <a:rPr lang="en-US" dirty="0"/>
              <a:t> communication) and </a:t>
            </a:r>
            <a:r>
              <a:rPr lang="en-US" dirty="0" smtClean="0"/>
              <a:t>respond</a:t>
            </a:r>
            <a:r>
              <a:rPr lang="fa-IR" dirty="0" smtClean="0"/>
              <a:t> </a:t>
            </a:r>
            <a:r>
              <a:rPr lang="en-US" dirty="0" smtClean="0"/>
              <a:t>minutes </a:t>
            </a:r>
            <a:r>
              <a:rPr lang="en-US" dirty="0"/>
              <a:t>or hours later to a message. Because of the lack of physical and time </a:t>
            </a:r>
            <a:r>
              <a:rPr lang="en-US" dirty="0" smtClean="0"/>
              <a:t>relationships,</a:t>
            </a:r>
            <a:r>
              <a:rPr lang="fa-IR" dirty="0" smtClean="0"/>
              <a:t> </a:t>
            </a:r>
            <a:r>
              <a:rPr lang="en-US" dirty="0" smtClean="0"/>
              <a:t>pub/sub </a:t>
            </a:r>
            <a:r>
              <a:rPr lang="en-US" dirty="0"/>
              <a:t>models scale very well to extreme capacity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Cloud-managed MQTT brokers typically can ingest millions of messages per hour </a:t>
            </a:r>
            <a:r>
              <a:rPr lang="en-US" dirty="0" smtClean="0"/>
              <a:t>and</a:t>
            </a:r>
            <a:r>
              <a:rPr lang="fa-IR" dirty="0" smtClean="0"/>
              <a:t> </a:t>
            </a:r>
            <a:r>
              <a:rPr lang="en-US" dirty="0" smtClean="0"/>
              <a:t>support </a:t>
            </a:r>
            <a:r>
              <a:rPr lang="en-US" dirty="0"/>
              <a:t>tens of thousands of publishers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MQTT is data format agnostic. Any type of data may reside in the payload which is </a:t>
            </a:r>
            <a:r>
              <a:rPr lang="en-US" dirty="0" smtClean="0"/>
              <a:t>why</a:t>
            </a:r>
            <a:r>
              <a:rPr lang="fa-IR" dirty="0" smtClean="0"/>
              <a:t> </a:t>
            </a:r>
            <a:r>
              <a:rPr lang="en-US" dirty="0" smtClean="0"/>
              <a:t>both </a:t>
            </a:r>
            <a:r>
              <a:rPr lang="en-US" dirty="0"/>
              <a:t>the publishers and subscribers must both understand and agree to the data format. It </a:t>
            </a:r>
            <a:r>
              <a:rPr lang="en-US" dirty="0" smtClean="0"/>
              <a:t>is</a:t>
            </a:r>
            <a:r>
              <a:rPr lang="fa-IR" dirty="0" smtClean="0"/>
              <a:t> </a:t>
            </a:r>
            <a:r>
              <a:rPr lang="en-US" dirty="0" smtClean="0"/>
              <a:t>possible </a:t>
            </a:r>
            <a:r>
              <a:rPr lang="en-US" dirty="0"/>
              <a:t>to transmit text messages, image data, audio data, encrypted data, binary </a:t>
            </a:r>
            <a:r>
              <a:rPr lang="en-US" dirty="0" smtClean="0"/>
              <a:t>data,</a:t>
            </a:r>
            <a:r>
              <a:rPr lang="fa-IR" dirty="0" smtClean="0"/>
              <a:t> </a:t>
            </a:r>
            <a:r>
              <a:rPr lang="en-US" dirty="0" smtClean="0"/>
              <a:t>JSON </a:t>
            </a:r>
            <a:r>
              <a:rPr lang="en-US" dirty="0"/>
              <a:t>objects, or virtually any other structure in the payload. JSON text and binary </a:t>
            </a:r>
            <a:r>
              <a:rPr lang="en-US" dirty="0" smtClean="0"/>
              <a:t>data,</a:t>
            </a:r>
            <a:r>
              <a:rPr lang="fa-IR" dirty="0" smtClean="0"/>
              <a:t> </a:t>
            </a:r>
            <a:r>
              <a:rPr lang="en-US" dirty="0" smtClean="0"/>
              <a:t>however</a:t>
            </a:r>
            <a:r>
              <a:rPr lang="en-US" dirty="0"/>
              <a:t>, are the most common data payload types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The maximum allowable packet size in MQTT is 256 MB, which allows </a:t>
            </a:r>
            <a:r>
              <a:rPr lang="en-US" dirty="0" smtClean="0"/>
              <a:t>for</a:t>
            </a:r>
            <a:r>
              <a:rPr lang="fa-I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extremely large payload.</a:t>
            </a:r>
            <a:endParaRPr lang="fa-IR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76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MQTT architecture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18253"/>
            <a:ext cx="8596668" cy="462310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MQTT is TCP </a:t>
            </a:r>
            <a:r>
              <a:rPr lang="en-US" dirty="0" smtClean="0"/>
              <a:t>based,</a:t>
            </a:r>
            <a:r>
              <a:rPr lang="fa-I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therefore includes some guarantee that a packet is transferred reliably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MQTT can retain a message on a broker indefinitely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MQTT defines an optional facility called </a:t>
            </a:r>
            <a:r>
              <a:rPr lang="en-US" b="1" dirty="0"/>
              <a:t>Last Will and Testament </a:t>
            </a:r>
            <a:r>
              <a:rPr lang="en-US" dirty="0"/>
              <a:t>(</a:t>
            </a:r>
            <a:r>
              <a:rPr lang="en-US" b="1" dirty="0"/>
              <a:t>LWT</a:t>
            </a:r>
            <a:r>
              <a:rPr lang="en-US" dirty="0" smtClean="0"/>
              <a:t>).</a:t>
            </a:r>
            <a:endParaRPr lang="fa-IR" dirty="0" smtClean="0"/>
          </a:p>
          <a:p>
            <a:pPr algn="just"/>
            <a:r>
              <a:rPr lang="en-US" dirty="0"/>
              <a:t>An LWT is </a:t>
            </a:r>
            <a:r>
              <a:rPr lang="en-US" dirty="0" smtClean="0"/>
              <a:t>a</a:t>
            </a:r>
            <a:r>
              <a:rPr lang="fa-IR" dirty="0" smtClean="0"/>
              <a:t> </a:t>
            </a:r>
            <a:r>
              <a:rPr lang="en-US" dirty="0" smtClean="0"/>
              <a:t>message </a:t>
            </a:r>
            <a:r>
              <a:rPr lang="en-US" dirty="0"/>
              <a:t>a client specifies during the connect phase. The LWT contains the Last Will </a:t>
            </a:r>
            <a:r>
              <a:rPr lang="en-US" dirty="0" smtClean="0"/>
              <a:t>topic,</a:t>
            </a:r>
            <a:r>
              <a:rPr lang="fa-IR" dirty="0" smtClean="0"/>
              <a:t> </a:t>
            </a:r>
            <a:r>
              <a:rPr lang="en-US" dirty="0" err="1" smtClean="0"/>
              <a:t>QoS</a:t>
            </a:r>
            <a:r>
              <a:rPr lang="en-US" dirty="0"/>
              <a:t>, and the actual message. If a client disconnects from a broker connection </a:t>
            </a:r>
            <a:r>
              <a:rPr lang="en-US" dirty="0" smtClean="0"/>
              <a:t>ungracefully</a:t>
            </a:r>
            <a:r>
              <a:rPr lang="fa-IR" dirty="0" smtClean="0"/>
              <a:t> </a:t>
            </a:r>
            <a:r>
              <a:rPr lang="en-US" dirty="0" smtClean="0"/>
              <a:t>(for </a:t>
            </a:r>
            <a:r>
              <a:rPr lang="en-US" dirty="0"/>
              <a:t>example, keep-alive timeout, I/O error, or the client closing the session without </a:t>
            </a:r>
            <a:r>
              <a:rPr lang="en-US" dirty="0" smtClean="0"/>
              <a:t>a</a:t>
            </a:r>
            <a:r>
              <a:rPr lang="fa-IR" dirty="0" smtClean="0"/>
              <a:t> </a:t>
            </a:r>
            <a:r>
              <a:rPr lang="en-US" dirty="0" smtClean="0"/>
              <a:t>disconnect</a:t>
            </a:r>
            <a:r>
              <a:rPr lang="en-US" dirty="0"/>
              <a:t>), the broker is then obligated to broadcast the LWT message to all </a:t>
            </a:r>
            <a:r>
              <a:rPr lang="en-US" dirty="0" smtClean="0"/>
              <a:t>other</a:t>
            </a:r>
            <a:r>
              <a:rPr lang="fa-IR" dirty="0" smtClean="0"/>
              <a:t> </a:t>
            </a:r>
            <a:r>
              <a:rPr lang="en-US" dirty="0" smtClean="0"/>
              <a:t>subscribed </a:t>
            </a:r>
            <a:r>
              <a:rPr lang="en-US" dirty="0"/>
              <a:t>clients to that topic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Even though MQTT is based on TCP, connections can still be lost, especially in a </a:t>
            </a:r>
            <a:r>
              <a:rPr lang="en-US" dirty="0" smtClean="0"/>
              <a:t>wireless sensor </a:t>
            </a:r>
            <a:r>
              <a:rPr lang="en-US" dirty="0"/>
              <a:t>environment. A device may lose power, lose signal strength, or simply crash in </a:t>
            </a:r>
            <a:r>
              <a:rPr lang="en-US" dirty="0" smtClean="0"/>
              <a:t>the field</a:t>
            </a:r>
            <a:r>
              <a:rPr lang="en-US" dirty="0"/>
              <a:t>, and a session will enter a half-open state</a:t>
            </a:r>
            <a:r>
              <a:rPr lang="en-US" dirty="0" smtClean="0"/>
              <a:t>.</a:t>
            </a:r>
            <a:r>
              <a:rPr lang="en-US" dirty="0"/>
              <a:t> Here, the server will believe the </a:t>
            </a:r>
            <a:r>
              <a:rPr lang="en-US" dirty="0" smtClean="0"/>
              <a:t>connection is </a:t>
            </a:r>
            <a:r>
              <a:rPr lang="en-US" dirty="0"/>
              <a:t>still reliable and expect data. To remedy this half-open state, MQTT uses a </a:t>
            </a:r>
            <a:r>
              <a:rPr lang="en-US" dirty="0" smtClean="0"/>
              <a:t>keep-alive system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15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QoS</a:t>
            </a:r>
            <a:r>
              <a:rPr lang="en-US" dirty="0" smtClean="0"/>
              <a:t> of MQTT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2229"/>
            <a:ext cx="8596668" cy="453913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There are three levels of quality of service in MQTT</a:t>
            </a:r>
            <a:r>
              <a:rPr lang="en-US" dirty="0" smtClean="0"/>
              <a:t>:</a:t>
            </a:r>
          </a:p>
          <a:p>
            <a:pPr lvl="1" algn="just"/>
            <a:r>
              <a:rPr lang="en-US" b="1" dirty="0"/>
              <a:t>QoS-0 (non-assured transmission)</a:t>
            </a:r>
            <a:r>
              <a:rPr lang="en-US" dirty="0"/>
              <a:t>: This is the minimal </a:t>
            </a:r>
            <a:r>
              <a:rPr lang="en-US" dirty="0" err="1"/>
              <a:t>QoS</a:t>
            </a:r>
            <a:r>
              <a:rPr lang="en-US" dirty="0"/>
              <a:t> level. This </a:t>
            </a:r>
            <a:r>
              <a:rPr lang="en-US" dirty="0" smtClean="0"/>
              <a:t>is analogous </a:t>
            </a:r>
            <a:r>
              <a:rPr lang="en-US" dirty="0"/>
              <a:t>to a fire-and-forget model detailed in some of the wireless protocols. </a:t>
            </a:r>
            <a:r>
              <a:rPr lang="en-US" dirty="0" smtClean="0"/>
              <a:t>It is </a:t>
            </a:r>
            <a:r>
              <a:rPr lang="en-US" dirty="0"/>
              <a:t>a best-effort delivery process without the receiver acknowledging a message </a:t>
            </a:r>
            <a:r>
              <a:rPr lang="en-US" dirty="0" smtClean="0"/>
              <a:t>or the </a:t>
            </a:r>
            <a:r>
              <a:rPr lang="en-US" dirty="0"/>
              <a:t>sender reattempting transmission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Qos-1 (assured transmission)</a:t>
            </a:r>
            <a:r>
              <a:rPr lang="en-US" dirty="0"/>
              <a:t>: This mode will guarantee delivery of the </a:t>
            </a:r>
            <a:r>
              <a:rPr lang="en-US" dirty="0" smtClean="0"/>
              <a:t>message at </a:t>
            </a:r>
            <a:r>
              <a:rPr lang="en-US" dirty="0"/>
              <a:t>least once to the receiver. It may be delivered more than once, and the </a:t>
            </a:r>
            <a:r>
              <a:rPr lang="en-US" dirty="0" smtClean="0"/>
              <a:t>receiver will </a:t>
            </a:r>
            <a:r>
              <a:rPr lang="en-US" dirty="0"/>
              <a:t>send an acknowledgment back with a PUBACK response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QoS-2 (assured service on applications)</a:t>
            </a:r>
            <a:r>
              <a:rPr lang="en-US" dirty="0"/>
              <a:t>: This is the highest level of </a:t>
            </a:r>
            <a:r>
              <a:rPr lang="en-US" dirty="0" err="1"/>
              <a:t>QoS</a:t>
            </a:r>
            <a:r>
              <a:rPr lang="en-US" dirty="0"/>
              <a:t> </a:t>
            </a:r>
            <a:r>
              <a:rPr lang="en-US" dirty="0" smtClean="0"/>
              <a:t>that ensures </a:t>
            </a:r>
            <a:r>
              <a:rPr lang="en-US" dirty="0"/>
              <a:t>and informs both the sender and receiver that a message has </a:t>
            </a:r>
            <a:r>
              <a:rPr lang="en-US" dirty="0" smtClean="0"/>
              <a:t>been transmitted </a:t>
            </a:r>
            <a:r>
              <a:rPr lang="en-US" dirty="0"/>
              <a:t>correctly. This mode generates more traffic with a </a:t>
            </a:r>
            <a:r>
              <a:rPr lang="en-US" dirty="0" smtClean="0"/>
              <a:t>multi-step handshake </a:t>
            </a:r>
            <a:r>
              <a:rPr lang="en-US" dirty="0"/>
              <a:t>between the sender and receiver. If a receiver gets a message set </a:t>
            </a:r>
            <a:r>
              <a:rPr lang="en-US" dirty="0" smtClean="0"/>
              <a:t>to QoS-2</a:t>
            </a:r>
            <a:r>
              <a:rPr lang="en-US" dirty="0"/>
              <a:t>, it will respond with a PUBREC message to the sender. This </a:t>
            </a:r>
            <a:r>
              <a:rPr lang="en-US" dirty="0" smtClean="0"/>
              <a:t>acknowledges the </a:t>
            </a:r>
            <a:r>
              <a:rPr lang="en-US" dirty="0"/>
              <a:t>message and the sender will respond with a PUBREL message. </a:t>
            </a:r>
            <a:r>
              <a:rPr lang="en-US" dirty="0" smtClean="0"/>
              <a:t>PUBREL allows </a:t>
            </a:r>
            <a:r>
              <a:rPr lang="en-US" dirty="0"/>
              <a:t>the receiver to safely discard any re-transmissions of the message. </a:t>
            </a:r>
            <a:r>
              <a:rPr lang="en-US" dirty="0" smtClean="0"/>
              <a:t>The PUBREL </a:t>
            </a:r>
            <a:r>
              <a:rPr lang="en-US" dirty="0"/>
              <a:t>is then acknowledged by the receiver with a PUBCOMP. Until </a:t>
            </a:r>
            <a:r>
              <a:rPr lang="en-US" dirty="0" smtClean="0"/>
              <a:t>the PUBCOMP </a:t>
            </a:r>
            <a:r>
              <a:rPr lang="en-US" dirty="0"/>
              <a:t>message is sent, the receiver will cache the original message </a:t>
            </a:r>
            <a:r>
              <a:rPr lang="en-US" dirty="0" smtClean="0"/>
              <a:t>for safety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5232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80473</TotalTime>
  <Words>2552</Words>
  <Application>Microsoft Office PowerPoint</Application>
  <PresentationFormat>Widescreen</PresentationFormat>
  <Paragraphs>149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FreeSerifItalic</vt:lpstr>
      <vt:lpstr>PalatinoLinotype-Italic</vt:lpstr>
      <vt:lpstr>PalatinoLinotype-Roman</vt:lpstr>
      <vt:lpstr>Tahoma</vt:lpstr>
      <vt:lpstr>Trebuchet MS</vt:lpstr>
      <vt:lpstr>Wingdings 3</vt:lpstr>
      <vt:lpstr>Facet</vt:lpstr>
      <vt:lpstr>IoT Edge to Cloud Protocols</vt:lpstr>
      <vt:lpstr>Protocols</vt:lpstr>
      <vt:lpstr>Comparing a MOM to a RESTful implementation</vt:lpstr>
      <vt:lpstr>Message Queue Telemetry Transport (MQTT)</vt:lpstr>
      <vt:lpstr>MQTT publish-subscribe</vt:lpstr>
      <vt:lpstr>MQTT publish-subscribe model and topology</vt:lpstr>
      <vt:lpstr>MQTT publish-subscribe model and topology</vt:lpstr>
      <vt:lpstr>MQTT architecture details</vt:lpstr>
      <vt:lpstr>QoS of MQTT</vt:lpstr>
      <vt:lpstr>MQTT-SN</vt:lpstr>
      <vt:lpstr>MQTT-SN architecture and topology</vt:lpstr>
      <vt:lpstr>MQTT-SN topology</vt:lpstr>
      <vt:lpstr>Differences between MQTT and MQTT-SN </vt:lpstr>
      <vt:lpstr>Constrained Application Protocol</vt:lpstr>
      <vt:lpstr>CoAP architecture details</vt:lpstr>
      <vt:lpstr>CoAP layers</vt:lpstr>
      <vt:lpstr>COAP details</vt:lpstr>
      <vt:lpstr>CoAP Main Actors</vt:lpstr>
      <vt:lpstr>CoAP Architecture</vt:lpstr>
      <vt:lpstr>STOMP</vt:lpstr>
      <vt:lpstr>AMQP</vt:lpstr>
      <vt:lpstr>AMQP</vt:lpstr>
      <vt:lpstr>Protocol summary and comparison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of things</dc:title>
  <dc:creator>star</dc:creator>
  <cp:lastModifiedBy>star</cp:lastModifiedBy>
  <cp:revision>700</cp:revision>
  <dcterms:created xsi:type="dcterms:W3CDTF">2020-09-18T06:43:52Z</dcterms:created>
  <dcterms:modified xsi:type="dcterms:W3CDTF">2025-12-21T17:28:30Z</dcterms:modified>
</cp:coreProperties>
</file>