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6"/>
  </p:notes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EF030-430E-4DC2-9E26-3900D261ABCF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97B83-1BE8-4D6F-BBA4-2C9EEF62D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47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FCC9-8EC0-4810-B34A-AAE309FE0D6F}" type="datetime1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6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03AA8-DCC6-482D-AB14-3CC564BFEB3B}" type="datetime1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17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CBB2-B7F9-4C2E-996C-E6B61FCEB57A}" type="datetime1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2462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0635F-1B15-4FB5-B022-72A627723411}" type="datetime1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45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144D-FA60-4A24-88FD-EE0C06AF07AD}" type="datetime1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070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E6BE-F5E1-4A2C-9E8F-B48B192EF06D}" type="datetime1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83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66E8-E087-4134-94BF-C0493FA490CA}" type="datetime1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33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03B2-77D2-4FC8-A787-96478ECC00CD}" type="datetime1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7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E5614-F8A8-4B24-8615-4EC3BE9D6C28}" type="datetime1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2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0CD3-4F51-4983-AA2E-69701CAB345E}" type="datetime1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3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B004-3D68-4359-B35E-633B7FFD1413}" type="datetime1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6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FE75-957D-4AF0-A488-03097293CFCB}" type="datetime1">
              <a:rPr lang="en-US" smtClean="0"/>
              <a:t>12/15/2025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60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B18F-9D92-47B1-B46B-A8D65BC5B6E6}" type="datetime1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7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4266-676F-4495-84D2-41D6C6F3FF0C}" type="datetime1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61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F30D0-A291-49F2-BFA1-BABEA4A19E2F}" type="datetime1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05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057-3143-4546-B0CB-CAE824DB7492}" type="datetime1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B8142-8B03-408E-8B69-95CDC62AB01C}" type="datetime1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3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535" y="611085"/>
            <a:ext cx="9144000" cy="2387600"/>
          </a:xfrm>
        </p:spPr>
        <p:txBody>
          <a:bodyPr/>
          <a:lstStyle/>
          <a:p>
            <a:r>
              <a:rPr lang="en-US" dirty="0"/>
              <a:t>Long-Range Communication</a:t>
            </a:r>
            <a:br>
              <a:rPr lang="en-US" dirty="0"/>
            </a:br>
            <a:r>
              <a:rPr lang="en-US" dirty="0"/>
              <a:t>Systems and Protocols (WAN)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8535" y="3814859"/>
            <a:ext cx="7766936" cy="1096899"/>
          </a:xfrm>
        </p:spPr>
        <p:txBody>
          <a:bodyPr/>
          <a:lstStyle/>
          <a:p>
            <a:r>
              <a:rPr lang="en-US" dirty="0" smtClean="0"/>
              <a:t>By: Mahmood Ahmadi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1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94205"/>
            <a:ext cx="8596668" cy="864637"/>
          </a:xfrm>
        </p:spPr>
        <p:txBody>
          <a:bodyPr/>
          <a:lstStyle/>
          <a:p>
            <a:r>
              <a:rPr lang="en-US" b="1" dirty="0"/>
              <a:t>4G-LTE E-UTRAN protocol stack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617" y="924095"/>
            <a:ext cx="8506185" cy="548239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3502" y="720118"/>
            <a:ext cx="352408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latin typeface="PalatinoLinotype-Bold"/>
              </a:rPr>
              <a:t>Radio Link Control (RLC): </a:t>
            </a:r>
            <a:r>
              <a:rPr lang="en-US" sz="1600" dirty="0">
                <a:latin typeface="PalatinoLinotype-Roman"/>
              </a:rPr>
              <a:t>RLC transfers upper layer PDUs, performs </a:t>
            </a:r>
            <a:r>
              <a:rPr lang="en-US" sz="1600" dirty="0" smtClean="0">
                <a:latin typeface="PalatinoLinotype-Roman"/>
              </a:rPr>
              <a:t>error correction </a:t>
            </a:r>
            <a:r>
              <a:rPr lang="en-US" sz="1600" dirty="0">
                <a:latin typeface="PalatinoLinotype-Roman"/>
              </a:rPr>
              <a:t>via ARQ, and handles the concatenation/segmentation of packets</a:t>
            </a:r>
            <a:r>
              <a:rPr lang="en-US" sz="1600" dirty="0" smtClean="0">
                <a:latin typeface="PalatinoLinotype-Roman"/>
              </a:rPr>
              <a:t>. </a:t>
            </a:r>
          </a:p>
          <a:p>
            <a:pPr algn="just"/>
            <a:r>
              <a:rPr lang="en-US" sz="1600" b="1" dirty="0" smtClean="0"/>
              <a:t>Packet </a:t>
            </a:r>
            <a:r>
              <a:rPr lang="en-US" sz="1600" b="1" dirty="0"/>
              <a:t>Data Convergence Control Protocol (PDCP): </a:t>
            </a:r>
            <a:r>
              <a:rPr lang="en-US" sz="1600" dirty="0"/>
              <a:t>This layer is responsible for</a:t>
            </a:r>
          </a:p>
          <a:p>
            <a:pPr algn="just"/>
            <a:r>
              <a:rPr lang="en-US" sz="1600" dirty="0"/>
              <a:t>packet compression and </a:t>
            </a:r>
            <a:r>
              <a:rPr lang="en-US" sz="1600" dirty="0" smtClean="0"/>
              <a:t>decompression. </a:t>
            </a:r>
            <a:r>
              <a:rPr lang="en-US" sz="1600" dirty="0"/>
              <a:t>cipher and deciphering, integrity </a:t>
            </a:r>
            <a:r>
              <a:rPr lang="en-US" sz="1600" dirty="0" smtClean="0"/>
              <a:t>protection, timer-based </a:t>
            </a:r>
            <a:r>
              <a:rPr lang="en-US" sz="1600" dirty="0"/>
              <a:t>discarding of data, and </a:t>
            </a:r>
            <a:r>
              <a:rPr lang="en-US" sz="1600" dirty="0" smtClean="0"/>
              <a:t>reestablishment </a:t>
            </a:r>
            <a:r>
              <a:rPr lang="en-US" sz="1600" dirty="0"/>
              <a:t>of </a:t>
            </a:r>
            <a:r>
              <a:rPr lang="en-US" sz="1600" dirty="0" smtClean="0"/>
              <a:t>channels.</a:t>
            </a:r>
          </a:p>
          <a:p>
            <a:pPr algn="just"/>
            <a:r>
              <a:rPr lang="en-US" sz="1600" dirty="0" smtClean="0"/>
              <a:t> </a:t>
            </a:r>
            <a:r>
              <a:rPr lang="en-US" sz="1600" b="1" dirty="0"/>
              <a:t>Radio Resource Control (RRC</a:t>
            </a:r>
            <a:r>
              <a:rPr lang="en-US" sz="1600" b="1" dirty="0" smtClean="0"/>
              <a:t>):</a:t>
            </a:r>
            <a:r>
              <a:rPr lang="en-US" sz="1600" dirty="0"/>
              <a:t>manages security keys, configurations, and the control of radio bearers</a:t>
            </a:r>
            <a:r>
              <a:rPr lang="en-US" sz="1600" dirty="0" smtClean="0"/>
              <a:t>.</a:t>
            </a:r>
            <a:r>
              <a:rPr lang="en-US" sz="1600" b="1" dirty="0"/>
              <a:t> </a:t>
            </a:r>
            <a:endParaRPr lang="en-US" sz="1600" b="1" dirty="0" smtClean="0"/>
          </a:p>
          <a:p>
            <a:pPr algn="just"/>
            <a:r>
              <a:rPr lang="en-US" sz="1600" b="1" dirty="0" smtClean="0"/>
              <a:t>Non-Access </a:t>
            </a:r>
            <a:r>
              <a:rPr lang="en-US" sz="1600" b="1" dirty="0" err="1" smtClean="0"/>
              <a:t>Stratum</a:t>
            </a:r>
            <a:r>
              <a:rPr lang="en-US" sz="1600" dirty="0" err="1" smtClean="0"/>
              <a:t>:</a:t>
            </a:r>
            <a:r>
              <a:rPr lang="en-US" sz="1600" dirty="0" err="1"/>
              <a:t>The</a:t>
            </a:r>
            <a:r>
              <a:rPr lang="en-US" sz="1600" dirty="0"/>
              <a:t> principal role is </a:t>
            </a:r>
            <a:r>
              <a:rPr lang="en-US" sz="1600" dirty="0" smtClean="0"/>
              <a:t>session management</a:t>
            </a:r>
            <a:r>
              <a:rPr lang="en-US" sz="1600" dirty="0"/>
              <a:t>, therefore the mobility of the UE is established at this level.</a:t>
            </a:r>
            <a:endParaRPr lang="en-US" sz="1600" dirty="0" smtClean="0">
              <a:latin typeface="PalatinoLinotype-Roman"/>
            </a:endParaRPr>
          </a:p>
          <a:p>
            <a:endParaRPr lang="en-US" dirty="0">
              <a:latin typeface="PalatinoLinotype-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414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Cat 0, Cat 1, Cat M1, and NB-</a:t>
            </a:r>
            <a:r>
              <a:rPr lang="en-US" b="1" dirty="0" err="1"/>
              <a:t>IoT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20891"/>
            <a:ext cx="8596668" cy="452047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The connectivity of an </a:t>
            </a:r>
            <a:r>
              <a:rPr lang="en-US" dirty="0" err="1"/>
              <a:t>IoT</a:t>
            </a:r>
            <a:r>
              <a:rPr lang="en-US" dirty="0"/>
              <a:t> device to the internet is different from typical </a:t>
            </a:r>
            <a:r>
              <a:rPr lang="en-US" dirty="0" smtClean="0"/>
              <a:t>consumer-based cellular </a:t>
            </a:r>
            <a:r>
              <a:rPr lang="en-US" dirty="0"/>
              <a:t>devices like a smartphone. A smartphone mainly pulls information off the </a:t>
            </a:r>
            <a:r>
              <a:rPr lang="en-US" dirty="0" smtClean="0"/>
              <a:t>internet in </a:t>
            </a:r>
            <a:r>
              <a:rPr lang="en-US" dirty="0"/>
              <a:t>a downlink. Often that data is large and streaming in real time, such as video data </a:t>
            </a:r>
            <a:r>
              <a:rPr lang="en-US" dirty="0" smtClean="0"/>
              <a:t>and music </a:t>
            </a:r>
            <a:r>
              <a:rPr lang="en-US" dirty="0"/>
              <a:t>data. In an </a:t>
            </a:r>
            <a:r>
              <a:rPr lang="en-US" dirty="0" err="1"/>
              <a:t>IoT</a:t>
            </a:r>
            <a:r>
              <a:rPr lang="en-US" dirty="0"/>
              <a:t> deployment, the data can be very sparse and arrive in short </a:t>
            </a:r>
            <a:r>
              <a:rPr lang="en-US" dirty="0" smtClean="0"/>
              <a:t>bursts. More </a:t>
            </a:r>
            <a:r>
              <a:rPr lang="en-US" dirty="0"/>
              <a:t>often than not, the majority of data will be generated by the device and travel over </a:t>
            </a:r>
            <a:r>
              <a:rPr lang="en-US" dirty="0" smtClean="0"/>
              <a:t>the uplink.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Cat-M1, also known as enhanced Machine-Type Communication </a:t>
            </a:r>
            <a:r>
              <a:rPr lang="en-US" i="1" dirty="0"/>
              <a:t>(</a:t>
            </a:r>
            <a:r>
              <a:rPr lang="en-US" dirty="0"/>
              <a:t>and sometimes just </a:t>
            </a:r>
            <a:r>
              <a:rPr lang="en-US" dirty="0" smtClean="0"/>
              <a:t>called Cat-M</a:t>
            </a:r>
            <a:r>
              <a:rPr lang="en-US" dirty="0"/>
              <a:t>), was designed to target </a:t>
            </a:r>
            <a:r>
              <a:rPr lang="en-US" dirty="0" err="1"/>
              <a:t>IoT</a:t>
            </a:r>
            <a:r>
              <a:rPr lang="en-US" dirty="0"/>
              <a:t> and M2M use cases with low cost, low power, and </a:t>
            </a:r>
            <a:r>
              <a:rPr lang="en-US" dirty="0" smtClean="0"/>
              <a:t>range enhancements</a:t>
            </a:r>
            <a:r>
              <a:rPr lang="en-US" dirty="0"/>
              <a:t>. </a:t>
            </a:r>
            <a:endParaRPr lang="fa-IR" dirty="0"/>
          </a:p>
          <a:p>
            <a:pPr algn="just"/>
            <a:r>
              <a:rPr lang="en-US" dirty="0"/>
              <a:t>The single largest difference is that the </a:t>
            </a:r>
            <a:r>
              <a:rPr lang="en-US" dirty="0" smtClean="0"/>
              <a:t>channel</a:t>
            </a:r>
            <a:r>
              <a:rPr lang="fa-IR" dirty="0" smtClean="0"/>
              <a:t> </a:t>
            </a:r>
            <a:r>
              <a:rPr lang="en-US" dirty="0" smtClean="0"/>
              <a:t>bandwidth </a:t>
            </a:r>
            <a:r>
              <a:rPr lang="en-US" dirty="0"/>
              <a:t>is reduced from 20 MHz to 1.4 </a:t>
            </a:r>
            <a:r>
              <a:rPr lang="en-US" dirty="0" err="1"/>
              <a:t>MHz.</a:t>
            </a:r>
            <a:r>
              <a:rPr lang="en-US" dirty="0"/>
              <a:t> Reducing the channel bandwidth from </a:t>
            </a:r>
            <a:r>
              <a:rPr lang="en-US" dirty="0" smtClean="0"/>
              <a:t>a</a:t>
            </a:r>
            <a:r>
              <a:rPr lang="fa-IR" dirty="0" smtClean="0"/>
              <a:t> </a:t>
            </a:r>
            <a:r>
              <a:rPr lang="en-US" dirty="0" smtClean="0"/>
              <a:t>hardware </a:t>
            </a:r>
            <a:r>
              <a:rPr lang="en-US" dirty="0"/>
              <a:t>point of view relaxes timing constraints, power, and circuitry. Costs are </a:t>
            </a:r>
            <a:r>
              <a:rPr lang="en-US" dirty="0" smtClean="0"/>
              <a:t>also</a:t>
            </a:r>
            <a:r>
              <a:rPr lang="fa-IR" dirty="0" smtClean="0"/>
              <a:t> </a:t>
            </a:r>
            <a:r>
              <a:rPr lang="en-US" dirty="0" smtClean="0"/>
              <a:t>reduced </a:t>
            </a:r>
            <a:r>
              <a:rPr lang="en-US" dirty="0"/>
              <a:t>by up to 33% compared to Cat-0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386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LTE Cat-NB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80931"/>
            <a:ext cx="8596668" cy="4660431"/>
          </a:xfrm>
        </p:spPr>
        <p:txBody>
          <a:bodyPr/>
          <a:lstStyle/>
          <a:p>
            <a:pPr algn="just"/>
            <a:r>
              <a:rPr lang="en-US" dirty="0"/>
              <a:t>Cat-NB, also known as NB-</a:t>
            </a:r>
            <a:r>
              <a:rPr lang="en-US" dirty="0" err="1"/>
              <a:t>IoT</a:t>
            </a:r>
            <a:r>
              <a:rPr lang="en-US" dirty="0"/>
              <a:t>, NB1, or Narrow Band </a:t>
            </a:r>
            <a:r>
              <a:rPr lang="en-US" dirty="0" err="1"/>
              <a:t>IoT</a:t>
            </a:r>
            <a:r>
              <a:rPr lang="en-US" dirty="0"/>
              <a:t>, is another LPWAN </a:t>
            </a:r>
            <a:r>
              <a:rPr lang="en-US" dirty="0" smtClean="0"/>
              <a:t>protocol</a:t>
            </a:r>
            <a:r>
              <a:rPr lang="fa-IR" dirty="0" smtClean="0"/>
              <a:t>.</a:t>
            </a:r>
          </a:p>
          <a:p>
            <a:pPr algn="just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goal is to reduce power (10-year battery life), extend coverage (+20 dB</a:t>
            </a:r>
            <a:r>
              <a:rPr lang="en-US" dirty="0" smtClean="0"/>
              <a:t>),</a:t>
            </a:r>
            <a:r>
              <a:rPr lang="fa-I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reduce cost ($5 per module</a:t>
            </a:r>
            <a:r>
              <a:rPr lang="en-US" dirty="0" smtClean="0"/>
              <a:t>).</a:t>
            </a:r>
            <a:endParaRPr lang="fa-IR" dirty="0" smtClean="0"/>
          </a:p>
          <a:p>
            <a:pPr algn="just"/>
            <a:r>
              <a:rPr lang="en-US" dirty="0"/>
              <a:t>Significant differences between Cat-NB and Cat-M1 include</a:t>
            </a:r>
            <a:r>
              <a:rPr lang="en-US" dirty="0" smtClean="0"/>
              <a:t>:</a:t>
            </a:r>
            <a:endParaRPr lang="fa-IR" dirty="0" smtClean="0"/>
          </a:p>
          <a:p>
            <a:pPr lvl="1" algn="just"/>
            <a:r>
              <a:rPr lang="en-US" b="1" dirty="0"/>
              <a:t>Very narrow channel bandwidth</a:t>
            </a:r>
            <a:r>
              <a:rPr lang="en-US" dirty="0"/>
              <a:t>: As with Cat-M1, which reduced the </a:t>
            </a:r>
            <a:r>
              <a:rPr lang="en-US" dirty="0" smtClean="0"/>
              <a:t>channel</a:t>
            </a:r>
            <a:r>
              <a:rPr lang="fa-IR" dirty="0" smtClean="0"/>
              <a:t> </a:t>
            </a:r>
            <a:r>
              <a:rPr lang="en-US" dirty="0" smtClean="0"/>
              <a:t>width </a:t>
            </a:r>
            <a:r>
              <a:rPr lang="en-US" dirty="0"/>
              <a:t>to 1.4 MHz, Cat-NB reduces it further to 180 </a:t>
            </a:r>
            <a:r>
              <a:rPr lang="en-US" dirty="0" smtClean="0"/>
              <a:t>kHz</a:t>
            </a:r>
            <a:r>
              <a:rPr lang="fa-IR" dirty="0" smtClean="0"/>
              <a:t>.</a:t>
            </a:r>
          </a:p>
          <a:p>
            <a:pPr lvl="1" algn="just"/>
            <a:r>
              <a:rPr lang="en-US" b="1" dirty="0"/>
              <a:t>No </a:t>
            </a:r>
            <a:r>
              <a:rPr lang="en-US" b="1" dirty="0" err="1"/>
              <a:t>VoLTE</a:t>
            </a:r>
            <a:r>
              <a:rPr lang="en-US" dirty="0"/>
              <a:t>: As the channel width is so low, it does not have the capacity for </a:t>
            </a:r>
            <a:r>
              <a:rPr lang="en-US" dirty="0" smtClean="0"/>
              <a:t>voice</a:t>
            </a:r>
            <a:r>
              <a:rPr lang="fa-I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video traffic.</a:t>
            </a:r>
          </a:p>
          <a:p>
            <a:pPr lvl="1" algn="just"/>
            <a:r>
              <a:rPr lang="en-US" b="1" dirty="0"/>
              <a:t>No mobility</a:t>
            </a:r>
            <a:r>
              <a:rPr lang="en-US" dirty="0"/>
              <a:t>: Cat-NB will not support handover and must remain </a:t>
            </a:r>
            <a:r>
              <a:rPr lang="en-US" dirty="0" smtClean="0"/>
              <a:t>associated</a:t>
            </a:r>
            <a:r>
              <a:rPr lang="fa-I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a single cell or remain stationary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182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133" y="167950"/>
            <a:ext cx="8596668" cy="1152849"/>
          </a:xfrm>
        </p:spPr>
        <p:txBody>
          <a:bodyPr/>
          <a:lstStyle/>
          <a:p>
            <a:r>
              <a:rPr lang="en-US" dirty="0" smtClean="0"/>
              <a:t>NB-</a:t>
            </a:r>
            <a:r>
              <a:rPr lang="en-US" dirty="0" err="1" smtClean="0"/>
              <a:t>IoT</a:t>
            </a:r>
            <a:r>
              <a:rPr lang="en-US" dirty="0" smtClean="0"/>
              <a:t> bands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33" y="906106"/>
            <a:ext cx="8076348" cy="6045286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29543" y="312708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PalatinoLinotype-Roman"/>
              </a:rPr>
              <a:t>200,000 devices </a:t>
            </a:r>
            <a:r>
              <a:rPr lang="en-US" dirty="0">
                <a:latin typeface="PalatinoLinotype-Roman"/>
              </a:rPr>
              <a:t>in theory per cell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466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4279"/>
            <a:ext cx="8596668" cy="47070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5G </a:t>
            </a:r>
            <a:r>
              <a:rPr lang="en-US" dirty="0" smtClean="0"/>
              <a:t>promises</a:t>
            </a:r>
            <a:r>
              <a:rPr lang="fa-I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deliver substantial abilities for </a:t>
            </a:r>
            <a:r>
              <a:rPr lang="en-US" dirty="0" err="1"/>
              <a:t>IoT</a:t>
            </a:r>
            <a:r>
              <a:rPr lang="en-US" dirty="0"/>
              <a:t>, commercial, mobile, and vehicular use cases. 5G </a:t>
            </a:r>
            <a:r>
              <a:rPr lang="en-US" dirty="0" smtClean="0"/>
              <a:t>also</a:t>
            </a:r>
            <a:r>
              <a:rPr lang="fa-IR" dirty="0" smtClean="0"/>
              <a:t> </a:t>
            </a:r>
            <a:r>
              <a:rPr lang="en-US" dirty="0" smtClean="0"/>
              <a:t>improves </a:t>
            </a:r>
            <a:r>
              <a:rPr lang="en-US" dirty="0"/>
              <a:t>bandwidth, latency, density, and user cost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5G is aiming for initial customer launch in </a:t>
            </a:r>
            <a:r>
              <a:rPr lang="en-US" dirty="0" smtClean="0"/>
              <a:t>2020</a:t>
            </a:r>
            <a:r>
              <a:rPr lang="fa-IR" dirty="0" smtClean="0"/>
              <a:t>.</a:t>
            </a:r>
          </a:p>
          <a:p>
            <a:pPr algn="just"/>
            <a:r>
              <a:rPr lang="en-US" dirty="0"/>
              <a:t>The general consensus of features in </a:t>
            </a:r>
            <a:r>
              <a:rPr lang="en-US" dirty="0" smtClean="0"/>
              <a:t>5G</a:t>
            </a:r>
            <a:r>
              <a:rPr lang="fa-IR" dirty="0" smtClean="0"/>
              <a:t>:</a:t>
            </a:r>
          </a:p>
          <a:p>
            <a:pPr lvl="1" algn="just"/>
            <a:r>
              <a:rPr lang="en-US" b="1" dirty="0"/>
              <a:t>Enhanced Mobile Broadband (</a:t>
            </a:r>
            <a:r>
              <a:rPr lang="en-US" b="1" dirty="0" err="1"/>
              <a:t>eMBB</a:t>
            </a:r>
            <a:r>
              <a:rPr lang="en-US" b="1" dirty="0"/>
              <a:t>):</a:t>
            </a:r>
          </a:p>
          <a:p>
            <a:pPr lvl="2" algn="just"/>
            <a:r>
              <a:rPr lang="en-US" dirty="0"/>
              <a:t>1 to 10 </a:t>
            </a:r>
            <a:r>
              <a:rPr lang="en-US" dirty="0" err="1"/>
              <a:t>GBps</a:t>
            </a:r>
            <a:r>
              <a:rPr lang="en-US" dirty="0"/>
              <a:t> connections to UEs/endpoints in the field (not theoretical)</a:t>
            </a:r>
          </a:p>
          <a:p>
            <a:pPr lvl="2" algn="just"/>
            <a:r>
              <a:rPr lang="en-US" dirty="0"/>
              <a:t>100% coverage across the globe (or perception of)</a:t>
            </a:r>
          </a:p>
          <a:p>
            <a:pPr lvl="2" algn="just"/>
            <a:r>
              <a:rPr lang="en-US" dirty="0"/>
              <a:t>10 to 100x the number of connected devices over 4G-LTE</a:t>
            </a:r>
          </a:p>
          <a:p>
            <a:pPr lvl="1" algn="just"/>
            <a:r>
              <a:rPr lang="en-US" b="1" dirty="0"/>
              <a:t>Ultra-Reliable and Low-Latency Communications (URLLC):</a:t>
            </a:r>
          </a:p>
          <a:p>
            <a:pPr lvl="2" algn="just"/>
            <a:r>
              <a:rPr lang="en-US" dirty="0"/>
              <a:t>Sub &lt; 1 </a:t>
            </a:r>
            <a:r>
              <a:rPr lang="en-US" dirty="0" err="1"/>
              <a:t>ms</a:t>
            </a:r>
            <a:r>
              <a:rPr lang="en-US" dirty="0"/>
              <a:t> end-to-end round-trip latency</a:t>
            </a:r>
          </a:p>
          <a:p>
            <a:pPr lvl="2" algn="just"/>
            <a:r>
              <a:rPr lang="en-US" dirty="0"/>
              <a:t>99.999% availability (or perception of</a:t>
            </a:r>
            <a:r>
              <a:rPr lang="en-US" dirty="0" smtClean="0"/>
              <a:t>)</a:t>
            </a:r>
            <a:endParaRPr lang="fa-IR" dirty="0" smtClean="0"/>
          </a:p>
          <a:p>
            <a:pPr lvl="1" algn="just"/>
            <a:r>
              <a:rPr lang="fr-FR" b="1" dirty="0"/>
              <a:t>Massive Machine Type Communications (</a:t>
            </a:r>
            <a:r>
              <a:rPr lang="fr-FR" b="1" dirty="0" err="1"/>
              <a:t>mMTC</a:t>
            </a:r>
            <a:r>
              <a:rPr lang="fr-FR" b="1" dirty="0"/>
              <a:t>):</a:t>
            </a:r>
          </a:p>
          <a:p>
            <a:pPr lvl="2" algn="just"/>
            <a:r>
              <a:rPr lang="en-US" dirty="0"/>
              <a:t>1000x bandwidth per unit area; this implies roughly 1 million nodes </a:t>
            </a:r>
            <a:r>
              <a:rPr lang="en-US" dirty="0" smtClean="0"/>
              <a:t>in</a:t>
            </a:r>
            <a:r>
              <a:rPr lang="fa-IR" dirty="0" smtClean="0"/>
              <a:t> </a:t>
            </a:r>
            <a:r>
              <a:rPr lang="en-US" dirty="0" smtClean="0"/>
              <a:t>1 </a:t>
            </a:r>
            <a:r>
              <a:rPr lang="en-US" dirty="0"/>
              <a:t>km</a:t>
            </a:r>
            <a:r>
              <a:rPr lang="en-US" sz="400" dirty="0"/>
              <a:t>2</a:t>
            </a:r>
          </a:p>
          <a:p>
            <a:pPr lvl="2" algn="just"/>
            <a:r>
              <a:rPr lang="en-US" dirty="0"/>
              <a:t>Up to a 10 year battery life on endpoint </a:t>
            </a:r>
            <a:r>
              <a:rPr lang="en-US" dirty="0" err="1"/>
              <a:t>IoT</a:t>
            </a:r>
            <a:r>
              <a:rPr lang="en-US" dirty="0"/>
              <a:t> </a:t>
            </a:r>
            <a:r>
              <a:rPr lang="en-US" dirty="0" smtClean="0"/>
              <a:t>nodes</a:t>
            </a:r>
            <a:endParaRPr lang="fa-IR" dirty="0" smtClean="0"/>
          </a:p>
          <a:p>
            <a:pPr lvl="2" algn="just"/>
            <a:r>
              <a:rPr lang="en-US" dirty="0"/>
              <a:t>90% reduction in network energy usage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56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19" y="155411"/>
            <a:ext cx="8596668" cy="873967"/>
          </a:xfrm>
        </p:spPr>
        <p:txBody>
          <a:bodyPr/>
          <a:lstStyle/>
          <a:p>
            <a:r>
              <a:rPr lang="en-US" dirty="0" smtClean="0"/>
              <a:t>5G topology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02" y="712137"/>
            <a:ext cx="11210850" cy="582862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71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LoRa</a:t>
            </a:r>
            <a:r>
              <a:rPr lang="en-US" b="1" dirty="0"/>
              <a:t> and </a:t>
            </a:r>
            <a:r>
              <a:rPr lang="en-US" b="1" dirty="0" err="1"/>
              <a:t>LoRaWAN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LoRa</a:t>
            </a:r>
            <a:r>
              <a:rPr lang="en-US" dirty="0"/>
              <a:t> is a physical layer for a long-range </a:t>
            </a:r>
            <a:r>
              <a:rPr lang="en-US" dirty="0" smtClean="0"/>
              <a:t>and low-power </a:t>
            </a:r>
            <a:r>
              <a:rPr lang="en-US" dirty="0" err="1"/>
              <a:t>IoT</a:t>
            </a:r>
            <a:r>
              <a:rPr lang="en-US" dirty="0"/>
              <a:t> protocol while </a:t>
            </a:r>
            <a:r>
              <a:rPr lang="en-US" dirty="0" err="1"/>
              <a:t>LoRaWAN</a:t>
            </a:r>
            <a:r>
              <a:rPr lang="en-US" dirty="0"/>
              <a:t> represents the MAC layer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architecture was originally developed by </a:t>
            </a:r>
            <a:r>
              <a:rPr lang="en-US" dirty="0" err="1"/>
              <a:t>Cycleo</a:t>
            </a:r>
            <a:r>
              <a:rPr lang="en-US" dirty="0"/>
              <a:t> in France but then acquired by </a:t>
            </a:r>
            <a:r>
              <a:rPr lang="en-US" dirty="0" smtClean="0"/>
              <a:t>the </a:t>
            </a:r>
            <a:r>
              <a:rPr lang="en-US" dirty="0" err="1" smtClean="0"/>
              <a:t>Semtech</a:t>
            </a:r>
            <a:r>
              <a:rPr lang="en-US" dirty="0" smtClean="0"/>
              <a:t> Corporation.</a:t>
            </a:r>
          </a:p>
          <a:p>
            <a:pPr algn="just"/>
            <a:r>
              <a:rPr lang="en-US" dirty="0"/>
              <a:t>One reason for the price difference, besides being in the </a:t>
            </a:r>
            <a:r>
              <a:rPr lang="en-US" dirty="0" smtClean="0"/>
              <a:t>unlicensed spectrum</a:t>
            </a:r>
            <a:r>
              <a:rPr lang="en-US" dirty="0"/>
              <a:t>, is that a single </a:t>
            </a:r>
            <a:r>
              <a:rPr lang="en-US" dirty="0" err="1"/>
              <a:t>LoRaWAN</a:t>
            </a:r>
            <a:r>
              <a:rPr lang="en-US" dirty="0"/>
              <a:t> gateway has the potential to cover </a:t>
            </a:r>
            <a:r>
              <a:rPr lang="en-US" dirty="0" smtClean="0"/>
              <a:t>a significant </a:t>
            </a:r>
            <a:r>
              <a:rPr lang="en-US" dirty="0"/>
              <a:t>amount of area. Belgium, with a land area of 30,500 km2, </a:t>
            </a:r>
            <a:r>
              <a:rPr lang="en-US" dirty="0" smtClean="0"/>
              <a:t>is completely </a:t>
            </a:r>
            <a:r>
              <a:rPr lang="en-US" dirty="0"/>
              <a:t>covered by </a:t>
            </a:r>
            <a:r>
              <a:rPr lang="en-US" strike="sngStrike" smtClean="0"/>
              <a:t>seven</a:t>
            </a:r>
            <a:r>
              <a:rPr lang="en-US" smtClean="0"/>
              <a:t> ≈</a:t>
            </a:r>
            <a:r>
              <a:rPr lang="fa-IR" smtClean="0"/>
              <a:t>167</a:t>
            </a:r>
            <a:r>
              <a:rPr lang="en-US" dirty="0" smtClean="0"/>
              <a:t> </a:t>
            </a:r>
            <a:r>
              <a:rPr lang="fa-IR" dirty="0" smtClean="0"/>
              <a:t> </a:t>
            </a:r>
            <a:r>
              <a:rPr lang="en-US" dirty="0" err="1" smtClean="0"/>
              <a:t>LoRaWAN</a:t>
            </a:r>
            <a:r>
              <a:rPr lang="en-US" dirty="0" smtClean="0"/>
              <a:t> </a:t>
            </a:r>
            <a:r>
              <a:rPr lang="en-US" dirty="0"/>
              <a:t>gateways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38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LoRa</a:t>
            </a:r>
            <a:r>
              <a:rPr lang="en-US" b="1" dirty="0"/>
              <a:t> physical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80931"/>
            <a:ext cx="8596668" cy="4660431"/>
          </a:xfrm>
        </p:spPr>
        <p:txBody>
          <a:bodyPr/>
          <a:lstStyle/>
          <a:p>
            <a:pPr algn="just"/>
            <a:r>
              <a:rPr lang="en-US" dirty="0" err="1"/>
              <a:t>LoRa</a:t>
            </a:r>
            <a:r>
              <a:rPr lang="en-US" dirty="0"/>
              <a:t> represents the physical layer of a </a:t>
            </a:r>
            <a:r>
              <a:rPr lang="en-US" dirty="0" err="1"/>
              <a:t>LoRaWAN</a:t>
            </a:r>
            <a:r>
              <a:rPr lang="en-US" dirty="0"/>
              <a:t> network. It manages the </a:t>
            </a:r>
            <a:r>
              <a:rPr lang="en-US" dirty="0" smtClean="0"/>
              <a:t>modulation, power</a:t>
            </a:r>
            <a:r>
              <a:rPr lang="en-US" dirty="0"/>
              <a:t>, receiver and transmission radios, and signal conditioning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architecture is based on the following bands in ISM license-free space:</a:t>
            </a:r>
          </a:p>
          <a:p>
            <a:pPr lvl="1" algn="just"/>
            <a:r>
              <a:rPr lang="en-US" b="1" dirty="0"/>
              <a:t>915 MHz: </a:t>
            </a:r>
            <a:r>
              <a:rPr lang="en-US" dirty="0"/>
              <a:t>In the USA with power limits but no duty cycle limit.</a:t>
            </a:r>
          </a:p>
          <a:p>
            <a:pPr lvl="1" algn="just"/>
            <a:r>
              <a:rPr lang="en-US" b="1" dirty="0"/>
              <a:t>868 MHz: </a:t>
            </a:r>
            <a:r>
              <a:rPr lang="en-US" dirty="0"/>
              <a:t>In Europe with a 1% and 10% duty cycle.</a:t>
            </a:r>
          </a:p>
          <a:p>
            <a:pPr lvl="1" algn="just"/>
            <a:r>
              <a:rPr lang="en-US" b="1" dirty="0"/>
              <a:t>433 MHz: </a:t>
            </a:r>
            <a:r>
              <a:rPr lang="en-US" dirty="0"/>
              <a:t>In Asia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/>
              <a:t>LoRa</a:t>
            </a:r>
            <a:r>
              <a:rPr lang="en-US" dirty="0"/>
              <a:t> networks have a powerful feature called </a:t>
            </a:r>
            <a:r>
              <a:rPr lang="en-US" b="1" dirty="0"/>
              <a:t>Adaptive Data Rate </a:t>
            </a:r>
            <a:r>
              <a:rPr lang="en-US" dirty="0"/>
              <a:t>(</a:t>
            </a:r>
            <a:r>
              <a:rPr lang="en-US" b="1" dirty="0"/>
              <a:t>ADR</a:t>
            </a:r>
            <a:r>
              <a:rPr lang="en-US" dirty="0"/>
              <a:t>). Essentially </a:t>
            </a:r>
            <a:r>
              <a:rPr lang="en-US" dirty="0" smtClean="0"/>
              <a:t>this enables </a:t>
            </a:r>
            <a:r>
              <a:rPr lang="en-US" dirty="0"/>
              <a:t>dynamically scalable capacity based on the density of nodes and infrastructure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Nodes that are close to a </a:t>
            </a:r>
            <a:r>
              <a:rPr lang="en-US" dirty="0" smtClean="0"/>
              <a:t>base station </a:t>
            </a:r>
            <a:r>
              <a:rPr lang="en-US" dirty="0"/>
              <a:t>can be set to a higher data rate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11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LoRa</a:t>
            </a:r>
            <a:r>
              <a:rPr lang="en-US" dirty="0"/>
              <a:t> physical layer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2087122"/>
            <a:ext cx="8439162" cy="395424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902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62767"/>
            <a:ext cx="8596668" cy="1320800"/>
          </a:xfrm>
        </p:spPr>
        <p:txBody>
          <a:bodyPr/>
          <a:lstStyle/>
          <a:p>
            <a:r>
              <a:rPr lang="en-US" dirty="0" err="1"/>
              <a:t>LoRaWAN</a:t>
            </a:r>
            <a:r>
              <a:rPr lang="en-US" dirty="0"/>
              <a:t> MAC layer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70385"/>
            <a:ext cx="8596668" cy="507097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The </a:t>
            </a:r>
            <a:r>
              <a:rPr lang="en-US" dirty="0" err="1"/>
              <a:t>LoRaWAN</a:t>
            </a:r>
            <a:r>
              <a:rPr lang="en-US" dirty="0"/>
              <a:t> MAC is an open protocol while the PHY is closed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There are three MAC protocols that are part of the data link layer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/>
              <a:t>Class-A is the best for energy mitigation while having the highest latency. Class-B is between Class-A and Class-C. Class-C has minimum latency but the highest energy usage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Class-A devices are battery based sensors and endpoints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/>
              <a:t>Class-A optimizes power by setting various Receive Delays during transmission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/>
              <a:t>An endpoint starts by sending a packet of data to the gateway. After the transmission, the device will enter a sleep state until the Receive Delay timer expires. When the timer expires, the endpoint wakes and opens a receive slot and awaits a transmission for a period of time and then re-enters the sleep state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Class-B devices balance power and latency. </a:t>
            </a:r>
            <a:endParaRPr lang="en-US" dirty="0" smtClean="0"/>
          </a:p>
          <a:p>
            <a:pPr lvl="1" algn="just"/>
            <a:r>
              <a:rPr lang="en-US" dirty="0" smtClean="0"/>
              <a:t>This </a:t>
            </a:r>
            <a:r>
              <a:rPr lang="en-US" dirty="0"/>
              <a:t>type of device relies on a beacon being sent by the gateway at regular intervals. The beacon synchronizes all endpoints in the network and is broadcast to the network. When a device receives a beacon, it creates a ping slot which is a short reception window. During these pin slot periods, messages can be sent and received. At all other times, the device is in a sleep state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Class-C endpoints use the most power but have the shortest latency.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946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Cellular connectivity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461" y="1340563"/>
            <a:ext cx="5535292" cy="5517437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53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LoRa/LoRaWAN protocol stack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677" y="1478695"/>
            <a:ext cx="8445999" cy="421743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6500" y="1823927"/>
            <a:ext cx="29878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PalatinoLinotype-Roman"/>
              </a:rPr>
              <a:t>LoRaWAN</a:t>
            </a:r>
            <a:r>
              <a:rPr lang="en-US" dirty="0">
                <a:latin typeface="PalatinoLinotype-Roman"/>
              </a:rPr>
              <a:t> is an asynchronous, ALOHA-based protocol</a:t>
            </a:r>
            <a:r>
              <a:rPr lang="en-US" dirty="0" smtClean="0">
                <a:latin typeface="PalatinoLinotype-Roman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In </a:t>
            </a:r>
            <a:r>
              <a:rPr lang="en-US" dirty="0" err="1"/>
              <a:t>LoRaWAN</a:t>
            </a:r>
            <a:r>
              <a:rPr lang="en-US" dirty="0"/>
              <a:t>, collisions only occur if transmissions use </a:t>
            </a:r>
            <a:r>
              <a:rPr lang="en-US" dirty="0" smtClean="0"/>
              <a:t>the same </a:t>
            </a:r>
            <a:r>
              <a:rPr lang="en-US" dirty="0"/>
              <a:t>channels and spreading frequency.</a:t>
            </a:r>
          </a:p>
        </p:txBody>
      </p:sp>
    </p:spTree>
    <p:extLst>
      <p:ext uri="{BB962C8B-B14F-4D97-AF65-F5344CB8AC3E}">
        <p14:creationId xmlns:p14="http://schemas.microsoft.com/office/powerpoint/2010/main" val="3948374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LoRaWAN</a:t>
            </a:r>
            <a:r>
              <a:rPr lang="en-US" b="1" dirty="0"/>
              <a:t> topology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2939"/>
            <a:ext cx="8596668" cy="468842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LoRaWAN</a:t>
            </a:r>
            <a:r>
              <a:rPr lang="en-US" dirty="0"/>
              <a:t> is based on a star network topology. For that matter, it can be said it </a:t>
            </a:r>
            <a:r>
              <a:rPr lang="en-US" dirty="0" smtClean="0"/>
              <a:t>supports star </a:t>
            </a:r>
            <a:r>
              <a:rPr lang="en-US" dirty="0"/>
              <a:t>of stars topology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network service has the rules and logic to perform the necessary upper layers of </a:t>
            </a:r>
            <a:r>
              <a:rPr lang="en-US" dirty="0" smtClean="0"/>
              <a:t>the network </a:t>
            </a:r>
            <a:r>
              <a:rPr lang="en-US" dirty="0"/>
              <a:t>stack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If a node is mobile and moves from an antenna to antenna, the </a:t>
            </a:r>
            <a:r>
              <a:rPr lang="en-US" dirty="0" smtClean="0"/>
              <a:t>network services </a:t>
            </a:r>
            <a:r>
              <a:rPr lang="en-US" dirty="0"/>
              <a:t>will capture multiple identical packets from different </a:t>
            </a:r>
            <a:r>
              <a:rPr lang="en-US" dirty="0" smtClean="0"/>
              <a:t>paths.</a:t>
            </a:r>
          </a:p>
          <a:p>
            <a:pPr algn="just"/>
            <a:r>
              <a:rPr lang="en-US" dirty="0" smtClean="0"/>
              <a:t>Responsibilities of </a:t>
            </a:r>
            <a:r>
              <a:rPr lang="en-US" dirty="0"/>
              <a:t>the network services include:</a:t>
            </a:r>
          </a:p>
          <a:p>
            <a:pPr lvl="1" algn="just"/>
            <a:r>
              <a:rPr lang="en-US" dirty="0"/>
              <a:t>Duplicate packet identification and termination</a:t>
            </a:r>
          </a:p>
          <a:p>
            <a:pPr lvl="1" algn="just"/>
            <a:r>
              <a:rPr lang="en-US" dirty="0"/>
              <a:t>Security services</a:t>
            </a:r>
          </a:p>
          <a:p>
            <a:pPr lvl="1" algn="just"/>
            <a:r>
              <a:rPr lang="en-US" dirty="0"/>
              <a:t>Routing</a:t>
            </a:r>
          </a:p>
          <a:p>
            <a:pPr lvl="1" algn="just"/>
            <a:r>
              <a:rPr lang="en-US" dirty="0"/>
              <a:t>Acknowledgement </a:t>
            </a:r>
            <a:r>
              <a:rPr lang="en-US" dirty="0" smtClean="0"/>
              <a:t>messages</a:t>
            </a:r>
          </a:p>
          <a:p>
            <a:pPr lvl="1" algn="just"/>
            <a:endParaRPr lang="en-US" dirty="0" smtClean="0"/>
          </a:p>
          <a:p>
            <a:pPr algn="just"/>
            <a:r>
              <a:rPr lang="en-US" dirty="0"/>
              <a:t>Additionally, LPWAN systems like </a:t>
            </a:r>
            <a:r>
              <a:rPr lang="en-US" dirty="0" err="1"/>
              <a:t>LoRaWAN</a:t>
            </a:r>
            <a:r>
              <a:rPr lang="en-US" dirty="0"/>
              <a:t> will have 5x to 10x fewer base stations </a:t>
            </a:r>
            <a:r>
              <a:rPr lang="en-US" dirty="0" smtClean="0"/>
              <a:t>for similar </a:t>
            </a:r>
            <a:r>
              <a:rPr lang="en-US" dirty="0"/>
              <a:t>coverage to a 4G network.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60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77281"/>
            <a:ext cx="8596668" cy="864637"/>
          </a:xfrm>
        </p:spPr>
        <p:txBody>
          <a:bodyPr/>
          <a:lstStyle/>
          <a:p>
            <a:r>
              <a:rPr lang="en-US" dirty="0" err="1"/>
              <a:t>LoRaWAN</a:t>
            </a:r>
            <a:r>
              <a:rPr lang="en-US" dirty="0"/>
              <a:t> network topology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19" y="1041918"/>
            <a:ext cx="9753199" cy="618937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958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LoRaWAN</a:t>
            </a:r>
            <a:r>
              <a:rPr lang="en-US" dirty="0"/>
              <a:t>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36915"/>
            <a:ext cx="8596668" cy="460444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LoRaWAN</a:t>
            </a:r>
            <a:r>
              <a:rPr lang="en-US" dirty="0"/>
              <a:t> is not a complete network stack in the OSI model. It lacks the common features of a network layer, session layer, and transport layer: roaming, </a:t>
            </a:r>
            <a:r>
              <a:rPr lang="en-US" dirty="0" err="1"/>
              <a:t>packetizations</a:t>
            </a:r>
            <a:r>
              <a:rPr lang="en-US" dirty="0"/>
              <a:t>, retry mechanisms, </a:t>
            </a:r>
            <a:r>
              <a:rPr lang="en-US" dirty="0" err="1"/>
              <a:t>QoS</a:t>
            </a:r>
            <a:r>
              <a:rPr lang="en-US" dirty="0"/>
              <a:t>, and disconnects. </a:t>
            </a:r>
            <a:endParaRPr lang="fa-IR" dirty="0" smtClean="0"/>
          </a:p>
          <a:p>
            <a:pPr algn="just"/>
            <a:r>
              <a:rPr lang="en-US" dirty="0" err="1"/>
              <a:t>LoRaWAN</a:t>
            </a:r>
            <a:r>
              <a:rPr lang="en-US" dirty="0"/>
              <a:t> is based on the ALOHA protocol. ALOHA complicates validation and acknowledgment as well as contributes to error rates over 50</a:t>
            </a:r>
            <a:r>
              <a:rPr lang="en-US" dirty="0" smtClean="0"/>
              <a:t>%.</a:t>
            </a:r>
            <a:endParaRPr lang="fa-IR" dirty="0" smtClean="0"/>
          </a:p>
          <a:p>
            <a:pPr algn="just"/>
            <a:r>
              <a:rPr lang="en-US" dirty="0" err="1"/>
              <a:t>LoRaWAN</a:t>
            </a:r>
            <a:r>
              <a:rPr lang="en-US" dirty="0"/>
              <a:t> has high latency and no real-time ability.</a:t>
            </a:r>
          </a:p>
          <a:p>
            <a:pPr algn="just"/>
            <a:r>
              <a:rPr lang="en-US" dirty="0" smtClean="0"/>
              <a:t>Mobility </a:t>
            </a:r>
            <a:r>
              <a:rPr lang="en-US" dirty="0"/>
              <a:t>and moving nodes are challenging to manage in </a:t>
            </a:r>
            <a:r>
              <a:rPr lang="en-US" dirty="0" err="1"/>
              <a:t>LoRaWAN</a:t>
            </a:r>
            <a:r>
              <a:rPr lang="en-US" dirty="0"/>
              <a:t>. A 40 to 60 byte message can take 1 to 1.5 s to transmit. This can be problematic for moving vehicles at highway speed. A base station also requires Linear Time Invariant(LTI) which means the radio waveform shouldn't change the time of flight.</a:t>
            </a:r>
          </a:p>
          <a:p>
            <a:pPr algn="just"/>
            <a:r>
              <a:rPr lang="en-US" dirty="0"/>
              <a:t>Geo-location precision is about 100 m. Using RSSI signal strength measurements or time-of-flight measurements, a degree of accuracy can be obtained. The best solution is if three base stations triangulate a node. More base stations can improve the accuracy.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40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LPWAN protocols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2236" y="0"/>
            <a:ext cx="6144620" cy="204169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890" y="1930400"/>
            <a:ext cx="6051313" cy="479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39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689" y="396568"/>
            <a:ext cx="8596668" cy="1320800"/>
          </a:xfrm>
        </p:spPr>
        <p:txBody>
          <a:bodyPr/>
          <a:lstStyle/>
          <a:p>
            <a:r>
              <a:rPr lang="en-US" b="1" dirty="0"/>
              <a:t>Governance models and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17368"/>
            <a:ext cx="8596668" cy="4537027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The </a:t>
            </a:r>
            <a:r>
              <a:rPr lang="en-US" b="1" dirty="0"/>
              <a:t>International Telecommunication Union </a:t>
            </a:r>
            <a:r>
              <a:rPr lang="en-US" dirty="0"/>
              <a:t>(</a:t>
            </a:r>
            <a:r>
              <a:rPr lang="en-US" b="1" dirty="0"/>
              <a:t>ITU</a:t>
            </a:r>
            <a:r>
              <a:rPr lang="en-US" dirty="0"/>
              <a:t>) is a UN specialized agency and </a:t>
            </a:r>
            <a:r>
              <a:rPr lang="en-US" dirty="0" smtClean="0"/>
              <a:t>was</a:t>
            </a:r>
            <a:r>
              <a:rPr lang="fa-IR" dirty="0" smtClean="0"/>
              <a:t> </a:t>
            </a:r>
            <a:r>
              <a:rPr lang="en-US" dirty="0" smtClean="0"/>
              <a:t>founded </a:t>
            </a:r>
            <a:r>
              <a:rPr lang="en-US" dirty="0"/>
              <a:t>in 1865; it took its present name in </a:t>
            </a:r>
            <a:r>
              <a:rPr lang="en-US" dirty="0" smtClean="0"/>
              <a:t>1932</a:t>
            </a:r>
            <a:r>
              <a:rPr lang="fa-IR" dirty="0" smtClean="0"/>
              <a:t>.</a:t>
            </a:r>
          </a:p>
          <a:p>
            <a:pPr algn="just"/>
            <a:r>
              <a:rPr lang="en-US" dirty="0"/>
              <a:t>It plays a significant role worldwide in wireless communication </a:t>
            </a:r>
            <a:r>
              <a:rPr lang="en-US" dirty="0" smtClean="0"/>
              <a:t>standards,</a:t>
            </a:r>
            <a:r>
              <a:rPr lang="fa-IR" dirty="0" smtClean="0"/>
              <a:t> </a:t>
            </a:r>
            <a:r>
              <a:rPr lang="en-US" dirty="0" smtClean="0"/>
              <a:t>navigation</a:t>
            </a:r>
            <a:r>
              <a:rPr lang="en-US" dirty="0"/>
              <a:t>, mobile, internet, data, voice, and next-gen networks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It includes 193 </a:t>
            </a:r>
            <a:r>
              <a:rPr lang="en-US" dirty="0" smtClean="0"/>
              <a:t>member</a:t>
            </a:r>
            <a:r>
              <a:rPr lang="fa-IR" dirty="0" smtClean="0"/>
              <a:t> </a:t>
            </a:r>
            <a:r>
              <a:rPr lang="en-US" dirty="0" smtClean="0"/>
              <a:t>nations </a:t>
            </a:r>
            <a:r>
              <a:rPr lang="en-US" dirty="0"/>
              <a:t>and 700 public and private organizations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It too has a number of working </a:t>
            </a:r>
            <a:r>
              <a:rPr lang="en-US" dirty="0" smtClean="0"/>
              <a:t>groups</a:t>
            </a:r>
            <a:r>
              <a:rPr lang="fa-IR" dirty="0" smtClean="0"/>
              <a:t> </a:t>
            </a:r>
            <a:r>
              <a:rPr lang="en-US" dirty="0" smtClean="0"/>
              <a:t>called </a:t>
            </a:r>
            <a:r>
              <a:rPr lang="en-US" dirty="0"/>
              <a:t>sectors. The sector relevant to cellular standards is the </a:t>
            </a:r>
            <a:r>
              <a:rPr lang="en-US" b="1" dirty="0" err="1"/>
              <a:t>Radiocommunication</a:t>
            </a:r>
            <a:r>
              <a:rPr lang="en-US" b="1" dirty="0"/>
              <a:t> </a:t>
            </a:r>
            <a:r>
              <a:rPr lang="en-US" b="1" dirty="0" smtClean="0"/>
              <a:t>Sector</a:t>
            </a:r>
            <a:r>
              <a:rPr lang="fa-IR" b="1" dirty="0" smtClean="0"/>
              <a:t> </a:t>
            </a:r>
            <a:r>
              <a:rPr lang="en-US" dirty="0" smtClean="0"/>
              <a:t>(</a:t>
            </a:r>
            <a:r>
              <a:rPr lang="en-US" b="1" dirty="0" smtClean="0"/>
              <a:t>ITU-R</a:t>
            </a:r>
            <a:r>
              <a:rPr lang="en-US" dirty="0"/>
              <a:t>).</a:t>
            </a:r>
            <a:endParaRPr lang="en-US" dirty="0" smtClean="0"/>
          </a:p>
          <a:p>
            <a:pPr algn="just"/>
            <a:r>
              <a:rPr lang="en-US" dirty="0"/>
              <a:t>The ITU-R has produced two fundamental </a:t>
            </a:r>
            <a:r>
              <a:rPr lang="en-US" dirty="0" smtClean="0"/>
              <a:t>specifications</a:t>
            </a:r>
            <a:r>
              <a:rPr lang="fa-IR" dirty="0" smtClean="0"/>
              <a:t>:</a:t>
            </a:r>
          </a:p>
          <a:p>
            <a:pPr lvl="1" algn="just"/>
            <a:r>
              <a:rPr lang="en-US" b="1" dirty="0"/>
              <a:t>International Mobile Telecommunications-2000 </a:t>
            </a:r>
            <a:r>
              <a:rPr lang="en-US" dirty="0"/>
              <a:t>(</a:t>
            </a:r>
            <a:r>
              <a:rPr lang="en-US" b="1" dirty="0"/>
              <a:t>IMT-2000</a:t>
            </a:r>
            <a:r>
              <a:rPr lang="en-US" dirty="0"/>
              <a:t>), </a:t>
            </a:r>
            <a:r>
              <a:rPr lang="en-US" dirty="0" smtClean="0"/>
              <a:t>which</a:t>
            </a:r>
            <a:r>
              <a:rPr lang="fa-IR" dirty="0" smtClean="0"/>
              <a:t> </a:t>
            </a:r>
            <a:r>
              <a:rPr lang="en-US" dirty="0" smtClean="0"/>
              <a:t>specifies </a:t>
            </a:r>
            <a:r>
              <a:rPr lang="en-US" dirty="0"/>
              <a:t>the requirements for a device to be marketed as 3G</a:t>
            </a:r>
            <a:r>
              <a:rPr lang="en-US" dirty="0" smtClean="0"/>
              <a:t>.</a:t>
            </a:r>
            <a:endParaRPr lang="fa-IR" dirty="0" smtClean="0"/>
          </a:p>
          <a:p>
            <a:pPr lvl="1" algn="just"/>
            <a:r>
              <a:rPr lang="en-US" b="1" dirty="0"/>
              <a:t>International Mobile Telecommunications-Advanced </a:t>
            </a:r>
            <a:r>
              <a:rPr lang="en-US" dirty="0"/>
              <a:t>(</a:t>
            </a:r>
            <a:r>
              <a:rPr lang="en-US" b="1" dirty="0"/>
              <a:t>IMT-Advanced</a:t>
            </a:r>
            <a:r>
              <a:rPr lang="en-US" dirty="0" smtClean="0"/>
              <a:t>)</a:t>
            </a:r>
            <a:r>
              <a:rPr lang="fa-IR" dirty="0" smtClean="0"/>
              <a:t>: </a:t>
            </a:r>
            <a:r>
              <a:rPr lang="en-US" dirty="0" smtClean="0"/>
              <a:t>The </a:t>
            </a:r>
            <a:r>
              <a:rPr lang="en-US" dirty="0"/>
              <a:t>IMT-Advanced system is based on an all-IP mobile </a:t>
            </a:r>
            <a:r>
              <a:rPr lang="en-US" dirty="0" smtClean="0"/>
              <a:t>broadband</a:t>
            </a:r>
            <a:r>
              <a:rPr lang="fa-IR" dirty="0" smtClean="0"/>
              <a:t> </a:t>
            </a:r>
            <a:r>
              <a:rPr lang="en-US" dirty="0" smtClean="0"/>
              <a:t>wireless </a:t>
            </a:r>
            <a:r>
              <a:rPr lang="en-US" dirty="0"/>
              <a:t>system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The IMT-Advanced defines what can be marketed as </a:t>
            </a:r>
            <a:r>
              <a:rPr lang="en-US" dirty="0" smtClean="0"/>
              <a:t>4G</a:t>
            </a:r>
            <a:r>
              <a:rPr lang="fa-IR" dirty="0" smtClean="0"/>
              <a:t> </a:t>
            </a:r>
            <a:r>
              <a:rPr lang="en-US" dirty="0" smtClean="0"/>
              <a:t>worldwide, </a:t>
            </a:r>
            <a:r>
              <a:rPr lang="en-US" b="1" dirty="0" smtClean="0"/>
              <a:t>Long-Term Evolution </a:t>
            </a:r>
            <a:r>
              <a:rPr lang="en-US" dirty="0"/>
              <a:t>(</a:t>
            </a:r>
            <a:r>
              <a:rPr lang="en-US" b="1" dirty="0"/>
              <a:t>LTE</a:t>
            </a:r>
            <a:r>
              <a:rPr lang="en-US" dirty="0" smtClean="0"/>
              <a:t>) and 5G.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3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Governance models and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689" y="1930400"/>
            <a:ext cx="8596668" cy="388077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ITU-Advanced set of requirements for a cellular system to be labeled </a:t>
            </a:r>
            <a:r>
              <a:rPr lang="en-US" dirty="0" smtClean="0"/>
              <a:t>4G include:</a:t>
            </a:r>
          </a:p>
          <a:p>
            <a:pPr lvl="1" algn="just"/>
            <a:r>
              <a:rPr lang="en-US" dirty="0"/>
              <a:t>Must be an all-IP, packet-switched network</a:t>
            </a:r>
          </a:p>
          <a:p>
            <a:pPr lvl="1" algn="just"/>
            <a:r>
              <a:rPr lang="en-US" dirty="0"/>
              <a:t>Interoperable with existing </a:t>
            </a:r>
            <a:r>
              <a:rPr lang="en-US" dirty="0" smtClean="0"/>
              <a:t>wireless</a:t>
            </a:r>
          </a:p>
          <a:p>
            <a:pPr lvl="1" algn="just"/>
            <a:r>
              <a:rPr lang="en-US" dirty="0"/>
              <a:t>A nominal data rate of 100 Mbps when the client is moving and 1 </a:t>
            </a:r>
            <a:r>
              <a:rPr lang="en-US" dirty="0" err="1"/>
              <a:t>GBps</a:t>
            </a:r>
            <a:r>
              <a:rPr lang="en-US" dirty="0"/>
              <a:t> while </a:t>
            </a:r>
            <a:r>
              <a:rPr lang="en-US" dirty="0" smtClean="0"/>
              <a:t>the client </a:t>
            </a:r>
            <a:r>
              <a:rPr lang="en-US" dirty="0"/>
              <a:t>is fixed</a:t>
            </a:r>
          </a:p>
          <a:p>
            <a:pPr lvl="1" algn="just"/>
            <a:r>
              <a:rPr lang="en-US" dirty="0"/>
              <a:t>Dynamically share and use network resources to support more than one user </a:t>
            </a:r>
            <a:r>
              <a:rPr lang="en-US" dirty="0" smtClean="0"/>
              <a:t>per cell</a:t>
            </a:r>
            <a:endParaRPr lang="en-US" dirty="0"/>
          </a:p>
          <a:p>
            <a:pPr lvl="1" algn="just"/>
            <a:r>
              <a:rPr lang="en-US" dirty="0"/>
              <a:t>Scalable channel bandwidth of 5 to 20 MHz</a:t>
            </a:r>
          </a:p>
          <a:p>
            <a:pPr lvl="1" algn="just"/>
            <a:r>
              <a:rPr lang="en-US" dirty="0"/>
              <a:t>Seamless connectivity and global roaming across multiple networks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Eqvdxists</a:t>
            </a:r>
            <a:r>
              <a:rPr lang="en-US" dirty="0" smtClean="0"/>
              <a:t> </a:t>
            </a:r>
            <a:r>
              <a:rPr lang="en-US" dirty="0"/>
              <a:t>naming and branding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19295"/>
            <a:ext cx="6232849" cy="432119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213" y="1584765"/>
            <a:ext cx="5943599" cy="42557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55475" y="4223657"/>
            <a:ext cx="814647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fa-IR" dirty="0" smtClean="0"/>
              <a:t>20</a:t>
            </a:r>
            <a:r>
              <a:rPr lang="en-US" dirty="0" err="1" smtClean="0"/>
              <a:t>Gbs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305300" y="6223924"/>
            <a:ext cx="1734770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6G, 2030, 1Tbs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056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99" y="0"/>
            <a:ext cx="8596668" cy="1320800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LTE evolution technologies.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9" y="660400"/>
            <a:ext cx="7868721" cy="5673725"/>
          </a:xfrm>
        </p:spPr>
      </p:pic>
    </p:spTree>
    <p:extLst>
      <p:ext uri="{BB962C8B-B14F-4D97-AF65-F5344CB8AC3E}">
        <p14:creationId xmlns:p14="http://schemas.microsoft.com/office/powerpoint/2010/main" val="345394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4G-LTE topology and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20891"/>
            <a:ext cx="8596668" cy="4520472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In release </a:t>
            </a:r>
            <a:r>
              <a:rPr lang="en-US" dirty="0"/>
              <a:t>8 of the 3GPP roadmap, LTE was introduced. Since the network is </a:t>
            </a:r>
            <a:r>
              <a:rPr lang="en-US" dirty="0" smtClean="0"/>
              <a:t>entirely composed </a:t>
            </a:r>
            <a:r>
              <a:rPr lang="en-US" dirty="0"/>
              <a:t>of IP packet-switched components, that means that voice data is also sent </a:t>
            </a:r>
            <a:r>
              <a:rPr lang="en-US" dirty="0" smtClean="0"/>
              <a:t>across as </a:t>
            </a:r>
            <a:r>
              <a:rPr lang="en-US" dirty="0"/>
              <a:t>digital IP packets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3G topology used circuit switching for voice and SMS traffic and </a:t>
            </a:r>
            <a:r>
              <a:rPr lang="en-US" dirty="0" smtClean="0"/>
              <a:t>packet switching </a:t>
            </a:r>
            <a:r>
              <a:rPr lang="en-US" dirty="0"/>
              <a:t>for data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The typical 4G-LTE network has three components: a client, a radio network, and a </a:t>
            </a:r>
            <a:r>
              <a:rPr lang="en-US" dirty="0" smtClean="0"/>
              <a:t>core</a:t>
            </a:r>
            <a:r>
              <a:rPr lang="fa-IR" dirty="0" smtClean="0"/>
              <a:t> </a:t>
            </a:r>
            <a:r>
              <a:rPr lang="en-US" dirty="0" smtClean="0"/>
              <a:t>network.</a:t>
            </a:r>
            <a:endParaRPr lang="fa-IR" dirty="0" smtClean="0"/>
          </a:p>
          <a:p>
            <a:pPr lvl="1" algn="just"/>
            <a:r>
              <a:rPr lang="en-US" dirty="0"/>
              <a:t>The client is simply the user's radio device. The radio network represents </a:t>
            </a:r>
            <a:r>
              <a:rPr lang="en-US" dirty="0" smtClean="0"/>
              <a:t>frontend</a:t>
            </a:r>
            <a:r>
              <a:rPr lang="fa-IR" dirty="0" smtClean="0"/>
              <a:t> </a:t>
            </a:r>
            <a:r>
              <a:rPr lang="en-US" dirty="0" smtClean="0"/>
              <a:t>communication </a:t>
            </a:r>
            <a:r>
              <a:rPr lang="en-US" dirty="0"/>
              <a:t>between the client and the core network and includes radio equipment </a:t>
            </a:r>
            <a:r>
              <a:rPr lang="en-US" dirty="0" smtClean="0"/>
              <a:t>such</a:t>
            </a:r>
            <a:r>
              <a:rPr lang="fa-I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the tower. The core network represents the management and control interface of </a:t>
            </a:r>
            <a:r>
              <a:rPr lang="en-US" dirty="0" smtClean="0"/>
              <a:t>the</a:t>
            </a:r>
            <a:r>
              <a:rPr lang="fa-IR" dirty="0" smtClean="0"/>
              <a:t> </a:t>
            </a:r>
            <a:r>
              <a:rPr lang="en-US" dirty="0" smtClean="0"/>
              <a:t>carrier </a:t>
            </a:r>
            <a:r>
              <a:rPr lang="en-US" dirty="0"/>
              <a:t>and may manage one or more radio networks.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00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4G-LTE topology and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36915"/>
            <a:ext cx="8596668" cy="460444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The architecture can be decomposed as follows</a:t>
            </a:r>
            <a:r>
              <a:rPr lang="en-US" dirty="0" smtClean="0"/>
              <a:t>:</a:t>
            </a:r>
            <a:endParaRPr lang="fa-IR" dirty="0" smtClean="0"/>
          </a:p>
          <a:p>
            <a:pPr lvl="1" algn="just"/>
            <a:r>
              <a:rPr lang="en-US" b="1" dirty="0"/>
              <a:t>Evolved Universal Terrestrial Radio Access Network (E-UTRAN)</a:t>
            </a:r>
            <a:r>
              <a:rPr lang="en-US" dirty="0"/>
              <a:t>: This is </a:t>
            </a:r>
            <a:r>
              <a:rPr lang="en-US" dirty="0" smtClean="0"/>
              <a:t>4GLTE</a:t>
            </a:r>
            <a:r>
              <a:rPr lang="fa-IR" dirty="0" smtClean="0"/>
              <a:t> </a:t>
            </a:r>
            <a:r>
              <a:rPr lang="en-US" dirty="0" smtClean="0"/>
              <a:t>air </a:t>
            </a:r>
            <a:r>
              <a:rPr lang="en-US" dirty="0"/>
              <a:t>interface to LTE UE devices. E-UTRAN uses OFDMA for the </a:t>
            </a:r>
            <a:r>
              <a:rPr lang="en-US" dirty="0" smtClean="0"/>
              <a:t>downlink</a:t>
            </a:r>
            <a:r>
              <a:rPr lang="fa-IR" dirty="0" smtClean="0"/>
              <a:t> </a:t>
            </a:r>
            <a:r>
              <a:rPr lang="en-US" dirty="0" smtClean="0"/>
              <a:t>portion </a:t>
            </a:r>
            <a:r>
              <a:rPr lang="en-US" dirty="0"/>
              <a:t>and SC-FDMA for the uplink</a:t>
            </a:r>
            <a:r>
              <a:rPr lang="en-US" dirty="0" smtClean="0"/>
              <a:t>.</a:t>
            </a:r>
            <a:endParaRPr lang="fa-IR" dirty="0" smtClean="0"/>
          </a:p>
          <a:p>
            <a:pPr lvl="1" algn="just"/>
            <a:r>
              <a:rPr lang="en-US" b="1" dirty="0" err="1"/>
              <a:t>eNodeB</a:t>
            </a:r>
            <a:r>
              <a:rPr lang="en-US" b="1" dirty="0"/>
              <a:t>: </a:t>
            </a:r>
            <a:r>
              <a:rPr lang="en-US" dirty="0"/>
              <a:t>This is the core of the radio network. It handles </a:t>
            </a:r>
            <a:r>
              <a:rPr lang="en-US" dirty="0" smtClean="0"/>
              <a:t>communications</a:t>
            </a:r>
            <a:r>
              <a:rPr lang="fa-IR" dirty="0" smtClean="0"/>
              <a:t> </a:t>
            </a:r>
            <a:r>
              <a:rPr lang="en-US" dirty="0" smtClean="0"/>
              <a:t>between </a:t>
            </a:r>
            <a:r>
              <a:rPr lang="en-US" dirty="0"/>
              <a:t>the UE and the core (EPC</a:t>
            </a:r>
            <a:r>
              <a:rPr lang="en-US" dirty="0" smtClean="0"/>
              <a:t>).</a:t>
            </a:r>
            <a:endParaRPr lang="fa-IR" dirty="0" smtClean="0"/>
          </a:p>
          <a:p>
            <a:pPr lvl="1" algn="just"/>
            <a:r>
              <a:rPr lang="en-US" b="1" dirty="0"/>
              <a:t>User Equipment (UE): </a:t>
            </a:r>
            <a:r>
              <a:rPr lang="en-US" dirty="0"/>
              <a:t>This is the client hardware and is composed of </a:t>
            </a:r>
            <a:r>
              <a:rPr lang="en-US" b="1" dirty="0" smtClean="0"/>
              <a:t>Mobile</a:t>
            </a:r>
            <a:r>
              <a:rPr lang="fa-IR" b="1" dirty="0" smtClean="0"/>
              <a:t> </a:t>
            </a:r>
            <a:r>
              <a:rPr lang="en-US" b="1" dirty="0" smtClean="0"/>
              <a:t>Terminations </a:t>
            </a:r>
            <a:r>
              <a:rPr lang="en-US" dirty="0"/>
              <a:t>(</a:t>
            </a:r>
            <a:r>
              <a:rPr lang="en-US" b="1" dirty="0"/>
              <a:t>MT</a:t>
            </a:r>
            <a:r>
              <a:rPr lang="en-US" dirty="0" smtClean="0"/>
              <a:t>)</a:t>
            </a:r>
            <a:endParaRPr lang="fa-IR" dirty="0" smtClean="0"/>
          </a:p>
          <a:p>
            <a:pPr lvl="1" algn="just"/>
            <a:r>
              <a:rPr lang="en-US" b="1" dirty="0"/>
              <a:t>Evolved Packet Core (EPC): </a:t>
            </a:r>
            <a:r>
              <a:rPr lang="en-US" dirty="0"/>
              <a:t>In the design of LTE, the 3GPP decided to build </a:t>
            </a:r>
            <a:r>
              <a:rPr lang="en-US" dirty="0" smtClean="0"/>
              <a:t>a</a:t>
            </a:r>
            <a:r>
              <a:rPr lang="fa-IR" dirty="0" smtClean="0"/>
              <a:t> </a:t>
            </a:r>
            <a:r>
              <a:rPr lang="en-US" dirty="0" smtClean="0"/>
              <a:t>flat </a:t>
            </a:r>
            <a:r>
              <a:rPr lang="en-US" dirty="0"/>
              <a:t>architecture, and separate user data (called the </a:t>
            </a:r>
            <a:r>
              <a:rPr lang="en-US" i="1" dirty="0"/>
              <a:t>user plane</a:t>
            </a:r>
            <a:r>
              <a:rPr lang="en-US" dirty="0"/>
              <a:t>) and control </a:t>
            </a:r>
            <a:r>
              <a:rPr lang="en-US" dirty="0" smtClean="0"/>
              <a:t>data</a:t>
            </a:r>
            <a:r>
              <a:rPr lang="fa-IR" dirty="0" smtClean="0"/>
              <a:t> </a:t>
            </a:r>
            <a:r>
              <a:rPr lang="en-US" dirty="0" smtClean="0"/>
              <a:t>(called </a:t>
            </a:r>
            <a:r>
              <a:rPr lang="en-US" dirty="0"/>
              <a:t>the </a:t>
            </a:r>
            <a:r>
              <a:rPr lang="en-US" i="1" dirty="0"/>
              <a:t>control plane</a:t>
            </a:r>
            <a:r>
              <a:rPr lang="en-US" dirty="0" smtClean="0"/>
              <a:t>).</a:t>
            </a:r>
            <a:endParaRPr lang="fa-IR" dirty="0" smtClean="0"/>
          </a:p>
          <a:p>
            <a:pPr lvl="2" algn="just"/>
            <a:r>
              <a:rPr lang="en-US" dirty="0">
                <a:latin typeface="PalatinoLinotype-Roman"/>
              </a:rPr>
              <a:t>The EPC </a:t>
            </a:r>
            <a:r>
              <a:rPr lang="en-US" dirty="0" smtClean="0">
                <a:latin typeface="PalatinoLinotype-Roman"/>
              </a:rPr>
              <a:t>has</a:t>
            </a:r>
            <a:r>
              <a:rPr lang="fa-IR" dirty="0" smtClean="0">
                <a:latin typeface="PalatinoLinotype-Roman"/>
              </a:rPr>
              <a:t> </a:t>
            </a:r>
            <a:r>
              <a:rPr lang="en-US" dirty="0" smtClean="0">
                <a:latin typeface="PalatinoLinotype-Roman"/>
              </a:rPr>
              <a:t>five </a:t>
            </a:r>
            <a:r>
              <a:rPr lang="en-US" dirty="0">
                <a:latin typeface="PalatinoLinotype-Roman"/>
              </a:rPr>
              <a:t>basic components listed here</a:t>
            </a:r>
            <a:r>
              <a:rPr lang="en-US" dirty="0" smtClean="0">
                <a:latin typeface="PalatinoLinotype-Roman"/>
              </a:rPr>
              <a:t>:</a:t>
            </a:r>
            <a:r>
              <a:rPr lang="fa-IR" dirty="0" smtClean="0">
                <a:latin typeface="PalatinoLinotype-Roman"/>
              </a:rPr>
              <a:t> </a:t>
            </a:r>
            <a:r>
              <a:rPr lang="en-US" b="1" dirty="0"/>
              <a:t>Mobility Management Equipment (</a:t>
            </a:r>
            <a:r>
              <a:rPr lang="en-US" b="1" dirty="0" smtClean="0"/>
              <a:t>MME), </a:t>
            </a:r>
            <a:r>
              <a:rPr lang="en-US" b="1" dirty="0"/>
              <a:t>Servicing Gateway (SGW</a:t>
            </a:r>
            <a:r>
              <a:rPr lang="en-US" b="1" dirty="0" smtClean="0"/>
              <a:t>), </a:t>
            </a:r>
            <a:r>
              <a:rPr lang="en-US" b="1" dirty="0"/>
              <a:t>Public Data Network Gateway (PGW</a:t>
            </a:r>
            <a:r>
              <a:rPr lang="en-US" b="1" dirty="0" smtClean="0"/>
              <a:t>), </a:t>
            </a:r>
            <a:r>
              <a:rPr lang="en-US" b="1" dirty="0"/>
              <a:t>Policy Control and Charging Rules Function (PCRF</a:t>
            </a:r>
            <a:r>
              <a:rPr lang="en-US" b="1" dirty="0" smtClean="0"/>
              <a:t>)</a:t>
            </a:r>
          </a:p>
          <a:p>
            <a:pPr lvl="1" algn="just"/>
            <a:r>
              <a:rPr lang="en-US" b="1" dirty="0"/>
              <a:t>Public Data Network (PDN): </a:t>
            </a:r>
            <a:r>
              <a:rPr lang="en-US" dirty="0"/>
              <a:t>This is the external interface, and for the most </a:t>
            </a:r>
            <a:r>
              <a:rPr lang="en-US" dirty="0" smtClean="0"/>
              <a:t>part, the </a:t>
            </a:r>
            <a:r>
              <a:rPr lang="en-US" dirty="0"/>
              <a:t>internet.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92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4G-LTE topology and architecture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599708"/>
            <a:ext cx="8727923" cy="495075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12361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73239</TotalTime>
  <Words>2035</Words>
  <Application>Microsoft Office PowerPoint</Application>
  <PresentationFormat>Widescreen</PresentationFormat>
  <Paragraphs>142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PalatinoLinotype-Bold</vt:lpstr>
      <vt:lpstr>PalatinoLinotype-Roman</vt:lpstr>
      <vt:lpstr>Tahoma</vt:lpstr>
      <vt:lpstr>Trebuchet MS</vt:lpstr>
      <vt:lpstr>Wingdings 3</vt:lpstr>
      <vt:lpstr>Facet</vt:lpstr>
      <vt:lpstr>Long-Range Communication Systems and Protocols (WAN)</vt:lpstr>
      <vt:lpstr>Cellular connectivity</vt:lpstr>
      <vt:lpstr>Governance models and standards</vt:lpstr>
      <vt:lpstr>Governance models and standards</vt:lpstr>
      <vt:lpstr>Eqvdxists naming and branding</vt:lpstr>
      <vt:lpstr>The LTE evolution technologies. </vt:lpstr>
      <vt:lpstr>4G-LTE topology and architecture</vt:lpstr>
      <vt:lpstr>4G-LTE topology and architecture</vt:lpstr>
      <vt:lpstr>4G-LTE topology and architecture</vt:lpstr>
      <vt:lpstr>4G-LTE E-UTRAN protocol stack</vt:lpstr>
      <vt:lpstr>Cat 0, Cat 1, Cat M1, and NB-IoT</vt:lpstr>
      <vt:lpstr>LTE Cat-NB</vt:lpstr>
      <vt:lpstr>NB-IoT bands</vt:lpstr>
      <vt:lpstr>5G</vt:lpstr>
      <vt:lpstr>5G topology</vt:lpstr>
      <vt:lpstr>LoRa and LoRaWAN</vt:lpstr>
      <vt:lpstr>LoRa physical layer</vt:lpstr>
      <vt:lpstr>LoRa physical layer</vt:lpstr>
      <vt:lpstr>LoRaWAN MAC layer</vt:lpstr>
      <vt:lpstr>LoRa/LoRaWAN protocol stack</vt:lpstr>
      <vt:lpstr>LoRaWAN topology</vt:lpstr>
      <vt:lpstr>LoRaWAN network topology</vt:lpstr>
      <vt:lpstr>LoRaWAN summary</vt:lpstr>
      <vt:lpstr>LPWAN protocols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of things</dc:title>
  <dc:creator>star</dc:creator>
  <cp:lastModifiedBy>star</cp:lastModifiedBy>
  <cp:revision>602</cp:revision>
  <dcterms:created xsi:type="dcterms:W3CDTF">2020-09-18T06:43:52Z</dcterms:created>
  <dcterms:modified xsi:type="dcterms:W3CDTF">2025-12-15T06:23:57Z</dcterms:modified>
</cp:coreProperties>
</file>