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EF030-430E-4DC2-9E26-3900D261ABC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97B83-1BE8-4D6F-BBA4-2C9EEF62D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47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FCC9-8EC0-4810-B34A-AAE309FE0D6F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6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03AA8-DCC6-482D-AB14-3CC564BFEB3B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17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CBB2-B7F9-4C2E-996C-E6B61FCEB57A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2462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0635F-1B15-4FB5-B022-72A627723411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45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144D-FA60-4A24-88FD-EE0C06AF07AD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070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E6BE-F5E1-4A2C-9E8F-B48B192EF06D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83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66E8-E087-4134-94BF-C0493FA490CA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33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03B2-77D2-4FC8-A787-96478ECC00CD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7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E5614-F8A8-4B24-8615-4EC3BE9D6C28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2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0CD3-4F51-4983-AA2E-69701CAB345E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3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B004-3D68-4359-B35E-633B7FFD1413}" type="datetime1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6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FE75-957D-4AF0-A488-03097293CFCB}" type="datetime1">
              <a:rPr lang="en-US" smtClean="0"/>
              <a:t>11/25/2020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60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B18F-9D92-47B1-B46B-A8D65BC5B6E6}" type="datetime1">
              <a:rPr lang="en-US" smtClean="0"/>
              <a:t>11/25/2020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7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4266-676F-4495-84D2-41D6C6F3FF0C}" type="datetime1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F30D0-A291-49F2-BFA1-BABEA4A19E2F}" type="datetime1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05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057-3143-4546-B0CB-CAE824DB7492}" type="datetime1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B8142-8B03-408E-8B69-95CDC62AB01C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3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535" y="611085"/>
            <a:ext cx="9144000" cy="2387600"/>
          </a:xfrm>
        </p:spPr>
        <p:txBody>
          <a:bodyPr/>
          <a:lstStyle/>
          <a:p>
            <a:pPr algn="ctr"/>
            <a:r>
              <a:rPr lang="en-US" dirty="0" smtClean="0"/>
              <a:t>IP </a:t>
            </a:r>
            <a:r>
              <a:rPr lang="en-US" dirty="0"/>
              <a:t>Based </a:t>
            </a:r>
            <a:r>
              <a:rPr lang="en-US" dirty="0" smtClean="0"/>
              <a:t>WPAN and WLAN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8535" y="3814859"/>
            <a:ext cx="7766936" cy="1096899"/>
          </a:xfrm>
        </p:spPr>
        <p:txBody>
          <a:bodyPr/>
          <a:lstStyle/>
          <a:p>
            <a:r>
              <a:rPr lang="en-US" dirty="0" smtClean="0"/>
              <a:t>By: Mahmood Ahmadi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1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41918"/>
          </a:xfrm>
        </p:spPr>
        <p:txBody>
          <a:bodyPr/>
          <a:lstStyle/>
          <a:p>
            <a:r>
              <a:rPr lang="en-US" b="1" dirty="0"/>
              <a:t>WPAN with IP – Thread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66123"/>
            <a:ext cx="8596668" cy="4175240"/>
          </a:xfrm>
        </p:spPr>
        <p:txBody>
          <a:bodyPr/>
          <a:lstStyle/>
          <a:p>
            <a:pPr algn="just"/>
            <a:r>
              <a:rPr lang="en-US" dirty="0"/>
              <a:t>Thread is a relatively new networking protocol for </a:t>
            </a:r>
            <a:r>
              <a:rPr lang="en-US" dirty="0" err="1"/>
              <a:t>IoT</a:t>
            </a:r>
            <a:r>
              <a:rPr lang="en-US" dirty="0"/>
              <a:t> and is based on IPV6 (6LoWPAN</a:t>
            </a:r>
            <a:r>
              <a:rPr lang="en-US" dirty="0" smtClean="0"/>
              <a:t>).</a:t>
            </a:r>
          </a:p>
          <a:p>
            <a:pPr algn="just"/>
            <a:r>
              <a:rPr lang="en-US" dirty="0"/>
              <a:t>Its principal target is home connectivity and home automation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Thread is also mesh-based, making </a:t>
            </a:r>
            <a:r>
              <a:rPr lang="en-US" dirty="0" smtClean="0"/>
              <a:t>it attractive </a:t>
            </a:r>
            <a:r>
              <a:rPr lang="en-US" dirty="0"/>
              <a:t>for home lighting systems with up to 250 devices in a single mesh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The philosophy </a:t>
            </a:r>
            <a:r>
              <a:rPr lang="en-US" dirty="0"/>
              <a:t>with Thread is that by enabling IP addressability in the </a:t>
            </a:r>
            <a:r>
              <a:rPr lang="en-US" dirty="0" smtClean="0"/>
              <a:t>smallest </a:t>
            </a:r>
            <a:r>
              <a:rPr lang="en-US" dirty="0"/>
              <a:t>of sensors </a:t>
            </a:r>
            <a:r>
              <a:rPr lang="en-US" dirty="0" smtClean="0"/>
              <a:t>and home </a:t>
            </a:r>
            <a:r>
              <a:rPr lang="en-US" dirty="0"/>
              <a:t>automation systems, one can reduce </a:t>
            </a:r>
            <a:r>
              <a:rPr lang="en-US" dirty="0" smtClean="0"/>
              <a:t>power.</a:t>
            </a:r>
          </a:p>
          <a:p>
            <a:pPr algn="just"/>
            <a:r>
              <a:rPr lang="en-US" dirty="0"/>
              <a:t>Thread uses the specification to define </a:t>
            </a:r>
            <a:r>
              <a:rPr lang="en-US" dirty="0" smtClean="0"/>
              <a:t>the </a:t>
            </a:r>
            <a:r>
              <a:rPr lang="en-US" b="1" dirty="0" smtClean="0"/>
              <a:t>Medium </a:t>
            </a:r>
            <a:r>
              <a:rPr lang="en-US" b="1" dirty="0"/>
              <a:t>Access Controller </a:t>
            </a:r>
            <a:r>
              <a:rPr lang="en-US" dirty="0"/>
              <a:t>(</a:t>
            </a:r>
            <a:r>
              <a:rPr lang="en-US" b="1" dirty="0"/>
              <a:t>MAC</a:t>
            </a:r>
            <a:r>
              <a:rPr lang="en-US" dirty="0"/>
              <a:t>) and physical (PHY) layers. It operates at 250 Kbps in </a:t>
            </a:r>
            <a:r>
              <a:rPr lang="en-US" dirty="0" smtClean="0"/>
              <a:t>the 2.4 </a:t>
            </a:r>
            <a:r>
              <a:rPr lang="en-US" dirty="0"/>
              <a:t>GHz band.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765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3967"/>
          </a:xfrm>
        </p:spPr>
        <p:txBody>
          <a:bodyPr/>
          <a:lstStyle/>
          <a:p>
            <a:r>
              <a:rPr lang="en-US" b="1" dirty="0"/>
              <a:t>Thread protocol stack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2" y="1599412"/>
            <a:ext cx="6315194" cy="3622087"/>
          </a:xfrm>
        </p:spPr>
      </p:pic>
      <p:sp>
        <p:nvSpPr>
          <p:cNvPr id="8" name="Rectangle 7"/>
          <p:cNvSpPr/>
          <p:nvPr/>
        </p:nvSpPr>
        <p:spPr>
          <a:xfrm>
            <a:off x="285104" y="1837300"/>
            <a:ext cx="3048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PalatinoLinotype-Roman"/>
              </a:rPr>
              <a:t>Thread will make use of the full benefits of 6LoWPAN and enjoy the benefits of </a:t>
            </a:r>
            <a:r>
              <a:rPr lang="en-US" dirty="0" smtClean="0">
                <a:latin typeface="PalatinoLinotype-Roman"/>
              </a:rPr>
              <a:t>header compression</a:t>
            </a:r>
            <a:r>
              <a:rPr lang="en-US" dirty="0">
                <a:latin typeface="PalatinoLinotype-Roman"/>
              </a:rPr>
              <a:t>, IPv6 addressing, and security</a:t>
            </a:r>
            <a:r>
              <a:rPr lang="en-US" dirty="0" smtClean="0">
                <a:latin typeface="PalatinoLinotype-Roman"/>
              </a:rPr>
              <a:t>.</a:t>
            </a:r>
          </a:p>
          <a:p>
            <a:pPr algn="just"/>
            <a:endParaRPr lang="en-US" dirty="0" smtClean="0">
              <a:latin typeface="PalatinoLinotype-Roman"/>
            </a:endParaRPr>
          </a:p>
          <a:p>
            <a:pPr algn="just"/>
            <a:r>
              <a:rPr lang="en-US" dirty="0" smtClean="0"/>
              <a:t>It adds </a:t>
            </a:r>
            <a:r>
              <a:rPr lang="en-US" dirty="0"/>
              <a:t>two additional stack components:</a:t>
            </a:r>
            <a:endParaRPr lang="en-US" dirty="0">
              <a:latin typeface="PalatinoLinotype-Roman"/>
            </a:endParaRPr>
          </a:p>
          <a:p>
            <a:pPr algn="just"/>
            <a:r>
              <a:rPr lang="en-US" dirty="0"/>
              <a:t>Distance vector routing</a:t>
            </a:r>
          </a:p>
          <a:p>
            <a:pPr algn="just"/>
            <a:r>
              <a:rPr lang="en-US" dirty="0"/>
              <a:t>Mesh link establishment</a:t>
            </a:r>
          </a:p>
        </p:txBody>
      </p:sp>
    </p:spTree>
    <p:extLst>
      <p:ext uri="{BB962C8B-B14F-4D97-AF65-F5344CB8AC3E}">
        <p14:creationId xmlns:p14="http://schemas.microsoft.com/office/powerpoint/2010/main" val="2195208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IEEE 802.11 protocols and WLAN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The IEEE 802.11 is a suite of protocols with a rich history </a:t>
            </a:r>
            <a:r>
              <a:rPr lang="en-US" dirty="0" smtClean="0"/>
              <a:t>and different </a:t>
            </a:r>
            <a:r>
              <a:rPr lang="en-US" dirty="0"/>
              <a:t>use cases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802.11 is the specification defining the </a:t>
            </a:r>
            <a:r>
              <a:rPr lang="en-US" b="1" dirty="0"/>
              <a:t>Media Access Controller </a:t>
            </a:r>
            <a:r>
              <a:rPr lang="en-US" dirty="0"/>
              <a:t>(</a:t>
            </a:r>
            <a:r>
              <a:rPr lang="en-US" b="1" dirty="0" smtClean="0"/>
              <a:t>MAC</a:t>
            </a:r>
            <a:r>
              <a:rPr lang="en-US" dirty="0" smtClean="0"/>
              <a:t>)</a:t>
            </a:r>
            <a:r>
              <a:rPr lang="fa-I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physical layer (PHY) of a networking stack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The original 802.11 goal was to provide a link layer protocol for </a:t>
            </a:r>
            <a:r>
              <a:rPr lang="en-US" dirty="0" smtClean="0"/>
              <a:t>wireless</a:t>
            </a:r>
            <a:r>
              <a:rPr lang="fa-IR" dirty="0" smtClean="0"/>
              <a:t> </a:t>
            </a:r>
            <a:r>
              <a:rPr lang="en-US" dirty="0" smtClean="0"/>
              <a:t>networking.</a:t>
            </a:r>
            <a:endParaRPr lang="fa-IR" dirty="0" smtClean="0"/>
          </a:p>
          <a:p>
            <a:pPr algn="just"/>
            <a:r>
              <a:rPr lang="en-US" dirty="0" smtClean="0"/>
              <a:t>Specific</a:t>
            </a:r>
            <a:r>
              <a:rPr lang="fa-IR" dirty="0" smtClean="0"/>
              <a:t> </a:t>
            </a:r>
            <a:r>
              <a:rPr lang="en-US" dirty="0" smtClean="0"/>
              <a:t>802.11 </a:t>
            </a:r>
            <a:r>
              <a:rPr lang="en-US" dirty="0"/>
              <a:t>variants have been examined for use cases and segments such as low </a:t>
            </a:r>
            <a:r>
              <a:rPr lang="en-US" dirty="0" smtClean="0"/>
              <a:t>power/low</a:t>
            </a:r>
            <a:r>
              <a:rPr lang="fa-IR" dirty="0" smtClean="0"/>
              <a:t> </a:t>
            </a:r>
            <a:r>
              <a:rPr lang="en-US" dirty="0" smtClean="0"/>
              <a:t>bandwidth </a:t>
            </a:r>
            <a:r>
              <a:rPr lang="en-US" dirty="0" err="1"/>
              <a:t>IoT</a:t>
            </a:r>
            <a:r>
              <a:rPr lang="en-US" dirty="0"/>
              <a:t> interconnect (802.11ah), vehicle-to-vehicle communication (802.11p), </a:t>
            </a:r>
            <a:r>
              <a:rPr lang="en-US" dirty="0" smtClean="0"/>
              <a:t>reuse</a:t>
            </a:r>
            <a:r>
              <a:rPr lang="fa-I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television analog RF space (802.11af), extreme bandwidth near meter communication </a:t>
            </a:r>
            <a:r>
              <a:rPr lang="en-US" dirty="0" smtClean="0"/>
              <a:t>for</a:t>
            </a:r>
            <a:r>
              <a:rPr lang="fa-IR" dirty="0" smtClean="0"/>
              <a:t> </a:t>
            </a:r>
            <a:r>
              <a:rPr lang="en-US" dirty="0" smtClean="0"/>
              <a:t>audio/video </a:t>
            </a:r>
            <a:r>
              <a:rPr lang="en-US" dirty="0"/>
              <a:t>(802.11ad), and of course the follow-on to the 802.11ac standard (802.11ax).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14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20" y="-93306"/>
            <a:ext cx="10547392" cy="53874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IEEE 802.11 suite of protocols </a:t>
            </a:r>
            <a:r>
              <a:rPr lang="en-US" b="1" dirty="0" smtClean="0"/>
              <a:t>and comparison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20" y="380119"/>
            <a:ext cx="9554547" cy="655343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31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IEEE 802.11 architecture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271" y="1451848"/>
            <a:ext cx="8675753" cy="432940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8816" y="1769889"/>
            <a:ext cx="30728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PalatinoLinotype-Roman"/>
              </a:rPr>
              <a:t>The 802.11 protocol represents a family of wireless radio c</a:t>
            </a:r>
            <a:r>
              <a:rPr lang="en-US" dirty="0" smtClean="0">
                <a:latin typeface="PalatinoLinotype-Roman"/>
              </a:rPr>
              <a:t>ommunications </a:t>
            </a:r>
            <a:r>
              <a:rPr lang="en-US" dirty="0">
                <a:latin typeface="PalatinoLinotype-Roman"/>
              </a:rPr>
              <a:t>based </a:t>
            </a:r>
            <a:r>
              <a:rPr lang="en-US" dirty="0" smtClean="0">
                <a:latin typeface="PalatinoLinotype-Roman"/>
              </a:rPr>
              <a:t>on different </a:t>
            </a:r>
            <a:r>
              <a:rPr lang="en-US" dirty="0">
                <a:latin typeface="PalatinoLinotype-Roman"/>
              </a:rPr>
              <a:t>modulation techniques in the 2.4 GHz and 5 GHz ISM bands of the </a:t>
            </a:r>
            <a:r>
              <a:rPr lang="en-US" dirty="0" smtClean="0">
                <a:latin typeface="PalatinoLinotype-Roman"/>
              </a:rPr>
              <a:t>unlicensed</a:t>
            </a:r>
            <a:r>
              <a:rPr lang="fa-IR" dirty="0" smtClean="0">
                <a:latin typeface="PalatinoLinotype-Roman"/>
              </a:rPr>
              <a:t> </a:t>
            </a:r>
            <a:r>
              <a:rPr lang="en-US" dirty="0" smtClean="0">
                <a:latin typeface="PalatinoLinotype-Roman"/>
              </a:rPr>
              <a:t>spectrum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307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IEEE 802.11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08923"/>
            <a:ext cx="8596668" cy="4632440"/>
          </a:xfrm>
        </p:spPr>
        <p:txBody>
          <a:bodyPr/>
          <a:lstStyle/>
          <a:p>
            <a:pPr algn="just"/>
            <a:r>
              <a:rPr lang="en-US" dirty="0"/>
              <a:t>802.11 systems support three basic topologies</a:t>
            </a:r>
            <a:r>
              <a:rPr lang="en-US" dirty="0" smtClean="0"/>
              <a:t>:</a:t>
            </a:r>
          </a:p>
          <a:p>
            <a:pPr lvl="1" algn="just"/>
            <a:r>
              <a:rPr lang="en-US" b="1" dirty="0"/>
              <a:t>Infrastructure: </a:t>
            </a:r>
            <a:r>
              <a:rPr lang="en-US" dirty="0"/>
              <a:t>In this form, a </a:t>
            </a:r>
            <a:r>
              <a:rPr lang="en-US" b="1" dirty="0"/>
              <a:t>Station </a:t>
            </a:r>
            <a:r>
              <a:rPr lang="en-US" dirty="0"/>
              <a:t>(</a:t>
            </a:r>
            <a:r>
              <a:rPr lang="en-US" b="1" dirty="0"/>
              <a:t>STA</a:t>
            </a:r>
            <a:r>
              <a:rPr lang="en-US" dirty="0"/>
              <a:t>) refers to an 802.11 endpoint </a:t>
            </a:r>
            <a:r>
              <a:rPr lang="en-US" dirty="0" smtClean="0"/>
              <a:t>device (like </a:t>
            </a:r>
            <a:r>
              <a:rPr lang="en-US" dirty="0"/>
              <a:t>a Smartphone) that communicates with a central </a:t>
            </a:r>
            <a:r>
              <a:rPr lang="en-US" b="1" dirty="0"/>
              <a:t>access point </a:t>
            </a:r>
            <a:r>
              <a:rPr lang="en-US" dirty="0"/>
              <a:t>(</a:t>
            </a:r>
            <a:r>
              <a:rPr lang="en-US" b="1" dirty="0"/>
              <a:t>AP</a:t>
            </a:r>
            <a:r>
              <a:rPr lang="en-US" dirty="0"/>
              <a:t>). An </a:t>
            </a:r>
            <a:r>
              <a:rPr lang="en-US" dirty="0" smtClean="0"/>
              <a:t>AP can </a:t>
            </a:r>
            <a:r>
              <a:rPr lang="en-US" dirty="0"/>
              <a:t>be a gateway to other networks (WAN), a router, or a true access point in </a:t>
            </a:r>
            <a:r>
              <a:rPr lang="en-US" dirty="0" smtClean="0"/>
              <a:t>a larger </a:t>
            </a:r>
            <a:r>
              <a:rPr lang="en-US" dirty="0"/>
              <a:t>network. This is also known as </a:t>
            </a:r>
            <a:r>
              <a:rPr lang="en-US" b="1" dirty="0"/>
              <a:t>Infrastructure Basic Set Service </a:t>
            </a:r>
            <a:r>
              <a:rPr lang="en-US" dirty="0"/>
              <a:t>(</a:t>
            </a:r>
            <a:r>
              <a:rPr lang="en-US" b="1" dirty="0"/>
              <a:t>BSS</a:t>
            </a:r>
            <a:r>
              <a:rPr lang="en-US" dirty="0" smtClean="0"/>
              <a:t>). This </a:t>
            </a:r>
            <a:r>
              <a:rPr lang="en-US" dirty="0"/>
              <a:t>topology is a star topology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Ad hoc: </a:t>
            </a:r>
            <a:r>
              <a:rPr lang="en-US" dirty="0"/>
              <a:t>802.11 nodes can form what is called an </a:t>
            </a:r>
            <a:r>
              <a:rPr lang="en-US" b="1" dirty="0"/>
              <a:t>Independent Basic </a:t>
            </a:r>
            <a:r>
              <a:rPr lang="en-US" b="1" dirty="0" smtClean="0"/>
              <a:t>Set Service </a:t>
            </a:r>
            <a:r>
              <a:rPr lang="en-US" dirty="0"/>
              <a:t>(</a:t>
            </a:r>
            <a:r>
              <a:rPr lang="en-US" b="1" dirty="0"/>
              <a:t>IBSS</a:t>
            </a:r>
            <a:r>
              <a:rPr lang="en-US" dirty="0"/>
              <a:t>) where each station communicates and manages the interface </a:t>
            </a:r>
            <a:r>
              <a:rPr lang="en-US" dirty="0" smtClean="0"/>
              <a:t>to other </a:t>
            </a:r>
            <a:r>
              <a:rPr lang="en-US" dirty="0"/>
              <a:t>stations. No access point or a star topology is used in this </a:t>
            </a:r>
            <a:r>
              <a:rPr lang="en-US" dirty="0" smtClean="0"/>
              <a:t>configuration. This </a:t>
            </a:r>
            <a:r>
              <a:rPr lang="en-US" dirty="0"/>
              <a:t>is a peer-to-peer type of </a:t>
            </a:r>
            <a:r>
              <a:rPr lang="en-US" dirty="0" smtClean="0"/>
              <a:t>topology.</a:t>
            </a:r>
          </a:p>
          <a:p>
            <a:pPr lvl="1" algn="just"/>
            <a:r>
              <a:rPr lang="en-US" b="1" dirty="0" smtClean="0"/>
              <a:t>Distribution </a:t>
            </a:r>
            <a:r>
              <a:rPr lang="en-US" b="1" dirty="0"/>
              <a:t>system (DS): </a:t>
            </a:r>
            <a:r>
              <a:rPr lang="en-US" dirty="0"/>
              <a:t>The DS combines two or more independent </a:t>
            </a:r>
            <a:r>
              <a:rPr lang="en-US" dirty="0" smtClean="0"/>
              <a:t>BSS networks </a:t>
            </a:r>
            <a:r>
              <a:rPr lang="en-US" dirty="0"/>
              <a:t>through access point interconnects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Note: IEEE802.11ah and IEEE802.11s support forms of a mesh topology.</a:t>
            </a:r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814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hree </a:t>
            </a:r>
            <a:r>
              <a:rPr lang="en-US" dirty="0"/>
              <a:t>basic topologies of an IEEE 802.11 architecture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820146"/>
            <a:ext cx="9214606" cy="345165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3379" y="5118032"/>
            <a:ext cx="91937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PalatinoLinotype-Roman"/>
              </a:rPr>
              <a:t>In total, the 802.11 protocol allows for up to 2007 STAs to be associated with a single </a:t>
            </a:r>
            <a:r>
              <a:rPr lang="en-US" dirty="0" smtClean="0">
                <a:latin typeface="PalatinoLinotype-Roman"/>
              </a:rPr>
              <a:t>access point. </a:t>
            </a:r>
            <a:r>
              <a:rPr lang="en-US" dirty="0"/>
              <a:t>This is relevant when </a:t>
            </a:r>
            <a:r>
              <a:rPr lang="en-US" dirty="0" smtClean="0"/>
              <a:t>we use </a:t>
            </a:r>
            <a:r>
              <a:rPr lang="en-US" dirty="0"/>
              <a:t>the IEEE 802.11ah for </a:t>
            </a:r>
            <a:r>
              <a:rPr lang="en-US" dirty="0" err="1"/>
              <a:t>IoT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688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IEEE 802.11 spectrum allocation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92899"/>
            <a:ext cx="8596668" cy="4548464"/>
          </a:xfrm>
        </p:spPr>
        <p:txBody>
          <a:bodyPr/>
          <a:lstStyle/>
          <a:p>
            <a:pPr algn="just"/>
            <a:r>
              <a:rPr lang="en-US" dirty="0"/>
              <a:t>The first 802.11 protocol used a spectrum in the 2 GHz and 5 GHz ISM region and </a:t>
            </a:r>
            <a:r>
              <a:rPr lang="en-US" dirty="0" smtClean="0"/>
              <a:t>evenly</a:t>
            </a:r>
            <a:r>
              <a:rPr lang="fa-IR" dirty="0" smtClean="0"/>
              <a:t> </a:t>
            </a:r>
            <a:r>
              <a:rPr lang="en-US" dirty="0" smtClean="0"/>
              <a:t>spaced </a:t>
            </a:r>
            <a:r>
              <a:rPr lang="en-US" dirty="0"/>
              <a:t>channels roughly 20 MHz apart from each other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The channel bandwidth was </a:t>
            </a:r>
            <a:r>
              <a:rPr lang="en-US" dirty="0" smtClean="0"/>
              <a:t>20</a:t>
            </a:r>
            <a:r>
              <a:rPr lang="fa-IR" dirty="0" smtClean="0"/>
              <a:t> </a:t>
            </a:r>
            <a:r>
              <a:rPr lang="en-US" dirty="0" smtClean="0"/>
              <a:t>MHz</a:t>
            </a:r>
            <a:r>
              <a:rPr lang="en-US" dirty="0"/>
              <a:t>, but later amendments from IEEE allowed 5 MHz and 10 MHz to operate as well.</a:t>
            </a:r>
            <a:endParaRPr lang="fa-IR" dirty="0" smtClean="0"/>
          </a:p>
          <a:p>
            <a:pPr algn="just"/>
            <a:r>
              <a:rPr lang="en-US" dirty="0" smtClean="0"/>
              <a:t>In</a:t>
            </a:r>
            <a:r>
              <a:rPr lang="fa-I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United States, 802.11b and g allow for eleven channels (other countries may support </a:t>
            </a:r>
            <a:r>
              <a:rPr lang="en-US" dirty="0" smtClean="0"/>
              <a:t>up</a:t>
            </a:r>
            <a:r>
              <a:rPr lang="fa-I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fourteen). </a:t>
            </a:r>
            <a:r>
              <a:rPr lang="en-US" dirty="0" smtClean="0"/>
              <a:t>Three </a:t>
            </a:r>
            <a:r>
              <a:rPr lang="en-US" dirty="0"/>
              <a:t>of the channels </a:t>
            </a:r>
            <a:r>
              <a:rPr lang="en-US" dirty="0" smtClean="0"/>
              <a:t>are</a:t>
            </a:r>
            <a:r>
              <a:rPr lang="fa-IR" dirty="0" smtClean="0"/>
              <a:t> </a:t>
            </a:r>
            <a:r>
              <a:rPr lang="en-US" dirty="0" smtClean="0"/>
              <a:t>non-overlapping </a:t>
            </a:r>
            <a:r>
              <a:rPr lang="en-US" dirty="0"/>
              <a:t>(1,6,11):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49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88" y="1432574"/>
            <a:ext cx="7912359" cy="5425426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0640" y="385665"/>
            <a:ext cx="8596668" cy="1320800"/>
          </a:xfrm>
        </p:spPr>
        <p:txBody>
          <a:bodyPr/>
          <a:lstStyle/>
          <a:p>
            <a:r>
              <a:rPr lang="en-US" b="1" dirty="0"/>
              <a:t>IEEE 802.11 spectrum allocation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067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Differences between 802.11b,g, and </a:t>
            </a:r>
            <a:r>
              <a:rPr lang="en-US" dirty="0" smtClean="0"/>
              <a:t>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7" y="1254197"/>
            <a:ext cx="7651102" cy="492661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184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689" y="396568"/>
            <a:ext cx="8596668" cy="1320800"/>
          </a:xfrm>
        </p:spPr>
        <p:txBody>
          <a:bodyPr/>
          <a:lstStyle/>
          <a:p>
            <a:r>
              <a:rPr lang="en-US" b="1" dirty="0"/>
              <a:t>802.15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17368"/>
            <a:ext cx="8596668" cy="4537027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WPAN networks have adopted protocols that are typically not </a:t>
            </a:r>
            <a:r>
              <a:rPr lang="en-US" dirty="0" smtClean="0"/>
              <a:t>TCP/IP</a:t>
            </a:r>
          </a:p>
          <a:p>
            <a:pPr algn="just"/>
            <a:r>
              <a:rPr lang="en-US" dirty="0" smtClean="0"/>
              <a:t>This chapter</a:t>
            </a:r>
          </a:p>
          <a:p>
            <a:pPr lvl="1" algn="just"/>
            <a:r>
              <a:rPr lang="en-US" dirty="0"/>
              <a:t>Internet protocol and transmission control protocol</a:t>
            </a:r>
            <a:endParaRPr lang="en-US" dirty="0" smtClean="0"/>
          </a:p>
          <a:p>
            <a:pPr lvl="1"/>
            <a:r>
              <a:rPr lang="en-US" dirty="0"/>
              <a:t>WPAN with IP – 6LoWPAN</a:t>
            </a:r>
          </a:p>
          <a:p>
            <a:pPr lvl="1"/>
            <a:r>
              <a:rPr lang="en-US" dirty="0"/>
              <a:t>WPAN with IP – thread</a:t>
            </a:r>
          </a:p>
          <a:p>
            <a:pPr lvl="1"/>
            <a:r>
              <a:rPr lang="en-US" dirty="0"/>
              <a:t>IEEE 802.11 protocols and WLAN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3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61731"/>
            <a:ext cx="8596668" cy="1320800"/>
          </a:xfrm>
        </p:spPr>
        <p:txBody>
          <a:bodyPr/>
          <a:lstStyle/>
          <a:p>
            <a:r>
              <a:rPr lang="en-US" b="1" dirty="0"/>
              <a:t>IEEE 802.11 modulation and encoding techniques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2531"/>
            <a:ext cx="8596668" cy="4558831"/>
          </a:xfrm>
        </p:spPr>
        <p:txBody>
          <a:bodyPr/>
          <a:lstStyle/>
          <a:p>
            <a:pPr algn="just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three basic forms include</a:t>
            </a:r>
            <a:r>
              <a:rPr lang="en-US" dirty="0" smtClean="0"/>
              <a:t>:</a:t>
            </a:r>
          </a:p>
          <a:p>
            <a:pPr lvl="1" algn="just"/>
            <a:r>
              <a:rPr lang="en-US" b="1" dirty="0"/>
              <a:t>Amplitude Shift Keying (ASK)</a:t>
            </a:r>
            <a:r>
              <a:rPr lang="en-US" dirty="0"/>
              <a:t>: This is a form of amplitude modulation. </a:t>
            </a:r>
            <a:r>
              <a:rPr lang="en-US" dirty="0" smtClean="0"/>
              <a:t>Binary 0 </a:t>
            </a:r>
            <a:r>
              <a:rPr lang="en-US" dirty="0"/>
              <a:t>is represented by one form of modulation amplitude and 1 a </a:t>
            </a:r>
            <a:r>
              <a:rPr lang="en-US" dirty="0" smtClean="0"/>
              <a:t>different amplitude.</a:t>
            </a:r>
          </a:p>
          <a:p>
            <a:pPr algn="just"/>
            <a:r>
              <a:rPr lang="en-US" b="1" dirty="0"/>
              <a:t>Frequency Shift Keying (FSK)</a:t>
            </a:r>
            <a:r>
              <a:rPr lang="en-US" dirty="0"/>
              <a:t>: This modulation technique modulates a </a:t>
            </a:r>
            <a:r>
              <a:rPr lang="en-US" dirty="0" smtClean="0"/>
              <a:t>carrier frequency </a:t>
            </a:r>
            <a:r>
              <a:rPr lang="en-US" dirty="0"/>
              <a:t>to represent 0 or 1. The simplest form shown in the following figure </a:t>
            </a:r>
            <a:r>
              <a:rPr lang="en-US" dirty="0" smtClean="0"/>
              <a:t>is </a:t>
            </a:r>
            <a:r>
              <a:rPr lang="en-US" b="1" dirty="0" smtClean="0"/>
              <a:t>Binary </a:t>
            </a:r>
            <a:r>
              <a:rPr lang="en-US" b="1" dirty="0"/>
              <a:t>Frequency Shift Keying </a:t>
            </a:r>
            <a:r>
              <a:rPr lang="en-US" dirty="0"/>
              <a:t>(</a:t>
            </a:r>
            <a:r>
              <a:rPr lang="en-US" b="1" dirty="0"/>
              <a:t>BPSK</a:t>
            </a:r>
            <a:r>
              <a:rPr lang="en-US" dirty="0"/>
              <a:t>), which is the form used in 802.11 </a:t>
            </a:r>
            <a:r>
              <a:rPr lang="en-US" dirty="0" smtClean="0"/>
              <a:t>and other </a:t>
            </a:r>
            <a:r>
              <a:rPr lang="en-US" dirty="0"/>
              <a:t>protocols. </a:t>
            </a:r>
            <a:endParaRPr lang="en-US" dirty="0" smtClean="0"/>
          </a:p>
          <a:p>
            <a:pPr algn="just"/>
            <a:r>
              <a:rPr lang="en-US" b="1" dirty="0"/>
              <a:t>Phase Shift Keying (PSK)</a:t>
            </a:r>
            <a:r>
              <a:rPr lang="en-US" dirty="0"/>
              <a:t>: Modulates the phase of a reference signal (</a:t>
            </a:r>
            <a:r>
              <a:rPr lang="en-US" dirty="0" smtClean="0"/>
              <a:t>carrier signal</a:t>
            </a:r>
            <a:r>
              <a:rPr lang="en-US" dirty="0"/>
              <a:t>). Used primarily in 802.11b, Bluetooth, and RFID tags.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8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028" y="105747"/>
            <a:ext cx="8596668" cy="1320800"/>
          </a:xfrm>
        </p:spPr>
        <p:txBody>
          <a:bodyPr/>
          <a:lstStyle/>
          <a:p>
            <a:r>
              <a:rPr lang="en-US" b="1" dirty="0"/>
              <a:t>IEEE 802.11 modulation and encoding techniques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978" y="774441"/>
            <a:ext cx="6282367" cy="608355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365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7044"/>
            <a:ext cx="8596668" cy="111656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Quadrature Amplitude </a:t>
            </a:r>
            <a:r>
              <a:rPr lang="en-US" b="1" dirty="0"/>
              <a:t>Modulation </a:t>
            </a:r>
            <a:r>
              <a:rPr lang="en-US" dirty="0"/>
              <a:t>(</a:t>
            </a:r>
            <a:r>
              <a:rPr lang="en-US" b="1" dirty="0"/>
              <a:t>QAM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368" y="851759"/>
            <a:ext cx="9223288" cy="498556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7951" y="1107161"/>
            <a:ext cx="254725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PalatinoLinotype-Roman"/>
              </a:rPr>
              <a:t>The 16-QAM has three amplitude levels and 12 total phases angles.</a:t>
            </a:r>
          </a:p>
          <a:p>
            <a:pPr algn="just"/>
            <a:r>
              <a:rPr lang="en-US" dirty="0">
                <a:latin typeface="PalatinoLinotype-Roman"/>
              </a:rPr>
              <a:t>This allows for 16 bits to be encoded. 802.11a and 802.11g can use 16-QAM and even </a:t>
            </a:r>
            <a:r>
              <a:rPr lang="en-US" dirty="0" smtClean="0">
                <a:latin typeface="PalatinoLinotype-Roman"/>
              </a:rPr>
              <a:t>higher</a:t>
            </a:r>
            <a:r>
              <a:rPr lang="fa-IR" dirty="0" smtClean="0">
                <a:latin typeface="PalatinoLinotype-Roman"/>
              </a:rPr>
              <a:t> </a:t>
            </a:r>
            <a:r>
              <a:rPr lang="en-US" dirty="0" smtClean="0">
                <a:latin typeface="PalatinoLinotype-Roman"/>
              </a:rPr>
              <a:t>density </a:t>
            </a:r>
            <a:r>
              <a:rPr lang="en-US" dirty="0">
                <a:latin typeface="PalatinoLinotype-Roman"/>
              </a:rPr>
              <a:t>64-QAM.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393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1959"/>
          </a:xfrm>
        </p:spPr>
        <p:txBody>
          <a:bodyPr/>
          <a:lstStyle/>
          <a:p>
            <a:r>
              <a:rPr lang="en-US" b="1" dirty="0"/>
              <a:t>IEEE 802.11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1559"/>
            <a:ext cx="8596668" cy="4529803"/>
          </a:xfrm>
        </p:spPr>
        <p:txBody>
          <a:bodyPr>
            <a:normAutofit/>
          </a:bodyPr>
          <a:lstStyle/>
          <a:p>
            <a:r>
              <a:rPr lang="en-US" dirty="0" smtClean="0"/>
              <a:t>Various types </a:t>
            </a:r>
            <a:r>
              <a:rPr lang="en-US" dirty="0"/>
              <a:t>of authentication used on Wi-Fi </a:t>
            </a:r>
            <a:r>
              <a:rPr lang="en-US" dirty="0" smtClean="0"/>
              <a:t>WLANs:</a:t>
            </a:r>
          </a:p>
          <a:p>
            <a:pPr lvl="1" algn="just"/>
            <a:r>
              <a:rPr lang="en-US" b="1" dirty="0"/>
              <a:t>WEP</a:t>
            </a:r>
            <a:r>
              <a:rPr lang="en-US" dirty="0"/>
              <a:t>: Wired equivalent privacy. This mode sends a key in plain text from </a:t>
            </a:r>
            <a:r>
              <a:rPr lang="en-US" dirty="0" smtClean="0"/>
              <a:t>the client</a:t>
            </a:r>
            <a:r>
              <a:rPr lang="en-US" dirty="0"/>
              <a:t>. The key is then encrypted and sent back to the client. WEP uses </a:t>
            </a:r>
            <a:r>
              <a:rPr lang="en-US" dirty="0" smtClean="0"/>
              <a:t>different size </a:t>
            </a:r>
            <a:r>
              <a:rPr lang="en-US" dirty="0"/>
              <a:t>keys but they are typically 128 bit or 256 </a:t>
            </a:r>
            <a:r>
              <a:rPr lang="en-US" dirty="0" smtClean="0"/>
              <a:t>bit. WEP </a:t>
            </a:r>
            <a:r>
              <a:rPr lang="en-US" dirty="0"/>
              <a:t>uses a shared key, </a:t>
            </a:r>
            <a:r>
              <a:rPr lang="en-US" dirty="0" smtClean="0"/>
              <a:t>which means </a:t>
            </a:r>
            <a:r>
              <a:rPr lang="en-US" dirty="0"/>
              <a:t>that the same key is available to all clients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WPA</a:t>
            </a:r>
            <a:r>
              <a:rPr lang="en-US" dirty="0"/>
              <a:t>: Wi-Fi protected access (or WPA-Enterprise) was developed as the </a:t>
            </a:r>
            <a:r>
              <a:rPr lang="en-US" dirty="0" smtClean="0"/>
              <a:t>IEEE 802.11i </a:t>
            </a:r>
            <a:r>
              <a:rPr lang="en-US" dirty="0"/>
              <a:t>security </a:t>
            </a:r>
            <a:r>
              <a:rPr lang="en-US" dirty="0" smtClean="0"/>
              <a:t>standard.</a:t>
            </a:r>
            <a:r>
              <a:rPr lang="en-US" dirty="0"/>
              <a:t> One significant difference is WPA uses a </a:t>
            </a:r>
            <a:r>
              <a:rPr lang="en-US" b="1" dirty="0" smtClean="0"/>
              <a:t>Temporal Key </a:t>
            </a:r>
            <a:r>
              <a:rPr lang="en-US" b="1" dirty="0"/>
              <a:t>Integrity Protocol </a:t>
            </a:r>
            <a:r>
              <a:rPr lang="en-US" dirty="0"/>
              <a:t>(</a:t>
            </a:r>
            <a:r>
              <a:rPr lang="en-US" b="1" dirty="0"/>
              <a:t>TKIP</a:t>
            </a:r>
            <a:r>
              <a:rPr lang="en-US" dirty="0"/>
              <a:t>), which performs per-packet key mixing and </a:t>
            </a:r>
            <a:r>
              <a:rPr lang="en-US" dirty="0" smtClean="0"/>
              <a:t>rekeying. This </a:t>
            </a:r>
            <a:r>
              <a:rPr lang="en-US" dirty="0"/>
              <a:t>means that each packet will use a different key to encrypt </a:t>
            </a:r>
            <a:r>
              <a:rPr lang="en-US" dirty="0" smtClean="0"/>
              <a:t>itself, unlike </a:t>
            </a:r>
            <a:r>
              <a:rPr lang="en-US" dirty="0"/>
              <a:t>in the case of </a:t>
            </a:r>
            <a:r>
              <a:rPr lang="en-US" dirty="0" smtClean="0"/>
              <a:t>WEP.</a:t>
            </a:r>
          </a:p>
          <a:p>
            <a:pPr lvl="1" algn="just"/>
            <a:r>
              <a:rPr lang="en-US" b="1" dirty="0" smtClean="0"/>
              <a:t>WPA-PSK</a:t>
            </a:r>
            <a:r>
              <a:rPr lang="en-US" dirty="0"/>
              <a:t>: WPA pre-shared key or WPA-Personal. This mode exists where </a:t>
            </a:r>
            <a:r>
              <a:rPr lang="en-US" dirty="0" smtClean="0"/>
              <a:t>there is </a:t>
            </a:r>
            <a:r>
              <a:rPr lang="en-US" dirty="0"/>
              <a:t>no 802.11 authentication infrastructure. Here, one uses a passphrase as a </a:t>
            </a:r>
            <a:r>
              <a:rPr lang="en-US" dirty="0" err="1" smtClean="0"/>
              <a:t>preshared</a:t>
            </a:r>
            <a:r>
              <a:rPr lang="en-US" dirty="0" smtClean="0"/>
              <a:t> key</a:t>
            </a:r>
            <a:r>
              <a:rPr lang="en-US" dirty="0"/>
              <a:t>. Each STA can have their own pre-shared key associated with </a:t>
            </a:r>
            <a:r>
              <a:rPr lang="en-US" dirty="0" smtClean="0"/>
              <a:t>its MAC </a:t>
            </a:r>
            <a:r>
              <a:rPr lang="en-US" dirty="0"/>
              <a:t>address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WPA2</a:t>
            </a:r>
            <a:r>
              <a:rPr lang="en-US" dirty="0"/>
              <a:t>: This replaces the original WPA design. WPA2 uses AES for </a:t>
            </a:r>
            <a:r>
              <a:rPr lang="en-US" dirty="0" smtClean="0"/>
              <a:t>encryption, which </a:t>
            </a:r>
            <a:r>
              <a:rPr lang="en-US" dirty="0"/>
              <a:t>is much stronger than TKIP in WPA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34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6645"/>
          </a:xfrm>
        </p:spPr>
        <p:txBody>
          <a:bodyPr/>
          <a:lstStyle/>
          <a:p>
            <a:r>
              <a:rPr lang="en-US" b="1" dirty="0"/>
              <a:t>IEEE 802.11p vehicle-to-vehicle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46245"/>
            <a:ext cx="8596668" cy="4595117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Vehicular networks (sometimes called vehicular ad hoc networks or VANET) </a:t>
            </a:r>
            <a:r>
              <a:rPr lang="en-US" dirty="0" smtClean="0"/>
              <a:t>are</a:t>
            </a:r>
            <a:r>
              <a:rPr lang="fa-IR" dirty="0" smtClean="0"/>
              <a:t> </a:t>
            </a:r>
            <a:r>
              <a:rPr lang="en-US" dirty="0" smtClean="0"/>
              <a:t>spontaneous </a:t>
            </a:r>
            <a:r>
              <a:rPr lang="en-US" dirty="0"/>
              <a:t>and unstructured, operating as a car moves around a city while </a:t>
            </a:r>
            <a:r>
              <a:rPr lang="en-US" dirty="0" smtClean="0"/>
              <a:t>interacting</a:t>
            </a:r>
            <a:r>
              <a:rPr lang="fa-I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other vehicles and infrastructure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The goal of this network is to provide a standard and secure V2V </a:t>
            </a:r>
            <a:r>
              <a:rPr lang="en-US" dirty="0" smtClean="0"/>
              <a:t>and</a:t>
            </a:r>
            <a:r>
              <a:rPr lang="fa-IR" dirty="0" smtClean="0"/>
              <a:t> </a:t>
            </a:r>
            <a:r>
              <a:rPr lang="en-US" dirty="0" smtClean="0"/>
              <a:t>V2I </a:t>
            </a:r>
            <a:r>
              <a:rPr lang="en-US" dirty="0"/>
              <a:t>system used for vehicular safety, toll collection, traffic status/warnings, </a:t>
            </a:r>
            <a:r>
              <a:rPr lang="en-US" dirty="0" smtClean="0"/>
              <a:t>roadside</a:t>
            </a:r>
            <a:r>
              <a:rPr lang="fa-IR" dirty="0" smtClean="0"/>
              <a:t> </a:t>
            </a:r>
            <a:r>
              <a:rPr lang="en-US" dirty="0" smtClean="0"/>
              <a:t>assistance</a:t>
            </a:r>
            <a:r>
              <a:rPr lang="en-US" dirty="0"/>
              <a:t>, and e-commerce within a vehicle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There are two types of nodes in the network</a:t>
            </a:r>
            <a:r>
              <a:rPr lang="en-US" dirty="0" smtClean="0"/>
              <a:t>.</a:t>
            </a:r>
            <a:endParaRPr lang="fa-IR" dirty="0" smtClean="0"/>
          </a:p>
          <a:p>
            <a:pPr lvl="1" algn="just"/>
            <a:r>
              <a:rPr lang="en-US" dirty="0"/>
              <a:t>First is the </a:t>
            </a:r>
            <a:r>
              <a:rPr lang="en-US" b="1" dirty="0"/>
              <a:t>road-side unit </a:t>
            </a:r>
            <a:r>
              <a:rPr lang="en-US" dirty="0"/>
              <a:t>(</a:t>
            </a:r>
            <a:r>
              <a:rPr lang="en-US" b="1" dirty="0"/>
              <a:t>RSU</a:t>
            </a:r>
            <a:r>
              <a:rPr lang="en-US" dirty="0"/>
              <a:t>), </a:t>
            </a:r>
            <a:r>
              <a:rPr lang="en-US" dirty="0" smtClean="0"/>
              <a:t>which</a:t>
            </a:r>
            <a:r>
              <a:rPr lang="fa-I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 fixed location device much like an access point. It services to bridge vehicles </a:t>
            </a:r>
            <a:r>
              <a:rPr lang="en-US" dirty="0" smtClean="0"/>
              <a:t>and</a:t>
            </a:r>
            <a:r>
              <a:rPr lang="fa-IR" dirty="0" smtClean="0"/>
              <a:t> </a:t>
            </a:r>
            <a:r>
              <a:rPr lang="en-US" dirty="0" smtClean="0"/>
              <a:t>moving </a:t>
            </a:r>
            <a:r>
              <a:rPr lang="en-US" dirty="0"/>
              <a:t>devices to the internet for application service usage and access to trust </a:t>
            </a:r>
            <a:r>
              <a:rPr lang="en-US" dirty="0" smtClean="0"/>
              <a:t>authorities.</a:t>
            </a:r>
            <a:endParaRPr lang="fa-IR" dirty="0" smtClean="0"/>
          </a:p>
          <a:p>
            <a:pPr lvl="1" algn="just"/>
            <a:r>
              <a:rPr lang="en-US" dirty="0" smtClean="0"/>
              <a:t>The </a:t>
            </a:r>
            <a:r>
              <a:rPr lang="en-US" dirty="0"/>
              <a:t>other node type is the </a:t>
            </a:r>
            <a:r>
              <a:rPr lang="en-US" b="1" dirty="0"/>
              <a:t>on-board unit </a:t>
            </a:r>
            <a:r>
              <a:rPr lang="en-US" dirty="0"/>
              <a:t>(</a:t>
            </a:r>
            <a:r>
              <a:rPr lang="en-US" b="1" dirty="0"/>
              <a:t>OBU</a:t>
            </a:r>
            <a:r>
              <a:rPr lang="en-US" dirty="0"/>
              <a:t>), which resides in the vehicle. It is </a:t>
            </a:r>
            <a:r>
              <a:rPr lang="en-US" dirty="0" smtClean="0"/>
              <a:t>capable</a:t>
            </a:r>
            <a:r>
              <a:rPr lang="fa-I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communicating to other OBUs and the fixed RSUs when needed.</a:t>
            </a:r>
            <a:endParaRPr lang="fa-IR" dirty="0" smtClean="0"/>
          </a:p>
          <a:p>
            <a:pPr algn="just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180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52400"/>
            <a:ext cx="8596668" cy="1320800"/>
          </a:xfrm>
        </p:spPr>
        <p:txBody>
          <a:bodyPr/>
          <a:lstStyle/>
          <a:p>
            <a:r>
              <a:rPr lang="en-US" b="1" dirty="0"/>
              <a:t>IEEE 802.11p vehicle-to-vehicle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72612"/>
            <a:ext cx="6748963" cy="573387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0154" y="1343809"/>
            <a:ext cx="26903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PalatinoLinotype-Roman"/>
              </a:rPr>
              <a:t>The fundamental usage model of 802.11p is to create and associate to ad hoc networks</a:t>
            </a:r>
          </a:p>
          <a:p>
            <a:pPr algn="just"/>
            <a:r>
              <a:rPr lang="en-US" dirty="0">
                <a:latin typeface="PalatinoLinotype-Roman"/>
              </a:rPr>
              <a:t>rapidly.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4091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IEEE 802.11p Features and 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features of IEEE 802.11p and differences with </a:t>
            </a:r>
            <a:r>
              <a:rPr lang="en-US" dirty="0" smtClean="0"/>
              <a:t>the IEEE </a:t>
            </a:r>
            <a:r>
              <a:rPr lang="en-US" dirty="0"/>
              <a:t>802.11a standards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/>
              <a:t>Channel width is 10 MHz instead of 20 MHz used in 802.11a.</a:t>
            </a:r>
          </a:p>
          <a:p>
            <a:pPr lvl="1" algn="just"/>
            <a:r>
              <a:rPr lang="en-US" dirty="0"/>
              <a:t>IEEE 802.11p operates in the 75 MHz bandwidth of the 5.9 GHz space. </a:t>
            </a:r>
            <a:r>
              <a:rPr lang="en-US" dirty="0" smtClean="0"/>
              <a:t>This implies </a:t>
            </a:r>
            <a:r>
              <a:rPr lang="en-US" dirty="0"/>
              <a:t>there are a total of seven channels available (one control channel, </a:t>
            </a:r>
            <a:r>
              <a:rPr lang="en-US" dirty="0" smtClean="0"/>
              <a:t>two critical</a:t>
            </a:r>
            <a:r>
              <a:rPr lang="en-US" dirty="0"/>
              <a:t>, and four services channels).</a:t>
            </a:r>
          </a:p>
          <a:p>
            <a:pPr lvl="1" algn="just"/>
            <a:r>
              <a:rPr lang="en-US" dirty="0"/>
              <a:t>It supports half of the bit rates as compared to 802.11a; that </a:t>
            </a:r>
            <a:r>
              <a:rPr lang="en-US" dirty="0" smtClean="0"/>
              <a:t>is, 3/4.5/6/9/12/18/24/27 </a:t>
            </a:r>
            <a:r>
              <a:rPr lang="en-US" dirty="0"/>
              <a:t>Mbps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It has the same modulation schemes such as BPSK/QPSK/16QAM/64QAM and </a:t>
            </a:r>
            <a:r>
              <a:rPr lang="en-US" dirty="0" smtClean="0"/>
              <a:t>52 subcarriers.</a:t>
            </a:r>
          </a:p>
          <a:p>
            <a:pPr lvl="1" algn="just"/>
            <a:r>
              <a:rPr lang="en-US" dirty="0"/>
              <a:t>The symbol duration has become double compared </a:t>
            </a:r>
            <a:r>
              <a:rPr lang="en-US" dirty="0" smtClean="0"/>
              <a:t>to 802.11a</a:t>
            </a:r>
            <a:r>
              <a:rPr lang="en-US" dirty="0"/>
              <a:t>: IEEE 802.11p supports 8 </a:t>
            </a:r>
            <a:r>
              <a:rPr lang="en-US" dirty="0" err="1"/>
              <a:t>μs</a:t>
            </a:r>
            <a:r>
              <a:rPr lang="en-US" dirty="0"/>
              <a:t> while 11a supports 4μs.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0726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61731"/>
            <a:ext cx="8596668" cy="752669"/>
          </a:xfrm>
        </p:spPr>
        <p:txBody>
          <a:bodyPr/>
          <a:lstStyle/>
          <a:p>
            <a:r>
              <a:rPr lang="en-US" dirty="0" smtClean="0"/>
              <a:t>IEEE 802.11p protocol stack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16" y="1071772"/>
            <a:ext cx="8222112" cy="410671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M. Ahmadi, 2020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3976" y="993919"/>
            <a:ext cx="257683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PalatinoLinotype-Bold"/>
              </a:rPr>
              <a:t>1609.1</a:t>
            </a:r>
            <a:r>
              <a:rPr lang="en-US" dirty="0">
                <a:latin typeface="PalatinoLinotype-Roman"/>
              </a:rPr>
              <a:t>: Wave resource manager. Allocates and provisions resources as needed.</a:t>
            </a:r>
          </a:p>
          <a:p>
            <a:pPr algn="just"/>
            <a:r>
              <a:rPr lang="en-US" b="1" dirty="0">
                <a:latin typeface="PalatinoLinotype-Bold"/>
              </a:rPr>
              <a:t>1609.2</a:t>
            </a:r>
            <a:r>
              <a:rPr lang="en-US" dirty="0">
                <a:latin typeface="PalatinoLinotype-Roman"/>
              </a:rPr>
              <a:t>: Defines security services for application and management messages. </a:t>
            </a:r>
            <a:r>
              <a:rPr lang="en-US" dirty="0" smtClean="0">
                <a:latin typeface="PalatinoLinotype-Roman"/>
              </a:rPr>
              <a:t>This layer </a:t>
            </a:r>
            <a:r>
              <a:rPr lang="en-US" dirty="0">
                <a:latin typeface="PalatinoLinotype-Roman"/>
              </a:rPr>
              <a:t>also provides two modes of encryption. A public-key algorithm using </a:t>
            </a:r>
            <a:r>
              <a:rPr lang="en-US" dirty="0" smtClean="0">
                <a:latin typeface="PalatinoLinotype-Roman"/>
              </a:rPr>
              <a:t>the signing </a:t>
            </a:r>
            <a:r>
              <a:rPr lang="en-US" dirty="0">
                <a:latin typeface="PalatinoLinotype-Roman"/>
              </a:rPr>
              <a:t>algorithm ECDSA can be used. Alternatively, a symmetric algorithm</a:t>
            </a:r>
          </a:p>
          <a:p>
            <a:pPr algn="just"/>
            <a:r>
              <a:rPr lang="en-US" dirty="0">
                <a:latin typeface="PalatinoLinotype-Roman"/>
              </a:rPr>
              <a:t>based on AES-128 in CCM mode is available</a:t>
            </a:r>
            <a:r>
              <a:rPr lang="en-US" dirty="0" smtClean="0">
                <a:latin typeface="PalatinoLinotype-Roman"/>
              </a:rPr>
              <a:t>.</a:t>
            </a:r>
            <a:endParaRPr lang="en-US" dirty="0">
              <a:latin typeface="PalatinoLinotype-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07863" y="5300594"/>
            <a:ext cx="81290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PalatinoLinotype-Bold"/>
              </a:rPr>
              <a:t>1609.3</a:t>
            </a:r>
            <a:r>
              <a:rPr lang="en-US" dirty="0">
                <a:latin typeface="PalatinoLinotype-Roman"/>
              </a:rPr>
              <a:t>: Assists with connection setup and management of WAVE compliant</a:t>
            </a:r>
          </a:p>
          <a:p>
            <a:r>
              <a:rPr lang="en-US" dirty="0">
                <a:latin typeface="PalatinoLinotype-Roman"/>
              </a:rPr>
              <a:t>devices.</a:t>
            </a:r>
          </a:p>
          <a:p>
            <a:r>
              <a:rPr lang="en-US" b="1" dirty="0">
                <a:latin typeface="PalatinoLinotype-Bold"/>
              </a:rPr>
              <a:t>1609.4</a:t>
            </a:r>
            <a:r>
              <a:rPr lang="en-US" dirty="0">
                <a:latin typeface="PalatinoLinotype-Roman"/>
              </a:rPr>
              <a:t>: Provides multi-channel operation above the 802.11p MAC layer.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0949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96416"/>
            <a:ext cx="8596668" cy="1320800"/>
          </a:xfrm>
        </p:spPr>
        <p:txBody>
          <a:bodyPr/>
          <a:lstStyle/>
          <a:p>
            <a:r>
              <a:rPr lang="en-US" b="1" dirty="0"/>
              <a:t>IEEE 802.11ah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737118"/>
            <a:ext cx="8596668" cy="5304245"/>
          </a:xfrm>
        </p:spPr>
        <p:txBody>
          <a:bodyPr/>
          <a:lstStyle/>
          <a:p>
            <a:pPr algn="just"/>
            <a:r>
              <a:rPr lang="en-US" dirty="0"/>
              <a:t>Based on 802.11ac architecture and PHY, 802.11ah is a variant of the wireless </a:t>
            </a:r>
            <a:r>
              <a:rPr lang="en-US" dirty="0" smtClean="0"/>
              <a:t>protocols targeted </a:t>
            </a:r>
            <a:r>
              <a:rPr lang="en-US" dirty="0"/>
              <a:t>for the </a:t>
            </a:r>
            <a:r>
              <a:rPr lang="en-US" dirty="0" err="1"/>
              <a:t>IoT</a:t>
            </a:r>
            <a:r>
              <a:rPr lang="en-US" dirty="0"/>
              <a:t>. The design attempts to optimize for constrained sensor devices </a:t>
            </a:r>
            <a:r>
              <a:rPr lang="en-US" dirty="0" smtClean="0"/>
              <a:t>that require </a:t>
            </a:r>
            <a:r>
              <a:rPr lang="en-US" dirty="0"/>
              <a:t>long battery life and can optimize range and bandwidth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 smtClean="0"/>
              <a:t>IEEE 802.11ah, specifications</a:t>
            </a:r>
            <a:endParaRPr lang="fa-IR" dirty="0" smtClean="0"/>
          </a:p>
          <a:p>
            <a:pPr lvl="1" algn="just"/>
            <a:r>
              <a:rPr lang="en-US" dirty="0"/>
              <a:t>Operates in 900 MHz spectrum. This allows for good propagation </a:t>
            </a:r>
            <a:r>
              <a:rPr lang="en-US" dirty="0" smtClean="0"/>
              <a:t>and</a:t>
            </a:r>
            <a:r>
              <a:rPr lang="fa-IR" dirty="0" smtClean="0"/>
              <a:t> </a:t>
            </a:r>
            <a:r>
              <a:rPr lang="en-US" dirty="0" smtClean="0"/>
              <a:t>penetration </a:t>
            </a:r>
            <a:r>
              <a:rPr lang="en-US" dirty="0"/>
              <a:t>of materials and atmospheric conditions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Fast association for networks of thousands of STAs using two </a:t>
            </a:r>
            <a:r>
              <a:rPr lang="en-US" dirty="0" smtClean="0"/>
              <a:t>different authentication </a:t>
            </a:r>
            <a:r>
              <a:rPr lang="en-US" dirty="0"/>
              <a:t>methods to limit contention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Provides connectivity to thousands of devices under a single access point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Allows for advanced power management on each 802.11ah node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Allows for non-star topology communication through the use of </a:t>
            </a:r>
            <a:r>
              <a:rPr lang="en-US" dirty="0" smtClean="0"/>
              <a:t>Restricted Access </a:t>
            </a:r>
            <a:r>
              <a:rPr lang="en-US" dirty="0"/>
              <a:t>Windows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Allows for </a:t>
            </a:r>
            <a:r>
              <a:rPr lang="en-US" dirty="0" err="1"/>
              <a:t>sectorization</a:t>
            </a:r>
            <a:r>
              <a:rPr lang="en-US" dirty="0"/>
              <a:t>, which enables antennas to be grouped to cover </a:t>
            </a:r>
            <a:r>
              <a:rPr lang="en-US" dirty="0" smtClean="0"/>
              <a:t>different regions </a:t>
            </a:r>
            <a:r>
              <a:rPr lang="en-US" dirty="0"/>
              <a:t>of a BSS (called sectors).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134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IEEE 802.11ah topology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731" y="1270000"/>
            <a:ext cx="3493450" cy="388077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T</a:t>
            </a:r>
            <a:r>
              <a:rPr lang="en-US" dirty="0" smtClean="0"/>
              <a:t>here </a:t>
            </a:r>
            <a:r>
              <a:rPr lang="en-US" dirty="0"/>
              <a:t>are three types of stations in an 802.11ah network:</a:t>
            </a:r>
          </a:p>
          <a:p>
            <a:pPr lvl="1" algn="just"/>
            <a:r>
              <a:rPr lang="en-US" b="1" dirty="0"/>
              <a:t>Root access point</a:t>
            </a:r>
            <a:r>
              <a:rPr lang="en-US" dirty="0"/>
              <a:t>: The </a:t>
            </a:r>
            <a:r>
              <a:rPr lang="en-US" dirty="0" smtClean="0"/>
              <a:t>principle </a:t>
            </a:r>
            <a:r>
              <a:rPr lang="en-US" dirty="0"/>
              <a:t>root. Typically, serves as a gateway to </a:t>
            </a:r>
            <a:r>
              <a:rPr lang="en-US" dirty="0" smtClean="0"/>
              <a:t>other networks </a:t>
            </a:r>
            <a:r>
              <a:rPr lang="en-US" dirty="0"/>
              <a:t>(WAN).</a:t>
            </a:r>
          </a:p>
          <a:p>
            <a:pPr lvl="1" algn="just"/>
            <a:r>
              <a:rPr lang="en-US" b="1" dirty="0"/>
              <a:t>STA</a:t>
            </a:r>
            <a:r>
              <a:rPr lang="en-US" dirty="0"/>
              <a:t>: The typical 802.11 station or end point client.</a:t>
            </a:r>
          </a:p>
          <a:p>
            <a:pPr lvl="1" algn="just"/>
            <a:r>
              <a:rPr lang="en-US" b="1" dirty="0"/>
              <a:t>Relay node</a:t>
            </a:r>
            <a:r>
              <a:rPr lang="en-US" dirty="0"/>
              <a:t>: A special node that combines an AP interface to STAs residing to </a:t>
            </a:r>
            <a:r>
              <a:rPr lang="en-US" dirty="0" smtClean="0"/>
              <a:t>a lower </a:t>
            </a:r>
            <a:r>
              <a:rPr lang="en-US" dirty="0"/>
              <a:t>BSS and an STA interface to other relay nodes or a root AP on the </a:t>
            </a:r>
            <a:r>
              <a:rPr lang="en-US" dirty="0" smtClean="0"/>
              <a:t>upper BSS</a:t>
            </a:r>
            <a:r>
              <a:rPr lang="en-US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784" y="1346981"/>
            <a:ext cx="6856953" cy="399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74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IP role in </a:t>
            </a:r>
            <a:r>
              <a:rPr lang="en-US" b="1" dirty="0" err="1"/>
              <a:t>IoT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7585"/>
            <a:ext cx="8765246" cy="461377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IP is the standard form of global communication for various reasons</a:t>
            </a:r>
            <a:r>
              <a:rPr lang="en-US" dirty="0" smtClean="0"/>
              <a:t>:</a:t>
            </a:r>
          </a:p>
          <a:p>
            <a:pPr lvl="1" algn="just"/>
            <a:r>
              <a:rPr lang="en-US" b="1" dirty="0"/>
              <a:t>Ubiquity</a:t>
            </a:r>
            <a:r>
              <a:rPr lang="en-US" dirty="0"/>
              <a:t>: IP stacks are provided by nearly every operating system and </a:t>
            </a:r>
            <a:r>
              <a:rPr lang="en-US" dirty="0" smtClean="0"/>
              <a:t>every medium</a:t>
            </a:r>
            <a:r>
              <a:rPr lang="en-US" dirty="0"/>
              <a:t>. IP communication protocols are capable of running on various </a:t>
            </a:r>
            <a:r>
              <a:rPr lang="en-US" dirty="0" smtClean="0"/>
              <a:t>WPAN systems</a:t>
            </a:r>
            <a:r>
              <a:rPr lang="en-US" dirty="0"/>
              <a:t>, cellular, copper wire, fiber-optic, PCI Express, and satellite systems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Longevity</a:t>
            </a:r>
            <a:r>
              <a:rPr lang="en-US" dirty="0"/>
              <a:t>: TCP was established in 1974, and the IPv4 standard still in use </a:t>
            </a:r>
            <a:r>
              <a:rPr lang="en-US" dirty="0" smtClean="0"/>
              <a:t>today was </a:t>
            </a:r>
            <a:r>
              <a:rPr lang="en-US" dirty="0"/>
              <a:t>designed in 1978. It has withstood the test of time for 40 years. Longevity </a:t>
            </a:r>
            <a:r>
              <a:rPr lang="en-US" dirty="0" smtClean="0"/>
              <a:t>is paramount </a:t>
            </a:r>
            <a:r>
              <a:rPr lang="en-US" dirty="0"/>
              <a:t>for many industrial and field </a:t>
            </a:r>
            <a:r>
              <a:rPr lang="en-US" dirty="0" err="1"/>
              <a:t>IoT</a:t>
            </a:r>
            <a:r>
              <a:rPr lang="en-US" dirty="0"/>
              <a:t> solutions that must support </a:t>
            </a:r>
            <a:r>
              <a:rPr lang="en-US" dirty="0" smtClean="0"/>
              <a:t>devices and </a:t>
            </a:r>
            <a:r>
              <a:rPr lang="en-US" dirty="0"/>
              <a:t>systems for decades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Standards-based</a:t>
            </a:r>
            <a:r>
              <a:rPr lang="en-US" dirty="0"/>
              <a:t>: TCP/IP is governed by the Internet Engineering Task </a:t>
            </a:r>
            <a:r>
              <a:rPr lang="en-US" dirty="0" smtClean="0"/>
              <a:t>Force (IETF).</a:t>
            </a:r>
          </a:p>
          <a:p>
            <a:pPr lvl="1" algn="just"/>
            <a:r>
              <a:rPr lang="en-US" b="1" dirty="0"/>
              <a:t>Scalability</a:t>
            </a:r>
            <a:r>
              <a:rPr lang="en-US" dirty="0"/>
              <a:t>: IP has demonstrated scale and adoption. IP networks </a:t>
            </a:r>
            <a:r>
              <a:rPr lang="en-US" dirty="0" smtClean="0"/>
              <a:t>have demonstrated </a:t>
            </a:r>
            <a:r>
              <a:rPr lang="en-US" dirty="0"/>
              <a:t>massive scaling to billions of users and many more devices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Reliability</a:t>
            </a:r>
            <a:r>
              <a:rPr lang="en-US" dirty="0"/>
              <a:t>: IP at its heart is a reliable protocol for data transmission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Manageability</a:t>
            </a:r>
            <a:r>
              <a:rPr lang="en-US" dirty="0"/>
              <a:t>: Various tools exist to manage IP networks and devices on an </a:t>
            </a:r>
            <a:r>
              <a:rPr lang="en-US" dirty="0" smtClean="0"/>
              <a:t>IP network</a:t>
            </a:r>
            <a:r>
              <a:rPr lang="en-US" dirty="0"/>
              <a:t>. Modeling tools, network sniffers, diagnostic tools, and </a:t>
            </a:r>
            <a:r>
              <a:rPr lang="en-US" dirty="0" smtClean="0"/>
              <a:t>various appliances </a:t>
            </a:r>
            <a:r>
              <a:rPr lang="en-US" dirty="0"/>
              <a:t>exist to assist in building, scaling, and maintaining networks.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802.11ah vs 802.15.4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0342" y="1507464"/>
            <a:ext cx="6774551" cy="471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77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5747"/>
            <a:ext cx="8596668" cy="901959"/>
          </a:xfrm>
        </p:spPr>
        <p:txBody>
          <a:bodyPr/>
          <a:lstStyle/>
          <a:p>
            <a:r>
              <a:rPr lang="en-US" b="1" dirty="0"/>
              <a:t>WPAN with IP – 6LoWPAN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07707"/>
            <a:ext cx="8596668" cy="50336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b="1" dirty="0"/>
              <a:t>6LoWPAN</a:t>
            </a:r>
            <a:r>
              <a:rPr lang="en-US" dirty="0"/>
              <a:t> is an acronym that stands for </a:t>
            </a:r>
            <a:r>
              <a:rPr lang="en-US" b="1" dirty="0"/>
              <a:t>IPV6 over low power </a:t>
            </a:r>
            <a:r>
              <a:rPr lang="en-US" b="1" dirty="0" smtClean="0"/>
              <a:t>WPANs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principal advantage of </a:t>
            </a:r>
            <a:r>
              <a:rPr lang="en-US" dirty="0" smtClean="0"/>
              <a:t>6LoWPAN is </a:t>
            </a:r>
            <a:r>
              <a:rPr lang="en-US" dirty="0"/>
              <a:t>that the simplest of sensors can have IP addressability and act as a network citizen </a:t>
            </a:r>
            <a:r>
              <a:rPr lang="en-US" dirty="0" smtClean="0"/>
              <a:t>over 3G/4G/LTE/Wi-Fi/Ethernet </a:t>
            </a:r>
            <a:r>
              <a:rPr lang="en-US" dirty="0"/>
              <a:t>routers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A secondary effect is that IPV6 provides </a:t>
            </a:r>
            <a:r>
              <a:rPr lang="en-US" dirty="0" smtClean="0"/>
              <a:t>significant theoretical </a:t>
            </a:r>
            <a:r>
              <a:rPr lang="en-US" dirty="0"/>
              <a:t>addressability of </a:t>
            </a:r>
            <a:r>
              <a:rPr lang="en-US" dirty="0" smtClean="0"/>
              <a:t>2^128 </a:t>
            </a:r>
            <a:r>
              <a:rPr lang="en-US" dirty="0"/>
              <a:t>or </a:t>
            </a:r>
            <a:r>
              <a:rPr lang="en-US" dirty="0" smtClean="0"/>
              <a:t>3.4x10^38 </a:t>
            </a:r>
            <a:r>
              <a:rPr lang="en-US" dirty="0"/>
              <a:t>unique addresses.</a:t>
            </a:r>
            <a:endParaRPr lang="en-US" dirty="0" smtClean="0"/>
          </a:p>
          <a:p>
            <a:pPr algn="just"/>
            <a:r>
              <a:rPr lang="en-US" dirty="0"/>
              <a:t>6LoWPAN networks are mesh networks residing on the periphery of larger networks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6LoWPAN networks can be conjoined with multiple edge routers; this </a:t>
            </a:r>
            <a:r>
              <a:rPr lang="en-US" dirty="0" smtClean="0"/>
              <a:t>is called </a:t>
            </a:r>
            <a:r>
              <a:rPr lang="en-US" b="1" dirty="0"/>
              <a:t>multi-homing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An edge router (also known as border router) is necessary for a 6LoWPAN architecture as </a:t>
            </a:r>
            <a:r>
              <a:rPr lang="en-US" dirty="0" smtClean="0"/>
              <a:t>it has </a:t>
            </a:r>
            <a:r>
              <a:rPr lang="en-US" dirty="0"/>
              <a:t>four functions:</a:t>
            </a:r>
          </a:p>
          <a:p>
            <a:pPr lvl="1" algn="just"/>
            <a:r>
              <a:rPr lang="en-US" dirty="0"/>
              <a:t>Handles the communication to the 6LoWPAN devices and relays data to </a:t>
            </a:r>
            <a:r>
              <a:rPr lang="en-US" dirty="0" smtClean="0"/>
              <a:t>the internet</a:t>
            </a:r>
            <a:r>
              <a:rPr lang="en-US" dirty="0"/>
              <a:t>.</a:t>
            </a:r>
          </a:p>
          <a:p>
            <a:pPr lvl="1" algn="just"/>
            <a:r>
              <a:rPr lang="en-US" dirty="0"/>
              <a:t>Performs compression of IPv6 headers by reducing a 40-byte IPv6 header and </a:t>
            </a:r>
            <a:r>
              <a:rPr lang="en-US" dirty="0" smtClean="0"/>
              <a:t>8- byte </a:t>
            </a:r>
            <a:r>
              <a:rPr lang="en-US" dirty="0"/>
              <a:t>UDP headers for efficiency in a sensor network. A typical 40-byte </a:t>
            </a:r>
            <a:r>
              <a:rPr lang="en-US" dirty="0" smtClean="0"/>
              <a:t>IPv6 header </a:t>
            </a:r>
            <a:r>
              <a:rPr lang="en-US" dirty="0"/>
              <a:t>can compress to two to 20-bytes depending on usage.</a:t>
            </a:r>
          </a:p>
          <a:p>
            <a:pPr lvl="1" algn="just"/>
            <a:r>
              <a:rPr lang="en-US" dirty="0"/>
              <a:t>Initiates the 6LoWPAN network.</a:t>
            </a:r>
          </a:p>
          <a:p>
            <a:pPr lvl="1" algn="just"/>
            <a:r>
              <a:rPr lang="en-US" dirty="0"/>
              <a:t>Exchanges data between devices on the 6LoWPAN network.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55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6-LOWPAN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three types of nodes within the 6LoWPAN mesh:</a:t>
            </a:r>
          </a:p>
          <a:p>
            <a:pPr lvl="1" algn="just"/>
            <a:r>
              <a:rPr lang="en-US" b="1" dirty="0"/>
              <a:t>Router nodes</a:t>
            </a:r>
            <a:r>
              <a:rPr lang="en-US" dirty="0"/>
              <a:t>: These nodes marshal data from one 6LoWPAN mesh node </a:t>
            </a:r>
            <a:r>
              <a:rPr lang="en-US" dirty="0" smtClean="0"/>
              <a:t>to</a:t>
            </a:r>
            <a:r>
              <a:rPr lang="fa-IR" dirty="0" smtClean="0"/>
              <a:t> </a:t>
            </a:r>
            <a:r>
              <a:rPr lang="en-US" dirty="0" smtClean="0"/>
              <a:t>another</a:t>
            </a:r>
            <a:r>
              <a:rPr lang="en-US" dirty="0"/>
              <a:t>. Routers can also communicate outward to the WAN and internet.</a:t>
            </a:r>
          </a:p>
          <a:p>
            <a:pPr lvl="1" algn="just"/>
            <a:r>
              <a:rPr lang="en-US" b="1" dirty="0"/>
              <a:t>Host nodes</a:t>
            </a:r>
            <a:r>
              <a:rPr lang="en-US" dirty="0"/>
              <a:t>: Hosts in the mesh network cannot route data in the mesh and </a:t>
            </a:r>
            <a:r>
              <a:rPr lang="en-US" dirty="0" smtClean="0"/>
              <a:t>are</a:t>
            </a:r>
            <a:r>
              <a:rPr lang="fa-IR" dirty="0" smtClean="0"/>
              <a:t> </a:t>
            </a:r>
            <a:r>
              <a:rPr lang="en-US" dirty="0" smtClean="0"/>
              <a:t>simply </a:t>
            </a:r>
            <a:r>
              <a:rPr lang="en-US" dirty="0"/>
              <a:t>endpoints consuming or producing data. Hosts are allowed to be in </a:t>
            </a:r>
            <a:r>
              <a:rPr lang="en-US" dirty="0" smtClean="0"/>
              <a:t>sleep</a:t>
            </a:r>
            <a:r>
              <a:rPr lang="fa-IR" dirty="0" smtClean="0"/>
              <a:t> </a:t>
            </a:r>
            <a:r>
              <a:rPr lang="en-US" dirty="0" smtClean="0"/>
              <a:t>states</a:t>
            </a:r>
            <a:r>
              <a:rPr lang="en-US" dirty="0"/>
              <a:t>, occasionally waking to produce data or receive data cached by their </a:t>
            </a:r>
            <a:r>
              <a:rPr lang="en-US" dirty="0" smtClean="0"/>
              <a:t>parent</a:t>
            </a:r>
            <a:r>
              <a:rPr lang="fa-IR" dirty="0" smtClean="0"/>
              <a:t> </a:t>
            </a:r>
            <a:r>
              <a:rPr lang="en-US" dirty="0" smtClean="0"/>
              <a:t>routers</a:t>
            </a:r>
            <a:r>
              <a:rPr lang="en-US" dirty="0"/>
              <a:t>.</a:t>
            </a:r>
          </a:p>
          <a:p>
            <a:pPr lvl="1" algn="just"/>
            <a:r>
              <a:rPr lang="en-US" b="1" dirty="0"/>
              <a:t>Edge routers</a:t>
            </a:r>
            <a:r>
              <a:rPr lang="en-US" dirty="0"/>
              <a:t>: As stated, these are the gateways and mesh controllers usually at </a:t>
            </a:r>
            <a:r>
              <a:rPr lang="en-US" dirty="0" smtClean="0"/>
              <a:t>a</a:t>
            </a:r>
            <a:r>
              <a:rPr lang="fa-IR" dirty="0" smtClean="0"/>
              <a:t> </a:t>
            </a:r>
            <a:r>
              <a:rPr lang="en-US" dirty="0" smtClean="0"/>
              <a:t>WAN </a:t>
            </a:r>
            <a:r>
              <a:rPr lang="en-US" dirty="0"/>
              <a:t>edge. A 6LoWPAN mesh would be administered under the edge router.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54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134" y="186612"/>
            <a:ext cx="8596668" cy="1320800"/>
          </a:xfrm>
        </p:spPr>
        <p:txBody>
          <a:bodyPr/>
          <a:lstStyle/>
          <a:p>
            <a:r>
              <a:rPr lang="en-US" b="1" dirty="0"/>
              <a:t>6LoWPAN topology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529" y="83976"/>
            <a:ext cx="5967393" cy="6602826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045747"/>
            <a:ext cx="45855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PalatinoLinotype-Roman"/>
              </a:rPr>
              <a:t>In an ad hoc mesh without an edge router, a 6LoWPAN router node </a:t>
            </a:r>
            <a:r>
              <a:rPr lang="en-US" dirty="0" smtClean="0">
                <a:latin typeface="PalatinoLinotype-Roman"/>
              </a:rPr>
              <a:t>could</a:t>
            </a:r>
            <a:r>
              <a:rPr lang="fa-IR" dirty="0" smtClean="0">
                <a:latin typeface="PalatinoLinotype-Roman"/>
              </a:rPr>
              <a:t> </a:t>
            </a:r>
            <a:r>
              <a:rPr lang="en-US" dirty="0" smtClean="0">
                <a:latin typeface="PalatinoLinotype-Roman"/>
              </a:rPr>
              <a:t>manage </a:t>
            </a:r>
            <a:r>
              <a:rPr lang="en-US" dirty="0">
                <a:latin typeface="PalatinoLinotype-Roman"/>
              </a:rPr>
              <a:t>a 6LoWPAN mesh</a:t>
            </a:r>
            <a:r>
              <a:rPr lang="en-US" dirty="0" smtClean="0">
                <a:latin typeface="PalatinoLinotype-Roman"/>
              </a:rPr>
              <a:t>.</a:t>
            </a:r>
          </a:p>
          <a:p>
            <a:pPr algn="just"/>
            <a:endParaRPr lang="en-US" dirty="0">
              <a:latin typeface="PalatinoLinotype-Roman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The router node would be configured to support two </a:t>
            </a:r>
            <a:r>
              <a:rPr lang="en-US" dirty="0" smtClean="0"/>
              <a:t>mandatory</a:t>
            </a:r>
            <a:r>
              <a:rPr lang="fa-IR" dirty="0" smtClean="0"/>
              <a:t> </a:t>
            </a:r>
            <a:r>
              <a:rPr lang="en-US" dirty="0" smtClean="0"/>
              <a:t>functions</a:t>
            </a:r>
            <a:r>
              <a:rPr lang="en-US" dirty="0"/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/>
              <a:t>Unique local unicast address generation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/>
              <a:t>Performing neighbor discovery ND registration</a:t>
            </a:r>
          </a:p>
        </p:txBody>
      </p:sp>
    </p:spTree>
    <p:extLst>
      <p:ext uri="{BB962C8B-B14F-4D97-AF65-F5344CB8AC3E}">
        <p14:creationId xmlns:p14="http://schemas.microsoft.com/office/powerpoint/2010/main" val="382480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6LoWPAN protocol stack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742" y="1930400"/>
            <a:ext cx="6317022" cy="333603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206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332" y="229444"/>
            <a:ext cx="8596668" cy="1320800"/>
          </a:xfrm>
        </p:spPr>
        <p:txBody>
          <a:bodyPr/>
          <a:lstStyle/>
          <a:p>
            <a:r>
              <a:rPr lang="en-US" b="1" dirty="0" smtClean="0"/>
              <a:t>6LOWPAN-Mesh </a:t>
            </a:r>
            <a:r>
              <a:rPr lang="en-US" b="1" dirty="0"/>
              <a:t>addressing and routing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964489"/>
            <a:ext cx="8253364" cy="3601617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3861" y="4435477"/>
            <a:ext cx="80803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PalatinoLinotype-Bold"/>
              </a:rPr>
              <a:t>Mesh-under network</a:t>
            </a:r>
            <a:r>
              <a:rPr lang="en-US" dirty="0">
                <a:latin typeface="PalatinoLinotype-Roman"/>
              </a:rPr>
              <a:t>: In a mesh-under topology, routing is transparent and</a:t>
            </a:r>
          </a:p>
          <a:p>
            <a:pPr algn="just"/>
            <a:r>
              <a:rPr lang="en-US" dirty="0">
                <a:latin typeface="PalatinoLinotype-Roman"/>
              </a:rPr>
              <a:t>assumes a single IP subnet representing the entirety of the mesh. A message </a:t>
            </a:r>
            <a:r>
              <a:rPr lang="en-US" dirty="0" smtClean="0">
                <a:latin typeface="PalatinoLinotype-Roman"/>
              </a:rPr>
              <a:t>is broadcast </a:t>
            </a:r>
            <a:r>
              <a:rPr lang="en-US" dirty="0">
                <a:latin typeface="PalatinoLinotype-Roman"/>
              </a:rPr>
              <a:t>in a single domain and is sent to all devices in the mesh. </a:t>
            </a:r>
            <a:endParaRPr lang="en-US" dirty="0" smtClean="0">
              <a:latin typeface="PalatinoLinotype-Roman"/>
            </a:endParaRPr>
          </a:p>
          <a:p>
            <a:pPr algn="just"/>
            <a:r>
              <a:rPr lang="en-US" b="1" dirty="0" smtClean="0">
                <a:latin typeface="PalatinoLinotype-Bold"/>
              </a:rPr>
              <a:t>Route-over </a:t>
            </a:r>
            <a:r>
              <a:rPr lang="en-US" b="1" dirty="0">
                <a:latin typeface="PalatinoLinotype-Bold"/>
              </a:rPr>
              <a:t>network</a:t>
            </a:r>
            <a:r>
              <a:rPr lang="en-US" dirty="0" smtClean="0">
                <a:latin typeface="PalatinoLinotype-Roman"/>
              </a:rPr>
              <a:t>: Route-over schemes </a:t>
            </a:r>
            <a:r>
              <a:rPr lang="en-US" dirty="0">
                <a:latin typeface="PalatinoLinotype-Roman"/>
              </a:rPr>
              <a:t>manage routes at an IP level. Each hop represents one IP router.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371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9992"/>
          </a:xfrm>
        </p:spPr>
        <p:txBody>
          <a:bodyPr/>
          <a:lstStyle/>
          <a:p>
            <a:r>
              <a:rPr lang="en-US" b="1" dirty="0"/>
              <a:t>6LoWPAN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95535"/>
            <a:ext cx="8596668" cy="4445827"/>
          </a:xfrm>
        </p:spPr>
        <p:txBody>
          <a:bodyPr/>
          <a:lstStyle/>
          <a:p>
            <a:pPr algn="just"/>
            <a:r>
              <a:rPr lang="en-US" dirty="0" smtClean="0"/>
              <a:t>6LoWPAN provides </a:t>
            </a:r>
            <a:r>
              <a:rPr lang="en-US" dirty="0"/>
              <a:t>for security at multiple levels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At the 802.15.4 level two of the protocol, </a:t>
            </a:r>
            <a:r>
              <a:rPr lang="en-US" dirty="0" smtClean="0"/>
              <a:t>6LoWPAN relies </a:t>
            </a:r>
            <a:r>
              <a:rPr lang="en-US" dirty="0"/>
              <a:t>on AES-128 encryption of data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802.15.4 provides a counter with </a:t>
            </a:r>
            <a:r>
              <a:rPr lang="en-US" dirty="0" smtClean="0"/>
              <a:t>CBCMAC mode </a:t>
            </a:r>
            <a:r>
              <a:rPr lang="en-US" dirty="0"/>
              <a:t>(CCM) to provide encryption and an integrity check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Most chipsets that </a:t>
            </a:r>
            <a:r>
              <a:rPr lang="en-US" dirty="0" smtClean="0"/>
              <a:t>provide an </a:t>
            </a:r>
            <a:r>
              <a:rPr lang="en-US" dirty="0"/>
              <a:t>802.15.4 network block also include a hardware encryption engine for </a:t>
            </a:r>
            <a:r>
              <a:rPr lang="en-US" dirty="0" smtClean="0"/>
              <a:t>performance improvement.</a:t>
            </a:r>
          </a:p>
          <a:p>
            <a:pPr algn="just"/>
            <a:r>
              <a:rPr lang="en-US" dirty="0"/>
              <a:t>At layer three (the network layer) of the protocol, 6LoWPAN has the option to use </a:t>
            </a:r>
            <a:r>
              <a:rPr lang="en-US" dirty="0" err="1" smtClean="0"/>
              <a:t>Ipsec</a:t>
            </a:r>
            <a:r>
              <a:rPr lang="en-US" dirty="0" smtClean="0"/>
              <a:t> standard security.</a:t>
            </a:r>
          </a:p>
          <a:p>
            <a:pPr algn="just"/>
            <a:r>
              <a:rPr lang="en-US" dirty="0"/>
              <a:t>In addition to link layer security, 6LoWPAN also utilizes </a:t>
            </a:r>
            <a:r>
              <a:rPr lang="en-US" b="1" dirty="0"/>
              <a:t>Transport Layer Security </a:t>
            </a:r>
            <a:r>
              <a:rPr lang="en-US" dirty="0"/>
              <a:t>(</a:t>
            </a:r>
            <a:r>
              <a:rPr lang="en-US" b="1" dirty="0" smtClean="0"/>
              <a:t>TLS</a:t>
            </a:r>
            <a:r>
              <a:rPr lang="en-US" dirty="0" smtClean="0"/>
              <a:t>) for </a:t>
            </a:r>
            <a:r>
              <a:rPr lang="en-US" dirty="0"/>
              <a:t>TCP traffic and </a:t>
            </a:r>
            <a:r>
              <a:rPr lang="en-US" b="1" dirty="0"/>
              <a:t>Datagram Transport Layer Security </a:t>
            </a:r>
            <a:r>
              <a:rPr lang="en-US" dirty="0"/>
              <a:t>(</a:t>
            </a:r>
            <a:r>
              <a:rPr lang="en-US" b="1" dirty="0"/>
              <a:t>DTLS</a:t>
            </a:r>
            <a:r>
              <a:rPr lang="en-US" dirty="0"/>
              <a:t>) for UDP traffic.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2647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55908</TotalTime>
  <Words>2483</Words>
  <Application>Microsoft Office PowerPoint</Application>
  <PresentationFormat>Widescreen</PresentationFormat>
  <Paragraphs>167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PalatinoLinotype-Bold</vt:lpstr>
      <vt:lpstr>PalatinoLinotype-Roman</vt:lpstr>
      <vt:lpstr>Tahoma</vt:lpstr>
      <vt:lpstr>Trebuchet MS</vt:lpstr>
      <vt:lpstr>Wingdings 3</vt:lpstr>
      <vt:lpstr>Facet</vt:lpstr>
      <vt:lpstr>IP Based WPAN and WLAN</vt:lpstr>
      <vt:lpstr>802.15 standards</vt:lpstr>
      <vt:lpstr>IP role in IoT</vt:lpstr>
      <vt:lpstr>WPAN with IP – 6LoWPAN</vt:lpstr>
      <vt:lpstr>6-LOWPAN</vt:lpstr>
      <vt:lpstr>6LoWPAN topology</vt:lpstr>
      <vt:lpstr>6LoWPAN protocol stack</vt:lpstr>
      <vt:lpstr>6LOWPAN-Mesh addressing and routing</vt:lpstr>
      <vt:lpstr>6LoWPAN security</vt:lpstr>
      <vt:lpstr>WPAN with IP – Thread</vt:lpstr>
      <vt:lpstr>Thread protocol stack</vt:lpstr>
      <vt:lpstr>IEEE 802.11 protocols and WLAN</vt:lpstr>
      <vt:lpstr>IEEE 802.11 suite of protocols and comparison</vt:lpstr>
      <vt:lpstr>IEEE 802.11 architecture</vt:lpstr>
      <vt:lpstr>IEEE 802.11 architecture</vt:lpstr>
      <vt:lpstr>Three basic topologies of an IEEE 802.11 architecture</vt:lpstr>
      <vt:lpstr>IEEE 802.11 spectrum allocation</vt:lpstr>
      <vt:lpstr>IEEE 802.11 spectrum allocation</vt:lpstr>
      <vt:lpstr>Differences between 802.11b,g, and n</vt:lpstr>
      <vt:lpstr>IEEE 802.11 modulation and encoding techniques</vt:lpstr>
      <vt:lpstr>IEEE 802.11 modulation and encoding techniques</vt:lpstr>
      <vt:lpstr>Quadrature Amplitude Modulation (QAM)</vt:lpstr>
      <vt:lpstr>IEEE 802.11 security</vt:lpstr>
      <vt:lpstr>IEEE 802.11p vehicle-to-vehicle</vt:lpstr>
      <vt:lpstr>IEEE 802.11p vehicle-to-vehicle</vt:lpstr>
      <vt:lpstr>IEEE 802.11p Features and Differences</vt:lpstr>
      <vt:lpstr>IEEE 802.11p protocol stack</vt:lpstr>
      <vt:lpstr>IEEE 802.11ah</vt:lpstr>
      <vt:lpstr>IEEE 802.11ah topology</vt:lpstr>
      <vt:lpstr>802.11ah vs 802.15.4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of things</dc:title>
  <dc:creator>star</dc:creator>
  <cp:lastModifiedBy>star</cp:lastModifiedBy>
  <cp:revision>508</cp:revision>
  <dcterms:created xsi:type="dcterms:W3CDTF">2020-09-18T06:43:52Z</dcterms:created>
  <dcterms:modified xsi:type="dcterms:W3CDTF">2020-11-25T11:35:41Z</dcterms:modified>
</cp:coreProperties>
</file>