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3"/>
  </p:notesMasterIdLst>
  <p:sldIdLst>
    <p:sldId id="256" r:id="rId2"/>
    <p:sldId id="257"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0EF030-430E-4DC2-9E26-3900D261ABCF}"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497B83-1BE8-4D6F-BBA4-2C9EEF62D297}" type="slidenum">
              <a:rPr lang="en-US" smtClean="0"/>
              <a:t>‹#›</a:t>
            </a:fld>
            <a:endParaRPr lang="en-US"/>
          </a:p>
        </p:txBody>
      </p:sp>
    </p:spTree>
    <p:extLst>
      <p:ext uri="{BB962C8B-B14F-4D97-AF65-F5344CB8AC3E}">
        <p14:creationId xmlns:p14="http://schemas.microsoft.com/office/powerpoint/2010/main" val="1651147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77FCC9-8EC0-4810-B34A-AAE309FE0D6F}"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590060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403AA8-DCC6-482D-AB14-3CC564BFEB3B}"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608417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4ECBB2-B7F9-4C2E-996C-E6B61FCEB57A}"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972462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20635F-1B15-4FB5-B022-72A627723411}"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3667445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E5144D-FA60-4A24-88FD-EE0C06AF07AD}"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78070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FFCE6BE-F5E1-4A2C-9E8F-B48B192EF06D}"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624683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6F66E8-E087-4134-94BF-C0493FA490CA}"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168433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4003B2-77D2-4FC8-A787-96478ECC00CD}"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531077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1E5614-F8A8-4B24-8615-4EC3BE9D6C28}"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878526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8B0CD3-4F51-4983-AA2E-69701CAB345E}" type="datetime1">
              <a:rPr lang="en-US" smtClean="0"/>
              <a:t>11/4/2025</a:t>
            </a:fld>
            <a:endParaRPr lang="en-US"/>
          </a:p>
        </p:txBody>
      </p:sp>
      <p:sp>
        <p:nvSpPr>
          <p:cNvPr id="5" name="Footer Placeholder 4"/>
          <p:cNvSpPr>
            <a:spLocks noGrp="1"/>
          </p:cNvSpPr>
          <p:nvPr>
            <p:ph type="ftr" sz="quarter" idx="11"/>
          </p:nvPr>
        </p:nvSpPr>
        <p:spPr/>
        <p:txBody>
          <a:bodyPr/>
          <a:lstStyle/>
          <a:p>
            <a:r>
              <a:rPr lang="en-US" smtClean="0"/>
              <a:t>M. Ahmadi, 2020</a:t>
            </a:r>
            <a:endParaRPr lang="en-US"/>
          </a:p>
        </p:txBody>
      </p:sp>
      <p:sp>
        <p:nvSpPr>
          <p:cNvPr id="6" name="Slide Number Placeholder 5"/>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657432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5FAB004-3D68-4359-B35E-633B7FFD1413}" type="datetime1">
              <a:rPr lang="en-US" smtClean="0"/>
              <a:t>11/4/2025</a:t>
            </a:fld>
            <a:endParaRPr lang="en-US"/>
          </a:p>
        </p:txBody>
      </p:sp>
      <p:sp>
        <p:nvSpPr>
          <p:cNvPr id="6" name="Footer Placeholder 5"/>
          <p:cNvSpPr>
            <a:spLocks noGrp="1"/>
          </p:cNvSpPr>
          <p:nvPr>
            <p:ph type="ftr" sz="quarter" idx="11"/>
          </p:nvPr>
        </p:nvSpPr>
        <p:spPr/>
        <p:txBody>
          <a:bodyPr/>
          <a:lstStyle/>
          <a:p>
            <a:r>
              <a:rPr lang="en-US" smtClean="0"/>
              <a:t>M. Ahmadi, 2020</a:t>
            </a:r>
            <a:endParaRPr lang="en-US"/>
          </a:p>
        </p:txBody>
      </p:sp>
      <p:sp>
        <p:nvSpPr>
          <p:cNvPr id="7" name="Slide Number Placeholder 6"/>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208756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599FE75-957D-4AF0-A488-03097293CFCB}" type="datetime1">
              <a:rPr lang="en-US" smtClean="0"/>
              <a:t>11/4/2025</a:t>
            </a:fld>
            <a:endParaRPr lang="en-US"/>
          </a:p>
        </p:txBody>
      </p:sp>
      <p:sp>
        <p:nvSpPr>
          <p:cNvPr id="8" name="Footer Placeholder 7"/>
          <p:cNvSpPr>
            <a:spLocks noGrp="1"/>
          </p:cNvSpPr>
          <p:nvPr>
            <p:ph type="ftr" sz="quarter" idx="11"/>
          </p:nvPr>
        </p:nvSpPr>
        <p:spPr/>
        <p:txBody>
          <a:bodyPr/>
          <a:lstStyle/>
          <a:p>
            <a:r>
              <a:rPr lang="en-US" smtClean="0"/>
              <a:t>M. Ahmadi, 2020</a:t>
            </a:r>
            <a:endParaRPr lang="en-US"/>
          </a:p>
        </p:txBody>
      </p:sp>
      <p:sp>
        <p:nvSpPr>
          <p:cNvPr id="9" name="Slide Number Placeholder 8"/>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3655960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16EB18F-9D92-47B1-B46B-A8D65BC5B6E6}" type="datetime1">
              <a:rPr lang="en-US" smtClean="0"/>
              <a:t>11/4/2025</a:t>
            </a:fld>
            <a:endParaRPr lang="en-US"/>
          </a:p>
        </p:txBody>
      </p:sp>
      <p:sp>
        <p:nvSpPr>
          <p:cNvPr id="4" name="Footer Placeholder 3"/>
          <p:cNvSpPr>
            <a:spLocks noGrp="1"/>
          </p:cNvSpPr>
          <p:nvPr>
            <p:ph type="ftr" sz="quarter" idx="11"/>
          </p:nvPr>
        </p:nvSpPr>
        <p:spPr/>
        <p:txBody>
          <a:bodyPr/>
          <a:lstStyle/>
          <a:p>
            <a:r>
              <a:rPr lang="en-US" smtClean="0"/>
              <a:t>M. Ahmadi, 2020</a:t>
            </a:r>
            <a:endParaRPr lang="en-US"/>
          </a:p>
        </p:txBody>
      </p:sp>
      <p:sp>
        <p:nvSpPr>
          <p:cNvPr id="5" name="Slide Number Placeholder 4"/>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149774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D24266-676F-4495-84D2-41D6C6F3FF0C}" type="datetime1">
              <a:rPr lang="en-US" smtClean="0"/>
              <a:t>11/4/2025</a:t>
            </a:fld>
            <a:endParaRPr lang="en-US"/>
          </a:p>
        </p:txBody>
      </p:sp>
      <p:sp>
        <p:nvSpPr>
          <p:cNvPr id="3" name="Footer Placeholder 2"/>
          <p:cNvSpPr>
            <a:spLocks noGrp="1"/>
          </p:cNvSpPr>
          <p:nvPr>
            <p:ph type="ftr" sz="quarter" idx="11"/>
          </p:nvPr>
        </p:nvSpPr>
        <p:spPr/>
        <p:txBody>
          <a:bodyPr/>
          <a:lstStyle/>
          <a:p>
            <a:r>
              <a:rPr lang="en-US" smtClean="0"/>
              <a:t>M. Ahmadi, 2020</a:t>
            </a:r>
            <a:endParaRPr lang="en-US"/>
          </a:p>
        </p:txBody>
      </p:sp>
      <p:sp>
        <p:nvSpPr>
          <p:cNvPr id="4" name="Slide Number Placeholder 3"/>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980061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9F30D0-A291-49F2-BFA1-BABEA4A19E2F}" type="datetime1">
              <a:rPr lang="en-US" smtClean="0"/>
              <a:t>11/4/2025</a:t>
            </a:fld>
            <a:endParaRPr lang="en-US"/>
          </a:p>
        </p:txBody>
      </p:sp>
      <p:sp>
        <p:nvSpPr>
          <p:cNvPr id="6" name="Footer Placeholder 5"/>
          <p:cNvSpPr>
            <a:spLocks noGrp="1"/>
          </p:cNvSpPr>
          <p:nvPr>
            <p:ph type="ftr" sz="quarter" idx="11"/>
          </p:nvPr>
        </p:nvSpPr>
        <p:spPr/>
        <p:txBody>
          <a:bodyPr/>
          <a:lstStyle/>
          <a:p>
            <a:r>
              <a:rPr lang="en-US" smtClean="0"/>
              <a:t>M. Ahmadi, 2020</a:t>
            </a:r>
            <a:endParaRPr lang="en-US"/>
          </a:p>
        </p:txBody>
      </p:sp>
      <p:sp>
        <p:nvSpPr>
          <p:cNvPr id="7" name="Slide Number Placeholder 6"/>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1331505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FAD6057-3143-4546-B0CB-CAE824DB7492}" type="datetime1">
              <a:rPr lang="en-US" smtClean="0"/>
              <a:t>11/4/2025</a:t>
            </a:fld>
            <a:endParaRPr lang="en-US"/>
          </a:p>
        </p:txBody>
      </p:sp>
      <p:sp>
        <p:nvSpPr>
          <p:cNvPr id="6" name="Footer Placeholder 5"/>
          <p:cNvSpPr>
            <a:spLocks noGrp="1"/>
          </p:cNvSpPr>
          <p:nvPr>
            <p:ph type="ftr" sz="quarter" idx="11"/>
          </p:nvPr>
        </p:nvSpPr>
        <p:spPr/>
        <p:txBody>
          <a:bodyPr/>
          <a:lstStyle/>
          <a:p>
            <a:r>
              <a:rPr lang="en-US" smtClean="0"/>
              <a:t>M. Ahmadi, 2020</a:t>
            </a:r>
            <a:endParaRPr lang="en-US"/>
          </a:p>
        </p:txBody>
      </p:sp>
      <p:sp>
        <p:nvSpPr>
          <p:cNvPr id="7" name="Slide Number Placeholder 6"/>
          <p:cNvSpPr>
            <a:spLocks noGrp="1"/>
          </p:cNvSpPr>
          <p:nvPr>
            <p:ph type="sldNum" sz="quarter" idx="12"/>
          </p:nvPr>
        </p:nvSpPr>
        <p:spPr/>
        <p:txBody>
          <a:bodyPr/>
          <a:lstStyle/>
          <a:p>
            <a:fld id="{02ED298C-00BB-45F5-9641-DBCB4AA7C111}" type="slidenum">
              <a:rPr lang="en-US" smtClean="0"/>
              <a:t>‹#›</a:t>
            </a:fld>
            <a:endParaRPr lang="en-US"/>
          </a:p>
        </p:txBody>
      </p:sp>
    </p:spTree>
    <p:extLst>
      <p:ext uri="{BB962C8B-B14F-4D97-AF65-F5344CB8AC3E}">
        <p14:creationId xmlns:p14="http://schemas.microsoft.com/office/powerpoint/2010/main" val="3568190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19B8142-8B03-408E-8B69-95CDC62AB01C}" type="datetime1">
              <a:rPr lang="en-US" smtClean="0"/>
              <a:t>11/4/2025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 Ahmadi, 2020</a:t>
            </a: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2ED298C-00BB-45F5-9641-DBCB4AA7C111}" type="slidenum">
              <a:rPr lang="en-US" smtClean="0"/>
              <a:t>‹#›</a:t>
            </a:fld>
            <a:endParaRPr lang="en-US"/>
          </a:p>
        </p:txBody>
      </p:sp>
    </p:spTree>
    <p:extLst>
      <p:ext uri="{BB962C8B-B14F-4D97-AF65-F5344CB8AC3E}">
        <p14:creationId xmlns:p14="http://schemas.microsoft.com/office/powerpoint/2010/main" val="3164035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8535" y="611085"/>
            <a:ext cx="9144000" cy="2387600"/>
          </a:xfrm>
        </p:spPr>
        <p:txBody>
          <a:bodyPr/>
          <a:lstStyle/>
          <a:p>
            <a:pPr algn="ctr"/>
            <a:r>
              <a:rPr lang="en-US" dirty="0"/>
              <a:t>Non-IP Based WPAN</a:t>
            </a:r>
          </a:p>
        </p:txBody>
      </p:sp>
      <p:sp>
        <p:nvSpPr>
          <p:cNvPr id="3" name="Subtitle 2"/>
          <p:cNvSpPr>
            <a:spLocks noGrp="1"/>
          </p:cNvSpPr>
          <p:nvPr>
            <p:ph type="subTitle" idx="1"/>
          </p:nvPr>
        </p:nvSpPr>
        <p:spPr>
          <a:xfrm>
            <a:off x="818535" y="3814859"/>
            <a:ext cx="7766936" cy="1096899"/>
          </a:xfrm>
        </p:spPr>
        <p:txBody>
          <a:bodyPr/>
          <a:lstStyle/>
          <a:p>
            <a:r>
              <a:rPr lang="en-US" dirty="0" smtClean="0"/>
              <a:t>By: Mahmood Ahmadi</a:t>
            </a:r>
            <a:endParaRPr lang="en-US" dirty="0"/>
          </a:p>
        </p:txBody>
      </p:sp>
    </p:spTree>
    <p:extLst>
      <p:ext uri="{BB962C8B-B14F-4D97-AF65-F5344CB8AC3E}">
        <p14:creationId xmlns:p14="http://schemas.microsoft.com/office/powerpoint/2010/main" val="3920111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6416"/>
            <a:ext cx="8596668" cy="752670"/>
          </a:xfrm>
        </p:spPr>
        <p:txBody>
          <a:bodyPr/>
          <a:lstStyle/>
          <a:p>
            <a:r>
              <a:rPr lang="en-US" dirty="0" err="1" smtClean="0"/>
              <a:t>Bluethooth</a:t>
            </a:r>
            <a:r>
              <a:rPr lang="en-US" dirty="0" smtClean="0"/>
              <a:t> stack</a:t>
            </a:r>
            <a:endParaRPr lang="en-US" dirty="0"/>
          </a:p>
        </p:txBody>
      </p:sp>
      <p:sp>
        <p:nvSpPr>
          <p:cNvPr id="3" name="Content Placeholder 2"/>
          <p:cNvSpPr>
            <a:spLocks noGrp="1"/>
          </p:cNvSpPr>
          <p:nvPr>
            <p:ph idx="1"/>
          </p:nvPr>
        </p:nvSpPr>
        <p:spPr>
          <a:xfrm>
            <a:off x="677334" y="942393"/>
            <a:ext cx="8596668" cy="5098970"/>
          </a:xfrm>
        </p:spPr>
        <p:txBody>
          <a:bodyPr>
            <a:normAutofit fontScale="92500" lnSpcReduction="10000"/>
          </a:bodyPr>
          <a:lstStyle/>
          <a:p>
            <a:pPr algn="just"/>
            <a:r>
              <a:rPr lang="en-US" dirty="0"/>
              <a:t>Bluetooth has three basic components: </a:t>
            </a:r>
            <a:r>
              <a:rPr lang="en-US" b="1" dirty="0"/>
              <a:t>a hardware controller, host software, and </a:t>
            </a:r>
            <a:r>
              <a:rPr lang="en-US" b="1" dirty="0" smtClean="0"/>
              <a:t>application profiles.</a:t>
            </a:r>
          </a:p>
          <a:p>
            <a:pPr algn="just"/>
            <a:r>
              <a:rPr lang="en-US" dirty="0"/>
              <a:t>Bluetooth devices come in single and dual-mode </a:t>
            </a:r>
            <a:r>
              <a:rPr lang="en-US" dirty="0" smtClean="0"/>
              <a:t>versions (classic </a:t>
            </a:r>
            <a:r>
              <a:rPr lang="en-US" dirty="0"/>
              <a:t>mode and BLE </a:t>
            </a:r>
            <a:r>
              <a:rPr lang="en-US" dirty="0" smtClean="0"/>
              <a:t>simultaneously).</a:t>
            </a:r>
          </a:p>
          <a:p>
            <a:pPr algn="just"/>
            <a:r>
              <a:rPr lang="en-US" dirty="0"/>
              <a:t>The stack consists of layers, or protocols and profiles</a:t>
            </a:r>
            <a:r>
              <a:rPr lang="en-US" dirty="0" smtClean="0"/>
              <a:t>:</a:t>
            </a:r>
          </a:p>
          <a:p>
            <a:pPr lvl="1" algn="just"/>
            <a:r>
              <a:rPr lang="en-US" b="1" dirty="0"/>
              <a:t>Protocols</a:t>
            </a:r>
            <a:r>
              <a:rPr lang="en-US" dirty="0"/>
              <a:t>: Horizontal tiers and layers representing functional blocks</a:t>
            </a:r>
            <a:r>
              <a:rPr lang="en-US" dirty="0" smtClean="0"/>
              <a:t>.</a:t>
            </a:r>
          </a:p>
          <a:p>
            <a:pPr lvl="1" algn="just"/>
            <a:r>
              <a:rPr lang="en-US" b="1" dirty="0"/>
              <a:t>Profiles</a:t>
            </a:r>
            <a:r>
              <a:rPr lang="en-US" dirty="0"/>
              <a:t>: Represent vertical functions that use protocols</a:t>
            </a:r>
            <a:r>
              <a:rPr lang="en-US" dirty="0" smtClean="0"/>
              <a:t>.</a:t>
            </a:r>
          </a:p>
          <a:p>
            <a:pPr algn="just"/>
            <a:r>
              <a:rPr lang="en-US" dirty="0"/>
              <a:t>There are essentially three Bluetooth modes of </a:t>
            </a:r>
            <a:r>
              <a:rPr lang="en-US" dirty="0" smtClean="0"/>
              <a:t>operation.</a:t>
            </a:r>
          </a:p>
          <a:p>
            <a:pPr lvl="1" algn="just"/>
            <a:r>
              <a:rPr lang="en-US" b="1" dirty="0"/>
              <a:t>Low Energy (LE) mode</a:t>
            </a:r>
            <a:r>
              <a:rPr lang="en-US" dirty="0"/>
              <a:t>: This uses the 2.4 </a:t>
            </a:r>
            <a:r>
              <a:rPr lang="en-US" dirty="0" smtClean="0"/>
              <a:t>GHz. The </a:t>
            </a:r>
            <a:r>
              <a:rPr lang="en-US" dirty="0"/>
              <a:t>PHY differs from BR/EDR and AMP radios </a:t>
            </a:r>
            <a:r>
              <a:rPr lang="en-US" dirty="0" smtClean="0"/>
              <a:t>by modulation</a:t>
            </a:r>
            <a:r>
              <a:rPr lang="en-US" dirty="0"/>
              <a:t>, coding, and data rates. </a:t>
            </a:r>
            <a:r>
              <a:rPr lang="en-US" dirty="0" smtClean="0"/>
              <a:t>Bluetooth </a:t>
            </a:r>
            <a:r>
              <a:rPr lang="en-US" dirty="0"/>
              <a:t>5 allows for multiple configurable data rates of 125 Kbps, </a:t>
            </a:r>
            <a:r>
              <a:rPr lang="en-US" dirty="0" smtClean="0"/>
              <a:t>500 Kbps</a:t>
            </a:r>
            <a:r>
              <a:rPr lang="en-US" dirty="0"/>
              <a:t>, 1 Mbps, and 2 </a:t>
            </a:r>
            <a:r>
              <a:rPr lang="en-US" dirty="0" smtClean="0"/>
              <a:t>Mbps.</a:t>
            </a:r>
          </a:p>
          <a:p>
            <a:pPr lvl="1" algn="just"/>
            <a:r>
              <a:rPr lang="en-US" b="1" dirty="0"/>
              <a:t>Basic Rate/Enhanced Data Rate mode (BR/EDR)</a:t>
            </a:r>
            <a:r>
              <a:rPr lang="en-US" dirty="0"/>
              <a:t>: This uses a different radio </a:t>
            </a:r>
            <a:r>
              <a:rPr lang="en-US" dirty="0" smtClean="0"/>
              <a:t>than LE </a:t>
            </a:r>
            <a:r>
              <a:rPr lang="en-US" dirty="0"/>
              <a:t>and AMP but operates in the ISM 2.4 GHz band. Basic radio operation is </a:t>
            </a:r>
            <a:r>
              <a:rPr lang="en-US" dirty="0" smtClean="0"/>
              <a:t>rated at </a:t>
            </a:r>
            <a:r>
              <a:rPr lang="en-US" dirty="0"/>
              <a:t>1 </a:t>
            </a:r>
            <a:r>
              <a:rPr lang="en-US" dirty="0" err="1"/>
              <a:t>Msym</a:t>
            </a:r>
            <a:r>
              <a:rPr lang="en-US" dirty="0"/>
              <a:t>/s and supports a bit rate of 1 Mbps. EDR sustains a data rate of 2 or </a:t>
            </a:r>
            <a:r>
              <a:rPr lang="en-US" dirty="0" smtClean="0"/>
              <a:t>3 Mbps.</a:t>
            </a:r>
          </a:p>
          <a:p>
            <a:pPr lvl="1" algn="just"/>
            <a:r>
              <a:rPr lang="en-US" b="1" dirty="0"/>
              <a:t>Alternative MAC/PHY (AMP)</a:t>
            </a:r>
            <a:r>
              <a:rPr lang="en-US" dirty="0"/>
              <a:t>: This is an optional feature that uses 802.11 </a:t>
            </a:r>
            <a:r>
              <a:rPr lang="en-US" dirty="0" smtClean="0"/>
              <a:t>for high-speed </a:t>
            </a:r>
            <a:r>
              <a:rPr lang="en-US" dirty="0"/>
              <a:t>transport up to 24 Mbps. This mode requires both the master </a:t>
            </a:r>
            <a:r>
              <a:rPr lang="en-US" dirty="0" smtClean="0"/>
              <a:t>and slave </a:t>
            </a:r>
            <a:r>
              <a:rPr lang="en-US" dirty="0"/>
              <a:t>device to support AMP. This is a secondary physical controller, yet </a:t>
            </a:r>
            <a:r>
              <a:rPr lang="en-US" dirty="0" smtClean="0"/>
              <a:t>requires the </a:t>
            </a:r>
            <a:r>
              <a:rPr lang="en-US" dirty="0"/>
              <a:t>system to have a BR/EDR controller to establish initial connection </a:t>
            </a:r>
            <a:r>
              <a:rPr lang="en-US" dirty="0" smtClean="0"/>
              <a:t>and negotiation</a:t>
            </a:r>
            <a:r>
              <a:rPr lang="en-US" dirty="0"/>
              <a:t>.</a:t>
            </a:r>
            <a:endParaRPr lang="en-US" dirty="0" smtClean="0"/>
          </a:p>
          <a:p>
            <a:pPr lvl="1"/>
            <a:endParaRPr lang="en-US" dirty="0" smtClean="0"/>
          </a:p>
          <a:p>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93719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6653"/>
            <a:ext cx="8596668" cy="1320800"/>
          </a:xfrm>
        </p:spPr>
        <p:txBody>
          <a:bodyPr/>
          <a:lstStyle/>
          <a:p>
            <a:r>
              <a:rPr lang="en-US" dirty="0" err="1"/>
              <a:t>Bluethooth</a:t>
            </a:r>
            <a:r>
              <a:rPr lang="en-US" dirty="0"/>
              <a:t> stack</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276" y="475861"/>
            <a:ext cx="12174724" cy="6279907"/>
          </a:xfrm>
        </p:spPr>
      </p:pic>
      <p:sp>
        <p:nvSpPr>
          <p:cNvPr id="4" name="Footer Placeholder 3"/>
          <p:cNvSpPr>
            <a:spLocks noGrp="1"/>
          </p:cNvSpPr>
          <p:nvPr>
            <p:ph type="ftr" sz="quarter" idx="11"/>
          </p:nvPr>
        </p:nvSpPr>
        <p:spPr>
          <a:xfrm>
            <a:off x="574698" y="6573206"/>
            <a:ext cx="6297612" cy="365125"/>
          </a:xfrm>
        </p:spPr>
        <p:txBody>
          <a:bodyPr/>
          <a:lstStyle/>
          <a:p>
            <a:r>
              <a:rPr lang="en-US" smtClean="0"/>
              <a:t>M. </a:t>
            </a:r>
            <a:r>
              <a:rPr lang="en-US" dirty="0" smtClean="0"/>
              <a:t>Ahmadi, 2020</a:t>
            </a:r>
            <a:endParaRPr lang="en-US" dirty="0"/>
          </a:p>
        </p:txBody>
      </p:sp>
    </p:spTree>
    <p:extLst>
      <p:ext uri="{BB962C8B-B14F-4D97-AF65-F5344CB8AC3E}">
        <p14:creationId xmlns:p14="http://schemas.microsoft.com/office/powerpoint/2010/main" val="597668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99322"/>
          </a:xfrm>
        </p:spPr>
        <p:txBody>
          <a:bodyPr/>
          <a:lstStyle/>
          <a:p>
            <a:r>
              <a:rPr lang="en-US" dirty="0" err="1"/>
              <a:t>Bluethooth</a:t>
            </a:r>
            <a:r>
              <a:rPr lang="en-US" dirty="0"/>
              <a:t> </a:t>
            </a:r>
            <a:r>
              <a:rPr lang="en-US" dirty="0" smtClean="0"/>
              <a:t>stack </a:t>
            </a:r>
            <a:r>
              <a:rPr lang="en-US" dirty="0" err="1" smtClean="0"/>
              <a:t>architeture</a:t>
            </a:r>
            <a:endParaRPr lang="en-US" dirty="0"/>
          </a:p>
        </p:txBody>
      </p:sp>
      <p:sp>
        <p:nvSpPr>
          <p:cNvPr id="3" name="Content Placeholder 2"/>
          <p:cNvSpPr>
            <a:spLocks noGrp="1"/>
          </p:cNvSpPr>
          <p:nvPr>
            <p:ph idx="1"/>
          </p:nvPr>
        </p:nvSpPr>
        <p:spPr>
          <a:xfrm>
            <a:off x="677334" y="1408923"/>
            <a:ext cx="8596668" cy="4632440"/>
          </a:xfrm>
        </p:spPr>
        <p:txBody>
          <a:bodyPr>
            <a:normAutofit lnSpcReduction="10000"/>
          </a:bodyPr>
          <a:lstStyle/>
          <a:p>
            <a:r>
              <a:rPr lang="en-US" dirty="0"/>
              <a:t>Controller level</a:t>
            </a:r>
            <a:r>
              <a:rPr lang="en-US" dirty="0" smtClean="0"/>
              <a:t>:</a:t>
            </a:r>
          </a:p>
          <a:p>
            <a:pPr lvl="1" algn="just"/>
            <a:r>
              <a:rPr lang="en-US" b="1" dirty="0"/>
              <a:t>BR/EDR PHY (controller block)</a:t>
            </a:r>
            <a:r>
              <a:rPr lang="en-US" dirty="0"/>
              <a:t>: Responsible for transmitting </a:t>
            </a:r>
            <a:r>
              <a:rPr lang="en-US" dirty="0" smtClean="0"/>
              <a:t>and receiving </a:t>
            </a:r>
            <a:r>
              <a:rPr lang="en-US" dirty="0"/>
              <a:t>packets through a physical channel on 79 channels.</a:t>
            </a:r>
          </a:p>
          <a:p>
            <a:pPr lvl="1" algn="just"/>
            <a:r>
              <a:rPr lang="en-US" b="1" dirty="0"/>
              <a:t>LE PHY</a:t>
            </a:r>
            <a:r>
              <a:rPr lang="en-US" dirty="0"/>
              <a:t>: Low energy physical interface responsible for </a:t>
            </a:r>
            <a:r>
              <a:rPr lang="en-US" dirty="0" smtClean="0"/>
              <a:t>managing 40 </a:t>
            </a:r>
            <a:r>
              <a:rPr lang="en-US" dirty="0"/>
              <a:t>channels and frequency hopping.</a:t>
            </a:r>
          </a:p>
          <a:p>
            <a:pPr lvl="1" algn="just"/>
            <a:r>
              <a:rPr lang="en-US" b="1" dirty="0"/>
              <a:t>Link controller</a:t>
            </a:r>
            <a:r>
              <a:rPr lang="en-US" dirty="0"/>
              <a:t>: Encodes and decodes Bluetooth packets from </a:t>
            </a:r>
            <a:r>
              <a:rPr lang="en-US" dirty="0" smtClean="0"/>
              <a:t>the data </a:t>
            </a:r>
            <a:r>
              <a:rPr lang="en-US" dirty="0"/>
              <a:t>payload</a:t>
            </a:r>
            <a:r>
              <a:rPr lang="en-US" dirty="0" smtClean="0"/>
              <a:t>.</a:t>
            </a:r>
          </a:p>
          <a:p>
            <a:pPr lvl="1" algn="just"/>
            <a:r>
              <a:rPr lang="en-US" b="1" dirty="0"/>
              <a:t>Baseband resource manager</a:t>
            </a:r>
            <a:r>
              <a:rPr lang="en-US" dirty="0"/>
              <a:t>: Responsible for all access to the </a:t>
            </a:r>
            <a:r>
              <a:rPr lang="en-US" dirty="0" smtClean="0"/>
              <a:t>radio from </a:t>
            </a:r>
            <a:r>
              <a:rPr lang="en-US" dirty="0"/>
              <a:t>any source</a:t>
            </a:r>
            <a:r>
              <a:rPr lang="en-US" dirty="0" smtClean="0"/>
              <a:t>.</a:t>
            </a:r>
          </a:p>
          <a:p>
            <a:pPr lvl="1" algn="just"/>
            <a:r>
              <a:rPr lang="en-US" b="1" dirty="0"/>
              <a:t>Link manager</a:t>
            </a:r>
            <a:r>
              <a:rPr lang="en-US" dirty="0"/>
              <a:t>: Creates, modifies, and releases logical links </a:t>
            </a:r>
            <a:r>
              <a:rPr lang="en-US" dirty="0" smtClean="0"/>
              <a:t>and updates </a:t>
            </a:r>
            <a:r>
              <a:rPr lang="en-US" dirty="0"/>
              <a:t>parameters related to physical links between devices</a:t>
            </a:r>
            <a:r>
              <a:rPr lang="en-US" dirty="0" smtClean="0"/>
              <a:t>.</a:t>
            </a:r>
          </a:p>
          <a:p>
            <a:pPr lvl="1" algn="just"/>
            <a:r>
              <a:rPr lang="en-US" b="1" dirty="0"/>
              <a:t>Device manager</a:t>
            </a:r>
            <a:r>
              <a:rPr lang="en-US" dirty="0"/>
              <a:t>: </a:t>
            </a:r>
            <a:r>
              <a:rPr lang="en-US" dirty="0" smtClean="0"/>
              <a:t>Responsible </a:t>
            </a:r>
            <a:r>
              <a:rPr lang="en-US" dirty="0"/>
              <a:t>for </a:t>
            </a:r>
            <a:r>
              <a:rPr lang="en-US" dirty="0" smtClean="0"/>
              <a:t>all operations </a:t>
            </a:r>
            <a:r>
              <a:rPr lang="en-US" dirty="0"/>
              <a:t>not related to data transmission, including </a:t>
            </a:r>
            <a:r>
              <a:rPr lang="en-US" dirty="0" smtClean="0"/>
              <a:t>making devices </a:t>
            </a:r>
            <a:r>
              <a:rPr lang="en-US" dirty="0"/>
              <a:t>discoverable or connectable, connecting to devices, </a:t>
            </a:r>
            <a:r>
              <a:rPr lang="en-US" dirty="0" smtClean="0"/>
              <a:t>and scanning </a:t>
            </a:r>
            <a:r>
              <a:rPr lang="en-US" dirty="0"/>
              <a:t>for devices</a:t>
            </a:r>
            <a:r>
              <a:rPr lang="en-US" dirty="0" smtClean="0"/>
              <a:t>.</a:t>
            </a:r>
          </a:p>
          <a:p>
            <a:pPr lvl="1" algn="just"/>
            <a:r>
              <a:rPr lang="en-US" b="1" dirty="0"/>
              <a:t>Host Controller Interface (HCI)</a:t>
            </a:r>
            <a:r>
              <a:rPr lang="en-US" dirty="0"/>
              <a:t>: This is a separation between </a:t>
            </a:r>
            <a:r>
              <a:rPr lang="en-US" dirty="0" smtClean="0"/>
              <a:t>the host </a:t>
            </a:r>
            <a:r>
              <a:rPr lang="en-US" dirty="0"/>
              <a:t>and the silicon controller in layer four of the network stack.</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953224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Bluethooth</a:t>
            </a:r>
            <a:r>
              <a:rPr lang="en-US" dirty="0"/>
              <a:t> stack </a:t>
            </a:r>
            <a:r>
              <a:rPr lang="en-US" dirty="0" err="1"/>
              <a:t>architeture</a:t>
            </a:r>
            <a:endParaRPr lang="en-US" dirty="0"/>
          </a:p>
        </p:txBody>
      </p:sp>
      <p:sp>
        <p:nvSpPr>
          <p:cNvPr id="3" name="Content Placeholder 2"/>
          <p:cNvSpPr>
            <a:spLocks noGrp="1"/>
          </p:cNvSpPr>
          <p:nvPr>
            <p:ph idx="1"/>
          </p:nvPr>
        </p:nvSpPr>
        <p:spPr>
          <a:xfrm>
            <a:off x="677334" y="1399593"/>
            <a:ext cx="8596668" cy="4641770"/>
          </a:xfrm>
        </p:spPr>
        <p:txBody>
          <a:bodyPr/>
          <a:lstStyle/>
          <a:p>
            <a:r>
              <a:rPr lang="en-US" dirty="0"/>
              <a:t>Host level</a:t>
            </a:r>
            <a:r>
              <a:rPr lang="en-US" dirty="0" smtClean="0"/>
              <a:t>:</a:t>
            </a:r>
            <a:endParaRPr lang="fa-IR" dirty="0" smtClean="0"/>
          </a:p>
          <a:p>
            <a:pPr lvl="1" algn="just"/>
            <a:r>
              <a:rPr lang="en-US" b="1" dirty="0"/>
              <a:t>L2CAP</a:t>
            </a:r>
            <a:r>
              <a:rPr lang="en-US" dirty="0"/>
              <a:t>: This is the logical link control and adaptation protocol</a:t>
            </a:r>
            <a:r>
              <a:rPr lang="en-US" dirty="0" smtClean="0"/>
              <a:t>.</a:t>
            </a:r>
            <a:endParaRPr lang="fa-IR" dirty="0" smtClean="0"/>
          </a:p>
          <a:p>
            <a:pPr lvl="1" algn="just"/>
            <a:r>
              <a:rPr lang="en-US" b="1" dirty="0"/>
              <a:t>Channel manager</a:t>
            </a:r>
            <a:r>
              <a:rPr lang="en-US" dirty="0"/>
              <a:t>: Responsible for creating, managing, and </a:t>
            </a:r>
            <a:r>
              <a:rPr lang="en-US" dirty="0" smtClean="0"/>
              <a:t>closing</a:t>
            </a:r>
            <a:r>
              <a:rPr lang="fa-IR" dirty="0" smtClean="0"/>
              <a:t> </a:t>
            </a:r>
            <a:r>
              <a:rPr lang="en-US" dirty="0" smtClean="0"/>
              <a:t>L2CAP </a:t>
            </a:r>
            <a:r>
              <a:rPr lang="en-US" dirty="0"/>
              <a:t>channels. A master will use the L2CAP protocol </a:t>
            </a:r>
            <a:r>
              <a:rPr lang="en-US" dirty="0" smtClean="0"/>
              <a:t>to</a:t>
            </a:r>
            <a:r>
              <a:rPr lang="fa-IR" dirty="0" smtClean="0"/>
              <a:t> </a:t>
            </a:r>
            <a:r>
              <a:rPr lang="en-US" dirty="0" smtClean="0"/>
              <a:t>communicate </a:t>
            </a:r>
            <a:r>
              <a:rPr lang="en-US" dirty="0"/>
              <a:t>to a slave channel manager</a:t>
            </a:r>
            <a:r>
              <a:rPr lang="en-US" dirty="0" smtClean="0"/>
              <a:t>.</a:t>
            </a:r>
            <a:endParaRPr lang="fa-IR" dirty="0" smtClean="0"/>
          </a:p>
          <a:p>
            <a:pPr lvl="1" algn="just"/>
            <a:r>
              <a:rPr lang="en-US" b="1" dirty="0"/>
              <a:t>Resource manager</a:t>
            </a:r>
            <a:r>
              <a:rPr lang="en-US" dirty="0"/>
              <a:t>: Responsible for managing the ordering </a:t>
            </a:r>
            <a:r>
              <a:rPr lang="en-US" dirty="0" smtClean="0"/>
              <a:t>of</a:t>
            </a:r>
            <a:r>
              <a:rPr lang="fa-IR" dirty="0" smtClean="0"/>
              <a:t> </a:t>
            </a:r>
            <a:r>
              <a:rPr lang="en-US" dirty="0" smtClean="0"/>
              <a:t>submission </a:t>
            </a:r>
            <a:r>
              <a:rPr lang="en-US" dirty="0"/>
              <a:t>of fragments to the baseband level. Helps ensure </a:t>
            </a:r>
            <a:r>
              <a:rPr lang="en-US" dirty="0" smtClean="0"/>
              <a:t>the</a:t>
            </a:r>
            <a:r>
              <a:rPr lang="fa-IR" dirty="0" smtClean="0"/>
              <a:t> </a:t>
            </a:r>
            <a:r>
              <a:rPr lang="en-US" dirty="0" smtClean="0"/>
              <a:t>quality </a:t>
            </a:r>
            <a:r>
              <a:rPr lang="en-US" dirty="0"/>
              <a:t>of service conformance</a:t>
            </a:r>
            <a:r>
              <a:rPr lang="en-US" dirty="0" smtClean="0"/>
              <a:t>.</a:t>
            </a:r>
            <a:endParaRPr lang="fa-IR" dirty="0" smtClean="0"/>
          </a:p>
          <a:p>
            <a:pPr lvl="1" algn="just"/>
            <a:r>
              <a:rPr lang="en-US" b="1" dirty="0"/>
              <a:t>Security Manager Protocol (SMP)</a:t>
            </a:r>
            <a:r>
              <a:rPr lang="en-US" dirty="0"/>
              <a:t>: </a:t>
            </a:r>
            <a:r>
              <a:rPr lang="en-US" dirty="0" smtClean="0"/>
              <a:t>This </a:t>
            </a:r>
            <a:r>
              <a:rPr lang="en-US" dirty="0"/>
              <a:t>block is responsible for generating </a:t>
            </a:r>
            <a:r>
              <a:rPr lang="en-US" dirty="0" smtClean="0"/>
              <a:t>keys,</a:t>
            </a:r>
            <a:r>
              <a:rPr lang="fa-IR" dirty="0" smtClean="0"/>
              <a:t> </a:t>
            </a:r>
            <a:r>
              <a:rPr lang="en-US" dirty="0" smtClean="0"/>
              <a:t>qualifying </a:t>
            </a:r>
            <a:r>
              <a:rPr lang="en-US" dirty="0"/>
              <a:t>keys, and storing keys</a:t>
            </a:r>
            <a:r>
              <a:rPr lang="en-US" dirty="0" smtClean="0"/>
              <a:t>.</a:t>
            </a:r>
            <a:endParaRPr lang="fa-IR" dirty="0" smtClean="0"/>
          </a:p>
          <a:p>
            <a:pPr lvl="1" algn="just"/>
            <a:r>
              <a:rPr lang="en-US" b="1" dirty="0"/>
              <a:t>Service Discovery Protocol (SDP)</a:t>
            </a:r>
            <a:r>
              <a:rPr lang="en-US" dirty="0"/>
              <a:t>: Discovers services offered </a:t>
            </a:r>
            <a:r>
              <a:rPr lang="en-US" dirty="0" smtClean="0"/>
              <a:t>on</a:t>
            </a:r>
            <a:r>
              <a:rPr lang="fa-IR" dirty="0" smtClean="0"/>
              <a:t> </a:t>
            </a:r>
            <a:r>
              <a:rPr lang="en-US" dirty="0" smtClean="0"/>
              <a:t>other </a:t>
            </a:r>
            <a:r>
              <a:rPr lang="en-US" dirty="0"/>
              <a:t>devices by UUID</a:t>
            </a:r>
            <a:r>
              <a:rPr lang="en-US" dirty="0" smtClean="0"/>
              <a:t>.</a:t>
            </a:r>
            <a:endParaRPr lang="fa-IR" dirty="0" smtClean="0"/>
          </a:p>
          <a:p>
            <a:pPr lvl="1" algn="just"/>
            <a:r>
              <a:rPr lang="en-US" b="1" dirty="0"/>
              <a:t>Audio</a:t>
            </a:r>
            <a:r>
              <a:rPr lang="en-US" dirty="0"/>
              <a:t>: An optional efficient streaming audio playback profile</a:t>
            </a:r>
            <a:r>
              <a:rPr lang="en-US" dirty="0" smtClean="0"/>
              <a:t>.</a:t>
            </a:r>
            <a:endParaRPr lang="fa-IR" dirty="0" smtClean="0"/>
          </a:p>
          <a:p>
            <a:pPr lvl="1" algn="just"/>
            <a:r>
              <a:rPr lang="en-US" b="1" dirty="0"/>
              <a:t>RFCOMM</a:t>
            </a:r>
            <a:r>
              <a:rPr lang="en-US" dirty="0"/>
              <a:t>: This block is responsible for RS-232 emulation </a:t>
            </a:r>
            <a:r>
              <a:rPr lang="en-US" dirty="0" smtClean="0"/>
              <a:t>and</a:t>
            </a:r>
            <a:r>
              <a:rPr lang="fa-IR" dirty="0" smtClean="0"/>
              <a:t> </a:t>
            </a:r>
            <a:r>
              <a:rPr lang="en-US" dirty="0" smtClean="0"/>
              <a:t>interfacing </a:t>
            </a:r>
            <a:r>
              <a:rPr lang="en-US" dirty="0"/>
              <a:t>and is used for supporting telephony functionality</a:t>
            </a:r>
            <a:r>
              <a:rPr lang="en-US" dirty="0" smtClean="0"/>
              <a:t>.</a:t>
            </a:r>
            <a:endParaRPr lang="fa-IR" dirty="0" smtClean="0"/>
          </a:p>
          <a:p>
            <a:pPr lvl="1"/>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228366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Bluethooth</a:t>
            </a:r>
            <a:r>
              <a:rPr lang="en-US" dirty="0"/>
              <a:t> stack </a:t>
            </a:r>
            <a:r>
              <a:rPr lang="en-US" dirty="0" err="1"/>
              <a:t>architeture</a:t>
            </a:r>
            <a:endParaRPr lang="en-US" dirty="0"/>
          </a:p>
        </p:txBody>
      </p:sp>
      <p:sp>
        <p:nvSpPr>
          <p:cNvPr id="3" name="Content Placeholder 2"/>
          <p:cNvSpPr>
            <a:spLocks noGrp="1"/>
          </p:cNvSpPr>
          <p:nvPr>
            <p:ph idx="1"/>
          </p:nvPr>
        </p:nvSpPr>
        <p:spPr/>
        <p:txBody>
          <a:bodyPr/>
          <a:lstStyle/>
          <a:p>
            <a:r>
              <a:rPr lang="en-US" dirty="0"/>
              <a:t>Host level:</a:t>
            </a:r>
            <a:endParaRPr lang="fa-IR" dirty="0"/>
          </a:p>
          <a:p>
            <a:pPr lvl="1"/>
            <a:r>
              <a:rPr lang="en-US" b="1" dirty="0" smtClean="0"/>
              <a:t>Attribute </a:t>
            </a:r>
            <a:r>
              <a:rPr lang="en-US" b="1" dirty="0"/>
              <a:t>protocol (ATT)</a:t>
            </a:r>
            <a:r>
              <a:rPr lang="en-US" dirty="0"/>
              <a:t>: A wire application protocol used </a:t>
            </a:r>
            <a:r>
              <a:rPr lang="en-US" dirty="0" smtClean="0"/>
              <a:t>mainly</a:t>
            </a:r>
            <a:r>
              <a:rPr lang="fa-IR" dirty="0" smtClean="0"/>
              <a:t> </a:t>
            </a:r>
            <a:r>
              <a:rPr lang="en-US" dirty="0" smtClean="0"/>
              <a:t>in </a:t>
            </a:r>
            <a:r>
              <a:rPr lang="en-US" dirty="0"/>
              <a:t>BLE (but can apply to BR/EDR). Optimized to run on BLE </a:t>
            </a:r>
            <a:r>
              <a:rPr lang="en-US" dirty="0" smtClean="0"/>
              <a:t>low</a:t>
            </a:r>
            <a:r>
              <a:rPr lang="fa-IR" dirty="0" smtClean="0"/>
              <a:t> </a:t>
            </a:r>
            <a:r>
              <a:rPr lang="en-US" dirty="0" smtClean="0"/>
              <a:t>power </a:t>
            </a:r>
            <a:r>
              <a:rPr lang="en-US" dirty="0"/>
              <a:t>battery-based hardware</a:t>
            </a:r>
            <a:r>
              <a:rPr lang="en-US" dirty="0" smtClean="0"/>
              <a:t>.</a:t>
            </a:r>
            <a:endParaRPr lang="fa-IR" dirty="0" smtClean="0"/>
          </a:p>
          <a:p>
            <a:pPr lvl="1"/>
            <a:r>
              <a:rPr lang="en-US" b="1" dirty="0"/>
              <a:t>Generic Attribute Profile (GATT)</a:t>
            </a:r>
            <a:r>
              <a:rPr lang="en-US" dirty="0"/>
              <a:t>: This block represents </a:t>
            </a:r>
            <a:r>
              <a:rPr lang="en-US" dirty="0" smtClean="0"/>
              <a:t>the</a:t>
            </a:r>
            <a:r>
              <a:rPr lang="fa-IR" dirty="0" smtClean="0"/>
              <a:t> </a:t>
            </a:r>
            <a:r>
              <a:rPr lang="en-US" dirty="0" smtClean="0"/>
              <a:t>functionality </a:t>
            </a:r>
            <a:r>
              <a:rPr lang="en-US" dirty="0"/>
              <a:t>of the attribute server and, optionally, the </a:t>
            </a:r>
            <a:r>
              <a:rPr lang="en-US" dirty="0" smtClean="0"/>
              <a:t>attribute</a:t>
            </a:r>
            <a:r>
              <a:rPr lang="fa-IR" dirty="0" smtClean="0"/>
              <a:t> </a:t>
            </a:r>
            <a:r>
              <a:rPr lang="en-US" dirty="0" smtClean="0"/>
              <a:t>client.</a:t>
            </a:r>
            <a:endParaRPr lang="fa-IR" dirty="0" smtClean="0"/>
          </a:p>
          <a:p>
            <a:pPr lvl="1"/>
            <a:r>
              <a:rPr lang="en-US" b="1" dirty="0"/>
              <a:t>Generic Access Profile (GAP)</a:t>
            </a:r>
            <a:r>
              <a:rPr lang="en-US" dirty="0"/>
              <a:t>: Controls connections </a:t>
            </a:r>
            <a:r>
              <a:rPr lang="en-US" dirty="0" smtClean="0"/>
              <a:t>and</a:t>
            </a:r>
            <a:r>
              <a:rPr lang="fa-IR" dirty="0" smtClean="0"/>
              <a:t> </a:t>
            </a:r>
            <a:r>
              <a:rPr lang="en-US" dirty="0" smtClean="0"/>
              <a:t>advertising </a:t>
            </a:r>
            <a:r>
              <a:rPr lang="en-US" dirty="0"/>
              <a:t>states. Allows a device to be visible to the </a:t>
            </a:r>
            <a:r>
              <a:rPr lang="en-US" dirty="0" smtClean="0"/>
              <a:t>outside</a:t>
            </a:r>
            <a:r>
              <a:rPr lang="fa-IR" dirty="0" smtClean="0"/>
              <a:t> </a:t>
            </a:r>
            <a:r>
              <a:rPr lang="en-US" dirty="0" smtClean="0"/>
              <a:t>world </a:t>
            </a:r>
            <a:r>
              <a:rPr lang="en-US" dirty="0"/>
              <a:t>and forms the basis of all other profiles.</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496138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Bluethooth</a:t>
            </a:r>
            <a:r>
              <a:rPr lang="en-US" dirty="0"/>
              <a:t> stack </a:t>
            </a:r>
            <a:r>
              <a:rPr lang="en-US" dirty="0" err="1"/>
              <a:t>architeture</a:t>
            </a:r>
            <a:endParaRPr lang="en-US" dirty="0"/>
          </a:p>
        </p:txBody>
      </p:sp>
      <p:sp>
        <p:nvSpPr>
          <p:cNvPr id="3" name="Content Placeholder 2"/>
          <p:cNvSpPr>
            <a:spLocks noGrp="1"/>
          </p:cNvSpPr>
          <p:nvPr>
            <p:ph idx="1"/>
          </p:nvPr>
        </p:nvSpPr>
        <p:spPr>
          <a:xfrm>
            <a:off x="677334" y="1530221"/>
            <a:ext cx="8596668" cy="4511142"/>
          </a:xfrm>
        </p:spPr>
        <p:txBody>
          <a:bodyPr>
            <a:normAutofit/>
          </a:bodyPr>
          <a:lstStyle/>
          <a:p>
            <a:r>
              <a:rPr lang="en-US" dirty="0"/>
              <a:t>AMP-specific stack</a:t>
            </a:r>
            <a:r>
              <a:rPr lang="en-US" dirty="0" smtClean="0"/>
              <a:t>:</a:t>
            </a:r>
            <a:endParaRPr lang="fa-IR" dirty="0" smtClean="0"/>
          </a:p>
          <a:p>
            <a:pPr lvl="1" algn="just"/>
            <a:r>
              <a:rPr lang="en-US" b="1" dirty="0"/>
              <a:t>AMP (PHY)</a:t>
            </a:r>
            <a:r>
              <a:rPr lang="en-US" dirty="0"/>
              <a:t>: Physical layer responsible for transmission </a:t>
            </a:r>
            <a:r>
              <a:rPr lang="en-US" dirty="0" smtClean="0"/>
              <a:t>and</a:t>
            </a:r>
            <a:r>
              <a:rPr lang="fa-IR" dirty="0" smtClean="0"/>
              <a:t> </a:t>
            </a:r>
            <a:r>
              <a:rPr lang="en-US" dirty="0" smtClean="0"/>
              <a:t>reception </a:t>
            </a:r>
            <a:r>
              <a:rPr lang="en-US" dirty="0"/>
              <a:t>of data packets up to 24 Mbps</a:t>
            </a:r>
            <a:r>
              <a:rPr lang="en-US" dirty="0" smtClean="0"/>
              <a:t>.</a:t>
            </a:r>
            <a:endParaRPr lang="fa-IR" dirty="0" smtClean="0"/>
          </a:p>
          <a:p>
            <a:pPr lvl="1" algn="just"/>
            <a:r>
              <a:rPr lang="en-US" b="1" dirty="0"/>
              <a:t>AMP MAC</a:t>
            </a:r>
            <a:r>
              <a:rPr lang="en-US" dirty="0"/>
              <a:t>: This is the media access control layer as defined in </a:t>
            </a:r>
            <a:r>
              <a:rPr lang="en-US" dirty="0" smtClean="0"/>
              <a:t>the</a:t>
            </a:r>
            <a:r>
              <a:rPr lang="fa-IR" dirty="0" smtClean="0"/>
              <a:t> </a:t>
            </a:r>
            <a:r>
              <a:rPr lang="en-US" dirty="0" smtClean="0"/>
              <a:t>IEEE </a:t>
            </a:r>
            <a:r>
              <a:rPr lang="en-US" dirty="0"/>
              <a:t>802 reference layer model. It provides address methods </a:t>
            </a:r>
            <a:r>
              <a:rPr lang="en-US" dirty="0" smtClean="0"/>
              <a:t>for</a:t>
            </a:r>
            <a:r>
              <a:rPr lang="fa-IR" dirty="0" smtClean="0"/>
              <a:t> </a:t>
            </a:r>
            <a:r>
              <a:rPr lang="en-US" dirty="0" smtClean="0"/>
              <a:t>the </a:t>
            </a:r>
            <a:r>
              <a:rPr lang="en-US" dirty="0"/>
              <a:t>device.</a:t>
            </a:r>
          </a:p>
          <a:p>
            <a:pPr lvl="1" algn="just"/>
            <a:r>
              <a:rPr lang="en-US" dirty="0"/>
              <a:t>AMP PAL: Layer interfacing the AMP MAC with the host </a:t>
            </a:r>
            <a:r>
              <a:rPr lang="en-US" dirty="0" smtClean="0"/>
              <a:t>system</a:t>
            </a:r>
            <a:r>
              <a:rPr lang="fa-IR" dirty="0" smtClean="0"/>
              <a:t> </a:t>
            </a:r>
            <a:r>
              <a:rPr lang="en-US" dirty="0" smtClean="0"/>
              <a:t>(L2CAP </a:t>
            </a:r>
            <a:r>
              <a:rPr lang="en-US" dirty="0"/>
              <a:t>and AMP manager). This block translates commands </a:t>
            </a:r>
            <a:r>
              <a:rPr lang="en-US" dirty="0" smtClean="0"/>
              <a:t>from</a:t>
            </a:r>
            <a:r>
              <a:rPr lang="fa-IR" dirty="0" smtClean="0"/>
              <a:t> </a:t>
            </a:r>
            <a:r>
              <a:rPr lang="en-US" dirty="0" smtClean="0"/>
              <a:t>the </a:t>
            </a:r>
            <a:r>
              <a:rPr lang="en-US" dirty="0"/>
              <a:t>host into specific MAC primitives and vice versa.</a:t>
            </a:r>
          </a:p>
          <a:p>
            <a:pPr lvl="1" algn="just"/>
            <a:r>
              <a:rPr lang="en-US" b="1" dirty="0"/>
              <a:t>AMP manager</a:t>
            </a:r>
            <a:r>
              <a:rPr lang="en-US" dirty="0"/>
              <a:t>: Uses L2CAP to communicate with a peer </a:t>
            </a:r>
            <a:r>
              <a:rPr lang="en-US" dirty="0" smtClean="0"/>
              <a:t>AMP</a:t>
            </a:r>
            <a:r>
              <a:rPr lang="fa-IR" dirty="0" smtClean="0"/>
              <a:t> </a:t>
            </a:r>
            <a:r>
              <a:rPr lang="en-US" dirty="0" smtClean="0"/>
              <a:t>manager </a:t>
            </a:r>
            <a:r>
              <a:rPr lang="en-US" dirty="0"/>
              <a:t>on a remote device. Discovers remote AMP devices </a:t>
            </a:r>
            <a:r>
              <a:rPr lang="en-US" dirty="0" smtClean="0"/>
              <a:t>and</a:t>
            </a:r>
            <a:r>
              <a:rPr lang="fa-IR" dirty="0" smtClean="0"/>
              <a:t> </a:t>
            </a:r>
            <a:r>
              <a:rPr lang="en-US" dirty="0" smtClean="0"/>
              <a:t>determines </a:t>
            </a:r>
            <a:r>
              <a:rPr lang="en-US" dirty="0"/>
              <a:t>their availability.</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249256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Bluetooth 5 PHY and interference </a:t>
            </a:r>
          </a:p>
        </p:txBody>
      </p:sp>
      <p:sp>
        <p:nvSpPr>
          <p:cNvPr id="3" name="Content Placeholder 2"/>
          <p:cNvSpPr>
            <a:spLocks noGrp="1"/>
          </p:cNvSpPr>
          <p:nvPr>
            <p:ph idx="1"/>
          </p:nvPr>
        </p:nvSpPr>
        <p:spPr>
          <a:xfrm>
            <a:off x="677334" y="1502229"/>
            <a:ext cx="8596668" cy="4539133"/>
          </a:xfrm>
        </p:spPr>
        <p:txBody>
          <a:bodyPr/>
          <a:lstStyle/>
          <a:p>
            <a:pPr algn="just"/>
            <a:r>
              <a:rPr lang="en-US" dirty="0"/>
              <a:t>Bluetooth devices operate in the </a:t>
            </a:r>
            <a:r>
              <a:rPr lang="en-US" b="1" dirty="0"/>
              <a:t>2.4000 to 2.4835 </a:t>
            </a:r>
            <a:r>
              <a:rPr lang="en-US" dirty="0"/>
              <a:t>GHz industrial, scientific, and medical(ISM) unlicensed frequency band.</a:t>
            </a:r>
          </a:p>
          <a:p>
            <a:pPr algn="just"/>
            <a:r>
              <a:rPr lang="en-US" dirty="0" smtClean="0"/>
              <a:t>To </a:t>
            </a:r>
            <a:r>
              <a:rPr lang="en-US" dirty="0"/>
              <a:t>alleviate interference, Bluetooth supports </a:t>
            </a:r>
            <a:r>
              <a:rPr lang="en-US" b="1" dirty="0"/>
              <a:t>frequency-hopping spread spectrum</a:t>
            </a:r>
            <a:r>
              <a:rPr lang="en-US" dirty="0"/>
              <a:t> (FHSS</a:t>
            </a:r>
            <a:r>
              <a:rPr lang="en-US" dirty="0" smtClean="0"/>
              <a:t>).</a:t>
            </a:r>
          </a:p>
          <a:p>
            <a:pPr algn="just"/>
            <a:r>
              <a:rPr lang="en-US" dirty="0"/>
              <a:t>BR/EDR mode has 79 channels and BLE has 40 channels. With 79 channels, BR/EDR mode has less than a 1.5 percent chance of interfering with another channel. </a:t>
            </a:r>
            <a:endParaRPr lang="en-US" dirty="0" smtClean="0"/>
          </a:p>
          <a:p>
            <a:pPr algn="just"/>
            <a:r>
              <a:rPr lang="en-US" dirty="0"/>
              <a:t>In BR/EDR mode, the physical channel is divided into slots. Data is positioned for transmission in precise slots and consecutive slots can be used if needed. By using this technique, Bluetooth achieves the effect of full-duplex communication through Time Division Duplexing (TDD). BR uses Gaussian Frequency-Shift Keying (GFSK) modulation to achieve its 1 Mbps rate, while EDR uses Differential Quaternary Phase Shift Keying (DQPSK) modulation to 2 Mbps and 8-phase differential phase-shift keying(8DPSK) at 3 Mbps. </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01228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Bluetooth 5 PHY and interference </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765" y="1772816"/>
            <a:ext cx="9546058" cy="4193901"/>
          </a:xfrm>
        </p:spPr>
      </p:pic>
    </p:spTree>
    <p:extLst>
      <p:ext uri="{BB962C8B-B14F-4D97-AF65-F5344CB8AC3E}">
        <p14:creationId xmlns:p14="http://schemas.microsoft.com/office/powerpoint/2010/main" val="1642859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Bluetooth packet structure</a:t>
            </a:r>
            <a:endParaRPr lang="en-US" dirty="0"/>
          </a:p>
        </p:txBody>
      </p:sp>
      <p:sp>
        <p:nvSpPr>
          <p:cNvPr id="3" name="Content Placeholder 2"/>
          <p:cNvSpPr>
            <a:spLocks noGrp="1"/>
          </p:cNvSpPr>
          <p:nvPr>
            <p:ph idx="1"/>
          </p:nvPr>
        </p:nvSpPr>
        <p:spPr>
          <a:xfrm>
            <a:off x="677334" y="1548883"/>
            <a:ext cx="8596668" cy="4492480"/>
          </a:xfrm>
        </p:spPr>
        <p:txBody>
          <a:bodyPr/>
          <a:lstStyle/>
          <a:p>
            <a:r>
              <a:rPr lang="en-US" dirty="0"/>
              <a:t>Every Bluetooth device </a:t>
            </a:r>
            <a:r>
              <a:rPr lang="en-US" dirty="0" smtClean="0"/>
              <a:t>has </a:t>
            </a:r>
            <a:r>
              <a:rPr lang="en-US" dirty="0"/>
              <a:t>a unique 48-bit address called the </a:t>
            </a:r>
            <a:r>
              <a:rPr lang="en-US" i="1" dirty="0"/>
              <a:t>BD_ADDR</a:t>
            </a:r>
            <a:r>
              <a:rPr lang="en-US" dirty="0" smtClean="0"/>
              <a:t>.</a:t>
            </a:r>
          </a:p>
          <a:p>
            <a:r>
              <a:rPr lang="en-US" dirty="0"/>
              <a:t>The upper 24 bits </a:t>
            </a:r>
            <a:r>
              <a:rPr lang="en-US" dirty="0" smtClean="0"/>
              <a:t>of the </a:t>
            </a:r>
            <a:r>
              <a:rPr lang="en-US" dirty="0"/>
              <a:t>BD_ADDR refer to the manufacturer specific address and are purchased through the </a:t>
            </a:r>
            <a:r>
              <a:rPr lang="en-US" dirty="0" smtClean="0"/>
              <a:t>IEEE Registration </a:t>
            </a:r>
            <a:r>
              <a:rPr lang="en-US" dirty="0"/>
              <a:t>Authority. This address includes the </a:t>
            </a:r>
            <a:r>
              <a:rPr lang="en-US" b="1" dirty="0"/>
              <a:t>Organization Unique Identifier </a:t>
            </a:r>
            <a:r>
              <a:rPr lang="en-US" dirty="0"/>
              <a:t>(</a:t>
            </a:r>
            <a:r>
              <a:rPr lang="en-US" b="1" dirty="0"/>
              <a:t>OUI</a:t>
            </a:r>
            <a:r>
              <a:rPr lang="en-US" dirty="0" smtClean="0"/>
              <a:t>), also </a:t>
            </a:r>
            <a:r>
              <a:rPr lang="en-US" dirty="0"/>
              <a:t>known as the company ID, and is assigned by the IEEE. </a:t>
            </a:r>
            <a:endParaRPr lang="en-US" dirty="0" smtClean="0"/>
          </a:p>
          <a:p>
            <a:r>
              <a:rPr lang="en-US" dirty="0" smtClean="0"/>
              <a:t>The </a:t>
            </a:r>
            <a:r>
              <a:rPr lang="en-US" dirty="0"/>
              <a:t>24 least significant bits </a:t>
            </a:r>
            <a:r>
              <a:rPr lang="en-US" dirty="0" smtClean="0"/>
              <a:t>are free </a:t>
            </a:r>
            <a:r>
              <a:rPr lang="en-US" dirty="0"/>
              <a:t>for the company to modify.</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4269223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827" y="133739"/>
            <a:ext cx="8596668" cy="1320800"/>
          </a:xfrm>
        </p:spPr>
        <p:txBody>
          <a:bodyPr/>
          <a:lstStyle/>
          <a:p>
            <a:r>
              <a:rPr lang="en-US" b="1" dirty="0"/>
              <a:t>Bluetooth packet</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58816" y="-32917"/>
            <a:ext cx="7324531" cy="6890917"/>
          </a:xfrm>
        </p:spPr>
      </p:pic>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555422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689" y="396568"/>
            <a:ext cx="8596668" cy="1320800"/>
          </a:xfrm>
        </p:spPr>
        <p:txBody>
          <a:bodyPr/>
          <a:lstStyle/>
          <a:p>
            <a:r>
              <a:rPr lang="en-US" b="1" dirty="0"/>
              <a:t>802.15 standards</a:t>
            </a:r>
            <a:endParaRPr lang="en-US" dirty="0"/>
          </a:p>
        </p:txBody>
      </p:sp>
      <p:sp>
        <p:nvSpPr>
          <p:cNvPr id="3" name="Content Placeholder 2"/>
          <p:cNvSpPr>
            <a:spLocks noGrp="1"/>
          </p:cNvSpPr>
          <p:nvPr>
            <p:ph idx="1"/>
          </p:nvPr>
        </p:nvSpPr>
        <p:spPr>
          <a:xfrm>
            <a:off x="677334" y="1717368"/>
            <a:ext cx="8596668" cy="4537027"/>
          </a:xfrm>
        </p:spPr>
        <p:txBody>
          <a:bodyPr>
            <a:normAutofit/>
          </a:bodyPr>
          <a:lstStyle/>
          <a:p>
            <a:pPr algn="just"/>
            <a:r>
              <a:rPr lang="en-US" b="1" dirty="0"/>
              <a:t>802.15 </a:t>
            </a:r>
            <a:r>
              <a:rPr lang="en-US" b="1" dirty="0" smtClean="0"/>
              <a:t>standards</a:t>
            </a:r>
          </a:p>
          <a:p>
            <a:pPr lvl="1"/>
            <a:r>
              <a:rPr lang="en-US" b="1" dirty="0"/>
              <a:t>802.15</a:t>
            </a:r>
            <a:r>
              <a:rPr lang="en-US" dirty="0"/>
              <a:t>: Wireless personal area network definitions</a:t>
            </a:r>
          </a:p>
          <a:p>
            <a:pPr lvl="1"/>
            <a:r>
              <a:rPr lang="en-US" b="1" dirty="0"/>
              <a:t>802.15.1</a:t>
            </a:r>
            <a:r>
              <a:rPr lang="en-US" dirty="0"/>
              <a:t>: Original foundation of the Bluetooth </a:t>
            </a:r>
            <a:r>
              <a:rPr lang="en-US" dirty="0" smtClean="0"/>
              <a:t>PAN</a:t>
            </a:r>
          </a:p>
          <a:p>
            <a:pPr lvl="1"/>
            <a:r>
              <a:rPr lang="en-US" b="1" dirty="0"/>
              <a:t>802.15.2</a:t>
            </a:r>
            <a:r>
              <a:rPr lang="en-US" dirty="0"/>
              <a:t>: Coexistence specifications for WPAN and WLAN for </a:t>
            </a:r>
            <a:r>
              <a:rPr lang="en-US" dirty="0" smtClean="0"/>
              <a:t>Bluetooth</a:t>
            </a:r>
          </a:p>
          <a:p>
            <a:pPr lvl="1"/>
            <a:r>
              <a:rPr lang="en-US" b="1" dirty="0"/>
              <a:t>802.15.3</a:t>
            </a:r>
            <a:r>
              <a:rPr lang="en-US" dirty="0"/>
              <a:t>: High data rate (55 Mbps+) on WPAN for </a:t>
            </a:r>
            <a:r>
              <a:rPr lang="en-US" dirty="0" smtClean="0"/>
              <a:t>multimedia</a:t>
            </a:r>
          </a:p>
          <a:p>
            <a:pPr lvl="2"/>
            <a:r>
              <a:rPr lang="en-US" b="1" dirty="0" smtClean="0"/>
              <a:t>802.15.3a, 802.15.3b, 802.15.3c</a:t>
            </a:r>
          </a:p>
          <a:p>
            <a:pPr lvl="1"/>
            <a:r>
              <a:rPr lang="en-US" b="1" dirty="0"/>
              <a:t>802.15.4: </a:t>
            </a:r>
            <a:r>
              <a:rPr lang="en-US" dirty="0"/>
              <a:t>Low data rate, simple, simple design, multi-year battery </a:t>
            </a:r>
            <a:r>
              <a:rPr lang="en-US" dirty="0" smtClean="0"/>
              <a:t>life specifications </a:t>
            </a:r>
            <a:r>
              <a:rPr lang="en-US" dirty="0"/>
              <a:t>(</a:t>
            </a:r>
            <a:r>
              <a:rPr lang="en-US" dirty="0" err="1"/>
              <a:t>Zigbee</a:t>
            </a:r>
            <a:r>
              <a:rPr lang="en-US" dirty="0" smtClean="0"/>
              <a:t>)</a:t>
            </a:r>
          </a:p>
          <a:p>
            <a:pPr lvl="2"/>
            <a:r>
              <a:rPr lang="en-US" b="1" dirty="0" smtClean="0"/>
              <a:t>802.15.4-2011, 802.15.4-2015, 802.15.4r, 802.15.4s, 802.15.4t</a:t>
            </a:r>
          </a:p>
          <a:p>
            <a:r>
              <a:rPr lang="en-US" b="1" dirty="0"/>
              <a:t>802.15.5</a:t>
            </a:r>
            <a:r>
              <a:rPr lang="en-US" dirty="0"/>
              <a:t>: Mesh networking</a:t>
            </a:r>
          </a:p>
          <a:p>
            <a:r>
              <a:rPr lang="en-US" b="1" dirty="0"/>
              <a:t>802.15.6</a:t>
            </a:r>
            <a:r>
              <a:rPr lang="en-US" dirty="0"/>
              <a:t>: Body area networking for medical and entertainment</a:t>
            </a:r>
          </a:p>
          <a:p>
            <a:r>
              <a:rPr lang="en-US" b="1" dirty="0"/>
              <a:t>802.15.7</a:t>
            </a:r>
            <a:r>
              <a:rPr lang="en-US" dirty="0"/>
              <a:t>: Visible light communications using structured lighting</a:t>
            </a:r>
            <a:endParaRPr lang="en-US" b="1" dirty="0" smtClean="0"/>
          </a:p>
          <a:p>
            <a:pPr lvl="1"/>
            <a:endParaRPr lang="en-US" dirty="0" smtClean="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9299333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33739"/>
            <a:ext cx="8596668" cy="873967"/>
          </a:xfrm>
        </p:spPr>
        <p:txBody>
          <a:bodyPr/>
          <a:lstStyle/>
          <a:p>
            <a:r>
              <a:rPr lang="en-US" b="1" dirty="0"/>
              <a:t>BR/EDR operation</a:t>
            </a:r>
            <a:endParaRPr lang="en-US" dirty="0"/>
          </a:p>
        </p:txBody>
      </p:sp>
      <p:sp>
        <p:nvSpPr>
          <p:cNvPr id="3" name="Content Placeholder 2"/>
          <p:cNvSpPr>
            <a:spLocks noGrp="1"/>
          </p:cNvSpPr>
          <p:nvPr>
            <p:ph idx="1"/>
          </p:nvPr>
        </p:nvSpPr>
        <p:spPr>
          <a:xfrm>
            <a:off x="677334" y="774441"/>
            <a:ext cx="8596668" cy="5266921"/>
          </a:xfrm>
        </p:spPr>
        <p:txBody>
          <a:bodyPr>
            <a:normAutofit lnSpcReduction="10000"/>
          </a:bodyPr>
          <a:lstStyle/>
          <a:p>
            <a:pPr algn="just"/>
            <a:r>
              <a:rPr lang="en-US" dirty="0"/>
              <a:t>Classic Bluetooth (BR/EDR) mode is connection-orientated</a:t>
            </a:r>
            <a:r>
              <a:rPr lang="en-US" dirty="0" smtClean="0"/>
              <a:t>.</a:t>
            </a:r>
          </a:p>
          <a:p>
            <a:pPr algn="just"/>
            <a:r>
              <a:rPr lang="en-US" dirty="0"/>
              <a:t>If a device is connected, the </a:t>
            </a:r>
            <a:r>
              <a:rPr lang="en-US" dirty="0" smtClean="0"/>
              <a:t>link is </a:t>
            </a:r>
            <a:r>
              <a:rPr lang="en-US" dirty="0"/>
              <a:t>maintained even if no data is in being communicated</a:t>
            </a:r>
            <a:r>
              <a:rPr lang="en-US" dirty="0" smtClean="0"/>
              <a:t>.</a:t>
            </a:r>
          </a:p>
          <a:p>
            <a:pPr algn="just"/>
            <a:r>
              <a:rPr lang="en-US" dirty="0"/>
              <a:t>The connection process proceeds in three steps</a:t>
            </a:r>
            <a:r>
              <a:rPr lang="en-US" dirty="0" smtClean="0"/>
              <a:t>:</a:t>
            </a:r>
          </a:p>
          <a:p>
            <a:pPr lvl="1" algn="just"/>
            <a:r>
              <a:rPr lang="en-US" b="1" dirty="0"/>
              <a:t>Inquiry</a:t>
            </a:r>
            <a:r>
              <a:rPr lang="en-US" dirty="0"/>
              <a:t>: In this phase, two Bluetooth devices have never associated or </a:t>
            </a:r>
            <a:r>
              <a:rPr lang="en-US" i="1" dirty="0" smtClean="0"/>
              <a:t>bonded</a:t>
            </a:r>
            <a:r>
              <a:rPr lang="en-US" dirty="0" smtClean="0"/>
              <a:t>; they </a:t>
            </a:r>
            <a:r>
              <a:rPr lang="en-US" dirty="0"/>
              <a:t>know nothing of each other. The devices must discover each other </a:t>
            </a:r>
            <a:r>
              <a:rPr lang="en-US" dirty="0" smtClean="0"/>
              <a:t>through an </a:t>
            </a:r>
            <a:r>
              <a:rPr lang="en-US" dirty="0"/>
              <a:t>inquiry request</a:t>
            </a:r>
            <a:r>
              <a:rPr lang="en-US" dirty="0" smtClean="0"/>
              <a:t>.</a:t>
            </a:r>
          </a:p>
          <a:p>
            <a:pPr lvl="1" algn="just"/>
            <a:r>
              <a:rPr lang="en-US" b="1" dirty="0"/>
              <a:t>Paging</a:t>
            </a:r>
            <a:r>
              <a:rPr lang="en-US" dirty="0"/>
              <a:t>: Paging or connecting forms a connection between the two devices. </a:t>
            </a:r>
            <a:r>
              <a:rPr lang="en-US" dirty="0" smtClean="0"/>
              <a:t>Each device </a:t>
            </a:r>
            <a:r>
              <a:rPr lang="en-US" dirty="0"/>
              <a:t>knows the BD_ADDR of each other at this point</a:t>
            </a:r>
            <a:r>
              <a:rPr lang="en-US" dirty="0" smtClean="0"/>
              <a:t>.</a:t>
            </a:r>
          </a:p>
          <a:p>
            <a:pPr lvl="1" algn="just"/>
            <a:r>
              <a:rPr lang="en-US" b="1" dirty="0"/>
              <a:t>Connected</a:t>
            </a:r>
            <a:r>
              <a:rPr lang="en-US" dirty="0"/>
              <a:t>: </a:t>
            </a:r>
            <a:r>
              <a:rPr lang="en-US" dirty="0" smtClean="0"/>
              <a:t>This </a:t>
            </a:r>
            <a:r>
              <a:rPr lang="en-US" dirty="0"/>
              <a:t>is the </a:t>
            </a:r>
            <a:r>
              <a:rPr lang="en-US" dirty="0" smtClean="0"/>
              <a:t>normal state </a:t>
            </a:r>
            <a:r>
              <a:rPr lang="en-US" dirty="0"/>
              <a:t>when two devices are actively communicating</a:t>
            </a:r>
            <a:r>
              <a:rPr lang="en-US" dirty="0" smtClean="0"/>
              <a:t>:</a:t>
            </a:r>
          </a:p>
          <a:p>
            <a:pPr lvl="2" algn="just"/>
            <a:r>
              <a:rPr lang="en-US" b="1" dirty="0"/>
              <a:t>Active mode</a:t>
            </a:r>
            <a:r>
              <a:rPr lang="en-US" dirty="0"/>
              <a:t>: This is the normal mode of operation for </a:t>
            </a:r>
            <a:r>
              <a:rPr lang="en-US" dirty="0" smtClean="0"/>
              <a:t>transmission and </a:t>
            </a:r>
            <a:r>
              <a:rPr lang="en-US" dirty="0"/>
              <a:t>receiving of Bluetooth </a:t>
            </a:r>
            <a:r>
              <a:rPr lang="en-US" dirty="0" smtClean="0"/>
              <a:t>data</a:t>
            </a:r>
          </a:p>
          <a:p>
            <a:pPr lvl="2" algn="just"/>
            <a:r>
              <a:rPr lang="en-US" b="1" dirty="0"/>
              <a:t>Sniff mode</a:t>
            </a:r>
            <a:r>
              <a:rPr lang="en-US" dirty="0"/>
              <a:t>: This is a power saving mode. The device is </a:t>
            </a:r>
            <a:r>
              <a:rPr lang="en-US" dirty="0" smtClean="0"/>
              <a:t>essentially asleep </a:t>
            </a:r>
            <a:r>
              <a:rPr lang="en-US" dirty="0"/>
              <a:t>but will listen for transmissions during specific slots that can </a:t>
            </a:r>
            <a:r>
              <a:rPr lang="en-US" dirty="0" smtClean="0"/>
              <a:t>be changed </a:t>
            </a:r>
            <a:r>
              <a:rPr lang="en-US" dirty="0"/>
              <a:t>programmatically (for example, 50 </a:t>
            </a:r>
            <a:r>
              <a:rPr lang="en-US" dirty="0" err="1"/>
              <a:t>ms</a:t>
            </a:r>
            <a:r>
              <a:rPr lang="en-US" dirty="0" smtClean="0"/>
              <a:t>).</a:t>
            </a:r>
          </a:p>
          <a:p>
            <a:pPr lvl="2" algn="just"/>
            <a:r>
              <a:rPr lang="en-US" dirty="0"/>
              <a:t>Hold mode: This is a temporary low power mode initiated by </a:t>
            </a:r>
            <a:r>
              <a:rPr lang="en-US" dirty="0" smtClean="0"/>
              <a:t>the master </a:t>
            </a:r>
            <a:r>
              <a:rPr lang="en-US" dirty="0"/>
              <a:t>or slave. It will not listen for transmissions like sniff mode, </a:t>
            </a:r>
            <a:r>
              <a:rPr lang="en-US" dirty="0" smtClean="0"/>
              <a:t>and the </a:t>
            </a:r>
            <a:r>
              <a:rPr lang="en-US" dirty="0"/>
              <a:t>slave temporarily ignores ACL packets</a:t>
            </a:r>
            <a:r>
              <a:rPr lang="en-US" dirty="0" smtClean="0"/>
              <a:t>.</a:t>
            </a:r>
          </a:p>
          <a:p>
            <a:pPr lvl="2" algn="just"/>
            <a:r>
              <a:rPr lang="en-US" b="1" dirty="0"/>
              <a:t>Park mode</a:t>
            </a:r>
            <a:r>
              <a:rPr lang="en-US" dirty="0"/>
              <a:t>: As stated earlier, this mode is deprecated in Bluetooth 5.</a:t>
            </a:r>
            <a:endParaRPr lang="en-US" dirty="0" smtClean="0"/>
          </a:p>
          <a:p>
            <a:pPr lvl="2"/>
            <a:endParaRPr lang="en-US" dirty="0"/>
          </a:p>
        </p:txBody>
      </p:sp>
      <p:sp>
        <p:nvSpPr>
          <p:cNvPr id="4" name="Footer Placeholder 3"/>
          <p:cNvSpPr>
            <a:spLocks noGrp="1"/>
          </p:cNvSpPr>
          <p:nvPr>
            <p:ph type="ftr" sz="quarter" idx="11"/>
          </p:nvPr>
        </p:nvSpPr>
        <p:spPr/>
        <p:txBody>
          <a:bodyPr/>
          <a:lstStyle/>
          <a:p>
            <a:r>
              <a:rPr lang="en-US" dirty="0" smtClean="0"/>
              <a:t>M. Ahmadi, 2020</a:t>
            </a:r>
            <a:endParaRPr lang="en-US" dirty="0"/>
          </a:p>
        </p:txBody>
      </p:sp>
    </p:spTree>
    <p:extLst>
      <p:ext uri="{BB962C8B-B14F-4D97-AF65-F5344CB8AC3E}">
        <p14:creationId xmlns:p14="http://schemas.microsoft.com/office/powerpoint/2010/main" val="4222826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318" y="197164"/>
            <a:ext cx="4698384" cy="1320800"/>
          </a:xfrm>
        </p:spPr>
        <p:txBody>
          <a:bodyPr>
            <a:normAutofit fontScale="90000"/>
          </a:bodyPr>
          <a:lstStyle/>
          <a:p>
            <a:r>
              <a:rPr lang="en-US" dirty="0"/>
              <a:t>Connection process for </a:t>
            </a:r>
            <a:r>
              <a:rPr lang="en-US" dirty="0" smtClean="0"/>
              <a:t>Bluetooth (BR/EDR)</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75718" y="265113"/>
            <a:ext cx="6686828" cy="6488112"/>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651318" y="2185387"/>
            <a:ext cx="4324350" cy="1200329"/>
          </a:xfrm>
          <a:prstGeom prst="rect">
            <a:avLst/>
          </a:prstGeom>
        </p:spPr>
        <p:txBody>
          <a:bodyPr wrap="square">
            <a:spAutoFit/>
          </a:bodyPr>
          <a:lstStyle/>
          <a:p>
            <a:pPr algn="just"/>
            <a:r>
              <a:rPr lang="en-US" dirty="0"/>
              <a:t>If this process completes successfully, the two devices can be forced to </a:t>
            </a:r>
            <a:r>
              <a:rPr lang="en-US" dirty="0" smtClean="0"/>
              <a:t>automatically connect </a:t>
            </a:r>
            <a:r>
              <a:rPr lang="en-US" dirty="0"/>
              <a:t>when they are in range</a:t>
            </a:r>
          </a:p>
        </p:txBody>
      </p:sp>
    </p:spTree>
    <p:extLst>
      <p:ext uri="{BB962C8B-B14F-4D97-AF65-F5344CB8AC3E}">
        <p14:creationId xmlns:p14="http://schemas.microsoft.com/office/powerpoint/2010/main" val="38303958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BLE operation</a:t>
            </a:r>
            <a:endParaRPr lang="en-US" dirty="0"/>
          </a:p>
        </p:txBody>
      </p:sp>
      <p:sp>
        <p:nvSpPr>
          <p:cNvPr id="3" name="Content Placeholder 2"/>
          <p:cNvSpPr>
            <a:spLocks noGrp="1"/>
          </p:cNvSpPr>
          <p:nvPr>
            <p:ph idx="1"/>
          </p:nvPr>
        </p:nvSpPr>
        <p:spPr>
          <a:xfrm>
            <a:off x="457200" y="1362075"/>
            <a:ext cx="9105900" cy="4679287"/>
          </a:xfrm>
        </p:spPr>
        <p:txBody>
          <a:bodyPr/>
          <a:lstStyle/>
          <a:p>
            <a:r>
              <a:rPr lang="en-US" dirty="0"/>
              <a:t>In Bluetooth Low Energy mode, there are five link </a:t>
            </a:r>
            <a:r>
              <a:rPr lang="en-US" dirty="0" smtClean="0"/>
              <a:t>states:</a:t>
            </a:r>
          </a:p>
          <a:p>
            <a:pPr lvl="1"/>
            <a:r>
              <a:rPr lang="en-US" b="1" dirty="0"/>
              <a:t>Advertising</a:t>
            </a:r>
            <a:r>
              <a:rPr lang="en-US" dirty="0"/>
              <a:t>: Devices that transmit the advertising packets on the </a:t>
            </a:r>
            <a:r>
              <a:rPr lang="en-US" dirty="0" smtClean="0"/>
              <a:t>advertising channels.</a:t>
            </a:r>
          </a:p>
          <a:p>
            <a:pPr lvl="1"/>
            <a:r>
              <a:rPr lang="en-US" b="1" dirty="0"/>
              <a:t>Scanning</a:t>
            </a:r>
            <a:r>
              <a:rPr lang="en-US" dirty="0"/>
              <a:t>: Devices that receive advertising on the advertising channels </a:t>
            </a:r>
            <a:r>
              <a:rPr lang="en-US" dirty="0" smtClean="0"/>
              <a:t>without intention </a:t>
            </a:r>
            <a:r>
              <a:rPr lang="en-US" dirty="0"/>
              <a:t>to connect</a:t>
            </a:r>
            <a:r>
              <a:rPr lang="en-US" dirty="0" smtClean="0"/>
              <a:t>.</a:t>
            </a:r>
          </a:p>
          <a:p>
            <a:pPr lvl="2"/>
            <a:r>
              <a:rPr lang="en-US" b="1" dirty="0"/>
              <a:t>Active scanning</a:t>
            </a:r>
            <a:r>
              <a:rPr lang="en-US" dirty="0"/>
              <a:t>: Link layer listens for advertising PDUs</a:t>
            </a:r>
            <a:r>
              <a:rPr lang="en-US" dirty="0" smtClean="0"/>
              <a:t>.</a:t>
            </a:r>
          </a:p>
          <a:p>
            <a:pPr lvl="2"/>
            <a:r>
              <a:rPr lang="en-US" b="1" dirty="0"/>
              <a:t>Passive </a:t>
            </a:r>
            <a:r>
              <a:rPr lang="en-US" b="1" dirty="0" smtClean="0"/>
              <a:t>scanning</a:t>
            </a:r>
            <a:r>
              <a:rPr lang="en-US" dirty="0" smtClean="0"/>
              <a:t>: </a:t>
            </a:r>
            <a:r>
              <a:rPr lang="en-US" dirty="0"/>
              <a:t>Link layer will only receive </a:t>
            </a:r>
            <a:r>
              <a:rPr lang="en-US" dirty="0" smtClean="0"/>
              <a:t>packets, transmission </a:t>
            </a:r>
            <a:r>
              <a:rPr lang="en-US" dirty="0"/>
              <a:t>disabled</a:t>
            </a:r>
            <a:r>
              <a:rPr lang="en-US" dirty="0" smtClean="0"/>
              <a:t>.</a:t>
            </a:r>
          </a:p>
          <a:p>
            <a:pPr lvl="1"/>
            <a:r>
              <a:rPr lang="en-US" b="1" dirty="0"/>
              <a:t>Initiating</a:t>
            </a:r>
            <a:r>
              <a:rPr lang="en-US" dirty="0"/>
              <a:t>: Devices that need to form a connection to another device listen </a:t>
            </a:r>
            <a:r>
              <a:rPr lang="en-US" dirty="0" smtClean="0"/>
              <a:t>for connectable </a:t>
            </a:r>
            <a:r>
              <a:rPr lang="en-US" dirty="0"/>
              <a:t>advertising packets and initiate by sending a connect packet</a:t>
            </a:r>
            <a:r>
              <a:rPr lang="en-US" dirty="0" smtClean="0"/>
              <a:t>.</a:t>
            </a:r>
          </a:p>
          <a:p>
            <a:pPr lvl="1"/>
            <a:r>
              <a:rPr lang="en-US" b="1" dirty="0"/>
              <a:t>Connected</a:t>
            </a:r>
            <a:r>
              <a:rPr lang="en-US" dirty="0"/>
              <a:t>: There is a relationship between master and slave in the </a:t>
            </a:r>
            <a:r>
              <a:rPr lang="en-US" dirty="0" smtClean="0"/>
              <a:t>connected state</a:t>
            </a:r>
            <a:r>
              <a:rPr lang="en-US" dirty="0"/>
              <a:t>. The master is the initiator and the slave is the advertiser</a:t>
            </a:r>
            <a:r>
              <a:rPr lang="en-US" dirty="0" smtClean="0"/>
              <a:t>:</a:t>
            </a:r>
          </a:p>
          <a:p>
            <a:pPr lvl="2"/>
            <a:r>
              <a:rPr lang="en-US" b="1" dirty="0"/>
              <a:t>Central</a:t>
            </a:r>
            <a:r>
              <a:rPr lang="en-US" dirty="0"/>
              <a:t>: An initiator transforms the role and title to the </a:t>
            </a:r>
            <a:r>
              <a:rPr lang="en-US" dirty="0" smtClean="0"/>
              <a:t>central device</a:t>
            </a:r>
            <a:r>
              <a:rPr lang="en-US" dirty="0"/>
              <a:t>.</a:t>
            </a:r>
          </a:p>
          <a:p>
            <a:pPr lvl="2"/>
            <a:r>
              <a:rPr lang="en-US" b="1" dirty="0"/>
              <a:t>Peripheral</a:t>
            </a:r>
            <a:r>
              <a:rPr lang="en-US" dirty="0"/>
              <a:t>: Advertising device becomes the peripheral device</a:t>
            </a:r>
            <a:r>
              <a:rPr lang="en-US" dirty="0" smtClean="0"/>
              <a:t>.</a:t>
            </a:r>
          </a:p>
          <a:p>
            <a:pPr lvl="1"/>
            <a:r>
              <a:rPr lang="en-US" b="1" dirty="0"/>
              <a:t>Standby</a:t>
            </a:r>
            <a:r>
              <a:rPr lang="en-US" dirty="0"/>
              <a:t>: Device in the unconnected state.</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782036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7273"/>
          </a:xfrm>
        </p:spPr>
        <p:txBody>
          <a:bodyPr/>
          <a:lstStyle/>
          <a:p>
            <a:r>
              <a:rPr lang="en-US" dirty="0" smtClean="0"/>
              <a:t>BLE state diagram</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24794" y="609601"/>
            <a:ext cx="5797499" cy="6248400"/>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108857" y="1814719"/>
            <a:ext cx="4295192" cy="2031325"/>
          </a:xfrm>
          <a:prstGeom prst="rect">
            <a:avLst/>
          </a:prstGeom>
        </p:spPr>
        <p:txBody>
          <a:bodyPr wrap="square">
            <a:spAutoFit/>
          </a:bodyPr>
          <a:lstStyle/>
          <a:p>
            <a:pPr algn="just"/>
            <a:r>
              <a:rPr lang="en-US" dirty="0">
                <a:latin typeface="PalatinoLinotype-Roman"/>
              </a:rPr>
              <a:t>Advertisements can be general</a:t>
            </a:r>
          </a:p>
          <a:p>
            <a:pPr algn="just"/>
            <a:r>
              <a:rPr lang="en-US" dirty="0">
                <a:latin typeface="PalatinoLinotype-Roman"/>
              </a:rPr>
              <a:t>advertisements where a device </a:t>
            </a:r>
            <a:r>
              <a:rPr lang="en-US" dirty="0" smtClean="0">
                <a:latin typeface="PalatinoLinotype-Roman"/>
              </a:rPr>
              <a:t> broadcasts </a:t>
            </a:r>
            <a:r>
              <a:rPr lang="en-US" dirty="0">
                <a:latin typeface="PalatinoLinotype-Roman"/>
              </a:rPr>
              <a:t>a general invitation to some other device on </a:t>
            </a:r>
            <a:r>
              <a:rPr lang="en-US" dirty="0" smtClean="0">
                <a:latin typeface="PalatinoLinotype-Roman"/>
              </a:rPr>
              <a:t>the network</a:t>
            </a:r>
            <a:r>
              <a:rPr lang="en-US" dirty="0">
                <a:latin typeface="PalatinoLinotype-Roman"/>
              </a:rPr>
              <a:t>. A directed advertisement is unique and designed to invite a specific peer </a:t>
            </a:r>
            <a:r>
              <a:rPr lang="en-US" dirty="0" smtClean="0">
                <a:latin typeface="PalatinoLinotype-Roman"/>
              </a:rPr>
              <a:t>to connect </a:t>
            </a:r>
            <a:r>
              <a:rPr lang="en-US" dirty="0">
                <a:latin typeface="PalatinoLinotype-Roman"/>
              </a:rPr>
              <a:t>as fast as possible.</a:t>
            </a:r>
            <a:endParaRPr lang="en-US" dirty="0"/>
          </a:p>
        </p:txBody>
      </p:sp>
    </p:spTree>
    <p:extLst>
      <p:ext uri="{BB962C8B-B14F-4D97-AF65-F5344CB8AC3E}">
        <p14:creationId xmlns:p14="http://schemas.microsoft.com/office/powerpoint/2010/main" val="23197822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632" y="171061"/>
            <a:ext cx="8596668" cy="817984"/>
          </a:xfrm>
        </p:spPr>
        <p:txBody>
          <a:bodyPr/>
          <a:lstStyle/>
          <a:p>
            <a:r>
              <a:rPr lang="en-US" b="1" dirty="0"/>
              <a:t>BR/EDR security</a:t>
            </a:r>
            <a:endParaRPr lang="en-US" dirty="0"/>
          </a:p>
        </p:txBody>
      </p:sp>
      <p:sp>
        <p:nvSpPr>
          <p:cNvPr id="3" name="Content Placeholder 2"/>
          <p:cNvSpPr>
            <a:spLocks noGrp="1"/>
          </p:cNvSpPr>
          <p:nvPr>
            <p:ph idx="1"/>
          </p:nvPr>
        </p:nvSpPr>
        <p:spPr>
          <a:xfrm>
            <a:off x="677334" y="811763"/>
            <a:ext cx="8596668" cy="5229600"/>
          </a:xfrm>
        </p:spPr>
        <p:txBody>
          <a:bodyPr>
            <a:normAutofit fontScale="92500" lnSpcReduction="10000"/>
          </a:bodyPr>
          <a:lstStyle/>
          <a:p>
            <a:pPr algn="just"/>
            <a:r>
              <a:rPr lang="en-US" dirty="0"/>
              <a:t>Bluetooth security has existed as part of the protocol since 1.0 in some </a:t>
            </a:r>
            <a:r>
              <a:rPr lang="en-US" dirty="0" smtClean="0"/>
              <a:t>form.</a:t>
            </a:r>
          </a:p>
          <a:p>
            <a:pPr algn="just"/>
            <a:r>
              <a:rPr lang="en-US" dirty="0"/>
              <a:t>Pairing requires the generation of a secret symmetric key. In BR/EDR mode, this is </a:t>
            </a:r>
            <a:r>
              <a:rPr lang="en-US" dirty="0" smtClean="0"/>
              <a:t>called the </a:t>
            </a:r>
            <a:r>
              <a:rPr lang="en-US" dirty="0"/>
              <a:t>link key, while in BLE mode it's termed the </a:t>
            </a:r>
            <a:r>
              <a:rPr lang="en-US" i="1" dirty="0"/>
              <a:t>long-term key</a:t>
            </a:r>
            <a:r>
              <a:rPr lang="en-US" dirty="0" smtClean="0"/>
              <a:t>.</a:t>
            </a:r>
          </a:p>
          <a:p>
            <a:pPr algn="just"/>
            <a:r>
              <a:rPr lang="en-US" dirty="0"/>
              <a:t>Older Bluetooth devices </a:t>
            </a:r>
            <a:r>
              <a:rPr lang="en-US" dirty="0" smtClean="0"/>
              <a:t>used a </a:t>
            </a:r>
            <a:r>
              <a:rPr lang="en-US" b="1" dirty="0"/>
              <a:t>Personal Identification Number </a:t>
            </a:r>
            <a:r>
              <a:rPr lang="en-US" dirty="0"/>
              <a:t>(</a:t>
            </a:r>
            <a:r>
              <a:rPr lang="en-US" b="1" dirty="0"/>
              <a:t>PIN</a:t>
            </a:r>
            <a:r>
              <a:rPr lang="en-US" dirty="0"/>
              <a:t>) pairing mode to initiate link keys. Newer </a:t>
            </a:r>
            <a:r>
              <a:rPr lang="en-US" dirty="0" smtClean="0"/>
              <a:t>devices (4.1</a:t>
            </a:r>
            <a:r>
              <a:rPr lang="en-US" dirty="0"/>
              <a:t>+) use secure simple pairing</a:t>
            </a:r>
            <a:r>
              <a:rPr lang="en-US" dirty="0" smtClean="0"/>
              <a:t>.</a:t>
            </a:r>
          </a:p>
          <a:p>
            <a:pPr algn="just"/>
            <a:r>
              <a:rPr lang="en-US" b="1" dirty="0"/>
              <a:t>Secure Simple Pairing </a:t>
            </a:r>
            <a:r>
              <a:rPr lang="en-US" dirty="0"/>
              <a:t>(</a:t>
            </a:r>
            <a:r>
              <a:rPr lang="en-US" b="1" dirty="0"/>
              <a:t>SSP</a:t>
            </a:r>
            <a:r>
              <a:rPr lang="en-US" dirty="0"/>
              <a:t>) provides a pairing process with a number of </a:t>
            </a:r>
            <a:r>
              <a:rPr lang="en-US" dirty="0" smtClean="0"/>
              <a:t>different association </a:t>
            </a:r>
            <a:r>
              <a:rPr lang="en-US" dirty="0"/>
              <a:t>models for various use cases. SSP also uses public key cryptography to </a:t>
            </a:r>
            <a:r>
              <a:rPr lang="en-US" dirty="0" smtClean="0"/>
              <a:t>protect from </a:t>
            </a:r>
            <a:r>
              <a:rPr lang="en-US" dirty="0"/>
              <a:t>eavesdropping and </a:t>
            </a:r>
            <a:r>
              <a:rPr lang="en-US" b="1" dirty="0"/>
              <a:t>Man-in-the-Middle </a:t>
            </a:r>
            <a:r>
              <a:rPr lang="en-US" dirty="0"/>
              <a:t>attacks (</a:t>
            </a:r>
            <a:r>
              <a:rPr lang="en-US" b="1" dirty="0"/>
              <a:t>MITM</a:t>
            </a:r>
            <a:r>
              <a:rPr lang="en-US" dirty="0" smtClean="0"/>
              <a:t>).</a:t>
            </a:r>
          </a:p>
          <a:p>
            <a:pPr algn="just"/>
            <a:r>
              <a:rPr lang="en-US" dirty="0"/>
              <a:t>The models supported </a:t>
            </a:r>
            <a:r>
              <a:rPr lang="en-US" dirty="0" smtClean="0"/>
              <a:t>by SSP </a:t>
            </a:r>
            <a:r>
              <a:rPr lang="en-US" dirty="0"/>
              <a:t>include</a:t>
            </a:r>
            <a:r>
              <a:rPr lang="en-US" dirty="0" smtClean="0"/>
              <a:t>:</a:t>
            </a:r>
          </a:p>
          <a:p>
            <a:pPr lvl="1" algn="just"/>
            <a:r>
              <a:rPr lang="en-US" b="1" dirty="0"/>
              <a:t>Numeric comparison</a:t>
            </a:r>
            <a:r>
              <a:rPr lang="en-US" dirty="0"/>
              <a:t>: For use cases where both Bluetooth devices can display </a:t>
            </a:r>
            <a:r>
              <a:rPr lang="en-US" dirty="0" smtClean="0"/>
              <a:t>a six-digit </a:t>
            </a:r>
            <a:r>
              <a:rPr lang="en-US" dirty="0"/>
              <a:t>numeric value allowing a user to enter a yes/no response on each </a:t>
            </a:r>
            <a:r>
              <a:rPr lang="en-US" dirty="0" smtClean="0"/>
              <a:t>device if </a:t>
            </a:r>
            <a:r>
              <a:rPr lang="en-US" dirty="0"/>
              <a:t>the numbers match</a:t>
            </a:r>
            <a:r>
              <a:rPr lang="en-US" dirty="0" smtClean="0"/>
              <a:t>.</a:t>
            </a:r>
          </a:p>
          <a:p>
            <a:pPr lvl="1" algn="just"/>
            <a:r>
              <a:rPr lang="en-US" b="1" dirty="0"/>
              <a:t>Passkey entry</a:t>
            </a:r>
            <a:r>
              <a:rPr lang="en-US" dirty="0"/>
              <a:t>: Used in situations where one device has a numeric display </a:t>
            </a:r>
            <a:r>
              <a:rPr lang="en-US" dirty="0" smtClean="0"/>
              <a:t>and the </a:t>
            </a:r>
            <a:r>
              <a:rPr lang="en-US" dirty="0"/>
              <a:t>other only has a numeric keyboard</a:t>
            </a:r>
            <a:r>
              <a:rPr lang="en-US" dirty="0" smtClean="0"/>
              <a:t>.</a:t>
            </a:r>
          </a:p>
          <a:p>
            <a:pPr lvl="1" algn="just"/>
            <a:r>
              <a:rPr lang="en-US" b="1" dirty="0"/>
              <a:t>Just </a:t>
            </a:r>
            <a:r>
              <a:rPr lang="en-US" b="1" dirty="0" err="1"/>
              <a:t>Works</a:t>
            </a:r>
            <a:r>
              <a:rPr lang="en-US" sz="600" b="1" dirty="0" err="1"/>
              <a:t>TM</a:t>
            </a:r>
            <a:r>
              <a:rPr lang="en-US" sz="600" b="1" dirty="0"/>
              <a:t> </a:t>
            </a:r>
            <a:r>
              <a:rPr lang="en-US" dirty="0"/>
              <a:t>: For situations where one device is headless and has no </a:t>
            </a:r>
            <a:r>
              <a:rPr lang="en-US" dirty="0" smtClean="0"/>
              <a:t>keyboard or </a:t>
            </a:r>
            <a:r>
              <a:rPr lang="en-US" dirty="0"/>
              <a:t>display</a:t>
            </a:r>
            <a:r>
              <a:rPr lang="en-US" dirty="0" smtClean="0"/>
              <a:t>.</a:t>
            </a:r>
          </a:p>
          <a:p>
            <a:pPr lvl="1" algn="just"/>
            <a:r>
              <a:rPr lang="en-US" b="1" dirty="0"/>
              <a:t>Out-of-band (OOB)</a:t>
            </a:r>
            <a:r>
              <a:rPr lang="en-US" dirty="0"/>
              <a:t>: This is used when the device has a secondary form </a:t>
            </a:r>
            <a:r>
              <a:rPr lang="en-US" dirty="0" smtClean="0"/>
              <a:t>of communication </a:t>
            </a:r>
            <a:r>
              <a:rPr lang="en-US" dirty="0"/>
              <a:t>such as NFC or Wi-Fi.</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9858936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5620" y="1449355"/>
            <a:ext cx="3810000" cy="3810000"/>
          </a:xfrm>
          <a:prstGeom prst="rect">
            <a:avLst/>
          </a:prstGeom>
        </p:spPr>
      </p:pic>
      <p:sp>
        <p:nvSpPr>
          <p:cNvPr id="2" name="Title 1"/>
          <p:cNvSpPr>
            <a:spLocks noGrp="1"/>
          </p:cNvSpPr>
          <p:nvPr>
            <p:ph type="title"/>
          </p:nvPr>
        </p:nvSpPr>
        <p:spPr>
          <a:xfrm>
            <a:off x="677334" y="609600"/>
            <a:ext cx="8596668" cy="911291"/>
          </a:xfrm>
        </p:spPr>
        <p:txBody>
          <a:bodyPr/>
          <a:lstStyle/>
          <a:p>
            <a:r>
              <a:rPr lang="en-US" b="1" dirty="0"/>
              <a:t>Beaconing</a:t>
            </a:r>
            <a:endParaRPr lang="en-US" dirty="0"/>
          </a:p>
        </p:txBody>
      </p:sp>
      <p:sp>
        <p:nvSpPr>
          <p:cNvPr id="3" name="Content Placeholder 2"/>
          <p:cNvSpPr>
            <a:spLocks noGrp="1"/>
          </p:cNvSpPr>
          <p:nvPr>
            <p:ph idx="1"/>
          </p:nvPr>
        </p:nvSpPr>
        <p:spPr>
          <a:xfrm>
            <a:off x="677334" y="1520891"/>
            <a:ext cx="8596668" cy="4520472"/>
          </a:xfrm>
        </p:spPr>
        <p:txBody>
          <a:bodyPr>
            <a:normAutofit lnSpcReduction="10000"/>
          </a:bodyPr>
          <a:lstStyle/>
          <a:p>
            <a:pPr algn="just"/>
            <a:r>
              <a:rPr lang="en-US" dirty="0"/>
              <a:t>Bluetooth beaconing is a secondary effect of BLE</a:t>
            </a:r>
            <a:r>
              <a:rPr lang="en-US" dirty="0" smtClean="0"/>
              <a:t>;</a:t>
            </a:r>
          </a:p>
          <a:p>
            <a:pPr algn="just"/>
            <a:r>
              <a:rPr lang="en-US" dirty="0"/>
              <a:t>Beaconing is simply using </a:t>
            </a:r>
            <a:r>
              <a:rPr lang="en-US" dirty="0" smtClean="0"/>
              <a:t>Bluetooth devices </a:t>
            </a:r>
            <a:r>
              <a:rPr lang="en-US" dirty="0"/>
              <a:t>in LE mode to advertise on some periodic basis</a:t>
            </a:r>
            <a:r>
              <a:rPr lang="en-US" dirty="0" smtClean="0"/>
              <a:t>.</a:t>
            </a:r>
          </a:p>
          <a:p>
            <a:pPr algn="just"/>
            <a:r>
              <a:rPr lang="en-US" dirty="0"/>
              <a:t>Beacons never connect or pair </a:t>
            </a:r>
            <a:r>
              <a:rPr lang="en-US" dirty="0" smtClean="0"/>
              <a:t>with a </a:t>
            </a:r>
            <a:r>
              <a:rPr lang="en-US" dirty="0"/>
              <a:t>host</a:t>
            </a:r>
            <a:r>
              <a:rPr lang="en-US" dirty="0" smtClean="0"/>
              <a:t>.</a:t>
            </a:r>
          </a:p>
          <a:p>
            <a:pPr algn="just"/>
            <a:r>
              <a:rPr lang="en-US" dirty="0" smtClean="0"/>
              <a:t>Beacons applications:</a:t>
            </a:r>
          </a:p>
          <a:p>
            <a:pPr lvl="1" algn="just"/>
            <a:r>
              <a:rPr lang="en-US" b="1" dirty="0"/>
              <a:t>Static point of Interest </a:t>
            </a:r>
            <a:r>
              <a:rPr lang="en-US" dirty="0"/>
              <a:t>(</a:t>
            </a:r>
            <a:r>
              <a:rPr lang="en-US" b="1" dirty="0"/>
              <a:t>POI</a:t>
            </a:r>
            <a:r>
              <a:rPr lang="en-US" dirty="0"/>
              <a:t>)</a:t>
            </a:r>
          </a:p>
          <a:p>
            <a:pPr lvl="1" algn="just"/>
            <a:r>
              <a:rPr lang="en-US" dirty="0"/>
              <a:t>Broadcasting telemetry data</a:t>
            </a:r>
          </a:p>
          <a:p>
            <a:pPr lvl="1" algn="just"/>
            <a:r>
              <a:rPr lang="en-US" dirty="0"/>
              <a:t>Indoor positioning and geolocation </a:t>
            </a:r>
            <a:r>
              <a:rPr lang="en-US" dirty="0" smtClean="0"/>
              <a:t>services</a:t>
            </a:r>
          </a:p>
          <a:p>
            <a:pPr lvl="1" algn="just"/>
            <a:r>
              <a:rPr lang="en-US" dirty="0"/>
              <a:t>healthcare, asset tracking, </a:t>
            </a:r>
            <a:r>
              <a:rPr lang="en-US" dirty="0" smtClean="0"/>
              <a:t>logistics</a:t>
            </a:r>
          </a:p>
          <a:p>
            <a:pPr algn="just"/>
            <a:r>
              <a:rPr lang="en-US" dirty="0"/>
              <a:t>The </a:t>
            </a:r>
            <a:r>
              <a:rPr lang="en-US" dirty="0" smtClean="0"/>
              <a:t>signal strength </a:t>
            </a:r>
            <a:r>
              <a:rPr lang="en-US" dirty="0"/>
              <a:t>of beacons is calibrated by manufacturers typically at a one-meter length.</a:t>
            </a:r>
            <a:endParaRPr lang="en-US" dirty="0" smtClean="0"/>
          </a:p>
          <a:p>
            <a:pPr algn="just"/>
            <a:r>
              <a:rPr lang="en-US" dirty="0"/>
              <a:t>There are two fundamental beaconing protocols used: </a:t>
            </a:r>
            <a:r>
              <a:rPr lang="en-US" dirty="0" err="1"/>
              <a:t>Eddystone</a:t>
            </a:r>
            <a:r>
              <a:rPr lang="en-US" dirty="0"/>
              <a:t> by Google and iBeacon </a:t>
            </a:r>
            <a:r>
              <a:rPr lang="en-US" dirty="0" smtClean="0"/>
              <a:t>by Apple</a:t>
            </a:r>
            <a:r>
              <a:rPr lang="en-US" dirty="0"/>
              <a:t>.</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7087864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83298"/>
          </a:xfrm>
        </p:spPr>
        <p:txBody>
          <a:bodyPr/>
          <a:lstStyle/>
          <a:p>
            <a:r>
              <a:rPr lang="en-US" b="1" dirty="0"/>
              <a:t>Beaconing</a:t>
            </a:r>
            <a:endParaRPr lang="en-US" dirty="0"/>
          </a:p>
        </p:txBody>
      </p:sp>
      <p:sp>
        <p:nvSpPr>
          <p:cNvPr id="3" name="Content Placeholder 2"/>
          <p:cNvSpPr>
            <a:spLocks noGrp="1"/>
          </p:cNvSpPr>
          <p:nvPr>
            <p:ph idx="1"/>
          </p:nvPr>
        </p:nvSpPr>
        <p:spPr>
          <a:xfrm>
            <a:off x="677334" y="1763487"/>
            <a:ext cx="8596668" cy="4277876"/>
          </a:xfrm>
        </p:spPr>
        <p:txBody>
          <a:bodyPr/>
          <a:lstStyle/>
          <a:p>
            <a:pPr algn="just"/>
            <a:r>
              <a:rPr lang="en-US" dirty="0" smtClean="0"/>
              <a:t>Indoor navigation </a:t>
            </a:r>
            <a:r>
              <a:rPr lang="en-US" dirty="0"/>
              <a:t>can be performed in three different ways</a:t>
            </a:r>
            <a:r>
              <a:rPr lang="en-US" dirty="0" smtClean="0"/>
              <a:t>:</a:t>
            </a:r>
          </a:p>
          <a:p>
            <a:pPr lvl="1" algn="just"/>
            <a:r>
              <a:rPr lang="en-US" b="1" dirty="0"/>
              <a:t>Multiple beacons per room</a:t>
            </a:r>
            <a:r>
              <a:rPr lang="en-US" dirty="0"/>
              <a:t>: This is a simple triangulation method to determine </a:t>
            </a:r>
            <a:r>
              <a:rPr lang="en-US" dirty="0" smtClean="0"/>
              <a:t>a user's </a:t>
            </a:r>
            <a:r>
              <a:rPr lang="en-US" dirty="0"/>
              <a:t>location-based on the advertised RSSI signal strength collected </a:t>
            </a:r>
            <a:r>
              <a:rPr lang="en-US" dirty="0" smtClean="0"/>
              <a:t>from numerous </a:t>
            </a:r>
            <a:r>
              <a:rPr lang="en-US" dirty="0"/>
              <a:t>beacons in a room</a:t>
            </a:r>
            <a:r>
              <a:rPr lang="en-US" dirty="0" smtClean="0"/>
              <a:t>.</a:t>
            </a:r>
          </a:p>
          <a:p>
            <a:pPr lvl="1" algn="just"/>
            <a:r>
              <a:rPr lang="en-US" b="1" dirty="0"/>
              <a:t>One beacon per room</a:t>
            </a:r>
            <a:r>
              <a:rPr lang="en-US" dirty="0"/>
              <a:t>: In this scheme, one beacon is placed in each </a:t>
            </a:r>
            <a:r>
              <a:rPr lang="en-US" dirty="0" smtClean="0"/>
              <a:t>room, allowing </a:t>
            </a:r>
            <a:r>
              <a:rPr lang="en-US" dirty="0"/>
              <a:t>a user to navigate between rooms and halls with the fidelity of </a:t>
            </a:r>
            <a:r>
              <a:rPr lang="en-US" dirty="0" smtClean="0"/>
              <a:t>the location </a:t>
            </a:r>
            <a:r>
              <a:rPr lang="en-US" dirty="0"/>
              <a:t>being a room. This is useful in museums, airports, concert venues, and </a:t>
            </a:r>
            <a:r>
              <a:rPr lang="en-US" dirty="0" smtClean="0"/>
              <a:t>so on.</a:t>
            </a:r>
          </a:p>
          <a:p>
            <a:pPr lvl="1" algn="just"/>
            <a:r>
              <a:rPr lang="en-US" b="1" dirty="0"/>
              <a:t>Few beacons per </a:t>
            </a:r>
            <a:r>
              <a:rPr lang="en-US" b="1" dirty="0" smtClean="0"/>
              <a:t>building</a:t>
            </a:r>
          </a:p>
          <a:p>
            <a:pPr algn="just"/>
            <a:r>
              <a:rPr lang="en-US" dirty="0"/>
              <a:t>The beacon advertises every 150ms on the dedicated channels 37,38,39.</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0029956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Beaconing</a:t>
            </a:r>
            <a:endParaRPr lang="en-US" dirty="0"/>
          </a:p>
        </p:txBody>
      </p:sp>
      <p:sp>
        <p:nvSpPr>
          <p:cNvPr id="3" name="Content Placeholder 2"/>
          <p:cNvSpPr>
            <a:spLocks noGrp="1"/>
          </p:cNvSpPr>
          <p:nvPr>
            <p:ph idx="1"/>
          </p:nvPr>
        </p:nvSpPr>
        <p:spPr>
          <a:xfrm>
            <a:off x="677334" y="1315617"/>
            <a:ext cx="8596668" cy="4725746"/>
          </a:xfrm>
        </p:spPr>
        <p:txBody>
          <a:bodyPr/>
          <a:lstStyle/>
          <a:p>
            <a:pPr algn="just"/>
            <a:r>
              <a:rPr lang="en-US" dirty="0"/>
              <a:t>There are two fundamental challenges with architecting a beacon system. The </a:t>
            </a:r>
            <a:r>
              <a:rPr lang="en-US" b="1" dirty="0"/>
              <a:t>first</a:t>
            </a:r>
            <a:r>
              <a:rPr lang="en-US" dirty="0"/>
              <a:t> is </a:t>
            </a:r>
            <a:r>
              <a:rPr lang="en-US" dirty="0" smtClean="0"/>
              <a:t>the effect </a:t>
            </a:r>
            <a:r>
              <a:rPr lang="en-US" dirty="0"/>
              <a:t>of advertising intervals versus the fidelity of location tracking. The </a:t>
            </a:r>
            <a:r>
              <a:rPr lang="en-US" b="1" dirty="0"/>
              <a:t>second</a:t>
            </a:r>
            <a:r>
              <a:rPr lang="en-US" dirty="0"/>
              <a:t> is the </a:t>
            </a:r>
            <a:r>
              <a:rPr lang="en-US" dirty="0" smtClean="0"/>
              <a:t>effect of </a:t>
            </a:r>
            <a:r>
              <a:rPr lang="en-US" dirty="0"/>
              <a:t>advertising intervals versus the longevity of the battery powering the beacon.</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4061" y="2767046"/>
            <a:ext cx="5283213" cy="3367786"/>
          </a:xfrm>
          <a:prstGeom prst="rect">
            <a:avLst/>
          </a:prstGeom>
        </p:spPr>
      </p:pic>
    </p:spTree>
    <p:extLst>
      <p:ext uri="{BB962C8B-B14F-4D97-AF65-F5344CB8AC3E}">
        <p14:creationId xmlns:p14="http://schemas.microsoft.com/office/powerpoint/2010/main" val="6847994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767" y="97710"/>
            <a:ext cx="8596668" cy="1320800"/>
          </a:xfrm>
        </p:spPr>
        <p:txBody>
          <a:bodyPr/>
          <a:lstStyle/>
          <a:p>
            <a:r>
              <a:rPr lang="en-US" b="1" dirty="0"/>
              <a:t>Beaconing</a:t>
            </a:r>
            <a:endParaRPr lang="en-US" dirty="0"/>
          </a:p>
        </p:txBody>
      </p:sp>
      <p:sp>
        <p:nvSpPr>
          <p:cNvPr id="3" name="Content Placeholder 2"/>
          <p:cNvSpPr>
            <a:spLocks noGrp="1"/>
          </p:cNvSpPr>
          <p:nvPr>
            <p:ph idx="1"/>
          </p:nvPr>
        </p:nvSpPr>
        <p:spPr>
          <a:xfrm>
            <a:off x="677334" y="1073020"/>
            <a:ext cx="8596668" cy="4968343"/>
          </a:xfrm>
        </p:spPr>
        <p:txBody>
          <a:bodyPr/>
          <a:lstStyle/>
          <a:p>
            <a:pPr algn="just"/>
            <a:r>
              <a:rPr lang="en-US" dirty="0"/>
              <a:t>Assume an </a:t>
            </a:r>
            <a:r>
              <a:rPr lang="en-US" dirty="0" smtClean="0"/>
              <a:t>iBeacon</a:t>
            </a:r>
            <a:r>
              <a:rPr lang="fa-IR" dirty="0" smtClean="0"/>
              <a:t> </a:t>
            </a:r>
            <a:r>
              <a:rPr lang="en-US" dirty="0" smtClean="0"/>
              <a:t>is </a:t>
            </a:r>
            <a:r>
              <a:rPr lang="en-US" dirty="0"/>
              <a:t>advertised every 500 </a:t>
            </a:r>
            <a:r>
              <a:rPr lang="en-US" dirty="0" err="1"/>
              <a:t>ms</a:t>
            </a:r>
            <a:r>
              <a:rPr lang="en-US" dirty="0"/>
              <a:t> and the packet length is 31 bytes (it may be longer</a:t>
            </a:r>
            <a:r>
              <a:rPr lang="en-US" dirty="0" smtClean="0"/>
              <a:t>).</a:t>
            </a:r>
            <a:r>
              <a:rPr lang="fa-IR" dirty="0" smtClean="0"/>
              <a:t> </a:t>
            </a:r>
            <a:r>
              <a:rPr lang="en-US" dirty="0" smtClean="0"/>
              <a:t>Additionally</a:t>
            </a:r>
            <a:r>
              <a:rPr lang="en-US" dirty="0"/>
              <a:t>, the device uses a CR2032 coin cell battery rated at 220mAh at 3.7V. </a:t>
            </a:r>
            <a:r>
              <a:rPr lang="en-US" dirty="0" smtClean="0"/>
              <a:t>The</a:t>
            </a:r>
            <a:r>
              <a:rPr lang="fa-IR" dirty="0" smtClean="0"/>
              <a:t> </a:t>
            </a:r>
            <a:r>
              <a:rPr lang="en-US" dirty="0" smtClean="0"/>
              <a:t>beacon </a:t>
            </a:r>
            <a:r>
              <a:rPr lang="en-US" dirty="0"/>
              <a:t>electronics consume 49uA at 3V. We can now predict the life of the beacon and </a:t>
            </a:r>
            <a:r>
              <a:rPr lang="en-US" dirty="0" smtClean="0"/>
              <a:t>the</a:t>
            </a:r>
            <a:r>
              <a:rPr lang="fa-IR" dirty="0" smtClean="0"/>
              <a:t> </a:t>
            </a:r>
            <a:r>
              <a:rPr lang="en-US" dirty="0" smtClean="0"/>
              <a:t>efficiency </a:t>
            </a:r>
            <a:r>
              <a:rPr lang="en-US" dirty="0"/>
              <a:t>of the transmission:</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a:stretch>
            <a:fillRect/>
          </a:stretch>
        </p:blipFill>
        <p:spPr>
          <a:xfrm>
            <a:off x="1162683" y="2752122"/>
            <a:ext cx="8307888" cy="3106364"/>
          </a:xfrm>
          <a:prstGeom prst="rect">
            <a:avLst/>
          </a:prstGeom>
        </p:spPr>
      </p:pic>
    </p:spTree>
    <p:extLst>
      <p:ext uri="{BB962C8B-B14F-4D97-AF65-F5344CB8AC3E}">
        <p14:creationId xmlns:p14="http://schemas.microsoft.com/office/powerpoint/2010/main" val="34761935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Beaconing</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1094" y="1942289"/>
            <a:ext cx="8203106" cy="4262568"/>
          </a:xfrm>
        </p:spPr>
      </p:pic>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992618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802.15 standards</a:t>
            </a:r>
            <a:endParaRPr lang="en-US" dirty="0"/>
          </a:p>
        </p:txBody>
      </p:sp>
      <p:sp>
        <p:nvSpPr>
          <p:cNvPr id="3" name="Content Placeholder 2"/>
          <p:cNvSpPr>
            <a:spLocks noGrp="1"/>
          </p:cNvSpPr>
          <p:nvPr>
            <p:ph idx="1"/>
          </p:nvPr>
        </p:nvSpPr>
        <p:spPr/>
        <p:txBody>
          <a:bodyPr>
            <a:normAutofit/>
          </a:bodyPr>
          <a:lstStyle/>
          <a:p>
            <a:r>
              <a:rPr lang="en-US" b="1" dirty="0"/>
              <a:t>802.15.8</a:t>
            </a:r>
            <a:r>
              <a:rPr lang="en-US" dirty="0"/>
              <a:t>: </a:t>
            </a:r>
            <a:r>
              <a:rPr lang="en-US" b="1" dirty="0"/>
              <a:t>Peer Aware Communications </a:t>
            </a:r>
            <a:r>
              <a:rPr lang="en-US" dirty="0"/>
              <a:t>(</a:t>
            </a:r>
            <a:r>
              <a:rPr lang="en-US" b="1" dirty="0"/>
              <a:t>PAC</a:t>
            </a:r>
            <a:r>
              <a:rPr lang="en-US" dirty="0"/>
              <a:t>) infrastructure-less peer to peer </a:t>
            </a:r>
            <a:r>
              <a:rPr lang="en-US" dirty="0" smtClean="0"/>
              <a:t>at 10 </a:t>
            </a:r>
            <a:r>
              <a:rPr lang="en-US" dirty="0"/>
              <a:t>Kbps to 55 Mbps</a:t>
            </a:r>
          </a:p>
          <a:p>
            <a:r>
              <a:rPr lang="en-US" b="1" dirty="0"/>
              <a:t>802.15.9</a:t>
            </a:r>
            <a:r>
              <a:rPr lang="en-US" dirty="0"/>
              <a:t>: </a:t>
            </a:r>
            <a:r>
              <a:rPr lang="en-US" b="1" dirty="0"/>
              <a:t>Key Management Protocol </a:t>
            </a:r>
            <a:r>
              <a:rPr lang="en-US" dirty="0"/>
              <a:t>(</a:t>
            </a:r>
            <a:r>
              <a:rPr lang="en-US" b="1" dirty="0"/>
              <a:t>KMP</a:t>
            </a:r>
            <a:r>
              <a:rPr lang="en-US" dirty="0"/>
              <a:t>), management standard for </a:t>
            </a:r>
            <a:r>
              <a:rPr lang="en-US" dirty="0" smtClean="0"/>
              <a:t>key security</a:t>
            </a:r>
            <a:endParaRPr lang="en-US" dirty="0"/>
          </a:p>
          <a:p>
            <a:r>
              <a:rPr lang="en-US" b="1" dirty="0"/>
              <a:t>802.15.10: </a:t>
            </a:r>
            <a:r>
              <a:rPr lang="en-US" dirty="0"/>
              <a:t>Layer 2 mesh routing, recommend mesh routing for 802.15.4, </a:t>
            </a:r>
            <a:r>
              <a:rPr lang="en-US" dirty="0" smtClean="0"/>
              <a:t>multi PAN</a:t>
            </a:r>
            <a:endParaRPr lang="en-US" dirty="0"/>
          </a:p>
          <a:p>
            <a:r>
              <a:rPr lang="en-US" b="1" dirty="0"/>
              <a:t>802.15.12</a:t>
            </a:r>
            <a:r>
              <a:rPr lang="en-US" dirty="0"/>
              <a:t>: Upper layer interface, attempts to make 802.15.4 easier to use 802.11 </a:t>
            </a:r>
            <a:r>
              <a:rPr lang="en-US" dirty="0" smtClean="0"/>
              <a:t>or 802.3</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49239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5976"/>
          </a:xfrm>
        </p:spPr>
        <p:txBody>
          <a:bodyPr/>
          <a:lstStyle/>
          <a:p>
            <a:r>
              <a:rPr lang="en-US" b="1" dirty="0"/>
              <a:t>Bluetooth mesh</a:t>
            </a:r>
            <a:endParaRPr lang="en-US" dirty="0"/>
          </a:p>
        </p:txBody>
      </p:sp>
      <p:sp>
        <p:nvSpPr>
          <p:cNvPr id="3" name="Content Placeholder 2"/>
          <p:cNvSpPr>
            <a:spLocks noGrp="1"/>
          </p:cNvSpPr>
          <p:nvPr>
            <p:ph idx="1"/>
          </p:nvPr>
        </p:nvSpPr>
        <p:spPr>
          <a:xfrm>
            <a:off x="677334" y="1380931"/>
            <a:ext cx="8596668" cy="4660431"/>
          </a:xfrm>
        </p:spPr>
        <p:txBody>
          <a:bodyPr/>
          <a:lstStyle/>
          <a:p>
            <a:pPr algn="just"/>
            <a:r>
              <a:rPr lang="en-US" dirty="0"/>
              <a:t>The Bluetooth SIG published the mesh profile, device, and </a:t>
            </a:r>
            <a:r>
              <a:rPr lang="en-US" dirty="0" smtClean="0"/>
              <a:t>model</a:t>
            </a:r>
            <a:r>
              <a:rPr lang="fa-IR" dirty="0" smtClean="0"/>
              <a:t> </a:t>
            </a:r>
            <a:r>
              <a:rPr lang="en-US" dirty="0" smtClean="0"/>
              <a:t>specification </a:t>
            </a:r>
            <a:r>
              <a:rPr lang="en-US" dirty="0"/>
              <a:t>1.0 on July 13, 2017</a:t>
            </a:r>
            <a:r>
              <a:rPr lang="en-US" dirty="0" smtClean="0"/>
              <a:t>.</a:t>
            </a:r>
            <a:endParaRPr lang="fa-IR" dirty="0"/>
          </a:p>
          <a:p>
            <a:pPr algn="just"/>
            <a:r>
              <a:rPr lang="en-US" dirty="0"/>
              <a:t>As of the 1.0 specification, there can be up to 32,767 </a:t>
            </a:r>
            <a:r>
              <a:rPr lang="en-US" dirty="0" smtClean="0"/>
              <a:t>nodes</a:t>
            </a:r>
            <a:r>
              <a:rPr lang="fa-IR" dirty="0" smtClean="0"/>
              <a:t> </a:t>
            </a:r>
            <a:r>
              <a:rPr lang="en-US" dirty="0" smtClean="0"/>
              <a:t>in </a:t>
            </a:r>
            <a:r>
              <a:rPr lang="en-US" dirty="0"/>
              <a:t>a Bluetooth mesh and 16,384 physical groups. The maximum time-to-live, which </a:t>
            </a:r>
            <a:r>
              <a:rPr lang="en-US" dirty="0" smtClean="0"/>
              <a:t>is</a:t>
            </a:r>
            <a:r>
              <a:rPr lang="fa-IR" dirty="0" smtClean="0"/>
              <a:t> </a:t>
            </a:r>
            <a:r>
              <a:rPr lang="en-US" dirty="0" smtClean="0"/>
              <a:t>indicative </a:t>
            </a:r>
            <a:r>
              <a:rPr lang="en-US" dirty="0"/>
              <a:t>of the depth of the mesh, is 127.</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20" y="3079475"/>
            <a:ext cx="8802917" cy="3228019"/>
          </a:xfrm>
          <a:prstGeom prst="rect">
            <a:avLst/>
          </a:prstGeom>
        </p:spPr>
      </p:pic>
    </p:spTree>
    <p:extLst>
      <p:ext uri="{BB962C8B-B14F-4D97-AF65-F5344CB8AC3E}">
        <p14:creationId xmlns:p14="http://schemas.microsoft.com/office/powerpoint/2010/main" val="2355845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62000"/>
          </a:xfrm>
        </p:spPr>
        <p:txBody>
          <a:bodyPr/>
          <a:lstStyle/>
          <a:p>
            <a:r>
              <a:rPr lang="en-US" b="1" dirty="0"/>
              <a:t>IEEE 802.15.4</a:t>
            </a:r>
            <a:endParaRPr lang="en-US" dirty="0"/>
          </a:p>
        </p:txBody>
      </p:sp>
      <p:sp>
        <p:nvSpPr>
          <p:cNvPr id="3" name="Content Placeholder 2"/>
          <p:cNvSpPr>
            <a:spLocks noGrp="1"/>
          </p:cNvSpPr>
          <p:nvPr>
            <p:ph idx="1"/>
          </p:nvPr>
        </p:nvSpPr>
        <p:spPr>
          <a:xfrm>
            <a:off x="677334" y="1371601"/>
            <a:ext cx="8596668" cy="4669762"/>
          </a:xfrm>
        </p:spPr>
        <p:txBody>
          <a:bodyPr/>
          <a:lstStyle/>
          <a:p>
            <a:pPr algn="just"/>
            <a:r>
              <a:rPr lang="en-US" dirty="0" smtClean="0"/>
              <a:t>IEEE 802.15.4 forms </a:t>
            </a:r>
            <a:r>
              <a:rPr lang="en-US" dirty="0"/>
              <a:t>the basis of many other </a:t>
            </a:r>
            <a:r>
              <a:rPr lang="en-US" dirty="0" smtClean="0"/>
              <a:t>protocols</a:t>
            </a:r>
            <a:r>
              <a:rPr lang="fa-IR" dirty="0" smtClean="0"/>
              <a:t> </a:t>
            </a:r>
            <a:r>
              <a:rPr lang="en-US" dirty="0" smtClean="0"/>
              <a:t>including </a:t>
            </a:r>
            <a:r>
              <a:rPr lang="en-US" dirty="0"/>
              <a:t>Thread </a:t>
            </a:r>
            <a:r>
              <a:rPr lang="en-US" dirty="0" err="1" smtClean="0"/>
              <a:t>Zigbee</a:t>
            </a:r>
            <a:r>
              <a:rPr lang="en-US" dirty="0" smtClean="0"/>
              <a:t> </a:t>
            </a:r>
            <a:r>
              <a:rPr lang="en-US" dirty="0" err="1" smtClean="0"/>
              <a:t>WirelessHART</a:t>
            </a:r>
            <a:r>
              <a:rPr lang="en-US" dirty="0"/>
              <a:t>, and others</a:t>
            </a:r>
            <a:r>
              <a:rPr lang="en-US" dirty="0" smtClean="0"/>
              <a:t>.</a:t>
            </a:r>
          </a:p>
          <a:p>
            <a:pPr algn="just"/>
            <a:r>
              <a:rPr lang="en-US" dirty="0"/>
              <a:t>802.15.4 only defines the bottom portion (PHY and data link layer) of the stack and not </a:t>
            </a:r>
            <a:r>
              <a:rPr lang="en-US" dirty="0" smtClean="0"/>
              <a:t>the upper </a:t>
            </a:r>
            <a:r>
              <a:rPr lang="en-US" dirty="0"/>
              <a:t>layers</a:t>
            </a:r>
            <a:r>
              <a:rPr lang="en-US" dirty="0" smtClean="0"/>
              <a:t>.</a:t>
            </a:r>
          </a:p>
          <a:p>
            <a:pPr algn="just"/>
            <a:r>
              <a:rPr lang="en-US" dirty="0"/>
              <a:t>The goal of 802.15.4 and the protocols that sit on it are low-cost WPAN with </a:t>
            </a:r>
            <a:r>
              <a:rPr lang="en-US" dirty="0" smtClean="0"/>
              <a:t>low power </a:t>
            </a:r>
            <a:r>
              <a:rPr lang="en-US" dirty="0"/>
              <a:t>consumption</a:t>
            </a:r>
            <a:r>
              <a:rPr lang="en-US" dirty="0" smtClean="0"/>
              <a:t>.</a:t>
            </a:r>
            <a:endParaRPr lang="fa-IR" dirty="0" smtClean="0"/>
          </a:p>
          <a:p>
            <a:pPr algn="just"/>
            <a:r>
              <a:rPr lang="en-US" dirty="0"/>
              <a:t>The IEEE 802.15.4 protocol operates in the unlicensed spectrum in three different </a:t>
            </a:r>
            <a:r>
              <a:rPr lang="en-US" dirty="0" smtClean="0"/>
              <a:t>radio</a:t>
            </a:r>
            <a:r>
              <a:rPr lang="fa-IR" dirty="0" smtClean="0"/>
              <a:t> </a:t>
            </a:r>
            <a:r>
              <a:rPr lang="en-US" dirty="0" smtClean="0"/>
              <a:t>frequency </a:t>
            </a:r>
            <a:r>
              <a:rPr lang="en-US" dirty="0"/>
              <a:t>bands: 868 MHz, 915 MHz, and 2400 </a:t>
            </a:r>
            <a:r>
              <a:rPr lang="en-US" dirty="0" err="1"/>
              <a:t>MHz.</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a:stretch>
            <a:fillRect/>
          </a:stretch>
        </p:blipFill>
        <p:spPr>
          <a:xfrm>
            <a:off x="1236134" y="4116430"/>
            <a:ext cx="7479068" cy="2554955"/>
          </a:xfrm>
          <a:prstGeom prst="rect">
            <a:avLst/>
          </a:prstGeom>
        </p:spPr>
      </p:pic>
    </p:spTree>
    <p:extLst>
      <p:ext uri="{BB962C8B-B14F-4D97-AF65-F5344CB8AC3E}">
        <p14:creationId xmlns:p14="http://schemas.microsoft.com/office/powerpoint/2010/main" val="32935713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1290"/>
          </a:xfrm>
        </p:spPr>
        <p:txBody>
          <a:bodyPr/>
          <a:lstStyle/>
          <a:p>
            <a:r>
              <a:rPr lang="en-US" dirty="0" smtClean="0"/>
              <a:t>IEEE 802.15.4 architecture</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1136" y="1618653"/>
            <a:ext cx="9237756" cy="4422709"/>
          </a:xfrm>
        </p:spPr>
      </p:pic>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1979216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IEEE 802.15.4 topology</a:t>
            </a:r>
            <a:endParaRPr lang="en-US" dirty="0"/>
          </a:p>
        </p:txBody>
      </p:sp>
      <p:sp>
        <p:nvSpPr>
          <p:cNvPr id="3" name="Content Placeholder 2"/>
          <p:cNvSpPr>
            <a:spLocks noGrp="1"/>
          </p:cNvSpPr>
          <p:nvPr>
            <p:ph idx="1"/>
          </p:nvPr>
        </p:nvSpPr>
        <p:spPr>
          <a:xfrm>
            <a:off x="677334" y="1479454"/>
            <a:ext cx="8596668" cy="4492138"/>
          </a:xfrm>
        </p:spPr>
        <p:txBody>
          <a:bodyPr/>
          <a:lstStyle/>
          <a:p>
            <a:pPr algn="just"/>
            <a:r>
              <a:rPr lang="en-US" dirty="0"/>
              <a:t>There are two fundamental device types in IEEE 802.15.4</a:t>
            </a:r>
            <a:r>
              <a:rPr lang="en-US" dirty="0" smtClean="0"/>
              <a:t>:</a:t>
            </a:r>
          </a:p>
          <a:p>
            <a:pPr lvl="1" algn="just"/>
            <a:r>
              <a:rPr lang="en-US" b="1" dirty="0"/>
              <a:t>Full function device (FFD)</a:t>
            </a:r>
            <a:r>
              <a:rPr lang="en-US" dirty="0"/>
              <a:t>: Supports any network topology, can be a </a:t>
            </a:r>
            <a:r>
              <a:rPr lang="en-US" dirty="0" smtClean="0"/>
              <a:t>network (PAN</a:t>
            </a:r>
            <a:r>
              <a:rPr lang="en-US" dirty="0"/>
              <a:t>) coordinator and can communicate to any device PAN coordinator</a:t>
            </a:r>
          </a:p>
          <a:p>
            <a:pPr lvl="1" algn="just"/>
            <a:r>
              <a:rPr lang="en-US" b="1" dirty="0"/>
              <a:t>Reduced function device (RFD)</a:t>
            </a:r>
            <a:r>
              <a:rPr lang="en-US" dirty="0"/>
              <a:t>: Limited to only a star topology, cannot </a:t>
            </a:r>
            <a:r>
              <a:rPr lang="en-US" dirty="0" smtClean="0"/>
              <a:t>perform as </a:t>
            </a:r>
            <a:r>
              <a:rPr lang="en-US" dirty="0"/>
              <a:t>a network coordinator, can only communicate with a network coordinator</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552" y="3006081"/>
            <a:ext cx="5159450" cy="3631850"/>
          </a:xfrm>
          <a:prstGeom prst="rect">
            <a:avLst/>
          </a:prstGeom>
        </p:spPr>
      </p:pic>
      <p:sp>
        <p:nvSpPr>
          <p:cNvPr id="6" name="Rectangle 5"/>
          <p:cNvSpPr/>
          <p:nvPr/>
        </p:nvSpPr>
        <p:spPr>
          <a:xfrm>
            <a:off x="1235340" y="3347911"/>
            <a:ext cx="2804815" cy="923330"/>
          </a:xfrm>
          <a:prstGeom prst="rect">
            <a:avLst/>
          </a:prstGeom>
        </p:spPr>
        <p:txBody>
          <a:bodyPr wrap="square">
            <a:spAutoFit/>
          </a:bodyPr>
          <a:lstStyle/>
          <a:p>
            <a:r>
              <a:rPr lang="en-US" dirty="0">
                <a:latin typeface="PalatinoLinotype-Roman"/>
              </a:rPr>
              <a:t>The PAN coordinator has a unique role that is to set up and manage the PAN.</a:t>
            </a:r>
            <a:endParaRPr lang="en-US" dirty="0"/>
          </a:p>
        </p:txBody>
      </p:sp>
    </p:spTree>
    <p:extLst>
      <p:ext uri="{BB962C8B-B14F-4D97-AF65-F5344CB8AC3E}">
        <p14:creationId xmlns:p14="http://schemas.microsoft.com/office/powerpoint/2010/main" val="34728182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20620"/>
          </a:xfrm>
        </p:spPr>
        <p:txBody>
          <a:bodyPr/>
          <a:lstStyle/>
          <a:p>
            <a:r>
              <a:rPr lang="en-US" b="1" dirty="0" err="1"/>
              <a:t>Zigbee</a:t>
            </a:r>
            <a:endParaRPr lang="en-US" dirty="0"/>
          </a:p>
        </p:txBody>
      </p:sp>
      <p:sp>
        <p:nvSpPr>
          <p:cNvPr id="3" name="Content Placeholder 2"/>
          <p:cNvSpPr>
            <a:spLocks noGrp="1"/>
          </p:cNvSpPr>
          <p:nvPr>
            <p:ph idx="1"/>
          </p:nvPr>
        </p:nvSpPr>
        <p:spPr>
          <a:xfrm>
            <a:off x="677334" y="1530221"/>
            <a:ext cx="8596668" cy="4511142"/>
          </a:xfrm>
        </p:spPr>
        <p:txBody>
          <a:bodyPr>
            <a:normAutofit/>
          </a:bodyPr>
          <a:lstStyle/>
          <a:p>
            <a:pPr algn="just"/>
            <a:r>
              <a:rPr lang="en-US" dirty="0" err="1"/>
              <a:t>Zigbee</a:t>
            </a:r>
            <a:r>
              <a:rPr lang="en-US" dirty="0"/>
              <a:t> is a WPAN protocol based on the IEEE 802.15.4 foundation targeted for </a:t>
            </a:r>
            <a:r>
              <a:rPr lang="en-US" dirty="0" smtClean="0"/>
              <a:t>commercial and </a:t>
            </a:r>
            <a:r>
              <a:rPr lang="en-US" dirty="0"/>
              <a:t>residential </a:t>
            </a:r>
            <a:r>
              <a:rPr lang="en-US" dirty="0" err="1"/>
              <a:t>IoT</a:t>
            </a:r>
            <a:r>
              <a:rPr lang="en-US" dirty="0"/>
              <a:t> networking that is constrained by cost, power, and space</a:t>
            </a:r>
            <a:r>
              <a:rPr lang="en-US" dirty="0" smtClean="0"/>
              <a:t>.</a:t>
            </a:r>
          </a:p>
          <a:p>
            <a:pPr algn="just"/>
            <a:r>
              <a:rPr lang="en-US" dirty="0" err="1"/>
              <a:t>Zigbee</a:t>
            </a:r>
            <a:r>
              <a:rPr lang="en-US" dirty="0"/>
              <a:t> got </a:t>
            </a:r>
            <a:r>
              <a:rPr lang="en-US" dirty="0" smtClean="0"/>
              <a:t>its name </a:t>
            </a:r>
            <a:r>
              <a:rPr lang="en-US" dirty="0"/>
              <a:t>from the concept of a bee flying</a:t>
            </a:r>
            <a:r>
              <a:rPr lang="en-US" dirty="0" smtClean="0"/>
              <a:t>.</a:t>
            </a:r>
          </a:p>
          <a:p>
            <a:pPr algn="just"/>
            <a:r>
              <a:rPr lang="en-US" dirty="0" err="1"/>
              <a:t>Zigbee</a:t>
            </a:r>
            <a:r>
              <a:rPr lang="en-US" dirty="0"/>
              <a:t> is based on 802.15.4 but layers on network services similar to TCP/IP. It can </a:t>
            </a:r>
            <a:r>
              <a:rPr lang="en-US" dirty="0" smtClean="0"/>
              <a:t>form networks</a:t>
            </a:r>
            <a:r>
              <a:rPr lang="en-US" dirty="0"/>
              <a:t>, discover devices, provide security, and manage the network</a:t>
            </a:r>
            <a:r>
              <a:rPr lang="en-US" dirty="0" smtClean="0"/>
              <a:t>.</a:t>
            </a:r>
          </a:p>
          <a:p>
            <a:pPr algn="just"/>
            <a:r>
              <a:rPr lang="en-US" dirty="0" err="1"/>
              <a:t>Zigbee</a:t>
            </a:r>
            <a:r>
              <a:rPr lang="en-US" dirty="0"/>
              <a:t> prides itself </a:t>
            </a:r>
            <a:r>
              <a:rPr lang="en-US" dirty="0" smtClean="0"/>
              <a:t>on simplicity </a:t>
            </a:r>
            <a:r>
              <a:rPr lang="en-US" dirty="0"/>
              <a:t>and claims a 50% reduction in software support by using a lightweight </a:t>
            </a:r>
            <a:r>
              <a:rPr lang="en-US" dirty="0" smtClean="0"/>
              <a:t>protocol stack.</a:t>
            </a:r>
          </a:p>
          <a:p>
            <a:pPr algn="just"/>
            <a:r>
              <a:rPr lang="en-US" dirty="0"/>
              <a:t>There are three principal components in a </a:t>
            </a:r>
            <a:r>
              <a:rPr lang="en-US" dirty="0" err="1"/>
              <a:t>Zigbee</a:t>
            </a:r>
            <a:r>
              <a:rPr lang="en-US" dirty="0"/>
              <a:t> </a:t>
            </a:r>
            <a:r>
              <a:rPr lang="en-US" dirty="0" smtClean="0"/>
              <a:t>network:</a:t>
            </a:r>
          </a:p>
          <a:p>
            <a:pPr lvl="1" algn="just"/>
            <a:r>
              <a:rPr lang="en-US" b="1" dirty="0" err="1"/>
              <a:t>Zigbee</a:t>
            </a:r>
            <a:r>
              <a:rPr lang="en-US" b="1" dirty="0"/>
              <a:t> controller (ZC)</a:t>
            </a:r>
            <a:r>
              <a:rPr lang="en-US" dirty="0"/>
              <a:t>: Highly capable device on a </a:t>
            </a:r>
            <a:r>
              <a:rPr lang="en-US" dirty="0" err="1"/>
              <a:t>Zigbee</a:t>
            </a:r>
            <a:r>
              <a:rPr lang="en-US" dirty="0"/>
              <a:t> network that is </a:t>
            </a:r>
            <a:r>
              <a:rPr lang="en-US" dirty="0" smtClean="0"/>
              <a:t>used to </a:t>
            </a:r>
            <a:r>
              <a:rPr lang="en-US" dirty="0"/>
              <a:t>form and initiate network functions. Each </a:t>
            </a:r>
            <a:r>
              <a:rPr lang="en-US" dirty="0" err="1"/>
              <a:t>Zigbee</a:t>
            </a:r>
            <a:r>
              <a:rPr lang="en-US" dirty="0"/>
              <a:t> network will have a </a:t>
            </a:r>
            <a:r>
              <a:rPr lang="en-US" dirty="0" smtClean="0"/>
              <a:t>single ZC </a:t>
            </a:r>
            <a:r>
              <a:rPr lang="en-US" dirty="0"/>
              <a:t>that fulfills the role of an 802.15.4 2003 PAN coordinator (FFD). After </a:t>
            </a:r>
            <a:r>
              <a:rPr lang="en-US" dirty="0" smtClean="0"/>
              <a:t>the network </a:t>
            </a:r>
            <a:r>
              <a:rPr lang="en-US" dirty="0"/>
              <a:t>is formed, the ZC can behave as a ZR (</a:t>
            </a:r>
            <a:r>
              <a:rPr lang="en-US" dirty="0" err="1"/>
              <a:t>Zigbee</a:t>
            </a:r>
            <a:r>
              <a:rPr lang="en-US" dirty="0"/>
              <a:t> router).</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15266794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Zigbee</a:t>
            </a:r>
            <a:endParaRPr lang="en-US" dirty="0"/>
          </a:p>
        </p:txBody>
      </p:sp>
      <p:sp>
        <p:nvSpPr>
          <p:cNvPr id="3" name="Content Placeholder 2"/>
          <p:cNvSpPr>
            <a:spLocks noGrp="1"/>
          </p:cNvSpPr>
          <p:nvPr>
            <p:ph idx="1"/>
          </p:nvPr>
        </p:nvSpPr>
        <p:spPr>
          <a:xfrm>
            <a:off x="677334" y="1240971"/>
            <a:ext cx="8596668" cy="4800391"/>
          </a:xfrm>
        </p:spPr>
        <p:txBody>
          <a:bodyPr>
            <a:normAutofit/>
          </a:bodyPr>
          <a:lstStyle/>
          <a:p>
            <a:pPr lvl="1" algn="just"/>
            <a:r>
              <a:rPr lang="en-US" b="1" dirty="0" err="1"/>
              <a:t>Zigbee</a:t>
            </a:r>
            <a:r>
              <a:rPr lang="en-US" b="1" dirty="0"/>
              <a:t> router (ZR)</a:t>
            </a:r>
            <a:r>
              <a:rPr lang="en-US" dirty="0"/>
              <a:t>: This component is optional but handles some of a load </a:t>
            </a:r>
            <a:r>
              <a:rPr lang="en-US" dirty="0" smtClean="0"/>
              <a:t>of mesh </a:t>
            </a:r>
            <a:r>
              <a:rPr lang="en-US" dirty="0"/>
              <a:t>network hopping and routing coordination</a:t>
            </a:r>
            <a:r>
              <a:rPr lang="en-US" dirty="0" smtClean="0"/>
              <a:t>.</a:t>
            </a:r>
          </a:p>
          <a:p>
            <a:pPr lvl="1" algn="just"/>
            <a:r>
              <a:rPr lang="en-US" b="1" dirty="0" err="1"/>
              <a:t>Zigbee</a:t>
            </a:r>
            <a:r>
              <a:rPr lang="en-US" b="1" dirty="0"/>
              <a:t> end device (ZED)</a:t>
            </a:r>
            <a:r>
              <a:rPr lang="en-US" dirty="0"/>
              <a:t>: This is usually a simple endpoint device such as a </a:t>
            </a:r>
            <a:r>
              <a:rPr lang="en-US" dirty="0" smtClean="0"/>
              <a:t>light switch </a:t>
            </a:r>
            <a:r>
              <a:rPr lang="en-US" dirty="0"/>
              <a:t>or thermostat. It contains enough functionality to communicate with </a:t>
            </a:r>
            <a:r>
              <a:rPr lang="en-US" dirty="0" smtClean="0"/>
              <a:t>the coordinator</a:t>
            </a:r>
            <a:r>
              <a:rPr lang="en-US" dirty="0"/>
              <a:t>. It has no routing logic; therefore, any messages arriving at a </a:t>
            </a:r>
            <a:r>
              <a:rPr lang="en-US" dirty="0" smtClean="0"/>
              <a:t>ZED that </a:t>
            </a:r>
            <a:r>
              <a:rPr lang="en-US" dirty="0"/>
              <a:t>are not targeted to that end device are simply relayed</a:t>
            </a:r>
            <a:r>
              <a:rPr lang="en-US" dirty="0" smtClean="0"/>
              <a:t>.</a:t>
            </a:r>
          </a:p>
          <a:p>
            <a:pPr algn="just"/>
            <a:r>
              <a:rPr lang="en-US" dirty="0" err="1"/>
              <a:t>Zigbee</a:t>
            </a:r>
            <a:r>
              <a:rPr lang="en-US" dirty="0"/>
              <a:t> supports three basic topologies</a:t>
            </a:r>
            <a:r>
              <a:rPr lang="en-US" dirty="0" smtClean="0"/>
              <a:t>:</a:t>
            </a:r>
          </a:p>
          <a:p>
            <a:pPr lvl="1" algn="just"/>
            <a:r>
              <a:rPr lang="en-US" b="1" dirty="0"/>
              <a:t>Star network</a:t>
            </a:r>
            <a:r>
              <a:rPr lang="en-US" dirty="0"/>
              <a:t>: A single ZC with one or more ZEDs. Only extends two hops and </a:t>
            </a:r>
            <a:r>
              <a:rPr lang="en-US" dirty="0" smtClean="0"/>
              <a:t>is therefore </a:t>
            </a:r>
            <a:r>
              <a:rPr lang="en-US" dirty="0"/>
              <a:t>limited in node distance</a:t>
            </a:r>
            <a:r>
              <a:rPr lang="en-US" dirty="0" smtClean="0"/>
              <a:t>.</a:t>
            </a:r>
          </a:p>
          <a:p>
            <a:pPr lvl="1" algn="just"/>
            <a:r>
              <a:rPr lang="en-US" b="1" dirty="0"/>
              <a:t>Cluster tree</a:t>
            </a:r>
            <a:r>
              <a:rPr lang="en-US" dirty="0"/>
              <a:t>: A multi-hop network that employs beaconing and extends </a:t>
            </a:r>
            <a:r>
              <a:rPr lang="en-US" dirty="0" smtClean="0"/>
              <a:t>the network </a:t>
            </a:r>
            <a:r>
              <a:rPr lang="en-US" dirty="0"/>
              <a:t>coverage and range over a star network. ZC and ZR nodes can </a:t>
            </a:r>
            <a:r>
              <a:rPr lang="en-US" dirty="0" smtClean="0"/>
              <a:t>have children</a:t>
            </a:r>
            <a:r>
              <a:rPr lang="en-US" dirty="0"/>
              <a:t>, but ZEDs remain true endpoints</a:t>
            </a:r>
            <a:r>
              <a:rPr lang="en-US" dirty="0" smtClean="0"/>
              <a:t>.</a:t>
            </a:r>
          </a:p>
          <a:p>
            <a:pPr lvl="1" algn="just"/>
            <a:r>
              <a:rPr lang="en-US" b="1" dirty="0"/>
              <a:t>Mesh network</a:t>
            </a:r>
            <a:r>
              <a:rPr lang="en-US" dirty="0"/>
              <a:t>: Dynamic path formation and morphing. Routing can occur </a:t>
            </a:r>
            <a:r>
              <a:rPr lang="en-US" dirty="0" smtClean="0"/>
              <a:t>from any </a:t>
            </a:r>
            <a:r>
              <a:rPr lang="en-US" dirty="0"/>
              <a:t>source device to any destination device. Uses tree and table-driven </a:t>
            </a:r>
            <a:r>
              <a:rPr lang="en-US" dirty="0" smtClean="0"/>
              <a:t>routing algorithms</a:t>
            </a:r>
            <a:r>
              <a:rPr lang="en-US" dirty="0"/>
              <a:t>. ZC and ZR radios must be powered at all times to perform </a:t>
            </a:r>
            <a:r>
              <a:rPr lang="en-US" dirty="0" smtClean="0"/>
              <a:t>routing duties</a:t>
            </a:r>
            <a:r>
              <a:rPr lang="en-US" dirty="0"/>
              <a:t>, consuming battery life.</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429011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0661"/>
          </a:xfrm>
        </p:spPr>
        <p:txBody>
          <a:bodyPr/>
          <a:lstStyle/>
          <a:p>
            <a:r>
              <a:rPr lang="en-US" dirty="0" err="1" smtClean="0"/>
              <a:t>Zigbee</a:t>
            </a:r>
            <a:r>
              <a:rPr lang="en-US" dirty="0" smtClean="0"/>
              <a:t> Topologies</a:t>
            </a:r>
            <a:endParaRPr lang="en-US" dirty="0"/>
          </a:p>
        </p:txBody>
      </p:sp>
      <p:sp>
        <p:nvSpPr>
          <p:cNvPr id="3" name="Content Placeholder 2"/>
          <p:cNvSpPr>
            <a:spLocks noGrp="1"/>
          </p:cNvSpPr>
          <p:nvPr>
            <p:ph idx="1"/>
          </p:nvPr>
        </p:nvSpPr>
        <p:spPr>
          <a:xfrm>
            <a:off x="677334" y="1520891"/>
            <a:ext cx="8596668" cy="4520472"/>
          </a:xfrm>
        </p:spPr>
        <p:txBody>
          <a:bodyPr/>
          <a:lstStyle/>
          <a:p>
            <a:r>
              <a:rPr lang="en-US" dirty="0" err="1"/>
              <a:t>Zigbee</a:t>
            </a:r>
            <a:r>
              <a:rPr lang="en-US" dirty="0"/>
              <a:t>, in theory, can deploy up to 65,536 </a:t>
            </a:r>
            <a:r>
              <a:rPr lang="en-US" b="1" dirty="0" err="1"/>
              <a:t>Zigbee</a:t>
            </a:r>
            <a:r>
              <a:rPr lang="en-US" b="1" dirty="0"/>
              <a:t> End Devices </a:t>
            </a:r>
            <a:r>
              <a:rPr lang="en-US" dirty="0"/>
              <a:t>(</a:t>
            </a:r>
            <a:r>
              <a:rPr lang="en-US" b="1" dirty="0"/>
              <a:t>ZED</a:t>
            </a:r>
            <a:r>
              <a:rPr lang="en-US" dirty="0"/>
              <a:t>).</a:t>
            </a:r>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4" y="2026077"/>
            <a:ext cx="8602724" cy="3650161"/>
          </a:xfrm>
          <a:prstGeom prst="rect">
            <a:avLst/>
          </a:prstGeom>
        </p:spPr>
      </p:pic>
    </p:spTree>
    <p:extLst>
      <p:ext uri="{BB962C8B-B14F-4D97-AF65-F5344CB8AC3E}">
        <p14:creationId xmlns:p14="http://schemas.microsoft.com/office/powerpoint/2010/main" val="37367522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Zigbee</a:t>
            </a:r>
            <a:r>
              <a:rPr lang="en-US" b="1" dirty="0"/>
              <a:t> PHY and MAC</a:t>
            </a:r>
            <a:endParaRPr lang="en-US" dirty="0"/>
          </a:p>
        </p:txBody>
      </p:sp>
      <p:sp>
        <p:nvSpPr>
          <p:cNvPr id="3" name="Content Placeholder 2"/>
          <p:cNvSpPr>
            <a:spLocks noGrp="1"/>
          </p:cNvSpPr>
          <p:nvPr>
            <p:ph idx="1"/>
          </p:nvPr>
        </p:nvSpPr>
        <p:spPr>
          <a:xfrm>
            <a:off x="677334" y="1390261"/>
            <a:ext cx="8596668" cy="4651101"/>
          </a:xfrm>
        </p:spPr>
        <p:txBody>
          <a:bodyPr/>
          <a:lstStyle/>
          <a:p>
            <a:pPr algn="just"/>
            <a:r>
              <a:rPr lang="en-US" dirty="0" err="1"/>
              <a:t>Zigbee</a:t>
            </a:r>
            <a:r>
              <a:rPr lang="en-US" dirty="0"/>
              <a:t>, like Bluetooth, operates primarily in the 2.4 GHz ISM band. Unlike Bluetooth, it </a:t>
            </a:r>
            <a:r>
              <a:rPr lang="en-US" dirty="0" smtClean="0"/>
              <a:t>also operates </a:t>
            </a:r>
            <a:r>
              <a:rPr lang="en-US" dirty="0"/>
              <a:t>at 868 MHz in Europe and 915 MHz in the USA and Australia</a:t>
            </a:r>
            <a:r>
              <a:rPr lang="en-US" dirty="0" smtClean="0"/>
              <a:t>.</a:t>
            </a:r>
          </a:p>
          <a:p>
            <a:pPr algn="just"/>
            <a:r>
              <a:rPr lang="en-US" dirty="0" err="1"/>
              <a:t>Zigbee</a:t>
            </a:r>
            <a:r>
              <a:rPr lang="en-US" dirty="0"/>
              <a:t> does make use of the CSMA/CA collision avoidance scheme.</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8703788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359" y="180392"/>
            <a:ext cx="8596668" cy="1320800"/>
          </a:xfrm>
        </p:spPr>
        <p:txBody>
          <a:bodyPr/>
          <a:lstStyle/>
          <a:p>
            <a:r>
              <a:rPr lang="en-US" dirty="0" err="1" smtClean="0"/>
              <a:t>Zigbee</a:t>
            </a:r>
            <a:r>
              <a:rPr lang="en-US" dirty="0" smtClean="0"/>
              <a:t> protocol stack</a:t>
            </a:r>
            <a:endParaRPr lang="en-US" dirty="0"/>
          </a:p>
        </p:txBody>
      </p:sp>
      <p:sp>
        <p:nvSpPr>
          <p:cNvPr id="3" name="Content Placeholder 2"/>
          <p:cNvSpPr>
            <a:spLocks noGrp="1"/>
          </p:cNvSpPr>
          <p:nvPr>
            <p:ph idx="1"/>
          </p:nvPr>
        </p:nvSpPr>
        <p:spPr>
          <a:xfrm>
            <a:off x="677334" y="1259633"/>
            <a:ext cx="8596668" cy="4781729"/>
          </a:xfrm>
        </p:spPr>
        <p:txBody>
          <a:bodyPr>
            <a:normAutofit lnSpcReduction="10000"/>
          </a:bodyPr>
          <a:lstStyle/>
          <a:p>
            <a:pPr algn="just"/>
            <a:r>
              <a:rPr lang="en-US" dirty="0"/>
              <a:t>The </a:t>
            </a:r>
            <a:r>
              <a:rPr lang="en-US" dirty="0" err="1"/>
              <a:t>Zigbee</a:t>
            </a:r>
            <a:r>
              <a:rPr lang="en-US" dirty="0"/>
              <a:t> protocol stack includes a </a:t>
            </a:r>
            <a:r>
              <a:rPr lang="en-US" b="1" dirty="0"/>
              <a:t>network layer </a:t>
            </a:r>
            <a:r>
              <a:rPr lang="en-US" dirty="0"/>
              <a:t>(</a:t>
            </a:r>
            <a:r>
              <a:rPr lang="en-US" b="1" dirty="0"/>
              <a:t>NWK</a:t>
            </a:r>
            <a:r>
              <a:rPr lang="en-US" dirty="0"/>
              <a:t>) and an </a:t>
            </a:r>
            <a:r>
              <a:rPr lang="en-US" b="1" dirty="0"/>
              <a:t>application layer </a:t>
            </a:r>
            <a:r>
              <a:rPr lang="en-US" dirty="0"/>
              <a:t>(</a:t>
            </a:r>
            <a:r>
              <a:rPr lang="en-US" b="1" dirty="0"/>
              <a:t>APS</a:t>
            </a:r>
            <a:r>
              <a:rPr lang="en-US" dirty="0" smtClean="0"/>
              <a:t>).</a:t>
            </a:r>
          </a:p>
          <a:p>
            <a:pPr algn="just"/>
            <a:r>
              <a:rPr lang="en-US" dirty="0"/>
              <a:t>T</a:t>
            </a:r>
            <a:r>
              <a:rPr lang="en-US" dirty="0" smtClean="0"/>
              <a:t>he </a:t>
            </a:r>
            <a:r>
              <a:rPr lang="en-US" dirty="0"/>
              <a:t>NWK is responsible for transferring </a:t>
            </a:r>
            <a:r>
              <a:rPr lang="en-US" b="1" dirty="0"/>
              <a:t>network packets </a:t>
            </a:r>
            <a:r>
              <a:rPr lang="en-US" dirty="0"/>
              <a:t>and </a:t>
            </a:r>
            <a:r>
              <a:rPr lang="en-US" b="1" dirty="0"/>
              <a:t>routing</a:t>
            </a:r>
            <a:r>
              <a:rPr lang="en-US" dirty="0"/>
              <a:t> of </a:t>
            </a:r>
            <a:r>
              <a:rPr lang="en-US" dirty="0" smtClean="0"/>
              <a:t>messages. During </a:t>
            </a:r>
            <a:r>
              <a:rPr lang="en-US" dirty="0"/>
              <a:t>the process of joining nodes to a </a:t>
            </a:r>
            <a:r>
              <a:rPr lang="en-US" dirty="0" err="1"/>
              <a:t>Zigbee</a:t>
            </a:r>
            <a:r>
              <a:rPr lang="en-US" dirty="0"/>
              <a:t> mesh, the NWK provides </a:t>
            </a:r>
            <a:r>
              <a:rPr lang="en-US" b="1" dirty="0"/>
              <a:t>the </a:t>
            </a:r>
            <a:r>
              <a:rPr lang="en-US" b="1" dirty="0" smtClean="0"/>
              <a:t>logical network </a:t>
            </a:r>
            <a:r>
              <a:rPr lang="en-US" b="1" dirty="0"/>
              <a:t>address </a:t>
            </a:r>
            <a:r>
              <a:rPr lang="en-US" dirty="0"/>
              <a:t>for the ZC and secures a connection</a:t>
            </a:r>
            <a:r>
              <a:rPr lang="en-US" dirty="0" smtClean="0"/>
              <a:t>.</a:t>
            </a:r>
          </a:p>
          <a:p>
            <a:pPr algn="just"/>
            <a:r>
              <a:rPr lang="en-US" dirty="0"/>
              <a:t>The APS provides an </a:t>
            </a:r>
            <a:r>
              <a:rPr lang="en-US" b="1" dirty="0"/>
              <a:t>interface</a:t>
            </a:r>
            <a:r>
              <a:rPr lang="en-US" dirty="0"/>
              <a:t> between the network layer and application layer</a:t>
            </a:r>
            <a:r>
              <a:rPr lang="en-US" dirty="0" smtClean="0"/>
              <a:t>. </a:t>
            </a:r>
            <a:r>
              <a:rPr lang="en-US" dirty="0"/>
              <a:t>It </a:t>
            </a:r>
            <a:r>
              <a:rPr lang="en-US" dirty="0" smtClean="0"/>
              <a:t>manages the </a:t>
            </a:r>
            <a:r>
              <a:rPr lang="en-US" dirty="0"/>
              <a:t>binding table database, which is used to find the correct device depending on </a:t>
            </a:r>
            <a:r>
              <a:rPr lang="en-US" dirty="0" smtClean="0"/>
              <a:t>the service </a:t>
            </a:r>
            <a:r>
              <a:rPr lang="en-US" dirty="0"/>
              <a:t>that is needed versus a service that is offered</a:t>
            </a:r>
            <a:r>
              <a:rPr lang="en-US" dirty="0" smtClean="0"/>
              <a:t>.</a:t>
            </a:r>
          </a:p>
          <a:p>
            <a:pPr algn="just"/>
            <a:r>
              <a:rPr lang="en-US" dirty="0"/>
              <a:t>Applications are modeled by what </a:t>
            </a:r>
            <a:r>
              <a:rPr lang="en-US" dirty="0" smtClean="0"/>
              <a:t>are termed </a:t>
            </a:r>
            <a:r>
              <a:rPr lang="en-US" b="1" i="1" dirty="0"/>
              <a:t>application objects</a:t>
            </a:r>
            <a:r>
              <a:rPr lang="en-US" dirty="0"/>
              <a:t>. Application objects communicate with each other through a </a:t>
            </a:r>
            <a:r>
              <a:rPr lang="en-US" dirty="0" smtClean="0"/>
              <a:t>map of </a:t>
            </a:r>
            <a:r>
              <a:rPr lang="en-US" dirty="0"/>
              <a:t>object attributes called </a:t>
            </a:r>
            <a:r>
              <a:rPr lang="en-US" b="1" i="1" dirty="0"/>
              <a:t>clusters</a:t>
            </a:r>
            <a:r>
              <a:rPr lang="en-US" dirty="0"/>
              <a:t>. Communication between objects is created in </a:t>
            </a:r>
            <a:r>
              <a:rPr lang="en-US" dirty="0" smtClean="0"/>
              <a:t>a compressed </a:t>
            </a:r>
            <a:r>
              <a:rPr lang="en-US" dirty="0"/>
              <a:t>XML file to allow for ubiquity. All devices must support a basic set of </a:t>
            </a:r>
            <a:r>
              <a:rPr lang="en-US" dirty="0" smtClean="0"/>
              <a:t>methods; however</a:t>
            </a:r>
            <a:r>
              <a:rPr lang="en-US" dirty="0"/>
              <a:t>, a total of 240 endpoints can exist per </a:t>
            </a:r>
            <a:r>
              <a:rPr lang="en-US" dirty="0" err="1"/>
              <a:t>Zigbee</a:t>
            </a:r>
            <a:r>
              <a:rPr lang="en-US" dirty="0"/>
              <a:t> device</a:t>
            </a:r>
            <a:r>
              <a:rPr lang="en-US" dirty="0" smtClean="0"/>
              <a:t>.</a:t>
            </a:r>
          </a:p>
          <a:p>
            <a:pPr algn="just"/>
            <a:r>
              <a:rPr lang="en-US" dirty="0"/>
              <a:t>The APS interfaces the </a:t>
            </a:r>
            <a:r>
              <a:rPr lang="en-US" dirty="0" err="1"/>
              <a:t>Zigbee</a:t>
            </a:r>
            <a:r>
              <a:rPr lang="en-US" dirty="0"/>
              <a:t> device to a user. The majority of components in the </a:t>
            </a:r>
            <a:r>
              <a:rPr lang="en-US" dirty="0" err="1" smtClean="0"/>
              <a:t>Zigbee</a:t>
            </a:r>
            <a:r>
              <a:rPr lang="en-US" dirty="0" smtClean="0"/>
              <a:t> protocol </a:t>
            </a:r>
            <a:r>
              <a:rPr lang="en-US" dirty="0"/>
              <a:t>reside here, including the </a:t>
            </a:r>
            <a:r>
              <a:rPr lang="en-US" i="1" dirty="0" err="1"/>
              <a:t>Zigbee</a:t>
            </a:r>
            <a:r>
              <a:rPr lang="en-US" i="1" dirty="0"/>
              <a:t> device object </a:t>
            </a:r>
            <a:r>
              <a:rPr lang="en-US" dirty="0"/>
              <a:t>(ZDO).</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26168093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762" y="231274"/>
            <a:ext cx="8596668" cy="948612"/>
          </a:xfrm>
        </p:spPr>
        <p:txBody>
          <a:bodyPr/>
          <a:lstStyle/>
          <a:p>
            <a:r>
              <a:rPr lang="en-US" dirty="0" err="1" smtClean="0"/>
              <a:t>Zigbee</a:t>
            </a:r>
            <a:r>
              <a:rPr lang="en-US" dirty="0" smtClean="0"/>
              <a:t> protocol stack</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612" y="969080"/>
            <a:ext cx="9126653" cy="3229709"/>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370079" y="4198789"/>
            <a:ext cx="9032033" cy="1200329"/>
          </a:xfrm>
          <a:prstGeom prst="rect">
            <a:avLst/>
          </a:prstGeom>
        </p:spPr>
        <p:txBody>
          <a:bodyPr wrap="square">
            <a:spAutoFit/>
          </a:bodyPr>
          <a:lstStyle/>
          <a:p>
            <a:r>
              <a:rPr lang="en-US" dirty="0">
                <a:latin typeface="PalatinoLinotype-Roman"/>
              </a:rPr>
              <a:t>The bindings are connections between two endpoints with each binding supporting a</a:t>
            </a:r>
          </a:p>
          <a:p>
            <a:r>
              <a:rPr lang="en-US" dirty="0">
                <a:latin typeface="PalatinoLinotype-Roman"/>
              </a:rPr>
              <a:t>particular application profile. Therefore, when we combine the source and a </a:t>
            </a:r>
            <a:r>
              <a:rPr lang="en-US" dirty="0" smtClean="0">
                <a:latin typeface="PalatinoLinotype-Roman"/>
              </a:rPr>
              <a:t>destination endpoint</a:t>
            </a:r>
            <a:r>
              <a:rPr lang="en-US" dirty="0">
                <a:latin typeface="PalatinoLinotype-Roman"/>
              </a:rPr>
              <a:t>, the cluster ID, and profile ID, we can create a unique message between </a:t>
            </a:r>
            <a:r>
              <a:rPr lang="en-US" dirty="0" smtClean="0">
                <a:latin typeface="PalatinoLinotype-Roman"/>
              </a:rPr>
              <a:t>two endpoints </a:t>
            </a:r>
            <a:r>
              <a:rPr lang="en-US" dirty="0">
                <a:latin typeface="PalatinoLinotype-Roman"/>
              </a:rPr>
              <a:t>and two devices. Bindings can be one-to-one, one-to-many, or many-to-one.</a:t>
            </a:r>
            <a:endParaRPr lang="en-US" dirty="0"/>
          </a:p>
        </p:txBody>
      </p:sp>
    </p:spTree>
    <p:extLst>
      <p:ext uri="{BB962C8B-B14F-4D97-AF65-F5344CB8AC3E}">
        <p14:creationId xmlns:p14="http://schemas.microsoft.com/office/powerpoint/2010/main" val="785315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Bluetooth</a:t>
            </a:r>
            <a:endParaRPr lang="en-US" dirty="0"/>
          </a:p>
        </p:txBody>
      </p:sp>
      <p:sp>
        <p:nvSpPr>
          <p:cNvPr id="3" name="Content Placeholder 2"/>
          <p:cNvSpPr>
            <a:spLocks noGrp="1"/>
          </p:cNvSpPr>
          <p:nvPr>
            <p:ph idx="1"/>
          </p:nvPr>
        </p:nvSpPr>
        <p:spPr>
          <a:xfrm>
            <a:off x="677334" y="1656736"/>
            <a:ext cx="8596668" cy="3880773"/>
          </a:xfrm>
        </p:spPr>
        <p:txBody>
          <a:bodyPr/>
          <a:lstStyle/>
          <a:p>
            <a:r>
              <a:rPr lang="en-US" dirty="0"/>
              <a:t>Bluetooth is a low-power wireless connectivity technology used pervasively in </a:t>
            </a:r>
            <a:r>
              <a:rPr lang="en-US" dirty="0" smtClean="0"/>
              <a:t>technology from </a:t>
            </a:r>
            <a:r>
              <a:rPr lang="en-US" dirty="0"/>
              <a:t>cell phones sensors, and keyboards to video game systems</a:t>
            </a:r>
            <a:r>
              <a:rPr lang="en-US" dirty="0" smtClean="0"/>
              <a:t>.</a:t>
            </a:r>
          </a:p>
          <a:p>
            <a:r>
              <a:rPr lang="en-US" dirty="0"/>
              <a:t>Bluetooth technology was first conceived at Ericsson in 1994 with the intent to replace </a:t>
            </a:r>
            <a:r>
              <a:rPr lang="en-US" dirty="0" smtClean="0"/>
              <a:t>the litany </a:t>
            </a:r>
            <a:r>
              <a:rPr lang="en-US" dirty="0"/>
              <a:t>of cables and cords connecting computer peripherals with an RF medium</a:t>
            </a:r>
            <a:r>
              <a:rPr lang="en-US" dirty="0" smtClean="0"/>
              <a:t>.</a:t>
            </a:r>
          </a:p>
          <a:p>
            <a:r>
              <a:rPr lang="en-US" dirty="0"/>
              <a:t>Bluetooth has been used extensively in </a:t>
            </a:r>
            <a:r>
              <a:rPr lang="en-US" dirty="0" err="1"/>
              <a:t>IoT</a:t>
            </a:r>
            <a:r>
              <a:rPr lang="en-US" dirty="0"/>
              <a:t> deployments for some time, being the </a:t>
            </a:r>
            <a:r>
              <a:rPr lang="en-US" dirty="0" smtClean="0"/>
              <a:t>principal device </a:t>
            </a:r>
            <a:r>
              <a:rPr lang="en-US" dirty="0"/>
              <a:t>when used in low energy mode (LE) for beacons, wireless sensors, asset </a:t>
            </a:r>
            <a:r>
              <a:rPr lang="en-US" dirty="0" smtClean="0"/>
              <a:t>tracking systems</a:t>
            </a:r>
            <a:r>
              <a:rPr lang="en-US" dirty="0"/>
              <a:t>, remote controls, health monitors, and alarm systems</a:t>
            </a:r>
            <a:r>
              <a:rPr lang="en-US" dirty="0" smtClean="0"/>
              <a:t>.</a:t>
            </a:r>
          </a:p>
          <a:p>
            <a:r>
              <a:rPr lang="en-US" dirty="0"/>
              <a:t>Bluetooth and all the optional components have been under </a:t>
            </a:r>
            <a:r>
              <a:rPr lang="en-US" dirty="0" smtClean="0"/>
              <a:t>GPL license </a:t>
            </a:r>
            <a:r>
              <a:rPr lang="en-US" dirty="0"/>
              <a:t>and are essentially open source.</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4179983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44475"/>
            <a:ext cx="8596668" cy="892629"/>
          </a:xfrm>
        </p:spPr>
        <p:txBody>
          <a:bodyPr/>
          <a:lstStyle/>
          <a:p>
            <a:r>
              <a:rPr lang="en-US" b="1" dirty="0" err="1"/>
              <a:t>Zigbee</a:t>
            </a:r>
            <a:r>
              <a:rPr lang="en-US" b="1" dirty="0"/>
              <a:t> addressing</a:t>
            </a:r>
            <a:endParaRPr lang="en-US" dirty="0"/>
          </a:p>
        </p:txBody>
      </p:sp>
      <p:sp>
        <p:nvSpPr>
          <p:cNvPr id="3" name="Content Placeholder 2"/>
          <p:cNvSpPr>
            <a:spLocks noGrp="1"/>
          </p:cNvSpPr>
          <p:nvPr>
            <p:ph idx="1"/>
          </p:nvPr>
        </p:nvSpPr>
        <p:spPr>
          <a:xfrm>
            <a:off x="677334" y="1035699"/>
            <a:ext cx="8596668" cy="5005664"/>
          </a:xfrm>
        </p:spPr>
        <p:txBody>
          <a:bodyPr>
            <a:normAutofit lnSpcReduction="10000"/>
          </a:bodyPr>
          <a:lstStyle/>
          <a:p>
            <a:r>
              <a:rPr lang="en-US" dirty="0" err="1"/>
              <a:t>Zigbee</a:t>
            </a:r>
            <a:r>
              <a:rPr lang="en-US" dirty="0"/>
              <a:t> uses two unique addresses per node</a:t>
            </a:r>
            <a:r>
              <a:rPr lang="en-US" dirty="0" smtClean="0"/>
              <a:t>:</a:t>
            </a:r>
            <a:endParaRPr lang="fa-IR" dirty="0" smtClean="0"/>
          </a:p>
          <a:p>
            <a:pPr lvl="1" algn="just"/>
            <a:r>
              <a:rPr lang="en-US" b="1" dirty="0"/>
              <a:t>Long address (64 bit)</a:t>
            </a:r>
            <a:r>
              <a:rPr lang="en-US" dirty="0"/>
              <a:t>: Assigned by the manufacturer of the device and </a:t>
            </a:r>
            <a:r>
              <a:rPr lang="en-US" dirty="0" smtClean="0"/>
              <a:t>is</a:t>
            </a:r>
            <a:r>
              <a:rPr lang="fa-IR" dirty="0" smtClean="0"/>
              <a:t> </a:t>
            </a:r>
            <a:r>
              <a:rPr lang="en-US" dirty="0" smtClean="0"/>
              <a:t>immutable</a:t>
            </a:r>
            <a:r>
              <a:rPr lang="en-US" dirty="0"/>
              <a:t>. Uniquely identifies the </a:t>
            </a:r>
            <a:r>
              <a:rPr lang="en-US" dirty="0" err="1"/>
              <a:t>Zigbee</a:t>
            </a:r>
            <a:r>
              <a:rPr lang="en-US" dirty="0"/>
              <a:t> device from all other </a:t>
            </a:r>
            <a:r>
              <a:rPr lang="en-US" dirty="0" err="1"/>
              <a:t>Zigbee</a:t>
            </a:r>
            <a:r>
              <a:rPr lang="en-US" dirty="0"/>
              <a:t> </a:t>
            </a:r>
            <a:r>
              <a:rPr lang="en-US" dirty="0" smtClean="0"/>
              <a:t>devices.</a:t>
            </a:r>
            <a:r>
              <a:rPr lang="fa-IR" dirty="0" smtClean="0"/>
              <a:t> </a:t>
            </a:r>
            <a:r>
              <a:rPr lang="en-US" dirty="0" smtClean="0"/>
              <a:t>This </a:t>
            </a:r>
            <a:r>
              <a:rPr lang="en-US" dirty="0"/>
              <a:t>is the same as the 802.15.4 64-bit address. The top 24 bits refer to </a:t>
            </a:r>
            <a:r>
              <a:rPr lang="en-US" dirty="0" smtClean="0"/>
              <a:t>the</a:t>
            </a:r>
            <a:r>
              <a:rPr lang="fa-IR" dirty="0" smtClean="0"/>
              <a:t> </a:t>
            </a:r>
            <a:r>
              <a:rPr lang="en-US" dirty="0" smtClean="0"/>
              <a:t>organizational </a:t>
            </a:r>
            <a:r>
              <a:rPr lang="en-US" dirty="0"/>
              <a:t>unique identifier (OUI) and the bottom 40 bits are managed by </a:t>
            </a:r>
            <a:r>
              <a:rPr lang="en-US" dirty="0" smtClean="0"/>
              <a:t>the</a:t>
            </a:r>
            <a:r>
              <a:rPr lang="fa-IR" dirty="0" smtClean="0"/>
              <a:t> </a:t>
            </a:r>
            <a:r>
              <a:rPr lang="en-US" dirty="0" smtClean="0"/>
              <a:t>OEM</a:t>
            </a:r>
            <a:r>
              <a:rPr lang="en-US" dirty="0"/>
              <a:t>. The addresses are managed in blocks and can be purchased through IEEE.</a:t>
            </a:r>
          </a:p>
          <a:p>
            <a:pPr lvl="1" algn="just"/>
            <a:r>
              <a:rPr lang="en-US" b="1" dirty="0"/>
              <a:t>Short address (16 bit)</a:t>
            </a:r>
            <a:r>
              <a:rPr lang="en-US" dirty="0"/>
              <a:t>: This too is the same as the PAN ID of the </a:t>
            </a:r>
            <a:r>
              <a:rPr lang="en-US" dirty="0" smtClean="0"/>
              <a:t>802.15.4</a:t>
            </a:r>
            <a:r>
              <a:rPr lang="fa-IR" dirty="0" smtClean="0"/>
              <a:t> </a:t>
            </a:r>
            <a:r>
              <a:rPr lang="en-US" dirty="0" smtClean="0"/>
              <a:t>specification </a:t>
            </a:r>
            <a:r>
              <a:rPr lang="en-US" dirty="0"/>
              <a:t>and is also optional</a:t>
            </a:r>
            <a:r>
              <a:rPr lang="en-US" dirty="0" smtClean="0"/>
              <a:t>.</a:t>
            </a:r>
            <a:endParaRPr lang="fa-IR" dirty="0" smtClean="0"/>
          </a:p>
          <a:p>
            <a:pPr algn="just"/>
            <a:r>
              <a:rPr lang="en-US" b="1" dirty="0" err="1"/>
              <a:t>Zigbee</a:t>
            </a:r>
            <a:r>
              <a:rPr lang="en-US" b="1" dirty="0"/>
              <a:t> mesh </a:t>
            </a:r>
            <a:r>
              <a:rPr lang="en-US" b="1" dirty="0" smtClean="0"/>
              <a:t>routing</a:t>
            </a:r>
            <a:r>
              <a:rPr lang="fa-IR" b="1" dirty="0" smtClean="0"/>
              <a:t>: </a:t>
            </a:r>
            <a:r>
              <a:rPr lang="en-US" b="1" dirty="0" smtClean="0"/>
              <a:t>t</a:t>
            </a:r>
            <a:r>
              <a:rPr lang="en-US" dirty="0" smtClean="0"/>
              <a:t>able </a:t>
            </a:r>
            <a:r>
              <a:rPr lang="en-US" dirty="0"/>
              <a:t>routing uses Ad Hoc On-Demand Distance Vector Routing (AODV) and the </a:t>
            </a:r>
            <a:r>
              <a:rPr lang="en-US" dirty="0" smtClean="0"/>
              <a:t>Cluster</a:t>
            </a:r>
            <a:r>
              <a:rPr lang="fa-IR" dirty="0" smtClean="0"/>
              <a:t> </a:t>
            </a:r>
            <a:r>
              <a:rPr lang="en-US" dirty="0" smtClean="0"/>
              <a:t>Tree </a:t>
            </a:r>
            <a:r>
              <a:rPr lang="en-US" dirty="0"/>
              <a:t>Algorithm</a:t>
            </a:r>
            <a:r>
              <a:rPr lang="en-US" dirty="0" smtClean="0"/>
              <a:t>.</a:t>
            </a:r>
            <a:endParaRPr lang="fa-IR" dirty="0" smtClean="0"/>
          </a:p>
          <a:p>
            <a:pPr algn="just"/>
            <a:r>
              <a:rPr lang="en-US" dirty="0" err="1"/>
              <a:t>Zigbee</a:t>
            </a:r>
            <a:r>
              <a:rPr lang="en-US" dirty="0"/>
              <a:t> has the ability to route packets in multiple manners</a:t>
            </a:r>
            <a:r>
              <a:rPr lang="en-US" dirty="0" smtClean="0"/>
              <a:t>:</a:t>
            </a:r>
            <a:endParaRPr lang="fa-IR" dirty="0" smtClean="0"/>
          </a:p>
          <a:p>
            <a:pPr lvl="1" algn="just"/>
            <a:r>
              <a:rPr lang="en-US" b="1" dirty="0"/>
              <a:t>Broadcasting</a:t>
            </a:r>
            <a:r>
              <a:rPr lang="en-US" dirty="0"/>
              <a:t>: Transmit packet to all other nodes in the fabric</a:t>
            </a:r>
            <a:r>
              <a:rPr lang="en-US" dirty="0" smtClean="0"/>
              <a:t>.</a:t>
            </a:r>
          </a:p>
          <a:p>
            <a:pPr lvl="1" algn="just"/>
            <a:r>
              <a:rPr lang="en-US" b="1" dirty="0"/>
              <a:t>Mesh routing (table routing</a:t>
            </a:r>
            <a:r>
              <a:rPr lang="en-US" b="1" dirty="0" smtClean="0"/>
              <a:t>)</a:t>
            </a:r>
            <a:r>
              <a:rPr lang="en-US" dirty="0" smtClean="0"/>
              <a:t>:</a:t>
            </a:r>
            <a:r>
              <a:rPr lang="en-US" dirty="0" err="1"/>
              <a:t>Zigbee</a:t>
            </a:r>
            <a:r>
              <a:rPr lang="en-US" dirty="0"/>
              <a:t> will allow </a:t>
            </a:r>
            <a:r>
              <a:rPr lang="en-US" dirty="0" smtClean="0"/>
              <a:t>a mesh </a:t>
            </a:r>
            <a:r>
              <a:rPr lang="en-US" dirty="0"/>
              <a:t>and table to route up to 30 hops away</a:t>
            </a:r>
            <a:r>
              <a:rPr lang="en-US" dirty="0" smtClean="0"/>
              <a:t>.</a:t>
            </a:r>
          </a:p>
          <a:p>
            <a:pPr lvl="1" algn="just"/>
            <a:r>
              <a:rPr lang="en-US" b="1" dirty="0"/>
              <a:t>Tree routing</a:t>
            </a:r>
            <a:r>
              <a:rPr lang="en-US" dirty="0"/>
              <a:t>: Unicast messaging from one node to another</a:t>
            </a:r>
            <a:r>
              <a:rPr lang="en-US" dirty="0" smtClean="0"/>
              <a:t>.</a:t>
            </a:r>
          </a:p>
          <a:p>
            <a:pPr lvl="1" algn="just"/>
            <a:r>
              <a:rPr lang="en-US" b="1" dirty="0"/>
              <a:t>Source routing</a:t>
            </a:r>
            <a:r>
              <a:rPr lang="en-US" dirty="0"/>
              <a:t>: Used primarily when a data concentrator is present.</a:t>
            </a:r>
            <a:endParaRPr lang="fa-IR" b="1" dirty="0" smtClean="0"/>
          </a:p>
          <a:p>
            <a:pPr lvl="1"/>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2434185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Z-Wave</a:t>
            </a:r>
            <a:endParaRPr lang="en-US" dirty="0"/>
          </a:p>
        </p:txBody>
      </p:sp>
      <p:sp>
        <p:nvSpPr>
          <p:cNvPr id="3" name="Content Placeholder 2"/>
          <p:cNvSpPr>
            <a:spLocks noGrp="1"/>
          </p:cNvSpPr>
          <p:nvPr>
            <p:ph idx="1"/>
          </p:nvPr>
        </p:nvSpPr>
        <p:spPr>
          <a:xfrm>
            <a:off x="677334" y="1464907"/>
            <a:ext cx="8596668" cy="4576456"/>
          </a:xfrm>
        </p:spPr>
        <p:txBody>
          <a:bodyPr/>
          <a:lstStyle/>
          <a:p>
            <a:pPr algn="just"/>
            <a:r>
              <a:rPr lang="en-US" dirty="0"/>
              <a:t>Z-Wave's design center is home and consumer lighting/automation</a:t>
            </a:r>
            <a:r>
              <a:rPr lang="en-US" dirty="0" smtClean="0"/>
              <a:t>.</a:t>
            </a:r>
          </a:p>
          <a:p>
            <a:pPr algn="just"/>
            <a:r>
              <a:rPr lang="en-US" dirty="0"/>
              <a:t>There </a:t>
            </a:r>
            <a:r>
              <a:rPr lang="en-US" dirty="0" smtClean="0"/>
              <a:t>are three </a:t>
            </a:r>
            <a:r>
              <a:rPr lang="en-US" dirty="0"/>
              <a:t>data rates that Z-Wave is capable</a:t>
            </a:r>
            <a:endParaRPr lang="en-US" dirty="0" smtClean="0"/>
          </a:p>
          <a:p>
            <a:pPr lvl="1" algn="just"/>
            <a:r>
              <a:rPr lang="en-US" b="1" dirty="0"/>
              <a:t>100 Kbps</a:t>
            </a:r>
            <a:r>
              <a:rPr lang="en-US" dirty="0"/>
              <a:t>: 916.0 MHz with a 400 KHz spread</a:t>
            </a:r>
          </a:p>
          <a:p>
            <a:pPr lvl="1" algn="just"/>
            <a:r>
              <a:rPr lang="en-US" b="1" dirty="0"/>
              <a:t>40 Kbps</a:t>
            </a:r>
            <a:r>
              <a:rPr lang="en-US" dirty="0"/>
              <a:t>: 916.0 MHz with a 300 KHz spread</a:t>
            </a:r>
          </a:p>
          <a:p>
            <a:pPr lvl="1" algn="just"/>
            <a:r>
              <a:rPr lang="en-US" b="1" dirty="0"/>
              <a:t>9.6 Kbps</a:t>
            </a:r>
            <a:r>
              <a:rPr lang="en-US" dirty="0"/>
              <a:t>: 908.4 MHz with a 300 KHz </a:t>
            </a:r>
            <a:r>
              <a:rPr lang="en-US" dirty="0" smtClean="0"/>
              <a:t>spread</a:t>
            </a:r>
          </a:p>
          <a:p>
            <a:pPr algn="just"/>
            <a:r>
              <a:rPr lang="en-US" dirty="0"/>
              <a:t>Z-Wave limits the routing hops to a maximum of four</a:t>
            </a:r>
            <a:r>
              <a:rPr lang="en-US" dirty="0" smtClean="0"/>
              <a:t>.</a:t>
            </a:r>
          </a:p>
          <a:p>
            <a:pPr algn="just"/>
            <a:r>
              <a:rPr lang="en-US" b="1" dirty="0"/>
              <a:t>Z-Wave </a:t>
            </a:r>
            <a:r>
              <a:rPr lang="en-US" b="1" dirty="0" smtClean="0"/>
              <a:t>addressing</a:t>
            </a:r>
          </a:p>
          <a:p>
            <a:pPr lvl="1" algn="just"/>
            <a:r>
              <a:rPr lang="en-US" b="1" dirty="0"/>
              <a:t>Home ID: </a:t>
            </a:r>
            <a:r>
              <a:rPr lang="en-US" dirty="0"/>
              <a:t>This is a 32-bit unique identifier that is preprogrammed in </a:t>
            </a:r>
            <a:r>
              <a:rPr lang="en-US" dirty="0" smtClean="0"/>
              <a:t>controller devices.</a:t>
            </a:r>
          </a:p>
          <a:p>
            <a:pPr lvl="1" algn="just"/>
            <a:r>
              <a:rPr lang="en-US" b="1" dirty="0"/>
              <a:t>Node ID: </a:t>
            </a:r>
            <a:r>
              <a:rPr lang="en-US" dirty="0"/>
              <a:t>This is an 8-bit value that is assigned to each slave by the controller</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24871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44" y="0"/>
            <a:ext cx="8596668" cy="1320800"/>
          </a:xfrm>
        </p:spPr>
        <p:txBody>
          <a:bodyPr/>
          <a:lstStyle/>
          <a:p>
            <a:r>
              <a:rPr lang="en-US" b="1" dirty="0"/>
              <a:t>Bluetooth</a:t>
            </a:r>
            <a:endParaRPr lang="en-US" dirty="0"/>
          </a:p>
        </p:txBody>
      </p:sp>
      <p:sp>
        <p:nvSpPr>
          <p:cNvPr id="4" name="Footer Placeholder 3"/>
          <p:cNvSpPr>
            <a:spLocks noGrp="1"/>
          </p:cNvSpPr>
          <p:nvPr>
            <p:ph type="ftr" sz="quarter" idx="11"/>
          </p:nvPr>
        </p:nvSpPr>
        <p:spPr/>
        <p:txBody>
          <a:bodyPr/>
          <a:lstStyle/>
          <a:p>
            <a:r>
              <a:rPr lang="en-US" smtClean="0"/>
              <a:t>M. Ahmadi, 2020</a:t>
            </a:r>
            <a:endParaRPr lang="en-US"/>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1242" y="121298"/>
            <a:ext cx="8295700" cy="6736702"/>
          </a:xfrm>
        </p:spPr>
      </p:pic>
      <p:sp>
        <p:nvSpPr>
          <p:cNvPr id="3" name="Rectangle 2"/>
          <p:cNvSpPr/>
          <p:nvPr/>
        </p:nvSpPr>
        <p:spPr>
          <a:xfrm>
            <a:off x="6196263" y="5483157"/>
            <a:ext cx="3442259" cy="1200329"/>
          </a:xfrm>
          <a:prstGeom prst="rect">
            <a:avLst/>
          </a:prstGeom>
          <a:solidFill>
            <a:schemeClr val="accent1"/>
          </a:solidFill>
        </p:spPr>
        <p:txBody>
          <a:bodyPr wrap="square">
            <a:spAutoFit/>
          </a:bodyPr>
          <a:lstStyle/>
          <a:p>
            <a:r>
              <a:rPr lang="en-US" dirty="0"/>
              <a:t>The Bluetooth SIG released the Bluetooth Core Specification version 6.0 on 27 August </a:t>
            </a:r>
            <a:r>
              <a:rPr lang="en-US" dirty="0" smtClean="0"/>
              <a:t>2024,and </a:t>
            </a:r>
            <a:r>
              <a:rPr lang="en-US" smtClean="0"/>
              <a:t>6.1 in May 2025.</a:t>
            </a:r>
            <a:endParaRPr lang="en-US" dirty="0"/>
          </a:p>
        </p:txBody>
      </p:sp>
    </p:spTree>
    <p:extLst>
      <p:ext uri="{BB962C8B-B14F-4D97-AF65-F5344CB8AC3E}">
        <p14:creationId xmlns:p14="http://schemas.microsoft.com/office/powerpoint/2010/main" val="3572329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Bluetooth 5 communication process and topologies</a:t>
            </a:r>
            <a:endParaRPr lang="en-US" dirty="0"/>
          </a:p>
        </p:txBody>
      </p:sp>
      <p:sp>
        <p:nvSpPr>
          <p:cNvPr id="3" name="Content Placeholder 2"/>
          <p:cNvSpPr>
            <a:spLocks noGrp="1"/>
          </p:cNvSpPr>
          <p:nvPr>
            <p:ph idx="1"/>
          </p:nvPr>
        </p:nvSpPr>
        <p:spPr>
          <a:xfrm>
            <a:off x="677334" y="1819469"/>
            <a:ext cx="8596668" cy="4221893"/>
          </a:xfrm>
        </p:spPr>
        <p:txBody>
          <a:bodyPr>
            <a:normAutofit fontScale="92500" lnSpcReduction="20000"/>
          </a:bodyPr>
          <a:lstStyle/>
          <a:p>
            <a:pPr algn="just"/>
            <a:r>
              <a:rPr lang="en-US" dirty="0"/>
              <a:t>Bluetooth wireless is comprised of two wireless technology systems: </a:t>
            </a:r>
            <a:r>
              <a:rPr lang="en-US" b="1" dirty="0"/>
              <a:t>Basic Rate </a:t>
            </a:r>
            <a:r>
              <a:rPr lang="en-US" dirty="0"/>
              <a:t>(</a:t>
            </a:r>
            <a:r>
              <a:rPr lang="en-US" b="1" dirty="0"/>
              <a:t>BR</a:t>
            </a:r>
            <a:r>
              <a:rPr lang="en-US" dirty="0"/>
              <a:t>) </a:t>
            </a:r>
            <a:r>
              <a:rPr lang="en-US" dirty="0" smtClean="0"/>
              <a:t>and </a:t>
            </a:r>
            <a:r>
              <a:rPr lang="en-US" b="1" dirty="0" smtClean="0"/>
              <a:t>Low </a:t>
            </a:r>
            <a:r>
              <a:rPr lang="en-US" b="1" dirty="0"/>
              <a:t>Energy </a:t>
            </a:r>
            <a:r>
              <a:rPr lang="en-US" dirty="0"/>
              <a:t>(</a:t>
            </a:r>
            <a:r>
              <a:rPr lang="en-US" b="1" dirty="0"/>
              <a:t>LE </a:t>
            </a:r>
            <a:r>
              <a:rPr lang="en-US" dirty="0"/>
              <a:t>or </a:t>
            </a:r>
            <a:r>
              <a:rPr lang="en-US" b="1" dirty="0"/>
              <a:t>BLE</a:t>
            </a:r>
            <a:r>
              <a:rPr lang="en-US" dirty="0" smtClean="0"/>
              <a:t>).</a:t>
            </a:r>
          </a:p>
          <a:p>
            <a:pPr algn="just"/>
            <a:r>
              <a:rPr lang="en-US" dirty="0"/>
              <a:t>Nodes can either be advertisers or scanners by this definition</a:t>
            </a:r>
            <a:r>
              <a:rPr lang="en-US" dirty="0" smtClean="0"/>
              <a:t>:</a:t>
            </a:r>
          </a:p>
          <a:p>
            <a:pPr lvl="1" algn="just"/>
            <a:r>
              <a:rPr lang="en-US" b="1" dirty="0"/>
              <a:t>Advertiser</a:t>
            </a:r>
            <a:r>
              <a:rPr lang="en-US" dirty="0"/>
              <a:t>: Devices transmitting advertiser packets</a:t>
            </a:r>
          </a:p>
          <a:p>
            <a:pPr lvl="1" algn="just"/>
            <a:r>
              <a:rPr lang="en-US" b="1" dirty="0"/>
              <a:t>Scanner</a:t>
            </a:r>
            <a:r>
              <a:rPr lang="en-US" dirty="0"/>
              <a:t>: Devices receiving advertiser packets without the intention to connect</a:t>
            </a:r>
          </a:p>
          <a:p>
            <a:pPr lvl="1" algn="just"/>
            <a:r>
              <a:rPr lang="en-US" b="1" dirty="0"/>
              <a:t>Initiator</a:t>
            </a:r>
            <a:r>
              <a:rPr lang="en-US" dirty="0"/>
              <a:t>: Devices attempting to form a </a:t>
            </a:r>
            <a:r>
              <a:rPr lang="en-US" dirty="0" smtClean="0"/>
              <a:t>connection</a:t>
            </a:r>
          </a:p>
          <a:p>
            <a:pPr algn="just"/>
            <a:r>
              <a:rPr lang="en-US" dirty="0"/>
              <a:t>There are several Bluetooth events that transpire in a Bluetooth WPAN</a:t>
            </a:r>
            <a:r>
              <a:rPr lang="en-US" dirty="0" smtClean="0"/>
              <a:t>:</a:t>
            </a:r>
          </a:p>
          <a:p>
            <a:pPr lvl="1" algn="just"/>
            <a:r>
              <a:rPr lang="en-US" b="1" dirty="0"/>
              <a:t>Advertising</a:t>
            </a:r>
            <a:r>
              <a:rPr lang="en-US" dirty="0"/>
              <a:t>: Initiated by a device to broadcast to scanning devices to alert </a:t>
            </a:r>
            <a:r>
              <a:rPr lang="en-US" dirty="0" smtClean="0"/>
              <a:t>them of </a:t>
            </a:r>
            <a:r>
              <a:rPr lang="en-US" dirty="0"/>
              <a:t>the presence of a </a:t>
            </a:r>
            <a:r>
              <a:rPr lang="en-US" dirty="0" smtClean="0"/>
              <a:t>device</a:t>
            </a:r>
          </a:p>
          <a:p>
            <a:pPr lvl="1" algn="just"/>
            <a:r>
              <a:rPr lang="en-US" b="1" dirty="0"/>
              <a:t>Connecting</a:t>
            </a:r>
            <a:r>
              <a:rPr lang="en-US" dirty="0"/>
              <a:t>: This event is the process of pairing a device and a host</a:t>
            </a:r>
            <a:r>
              <a:rPr lang="en-US" dirty="0" smtClean="0"/>
              <a:t>.</a:t>
            </a:r>
          </a:p>
          <a:p>
            <a:pPr lvl="1" algn="just"/>
            <a:r>
              <a:rPr lang="en-US" b="1" dirty="0"/>
              <a:t>Periodic advertising</a:t>
            </a:r>
            <a:r>
              <a:rPr lang="en-US" dirty="0"/>
              <a:t>: (for Bluetooth 5) allows an advertising device </a:t>
            </a:r>
            <a:r>
              <a:rPr lang="en-US" dirty="0" smtClean="0"/>
              <a:t>to periodically </a:t>
            </a:r>
            <a:r>
              <a:rPr lang="en-US" dirty="0"/>
              <a:t>advertise over the 37 non-primary </a:t>
            </a:r>
            <a:r>
              <a:rPr lang="en-US" dirty="0" smtClean="0"/>
              <a:t>channels.</a:t>
            </a:r>
          </a:p>
          <a:p>
            <a:pPr lvl="1" algn="just"/>
            <a:r>
              <a:rPr lang="en-US" b="1" dirty="0"/>
              <a:t>Extended advertising</a:t>
            </a:r>
            <a:r>
              <a:rPr lang="en-US" dirty="0"/>
              <a:t>: (for Bluetooth 5) allows for extended PDUs to </a:t>
            </a:r>
            <a:r>
              <a:rPr lang="en-US" dirty="0" smtClean="0"/>
              <a:t>support advertisement </a:t>
            </a:r>
            <a:r>
              <a:rPr lang="en-US" dirty="0"/>
              <a:t>chaining and large PDU payloads,</a:t>
            </a:r>
            <a:endParaRPr lang="en-US" dirty="0" smtClean="0"/>
          </a:p>
          <a:p>
            <a:pPr lvl="1"/>
            <a:endParaRPr lang="en-US" dirty="0" smtClean="0"/>
          </a:p>
          <a:p>
            <a:pPr lvl="1"/>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dirty="0" smtClean="0"/>
              <a:t>M. Ahmadi, 2020</a:t>
            </a:r>
            <a:endParaRPr lang="en-US" dirty="0"/>
          </a:p>
        </p:txBody>
      </p:sp>
    </p:spTree>
    <p:extLst>
      <p:ext uri="{BB962C8B-B14F-4D97-AF65-F5344CB8AC3E}">
        <p14:creationId xmlns:p14="http://schemas.microsoft.com/office/powerpoint/2010/main" val="79883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Bluetooth 5 communication process and topologies</a:t>
            </a:r>
            <a:endParaRPr lang="en-US" dirty="0"/>
          </a:p>
        </p:txBody>
      </p:sp>
      <p:sp>
        <p:nvSpPr>
          <p:cNvPr id="3" name="Content Placeholder 2"/>
          <p:cNvSpPr>
            <a:spLocks noGrp="1"/>
          </p:cNvSpPr>
          <p:nvPr>
            <p:ph idx="1"/>
          </p:nvPr>
        </p:nvSpPr>
        <p:spPr/>
        <p:txBody>
          <a:bodyPr>
            <a:normAutofit lnSpcReduction="10000"/>
          </a:bodyPr>
          <a:lstStyle/>
          <a:p>
            <a:pPr algn="just"/>
            <a:r>
              <a:rPr lang="en-US" dirty="0"/>
              <a:t>If a connection </a:t>
            </a:r>
            <a:r>
              <a:rPr lang="en-US" dirty="0" smtClean="0"/>
              <a:t>is formed</a:t>
            </a:r>
            <a:r>
              <a:rPr lang="en-US" dirty="0"/>
              <a:t>, the advertising event ends and the initiator is now called the </a:t>
            </a:r>
            <a:r>
              <a:rPr lang="en-US" b="1" dirty="0"/>
              <a:t>master </a:t>
            </a:r>
            <a:r>
              <a:rPr lang="en-US" dirty="0"/>
              <a:t>and </a:t>
            </a:r>
            <a:r>
              <a:rPr lang="en-US" dirty="0" smtClean="0"/>
              <a:t>the advertiser </a:t>
            </a:r>
            <a:r>
              <a:rPr lang="en-US" dirty="0"/>
              <a:t>is called the </a:t>
            </a:r>
            <a:r>
              <a:rPr lang="en-US" b="1" dirty="0"/>
              <a:t>slave</a:t>
            </a:r>
            <a:r>
              <a:rPr lang="en-US" dirty="0"/>
              <a:t>. This connection is termed a </a:t>
            </a:r>
            <a:r>
              <a:rPr lang="en-US" b="1" dirty="0" err="1"/>
              <a:t>piconet</a:t>
            </a:r>
            <a:r>
              <a:rPr lang="en-US" b="1" dirty="0"/>
              <a:t> </a:t>
            </a:r>
            <a:r>
              <a:rPr lang="en-US" dirty="0"/>
              <a:t>in </a:t>
            </a:r>
            <a:r>
              <a:rPr lang="en-US" dirty="0" smtClean="0"/>
              <a:t>Bluetooth</a:t>
            </a:r>
          </a:p>
          <a:p>
            <a:pPr algn="just"/>
            <a:r>
              <a:rPr lang="en-US" dirty="0" err="1"/>
              <a:t>Piconets</a:t>
            </a:r>
            <a:r>
              <a:rPr lang="en-US" dirty="0"/>
              <a:t> form in two different fashions depending on </a:t>
            </a:r>
            <a:r>
              <a:rPr lang="en-US" b="1" dirty="0"/>
              <a:t>BR/EDR (Bluetooth Basic Rate/ Enhanced Data Rate</a:t>
            </a:r>
            <a:r>
              <a:rPr lang="en-US" b="1" dirty="0" smtClean="0"/>
              <a:t>)</a:t>
            </a:r>
            <a:r>
              <a:rPr lang="en-US" dirty="0" smtClean="0"/>
              <a:t> mode </a:t>
            </a:r>
            <a:r>
              <a:rPr lang="en-US" dirty="0"/>
              <a:t>or BLE mode</a:t>
            </a:r>
            <a:r>
              <a:rPr lang="en-US" dirty="0" smtClean="0"/>
              <a:t>.</a:t>
            </a:r>
          </a:p>
          <a:p>
            <a:pPr algn="just"/>
            <a:r>
              <a:rPr lang="en-US" dirty="0" smtClean="0"/>
              <a:t>In BR/EDR</a:t>
            </a:r>
            <a:r>
              <a:rPr lang="en-US" dirty="0"/>
              <a:t>, the </a:t>
            </a:r>
            <a:r>
              <a:rPr lang="en-US" dirty="0" err="1"/>
              <a:t>piconet</a:t>
            </a:r>
            <a:r>
              <a:rPr lang="en-US" dirty="0"/>
              <a:t> uses three-bit addressing and can only reference seven slaves on </a:t>
            </a:r>
            <a:r>
              <a:rPr lang="en-US" dirty="0" smtClean="0"/>
              <a:t>one </a:t>
            </a:r>
            <a:r>
              <a:rPr lang="en-US" dirty="0" err="1" smtClean="0"/>
              <a:t>piconet</a:t>
            </a:r>
            <a:r>
              <a:rPr lang="en-US" dirty="0"/>
              <a:t>. Multiple </a:t>
            </a:r>
            <a:r>
              <a:rPr lang="en-US" dirty="0" err="1"/>
              <a:t>piconets</a:t>
            </a:r>
            <a:r>
              <a:rPr lang="en-US" dirty="0"/>
              <a:t> can form a union and then be called a </a:t>
            </a:r>
            <a:r>
              <a:rPr lang="en-US" b="1" dirty="0" err="1" smtClean="0"/>
              <a:t>scatternet</a:t>
            </a:r>
            <a:r>
              <a:rPr lang="en-US" b="1" dirty="0" smtClean="0"/>
              <a:t>.</a:t>
            </a:r>
          </a:p>
          <a:p>
            <a:pPr algn="just"/>
            <a:r>
              <a:rPr lang="en-US" dirty="0"/>
              <a:t>The </a:t>
            </a:r>
            <a:r>
              <a:rPr lang="en-US" dirty="0" smtClean="0"/>
              <a:t>slave/master node </a:t>
            </a:r>
            <a:r>
              <a:rPr lang="en-US" dirty="0"/>
              <a:t>takes on the responsibility of bridging two </a:t>
            </a:r>
            <a:r>
              <a:rPr lang="en-US" dirty="0" err="1"/>
              <a:t>piconets</a:t>
            </a:r>
            <a:r>
              <a:rPr lang="en-US" dirty="0"/>
              <a:t> together</a:t>
            </a:r>
            <a:r>
              <a:rPr lang="en-US" dirty="0" smtClean="0"/>
              <a:t>.</a:t>
            </a:r>
          </a:p>
          <a:p>
            <a:pPr algn="just"/>
            <a:r>
              <a:rPr lang="en-US" dirty="0"/>
              <a:t>In BR/EDR mode, </a:t>
            </a:r>
            <a:r>
              <a:rPr lang="en-US" dirty="0" smtClean="0"/>
              <a:t>the network </a:t>
            </a:r>
            <a:r>
              <a:rPr lang="en-US" dirty="0"/>
              <a:t>uses the same frequency hopping schedule and all the nodes will be guaranteed </a:t>
            </a:r>
            <a:r>
              <a:rPr lang="en-US" dirty="0" smtClean="0"/>
              <a:t>to be </a:t>
            </a:r>
            <a:r>
              <a:rPr lang="en-US" dirty="0"/>
              <a:t>on the same channel at a given time.</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591085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Bluetooth 5 communication process and topologies</a:t>
            </a:r>
            <a:endParaRPr lang="en-US" dirty="0"/>
          </a:p>
        </p:txBody>
      </p:sp>
      <p:sp>
        <p:nvSpPr>
          <p:cNvPr id="3" name="Content Placeholder 2"/>
          <p:cNvSpPr>
            <a:spLocks noGrp="1"/>
          </p:cNvSpPr>
          <p:nvPr>
            <p:ph idx="1"/>
          </p:nvPr>
        </p:nvSpPr>
        <p:spPr/>
        <p:txBody>
          <a:bodyPr/>
          <a:lstStyle/>
          <a:p>
            <a:r>
              <a:rPr lang="en-US" dirty="0"/>
              <a:t>In BLE mode, that system uses 24-bit addressing </a:t>
            </a:r>
            <a:r>
              <a:rPr lang="en-US" dirty="0" smtClean="0"/>
              <a:t>so the </a:t>
            </a:r>
            <a:r>
              <a:rPr lang="en-US" dirty="0"/>
              <a:t>number of slaves associated with a master is in the millions</a:t>
            </a:r>
            <a:r>
              <a:rPr lang="en-US" dirty="0" smtClean="0"/>
              <a:t>.</a:t>
            </a:r>
          </a:p>
          <a:p>
            <a:r>
              <a:rPr lang="en-US" dirty="0"/>
              <a:t>Each </a:t>
            </a:r>
            <a:r>
              <a:rPr lang="en-US" dirty="0" smtClean="0"/>
              <a:t>master-slave relationship </a:t>
            </a:r>
            <a:r>
              <a:rPr lang="en-US" dirty="0"/>
              <a:t>is itself a </a:t>
            </a:r>
            <a:r>
              <a:rPr lang="en-US" dirty="0" err="1"/>
              <a:t>piconet</a:t>
            </a:r>
            <a:r>
              <a:rPr lang="en-US" dirty="0"/>
              <a:t> and can be on a unique channel. In a </a:t>
            </a:r>
            <a:r>
              <a:rPr lang="en-US" dirty="0" err="1"/>
              <a:t>piconet</a:t>
            </a:r>
            <a:r>
              <a:rPr lang="en-US" dirty="0"/>
              <a:t>, nodes may be </a:t>
            </a:r>
            <a:r>
              <a:rPr lang="en-US" dirty="0" smtClean="0"/>
              <a:t>a </a:t>
            </a:r>
            <a:r>
              <a:rPr lang="en-US" b="1" dirty="0" smtClean="0"/>
              <a:t>master </a:t>
            </a:r>
            <a:r>
              <a:rPr lang="en-US" dirty="0"/>
              <a:t>(</a:t>
            </a:r>
            <a:r>
              <a:rPr lang="en-US" b="1" dirty="0"/>
              <a:t>M</a:t>
            </a:r>
            <a:r>
              <a:rPr lang="en-US" dirty="0"/>
              <a:t>), </a:t>
            </a:r>
            <a:r>
              <a:rPr lang="en-US" b="1" dirty="0"/>
              <a:t>slaves </a:t>
            </a:r>
            <a:r>
              <a:rPr lang="en-US" dirty="0"/>
              <a:t>(</a:t>
            </a:r>
            <a:r>
              <a:rPr lang="en-US" b="1" dirty="0"/>
              <a:t>S</a:t>
            </a:r>
            <a:r>
              <a:rPr lang="en-US" dirty="0"/>
              <a:t>), </a:t>
            </a:r>
            <a:r>
              <a:rPr lang="en-US" b="1" dirty="0"/>
              <a:t>standby </a:t>
            </a:r>
            <a:r>
              <a:rPr lang="en-US" dirty="0"/>
              <a:t>(</a:t>
            </a:r>
            <a:r>
              <a:rPr lang="en-US" b="1" dirty="0"/>
              <a:t>SB</a:t>
            </a:r>
            <a:r>
              <a:rPr lang="en-US" dirty="0"/>
              <a:t>), or </a:t>
            </a:r>
            <a:r>
              <a:rPr lang="en-US" b="1" dirty="0"/>
              <a:t>parked </a:t>
            </a:r>
            <a:r>
              <a:rPr lang="en-US" dirty="0"/>
              <a:t>(</a:t>
            </a:r>
            <a:r>
              <a:rPr lang="en-US" b="1" dirty="0"/>
              <a:t>P</a:t>
            </a:r>
            <a:r>
              <a:rPr lang="en-US" dirty="0"/>
              <a:t>). Standby mode is the default state for </a:t>
            </a:r>
            <a:r>
              <a:rPr lang="en-US" dirty="0" smtClean="0"/>
              <a:t>a device</a:t>
            </a:r>
            <a:r>
              <a:rPr lang="en-US" dirty="0"/>
              <a:t>. In this state, it has the option to be in a low-power mode. Up to 255 other </a:t>
            </a:r>
            <a:r>
              <a:rPr lang="en-US" dirty="0" smtClean="0"/>
              <a:t>devices can </a:t>
            </a:r>
            <a:r>
              <a:rPr lang="en-US" dirty="0"/>
              <a:t>be in an SB or P mode on a single </a:t>
            </a:r>
            <a:r>
              <a:rPr lang="en-US" dirty="0" err="1"/>
              <a:t>piconet</a:t>
            </a:r>
            <a:r>
              <a:rPr lang="en-US" dirty="0"/>
              <a:t>.</a:t>
            </a:r>
          </a:p>
        </p:txBody>
      </p:sp>
      <p:sp>
        <p:nvSpPr>
          <p:cNvPr id="4" name="Footer Placeholder 3"/>
          <p:cNvSpPr>
            <a:spLocks noGrp="1"/>
          </p:cNvSpPr>
          <p:nvPr>
            <p:ph type="ftr" sz="quarter" idx="11"/>
          </p:nvPr>
        </p:nvSpPr>
        <p:spPr/>
        <p:txBody>
          <a:bodyPr/>
          <a:lstStyle/>
          <a:p>
            <a:r>
              <a:rPr lang="en-US" smtClean="0"/>
              <a:t>M. Ahmadi, 2020</a:t>
            </a:r>
            <a:endParaRPr lang="en-US"/>
          </a:p>
        </p:txBody>
      </p:sp>
    </p:spTree>
    <p:extLst>
      <p:ext uri="{BB962C8B-B14F-4D97-AF65-F5344CB8AC3E}">
        <p14:creationId xmlns:p14="http://schemas.microsoft.com/office/powerpoint/2010/main" val="3418925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a:t>
            </a:r>
            <a:r>
              <a:rPr lang="en-US" dirty="0" err="1" smtClean="0"/>
              <a:t>iconet</a:t>
            </a:r>
            <a:r>
              <a:rPr lang="en-US" dirty="0" smtClean="0"/>
              <a:t> topologies</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691" y="1270000"/>
            <a:ext cx="9876553" cy="4106506"/>
          </a:xfrm>
        </p:spPr>
      </p:pic>
      <p:sp>
        <p:nvSpPr>
          <p:cNvPr id="4" name="Footer Placeholder 3"/>
          <p:cNvSpPr>
            <a:spLocks noGrp="1"/>
          </p:cNvSpPr>
          <p:nvPr>
            <p:ph type="ftr" sz="quarter" idx="11"/>
          </p:nvPr>
        </p:nvSpPr>
        <p:spPr/>
        <p:txBody>
          <a:bodyPr/>
          <a:lstStyle/>
          <a:p>
            <a:r>
              <a:rPr lang="en-US" smtClean="0"/>
              <a:t>M. Ahmadi, 2020</a:t>
            </a:r>
            <a:endParaRPr lang="en-US"/>
          </a:p>
        </p:txBody>
      </p:sp>
      <p:sp>
        <p:nvSpPr>
          <p:cNvPr id="6" name="Rectangle 5"/>
          <p:cNvSpPr/>
          <p:nvPr/>
        </p:nvSpPr>
        <p:spPr>
          <a:xfrm>
            <a:off x="518623" y="5370380"/>
            <a:ext cx="9164688" cy="338554"/>
          </a:xfrm>
          <a:prstGeom prst="rect">
            <a:avLst/>
          </a:prstGeom>
        </p:spPr>
        <p:txBody>
          <a:bodyPr wrap="none">
            <a:spAutoFit/>
          </a:bodyPr>
          <a:lstStyle/>
          <a:p>
            <a:r>
              <a:rPr lang="en-US" sz="1600" dirty="0">
                <a:latin typeface="FreeSerif"/>
              </a:rPr>
              <a:t>In BR/EDR mode up to seven slaves can be associated on a single </a:t>
            </a:r>
            <a:r>
              <a:rPr lang="en-US" sz="1600" dirty="0" err="1">
                <a:latin typeface="FreeSerif"/>
              </a:rPr>
              <a:t>piconet</a:t>
            </a:r>
            <a:r>
              <a:rPr lang="en-US" sz="1600" dirty="0">
                <a:latin typeface="FreeSerif"/>
              </a:rPr>
              <a:t> due to 3-bit addressing</a:t>
            </a:r>
            <a:r>
              <a:rPr lang="en-US" sz="800" dirty="0">
                <a:latin typeface="FreeSerif"/>
              </a:rPr>
              <a:t>.</a:t>
            </a:r>
            <a:endParaRPr lang="en-US" dirty="0"/>
          </a:p>
        </p:txBody>
      </p:sp>
    </p:spTree>
    <p:extLst>
      <p:ext uri="{BB962C8B-B14F-4D97-AF65-F5344CB8AC3E}">
        <p14:creationId xmlns:p14="http://schemas.microsoft.com/office/powerpoint/2010/main" val="2770486590"/>
      </p:ext>
    </p:extLst>
  </p:cSld>
  <p:clrMapOvr>
    <a:masterClrMapping/>
  </p:clrMapOvr>
</p:sld>
</file>

<file path=ppt/theme/theme1.xml><?xml version="1.0" encoding="utf-8"?>
<a:theme xmlns:a="http://schemas.openxmlformats.org/drawingml/2006/main" name="Fac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44553</TotalTime>
  <Words>4037</Words>
  <Application>Microsoft Office PowerPoint</Application>
  <PresentationFormat>Widescreen</PresentationFormat>
  <Paragraphs>262</Paragraphs>
  <Slides>41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Calibri</vt:lpstr>
      <vt:lpstr>FreeSerif</vt:lpstr>
      <vt:lpstr>PalatinoLinotype-Roman</vt:lpstr>
      <vt:lpstr>Tahoma</vt:lpstr>
      <vt:lpstr>Trebuchet MS</vt:lpstr>
      <vt:lpstr>Wingdings 3</vt:lpstr>
      <vt:lpstr>Facet</vt:lpstr>
      <vt:lpstr>Non-IP Based WPAN</vt:lpstr>
      <vt:lpstr>802.15 standards</vt:lpstr>
      <vt:lpstr>802.15 standards</vt:lpstr>
      <vt:lpstr>Bluetooth</vt:lpstr>
      <vt:lpstr>Bluetooth</vt:lpstr>
      <vt:lpstr>Bluetooth 5 communication process and topologies</vt:lpstr>
      <vt:lpstr>Bluetooth 5 communication process and topologies</vt:lpstr>
      <vt:lpstr>Bluetooth 5 communication process and topologies</vt:lpstr>
      <vt:lpstr>Piconet topologies</vt:lpstr>
      <vt:lpstr>Bluethooth stack</vt:lpstr>
      <vt:lpstr>Bluethooth stack</vt:lpstr>
      <vt:lpstr>Bluethooth stack architeture</vt:lpstr>
      <vt:lpstr>Bluethooth stack architeture</vt:lpstr>
      <vt:lpstr>Bluethooth stack architeture</vt:lpstr>
      <vt:lpstr>Bluethooth stack architeture</vt:lpstr>
      <vt:lpstr>Bluetooth 5 PHY and interference </vt:lpstr>
      <vt:lpstr>Bluetooth 5 PHY and interference </vt:lpstr>
      <vt:lpstr>Bluetooth packet structure</vt:lpstr>
      <vt:lpstr>Bluetooth packet</vt:lpstr>
      <vt:lpstr>BR/EDR operation</vt:lpstr>
      <vt:lpstr>Connection process for Bluetooth (BR/EDR)</vt:lpstr>
      <vt:lpstr>BLE operation</vt:lpstr>
      <vt:lpstr>BLE state diagram</vt:lpstr>
      <vt:lpstr>BR/EDR security</vt:lpstr>
      <vt:lpstr>Beaconing</vt:lpstr>
      <vt:lpstr>Beaconing</vt:lpstr>
      <vt:lpstr>Beaconing</vt:lpstr>
      <vt:lpstr>Beaconing</vt:lpstr>
      <vt:lpstr>Beaconing</vt:lpstr>
      <vt:lpstr>Bluetooth mesh</vt:lpstr>
      <vt:lpstr>IEEE 802.15.4</vt:lpstr>
      <vt:lpstr>IEEE 802.15.4 architecture</vt:lpstr>
      <vt:lpstr>IEEE 802.15.4 topology</vt:lpstr>
      <vt:lpstr>Zigbee</vt:lpstr>
      <vt:lpstr>Zigbee</vt:lpstr>
      <vt:lpstr>Zigbee Topologies</vt:lpstr>
      <vt:lpstr>Zigbee PHY and MAC</vt:lpstr>
      <vt:lpstr>Zigbee protocol stack</vt:lpstr>
      <vt:lpstr>Zigbee protocol stack</vt:lpstr>
      <vt:lpstr>Zigbee addressing</vt:lpstr>
      <vt:lpstr>Z-Wave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of things</dc:title>
  <dc:creator>star</dc:creator>
  <cp:lastModifiedBy>star</cp:lastModifiedBy>
  <cp:revision>380</cp:revision>
  <dcterms:created xsi:type="dcterms:W3CDTF">2020-09-18T06:43:52Z</dcterms:created>
  <dcterms:modified xsi:type="dcterms:W3CDTF">2025-11-04T17:09:19Z</dcterms:modified>
</cp:coreProperties>
</file>