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4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4" r:id="rId11"/>
    <p:sldId id="265" r:id="rId12"/>
    <p:sldId id="267" r:id="rId13"/>
    <p:sldId id="268" r:id="rId14"/>
    <p:sldId id="270" r:id="rId15"/>
    <p:sldId id="269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90" r:id="rId26"/>
    <p:sldId id="291" r:id="rId27"/>
    <p:sldId id="292" r:id="rId28"/>
    <p:sldId id="293" r:id="rId29"/>
    <p:sldId id="294" r:id="rId30"/>
    <p:sldId id="295" r:id="rId31"/>
    <p:sldId id="296" r:id="rId32"/>
    <p:sldId id="297" r:id="rId33"/>
    <p:sldId id="298" r:id="rId34"/>
    <p:sldId id="299" r:id="rId35"/>
    <p:sldId id="280" r:id="rId36"/>
    <p:sldId id="281" r:id="rId37"/>
    <p:sldId id="287" r:id="rId38"/>
    <p:sldId id="282" r:id="rId39"/>
    <p:sldId id="283" r:id="rId40"/>
    <p:sldId id="284" r:id="rId41"/>
    <p:sldId id="285" r:id="rId42"/>
    <p:sldId id="286" r:id="rId43"/>
    <p:sldId id="288" r:id="rId44"/>
    <p:sldId id="289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0EF030-430E-4DC2-9E26-3900D261ABCF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97B83-1BE8-4D6F-BBA4-2C9EEF62D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147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7FCC9-8EC0-4810-B34A-AAE309FE0D6F}" type="datetime1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060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03AA8-DCC6-482D-AB14-3CC564BFEB3B}" type="datetime1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417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ECBB2-B7F9-4C2E-996C-E6B61FCEB57A}" type="datetime1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72462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0635F-1B15-4FB5-B022-72A627723411}" type="datetime1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4455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5144D-FA60-4A24-88FD-EE0C06AF07AD}" type="datetime1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780703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CE6BE-F5E1-4A2C-9E8F-B48B192EF06D}" type="datetime1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6835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F66E8-E087-4134-94BF-C0493FA490CA}" type="datetime1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4335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003B2-77D2-4FC8-A787-96478ECC00CD}" type="datetime1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077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E5614-F8A8-4B24-8615-4EC3BE9D6C28}" type="datetime1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526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B0CD3-4F51-4983-AA2E-69701CAB345E}" type="datetime1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432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AB004-3D68-4359-B35E-633B7FFD1413}" type="datetime1">
              <a:rPr lang="en-US" smtClean="0"/>
              <a:t>11/3/2025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564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9FE75-957D-4AF0-A488-03097293CFCB}" type="datetime1">
              <a:rPr lang="en-US" smtClean="0"/>
              <a:t>11/3/2025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960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EB18F-9D92-47B1-B46B-A8D65BC5B6E6}" type="datetime1">
              <a:rPr lang="en-US" smtClean="0"/>
              <a:t>11/3/2025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774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24266-676F-4495-84D2-41D6C6F3FF0C}" type="datetime1">
              <a:rPr lang="en-US" smtClean="0"/>
              <a:t>11/3/2025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061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F30D0-A291-49F2-BFA1-BABEA4A19E2F}" type="datetime1">
              <a:rPr lang="en-US" smtClean="0"/>
              <a:t>11/3/2025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505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D6057-3143-4546-B0CB-CAE824DB7492}" type="datetime1">
              <a:rPr lang="en-US" smtClean="0"/>
              <a:t>11/3/2025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0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9B8142-8B03-408E-8B69-95CDC62AB01C}" type="datetime1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035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abto.com/iot-microcontroller-guide/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pressif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i-thinker.com/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emos.cc/en/latest/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limex.com/" TargetMode="External"/><Relationship Id="rId2" Type="http://schemas.openxmlformats.org/officeDocument/2006/relationships/hyperlink" Target="https://www.adafruit.com/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8535" y="611085"/>
            <a:ext cx="9144000" cy="2387600"/>
          </a:xfrm>
        </p:spPr>
        <p:txBody>
          <a:bodyPr/>
          <a:lstStyle/>
          <a:p>
            <a:pPr algn="ctr"/>
            <a:r>
              <a:rPr lang="en-US" dirty="0" err="1" smtClean="0"/>
              <a:t>IoT</a:t>
            </a:r>
            <a:r>
              <a:rPr lang="en-US" dirty="0" smtClean="0"/>
              <a:t> Hardware Platforms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8535" y="3814859"/>
            <a:ext cx="7766936" cy="1096899"/>
          </a:xfrm>
        </p:spPr>
        <p:txBody>
          <a:bodyPr/>
          <a:lstStyle/>
          <a:p>
            <a:r>
              <a:rPr lang="en-US" dirty="0" smtClean="0"/>
              <a:t>By: Mahmood Ahmadi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111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Arduino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86602" y="2088716"/>
            <a:ext cx="7069201" cy="3647201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899" y="2233467"/>
            <a:ext cx="4482703" cy="33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848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Arduino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4418" y="2232439"/>
            <a:ext cx="7843201" cy="3737734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4332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OpenMote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43609"/>
            <a:ext cx="8596668" cy="4697754"/>
          </a:xfrm>
        </p:spPr>
        <p:txBody>
          <a:bodyPr/>
          <a:lstStyle/>
          <a:p>
            <a:pPr algn="just"/>
            <a:r>
              <a:rPr lang="en-US" dirty="0"/>
              <a:t>OpenMote3 hardware is composed of three boards: OpenMote-CC2538, </a:t>
            </a:r>
            <a:r>
              <a:rPr lang="en-US" dirty="0" err="1"/>
              <a:t>OpenBase</a:t>
            </a:r>
            <a:r>
              <a:rPr lang="en-US" dirty="0"/>
              <a:t> and </a:t>
            </a:r>
            <a:r>
              <a:rPr lang="en-US" dirty="0" err="1"/>
              <a:t>OpenBattery</a:t>
            </a:r>
            <a:r>
              <a:rPr lang="en-US" dirty="0" smtClean="0"/>
              <a:t>.</a:t>
            </a:r>
            <a:endParaRPr lang="fa-IR" dirty="0" smtClean="0"/>
          </a:p>
          <a:p>
            <a:pPr algn="just"/>
            <a:r>
              <a:rPr lang="en-US" dirty="0"/>
              <a:t>OpenMote-CC2538 is the mote itself and includes the microcontroller and the radio </a:t>
            </a:r>
            <a:r>
              <a:rPr lang="en-US" dirty="0" smtClean="0"/>
              <a:t>transceiver</a:t>
            </a:r>
            <a:r>
              <a:rPr lang="fa-IR" dirty="0" smtClean="0"/>
              <a:t>.</a:t>
            </a:r>
          </a:p>
          <a:p>
            <a:pPr algn="just"/>
            <a:r>
              <a:rPr lang="en-US" dirty="0"/>
              <a:t>The </a:t>
            </a:r>
            <a:r>
              <a:rPr lang="en-US" dirty="0" err="1"/>
              <a:t>OpenBase</a:t>
            </a:r>
            <a:r>
              <a:rPr lang="en-US" dirty="0"/>
              <a:t> is the board allowing programming and debugging through a UART or USB interface with a computer or via an Ethernet port with the Internet</a:t>
            </a:r>
            <a:r>
              <a:rPr lang="en-US" dirty="0" smtClean="0"/>
              <a:t>.</a:t>
            </a:r>
            <a:endParaRPr lang="fa-IR" dirty="0" smtClean="0"/>
          </a:p>
          <a:p>
            <a:pPr algn="just"/>
            <a:r>
              <a:rPr lang="en-US" dirty="0"/>
              <a:t>The </a:t>
            </a:r>
            <a:r>
              <a:rPr lang="en-US" dirty="0" err="1"/>
              <a:t>OpenBattery</a:t>
            </a:r>
            <a:r>
              <a:rPr lang="en-US" dirty="0"/>
              <a:t> is the board that lets OpenMote-CC2538 run autonomously by providing energy to all its subsystems, as well allowing it to interface it with various sensors.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7483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611" y="94188"/>
            <a:ext cx="8596668" cy="805388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10867" y="1420387"/>
            <a:ext cx="3315095" cy="2992992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644" y="978677"/>
            <a:ext cx="3254105" cy="343470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6519" y="1232056"/>
            <a:ext cx="2504348" cy="318132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14614" y="4550182"/>
            <a:ext cx="4383141" cy="215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8108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Raspberry Pi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67543"/>
            <a:ext cx="8596668" cy="4473819"/>
          </a:xfrm>
        </p:spPr>
        <p:txBody>
          <a:bodyPr/>
          <a:lstStyle/>
          <a:p>
            <a:pPr algn="just"/>
            <a:r>
              <a:rPr lang="en-US" dirty="0"/>
              <a:t>The Raspberry </a:t>
            </a:r>
            <a:r>
              <a:rPr lang="en-US" dirty="0" smtClean="0"/>
              <a:t>Pi </a:t>
            </a:r>
            <a:r>
              <a:rPr lang="en-US" dirty="0"/>
              <a:t>is a series of single-board computers created in the United Kingdom by the Raspberry Pi Foundation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The original aim </a:t>
            </a:r>
            <a:r>
              <a:rPr lang="en-US" dirty="0" smtClean="0"/>
              <a:t>of the </a:t>
            </a:r>
            <a:r>
              <a:rPr lang="en-US" dirty="0"/>
              <a:t>founders was to encourage the teaching of basic computer science in schools and developing countries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Raspberry Pi is a small, cheap ARM-based PC for education</a:t>
            </a:r>
          </a:p>
          <a:p>
            <a:pPr algn="just"/>
            <a:r>
              <a:rPr lang="en-US" dirty="0"/>
              <a:t>Runs </a:t>
            </a:r>
            <a:r>
              <a:rPr lang="en-US" dirty="0" err="1"/>
              <a:t>Debian</a:t>
            </a:r>
            <a:r>
              <a:rPr lang="en-US" dirty="0"/>
              <a:t> GNU/Linux from an SD card</a:t>
            </a:r>
          </a:p>
          <a:p>
            <a:pPr algn="just"/>
            <a:r>
              <a:rPr lang="en-US" dirty="0"/>
              <a:t>Now the Raspberry Pi is being considered as a popular platform for embedded systems</a:t>
            </a:r>
          </a:p>
          <a:p>
            <a:pPr algn="just"/>
            <a:r>
              <a:rPr lang="en-US" dirty="0"/>
              <a:t>The Raspberry Pi is an open hardware platform, which means the schematics for the board is publicly published</a:t>
            </a:r>
          </a:p>
          <a:p>
            <a:pPr algn="just"/>
            <a:r>
              <a:rPr lang="en-US" dirty="0"/>
              <a:t>The Raspberry Pi comes in different models and configurations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4885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/>
              <a:t>Raspberry Pi Roadmap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9111" y="1479453"/>
            <a:ext cx="6964528" cy="3881437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3725" y="5605460"/>
            <a:ext cx="8230313" cy="87180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6955" y="5569269"/>
            <a:ext cx="1524132" cy="13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9734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55306"/>
          </a:xfrm>
        </p:spPr>
        <p:txBody>
          <a:bodyPr/>
          <a:lstStyle/>
          <a:p>
            <a:r>
              <a:rPr lang="en-US" dirty="0"/>
              <a:t>Raspberry Pi Board Configurations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677863" y="1465263"/>
            <a:ext cx="8596312" cy="4941224"/>
          </a:xfrm>
        </p:spPr>
        <p:txBody>
          <a:bodyPr>
            <a:noAutofit/>
          </a:bodyPr>
          <a:lstStyle/>
          <a:p>
            <a:pPr algn="just" eaLnBrk="1" hangingPunct="1">
              <a:spcBef>
                <a:spcPct val="0"/>
              </a:spcBef>
            </a:pP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Initially it was decided to have two main models,</a:t>
            </a:r>
          </a:p>
          <a:p>
            <a:pPr lvl="1" algn="just" eaLnBrk="1" hangingPunct="1">
              <a:spcBef>
                <a:spcPct val="0"/>
              </a:spcBef>
            </a:pPr>
            <a:r>
              <a:rPr lang="en-US" alt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Model A:</a:t>
            </a:r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A low cost model (around $25) with less capabilities</a:t>
            </a:r>
          </a:p>
          <a:p>
            <a:pPr lvl="1" algn="just" eaLnBrk="1" hangingPunct="1">
              <a:spcBef>
                <a:spcPct val="0"/>
              </a:spcBef>
            </a:pPr>
            <a:r>
              <a:rPr lang="en-US" alt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Model B: </a:t>
            </a:r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 higher cost model (around $35)</a:t>
            </a:r>
          </a:p>
          <a:p>
            <a:pPr algn="just" eaLnBrk="1" hangingPunct="1">
              <a:spcBef>
                <a:spcPct val="0"/>
              </a:spcBef>
            </a:pP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Model B was first released in </a:t>
            </a:r>
            <a:r>
              <a:rPr lang="en-US" alt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Feb 2012</a:t>
            </a: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while Model A was first released in </a:t>
            </a:r>
            <a:r>
              <a:rPr lang="en-US" alt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Feb 2013</a:t>
            </a:r>
          </a:p>
          <a:p>
            <a:pPr algn="just" eaLnBrk="1" hangingPunct="1">
              <a:spcBef>
                <a:spcPct val="0"/>
              </a:spcBef>
            </a:pP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Model A did not get much attention</a:t>
            </a:r>
          </a:p>
          <a:p>
            <a:pPr algn="just" eaLnBrk="1" hangingPunct="1">
              <a:spcBef>
                <a:spcPct val="0"/>
              </a:spcBef>
            </a:pP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Model B went through two revisions, with minor changes</a:t>
            </a:r>
          </a:p>
          <a:p>
            <a:pPr lvl="1" algn="just" eaLnBrk="1" hangingPunct="1">
              <a:spcBef>
                <a:spcPct val="0"/>
              </a:spcBef>
            </a:pPr>
            <a:r>
              <a:rPr lang="en-US" alt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Model B rev 1</a:t>
            </a:r>
          </a:p>
          <a:p>
            <a:pPr lvl="1" algn="just" eaLnBrk="1" hangingPunct="1">
              <a:spcBef>
                <a:spcPct val="0"/>
              </a:spcBef>
            </a:pPr>
            <a:r>
              <a:rPr lang="en-US" alt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Model B rev 2 </a:t>
            </a:r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(Released in Sept 2012)</a:t>
            </a:r>
          </a:p>
          <a:p>
            <a:pPr algn="just" eaLnBrk="1" hangingPunct="1">
              <a:spcBef>
                <a:spcPct val="0"/>
              </a:spcBef>
            </a:pP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Aiming for using the Raspberry Pi in commercial and industrial products, the </a:t>
            </a:r>
            <a:r>
              <a:rPr lang="en-US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Raspberry Pi Compute module </a:t>
            </a: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was announced in April 2014, this is a new form factor (200 Pin SO-DIMM Form factor), and much more signals available for developer than the other form</a:t>
            </a:r>
          </a:p>
          <a:p>
            <a:pPr algn="just" eaLnBrk="1" hangingPunct="1">
              <a:spcBef>
                <a:spcPct val="0"/>
              </a:spcBef>
            </a:pP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alt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July 2014</a:t>
            </a: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a new model (</a:t>
            </a:r>
            <a:r>
              <a:rPr lang="en-US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Model B+</a:t>
            </a: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 was released, with few upgrades in the power supply, USB ports, GPIOs and other changes</a:t>
            </a:r>
          </a:p>
          <a:p>
            <a:pPr algn="just" eaLnBrk="1" hangingPunct="1">
              <a:spcBef>
                <a:spcPct val="0"/>
              </a:spcBef>
            </a:pP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alt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Nov. 2014</a:t>
            </a: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a new model (</a:t>
            </a:r>
            <a:r>
              <a:rPr lang="en-US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Model A+</a:t>
            </a: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 was released with several upgrades from the original Model A</a:t>
            </a:r>
            <a:endParaRPr lang="ro-RO" alt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77763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690" y="1722795"/>
            <a:ext cx="8596312" cy="380530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dirty="0" smtClean="0">
                <a:latin typeface="+mn-lt"/>
              </a:rPr>
              <a:t>Raspberry </a:t>
            </a:r>
            <a:r>
              <a:rPr lang="en-US" sz="3200" dirty="0">
                <a:latin typeface="+mn-lt"/>
              </a:rPr>
              <a:t>Pi Board Configurations</a:t>
            </a:r>
            <a:endParaRPr lang="ro-RO" sz="320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012451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33738"/>
            <a:ext cx="8596668" cy="734008"/>
          </a:xfrm>
        </p:spPr>
        <p:txBody>
          <a:bodyPr>
            <a:normAutofit fontScale="90000"/>
          </a:bodyPr>
          <a:lstStyle/>
          <a:p>
            <a:r>
              <a:rPr lang="en-US" altLang="en-US" dirty="0">
                <a:latin typeface="Tw Cen MT (Body)"/>
                <a:ea typeface="Calibri" panose="020F0502020204030204" pitchFamily="34" charset="0"/>
                <a:cs typeface="Times New Roman" panose="02020603050405020304" pitchFamily="18" charset="0"/>
              </a:rPr>
              <a:t>Raspberry Pi 1</a:t>
            </a:r>
            <a:br>
              <a:rPr lang="en-US" altLang="en-US" dirty="0">
                <a:latin typeface="Tw Cen MT (Body)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867747"/>
            <a:ext cx="8596668" cy="5173616"/>
          </a:xfrm>
        </p:spPr>
        <p:txBody>
          <a:bodyPr/>
          <a:lstStyle/>
          <a:p>
            <a:pPr algn="just">
              <a:spcBef>
                <a:spcPct val="0"/>
              </a:spcBef>
            </a:pPr>
            <a:r>
              <a:rPr lang="ro-RO" altLang="en-US" sz="1900" b="1" dirty="0"/>
              <a:t>LAN9512 (Model B) </a:t>
            </a:r>
            <a:r>
              <a:rPr lang="ro-RO" altLang="en-US" sz="1900" dirty="0"/>
              <a:t>providing:</a:t>
            </a:r>
          </a:p>
          <a:p>
            <a:pPr lvl="1" algn="just">
              <a:spcBef>
                <a:spcPct val="0"/>
              </a:spcBef>
            </a:pPr>
            <a:r>
              <a:rPr lang="ro-RO" altLang="en-US" sz="1800" dirty="0"/>
              <a:t>10/100Mb Ethernet (Auto-MDIX)</a:t>
            </a:r>
            <a:r>
              <a:rPr lang="en-US" altLang="en-US" sz="1800" dirty="0"/>
              <a:t>,</a:t>
            </a:r>
            <a:endParaRPr lang="ro-RO" altLang="en-US" sz="1800" dirty="0"/>
          </a:p>
          <a:p>
            <a:pPr lvl="1" algn="just">
              <a:spcBef>
                <a:spcPct val="0"/>
              </a:spcBef>
            </a:pPr>
            <a:r>
              <a:rPr lang="ro-RO" altLang="en-US" sz="1800" dirty="0"/>
              <a:t>2x USB 2.0</a:t>
            </a:r>
          </a:p>
          <a:p>
            <a:pPr algn="just">
              <a:spcBef>
                <a:spcPct val="0"/>
              </a:spcBef>
            </a:pPr>
            <a:r>
              <a:rPr lang="ro-RO" altLang="en-US" dirty="0"/>
              <a:t>S1: Micro USB power jack (5v - Power Only)</a:t>
            </a:r>
          </a:p>
          <a:p>
            <a:pPr algn="just">
              <a:spcBef>
                <a:spcPct val="0"/>
              </a:spcBef>
            </a:pPr>
            <a:r>
              <a:rPr lang="ro-RO" altLang="en-US" dirty="0"/>
              <a:t>S2: DSI </a:t>
            </a:r>
            <a:r>
              <a:rPr lang="en-US" altLang="en-US" dirty="0"/>
              <a:t>(Display Serial Interface) </a:t>
            </a:r>
            <a:r>
              <a:rPr lang="ro-RO" altLang="en-US" dirty="0"/>
              <a:t>interface. 15-pin surface mounted flat flex connector, providing two data lanes, one clock lane, 3.3V and GND.</a:t>
            </a:r>
          </a:p>
          <a:p>
            <a:pPr algn="just">
              <a:spcBef>
                <a:spcPct val="0"/>
              </a:spcBef>
            </a:pPr>
            <a:r>
              <a:rPr lang="ro-RO" altLang="en-US" dirty="0"/>
              <a:t>S3: </a:t>
            </a:r>
            <a:r>
              <a:rPr lang="ro-RO" altLang="en-US" b="1" dirty="0"/>
              <a:t>HDMI</a:t>
            </a:r>
            <a:r>
              <a:rPr lang="ro-RO" altLang="en-US" dirty="0"/>
              <a:t> connector providing type A HDMI 1.3a out</a:t>
            </a:r>
            <a:r>
              <a:rPr lang="en-US" altLang="en-US" dirty="0"/>
              <a:t>;  </a:t>
            </a:r>
            <a:r>
              <a:rPr lang="ro-RO" altLang="en-US" dirty="0"/>
              <a:t>S4: </a:t>
            </a:r>
            <a:r>
              <a:rPr lang="ro-RO" altLang="en-US" b="1" dirty="0"/>
              <a:t>Composite Video connector: RCA</a:t>
            </a:r>
            <a:r>
              <a:rPr lang="en-US" altLang="en-US" dirty="0"/>
              <a:t>;  </a:t>
            </a:r>
            <a:r>
              <a:rPr lang="ro-RO" altLang="en-US" dirty="0"/>
              <a:t>S5: MIPI CSI</a:t>
            </a:r>
            <a:r>
              <a:rPr lang="en-US" altLang="en-US" dirty="0"/>
              <a:t> (</a:t>
            </a:r>
            <a:r>
              <a:rPr lang="en-US" altLang="en-US" b="1" dirty="0"/>
              <a:t>Camera Serial Interface</a:t>
            </a:r>
            <a:r>
              <a:rPr lang="en-US" altLang="en-US" dirty="0"/>
              <a:t>)</a:t>
            </a:r>
            <a:r>
              <a:rPr lang="ro-RO" altLang="en-US" dirty="0"/>
              <a:t>-2 interface. 15-pin surface mounted flat flex connector.</a:t>
            </a:r>
          </a:p>
          <a:p>
            <a:pPr algn="just">
              <a:spcBef>
                <a:spcPct val="0"/>
              </a:spcBef>
            </a:pPr>
            <a:r>
              <a:rPr lang="ro-RO" altLang="en-US" dirty="0"/>
              <a:t>S6: </a:t>
            </a:r>
            <a:r>
              <a:rPr lang="ro-RO" altLang="en-US" b="1" dirty="0"/>
              <a:t>Audio connector: 3.5mm stereo jack </a:t>
            </a:r>
            <a:r>
              <a:rPr lang="ro-RO" altLang="en-US" dirty="0"/>
              <a:t>(output only)</a:t>
            </a:r>
            <a:r>
              <a:rPr lang="en-US" altLang="en-US" dirty="0"/>
              <a:t>; </a:t>
            </a:r>
            <a:r>
              <a:rPr lang="ro-RO" altLang="en-US" dirty="0"/>
              <a:t>S8: </a:t>
            </a:r>
            <a:r>
              <a:rPr lang="ro-RO" altLang="en-US" b="1" dirty="0"/>
              <a:t>SD/MMC/SDIO memory card </a:t>
            </a:r>
            <a:r>
              <a:rPr lang="ro-RO" altLang="en-US" dirty="0"/>
              <a:t>slot (underside)</a:t>
            </a:r>
            <a:r>
              <a:rPr lang="en-US" altLang="en-US" dirty="0"/>
              <a:t>; </a:t>
            </a:r>
            <a:r>
              <a:rPr lang="ro-RO" altLang="en-US" dirty="0"/>
              <a:t>S7: Either 1x </a:t>
            </a:r>
            <a:r>
              <a:rPr lang="ro-RO" altLang="en-US" b="1" dirty="0"/>
              <a:t>USB 2.0 </a:t>
            </a:r>
            <a:r>
              <a:rPr lang="ro-RO" altLang="en-US" dirty="0"/>
              <a:t>(Model A) 2x USB 2.0 (Model B)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8646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latin typeface="Tw Cen MT (Body)"/>
                <a:ea typeface="Calibri" panose="020F0502020204030204" pitchFamily="34" charset="0"/>
                <a:cs typeface="Times New Roman" panose="02020603050405020304" pitchFamily="18" charset="0"/>
              </a:rPr>
              <a:t>Raspberry Pi 1</a:t>
            </a:r>
            <a:br>
              <a:rPr lang="en-US" altLang="en-US" dirty="0">
                <a:latin typeface="Tw Cen MT (Body)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3505" y="1337887"/>
            <a:ext cx="6513637" cy="5612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07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61731"/>
            <a:ext cx="8596668" cy="1320800"/>
          </a:xfrm>
        </p:spPr>
        <p:txBody>
          <a:bodyPr/>
          <a:lstStyle/>
          <a:p>
            <a:r>
              <a:rPr lang="en-US" dirty="0" err="1" smtClean="0"/>
              <a:t>Rererences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933061"/>
            <a:ext cx="8596668" cy="5108302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A chapter of book:</a:t>
            </a:r>
          </a:p>
          <a:p>
            <a:pPr lvl="1" algn="just"/>
            <a:r>
              <a:rPr lang="en-US" b="1" i="1" dirty="0"/>
              <a:t>Chapter 7</a:t>
            </a:r>
            <a:r>
              <a:rPr lang="en-US" b="1" i="1" dirty="0" smtClean="0"/>
              <a:t>, </a:t>
            </a:r>
            <a:r>
              <a:rPr lang="en-US" b="1" dirty="0"/>
              <a:t>Internet of </a:t>
            </a:r>
            <a:r>
              <a:rPr lang="en-US" b="1" dirty="0" smtClean="0"/>
              <a:t>Things Architectures</a:t>
            </a:r>
            <a:r>
              <a:rPr lang="en-US" b="1" dirty="0"/>
              <a:t>, Protocols and Standards, </a:t>
            </a:r>
            <a:r>
              <a:rPr lang="en-US" dirty="0" smtClean="0"/>
              <a:t>Simone </a:t>
            </a:r>
            <a:r>
              <a:rPr lang="en-US" dirty="0" err="1"/>
              <a:t>Cirani</a:t>
            </a:r>
            <a:r>
              <a:rPr lang="en-US" dirty="0"/>
              <a:t>, Gianluigi Ferrari, Marco </a:t>
            </a:r>
            <a:r>
              <a:rPr lang="en-US" dirty="0" err="1" smtClean="0"/>
              <a:t>Picone</a:t>
            </a:r>
            <a:r>
              <a:rPr lang="en-US" dirty="0"/>
              <a:t>, Luca </a:t>
            </a:r>
            <a:r>
              <a:rPr lang="en-US" dirty="0" err="1" smtClean="0"/>
              <a:t>Veltri</a:t>
            </a:r>
            <a:r>
              <a:rPr lang="en-US" dirty="0" smtClean="0"/>
              <a:t>, Wiley, 2019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0143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1310" y="189722"/>
            <a:ext cx="8596668" cy="734008"/>
          </a:xfrm>
        </p:spPr>
        <p:txBody>
          <a:bodyPr>
            <a:normAutofit fontScale="90000"/>
          </a:bodyPr>
          <a:lstStyle/>
          <a:p>
            <a:r>
              <a:rPr lang="en-US" altLang="en-US" dirty="0">
                <a:latin typeface="Tw Cen MT (Body)"/>
                <a:ea typeface="Calibri" panose="020F0502020204030204" pitchFamily="34" charset="0"/>
                <a:cs typeface="Times New Roman" panose="02020603050405020304" pitchFamily="18" charset="0"/>
              </a:rPr>
              <a:t>Raspberry Pi 2</a:t>
            </a:r>
            <a:br>
              <a:rPr lang="en-US" altLang="en-US" dirty="0">
                <a:latin typeface="Tw Cen MT (Body)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858417"/>
            <a:ext cx="8596668" cy="518294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US" dirty="0"/>
              <a:t>Uses a different Broadcom chip (BCM2836)</a:t>
            </a:r>
          </a:p>
          <a:p>
            <a:pPr algn="just"/>
            <a:r>
              <a:rPr lang="en-US" dirty="0"/>
              <a:t>A big upgrade from the older platforms</a:t>
            </a:r>
          </a:p>
          <a:p>
            <a:pPr algn="just"/>
            <a:r>
              <a:rPr lang="en-US" dirty="0"/>
              <a:t>Quad core ARM Cortex A7 (900 MHz)</a:t>
            </a:r>
          </a:p>
          <a:p>
            <a:pPr algn="just"/>
            <a:r>
              <a:rPr lang="en-US" dirty="0"/>
              <a:t>1 GB SDRAM</a:t>
            </a:r>
          </a:p>
          <a:p>
            <a:pPr algn="just"/>
            <a:r>
              <a:rPr lang="en-US" dirty="0"/>
              <a:t>The new ARM Core supports the ARMv7 Instruction set</a:t>
            </a:r>
          </a:p>
          <a:p>
            <a:pPr algn="just"/>
            <a:r>
              <a:rPr lang="en-US" dirty="0"/>
              <a:t>This enables it to run Ubuntu and Windows 10 OSs</a:t>
            </a:r>
          </a:p>
          <a:p>
            <a:pPr algn="just"/>
            <a:r>
              <a:rPr lang="en-US" dirty="0"/>
              <a:t>Fully backward compatible with the older models</a:t>
            </a:r>
          </a:p>
          <a:p>
            <a:pPr algn="just"/>
            <a:r>
              <a:rPr lang="en-US" dirty="0"/>
              <a:t>Like the (Pi 1) Model B+, it also has:</a:t>
            </a:r>
          </a:p>
          <a:p>
            <a:pPr algn="just"/>
            <a:r>
              <a:rPr lang="en-US" dirty="0"/>
              <a:t>4 USB ports</a:t>
            </a:r>
          </a:p>
          <a:p>
            <a:pPr algn="just"/>
            <a:r>
              <a:rPr lang="en-US" dirty="0"/>
              <a:t>40 GPIO pins</a:t>
            </a:r>
          </a:p>
          <a:p>
            <a:pPr algn="just"/>
            <a:r>
              <a:rPr lang="en-US" dirty="0"/>
              <a:t>Full HDMI port</a:t>
            </a:r>
          </a:p>
          <a:p>
            <a:pPr algn="just"/>
            <a:r>
              <a:rPr lang="en-US" dirty="0"/>
              <a:t>Ethernet port</a:t>
            </a:r>
          </a:p>
          <a:p>
            <a:pPr algn="just"/>
            <a:r>
              <a:rPr lang="en-US" dirty="0"/>
              <a:t>Combined 3.5mm audio jack and composite video</a:t>
            </a:r>
          </a:p>
          <a:p>
            <a:pPr algn="just"/>
            <a:r>
              <a:rPr lang="en-US" dirty="0"/>
              <a:t>Camera interface (CSI)</a:t>
            </a:r>
          </a:p>
          <a:p>
            <a:pPr algn="just"/>
            <a:r>
              <a:rPr lang="en-US" dirty="0"/>
              <a:t>Display interface (DSI)</a:t>
            </a:r>
          </a:p>
          <a:p>
            <a:pPr algn="just"/>
            <a:r>
              <a:rPr lang="en-US" dirty="0"/>
              <a:t>Micro SD card slot</a:t>
            </a:r>
          </a:p>
          <a:p>
            <a:pPr algn="just"/>
            <a:r>
              <a:rPr lang="en-US" dirty="0" err="1"/>
              <a:t>VideoCore</a:t>
            </a:r>
            <a:r>
              <a:rPr lang="en-US" dirty="0"/>
              <a:t> IV 3D graphics core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2220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391886"/>
            <a:ext cx="8596668" cy="873967"/>
          </a:xfrm>
        </p:spPr>
        <p:txBody>
          <a:bodyPr>
            <a:normAutofit fontScale="90000"/>
          </a:bodyPr>
          <a:lstStyle/>
          <a:p>
            <a:r>
              <a:rPr lang="en-US" altLang="en-US" dirty="0" smtClean="0">
                <a:latin typeface="Tw Cen MT (Body)"/>
                <a:ea typeface="Calibri" panose="020F0502020204030204" pitchFamily="34" charset="0"/>
                <a:cs typeface="Times New Roman" panose="02020603050405020304" pitchFamily="18" charset="0"/>
              </a:rPr>
              <a:t>Raspberry </a:t>
            </a:r>
            <a:r>
              <a:rPr lang="en-US" altLang="en-US" dirty="0">
                <a:latin typeface="Tw Cen MT (Body)"/>
                <a:ea typeface="Calibri" panose="020F0502020204030204" pitchFamily="34" charset="0"/>
                <a:cs typeface="Times New Roman" panose="02020603050405020304" pitchFamily="18" charset="0"/>
              </a:rPr>
              <a:t>Pi 2</a:t>
            </a:r>
            <a:br>
              <a:rPr lang="en-US" altLang="en-US" dirty="0">
                <a:latin typeface="Tw Cen MT (Body)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pic>
        <p:nvPicPr>
          <p:cNvPr id="5" name="Picture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750" y="1046583"/>
            <a:ext cx="7834482" cy="557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87320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latin typeface="Tw Cen MT (Body)"/>
                <a:ea typeface="Calibri" panose="020F0502020204030204" pitchFamily="34" charset="0"/>
                <a:cs typeface="Times New Roman" panose="02020603050405020304" pitchFamily="18" charset="0"/>
              </a:rPr>
              <a:t>Raspberry Pi 3</a:t>
            </a:r>
            <a:br>
              <a:rPr lang="en-US" altLang="en-US" dirty="0">
                <a:latin typeface="Tw Cen MT (Body)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48825"/>
            <a:ext cx="8596668" cy="3880773"/>
          </a:xfrm>
        </p:spPr>
        <p:txBody>
          <a:bodyPr/>
          <a:lstStyle/>
          <a:p>
            <a:pPr algn="just">
              <a:spcBef>
                <a:spcPct val="0"/>
              </a:spcBef>
            </a:pPr>
            <a:r>
              <a:rPr lang="en-US" altLang="en-US" b="1" dirty="0" err="1"/>
              <a:t>SoC</a:t>
            </a:r>
            <a:r>
              <a:rPr lang="en-US" altLang="en-US" b="1" dirty="0"/>
              <a:t>:</a:t>
            </a:r>
            <a:r>
              <a:rPr lang="en-US" altLang="en-US" dirty="0"/>
              <a:t> Broadcom </a:t>
            </a:r>
            <a:r>
              <a:rPr lang="en-US" altLang="en-US" dirty="0">
                <a:solidFill>
                  <a:srgbClr val="FF0000"/>
                </a:solidFill>
              </a:rPr>
              <a:t>BCM2837</a:t>
            </a:r>
          </a:p>
          <a:p>
            <a:pPr algn="just">
              <a:spcBef>
                <a:spcPct val="0"/>
              </a:spcBef>
            </a:pPr>
            <a:r>
              <a:rPr lang="en-US" altLang="en-US" b="1" dirty="0"/>
              <a:t>CPU:</a:t>
            </a:r>
            <a:r>
              <a:rPr lang="en-US" altLang="en-US" dirty="0"/>
              <a:t> 4× </a:t>
            </a:r>
            <a:r>
              <a:rPr lang="en-US" altLang="en-US" dirty="0">
                <a:solidFill>
                  <a:srgbClr val="FF0000"/>
                </a:solidFill>
              </a:rPr>
              <a:t>ARM Cortex-A53</a:t>
            </a:r>
            <a:r>
              <a:rPr lang="en-US" altLang="en-US" dirty="0"/>
              <a:t>, 1.2GHz</a:t>
            </a:r>
          </a:p>
          <a:p>
            <a:pPr algn="just">
              <a:spcBef>
                <a:spcPct val="0"/>
              </a:spcBef>
            </a:pPr>
            <a:r>
              <a:rPr lang="en-US" altLang="en-US" b="1" dirty="0"/>
              <a:t>GPU:</a:t>
            </a:r>
            <a:r>
              <a:rPr lang="en-US" altLang="en-US" dirty="0"/>
              <a:t> Broadcom </a:t>
            </a:r>
            <a:r>
              <a:rPr lang="en-US" altLang="en-US" dirty="0" err="1"/>
              <a:t>VideoCore</a:t>
            </a:r>
            <a:r>
              <a:rPr lang="en-US" altLang="en-US" dirty="0"/>
              <a:t> IV</a:t>
            </a:r>
          </a:p>
          <a:p>
            <a:pPr algn="just">
              <a:spcBef>
                <a:spcPct val="0"/>
              </a:spcBef>
            </a:pPr>
            <a:r>
              <a:rPr lang="en-US" altLang="en-US" b="1" dirty="0"/>
              <a:t>RAM: </a:t>
            </a:r>
            <a:r>
              <a:rPr lang="en-US" altLang="en-US" dirty="0"/>
              <a:t>1GB LPDDR2 (900 MHz)</a:t>
            </a:r>
          </a:p>
          <a:p>
            <a:pPr algn="just">
              <a:spcBef>
                <a:spcPct val="0"/>
              </a:spcBef>
            </a:pPr>
            <a:r>
              <a:rPr lang="en-US" altLang="en-US" b="1" dirty="0"/>
              <a:t>Networking: </a:t>
            </a:r>
            <a:r>
              <a:rPr lang="en-US" altLang="en-US" dirty="0"/>
              <a:t>10/100 Ethernet, 2.4GHz 802.11n </a:t>
            </a:r>
            <a:r>
              <a:rPr lang="en-US" altLang="en-US" dirty="0">
                <a:solidFill>
                  <a:srgbClr val="FF0000"/>
                </a:solidFill>
              </a:rPr>
              <a:t>wireless</a:t>
            </a:r>
          </a:p>
          <a:p>
            <a:pPr algn="just">
              <a:spcBef>
                <a:spcPct val="0"/>
              </a:spcBef>
            </a:pPr>
            <a:r>
              <a:rPr lang="en-US" altLang="en-US" b="1" dirty="0"/>
              <a:t>Bluetooth: </a:t>
            </a:r>
            <a:r>
              <a:rPr lang="en-US" altLang="en-US" dirty="0"/>
              <a:t>Bluetooth 4.1 Classic, Bluetooth Low Energy</a:t>
            </a:r>
          </a:p>
          <a:p>
            <a:pPr algn="just">
              <a:spcBef>
                <a:spcPct val="0"/>
              </a:spcBef>
            </a:pPr>
            <a:r>
              <a:rPr lang="en-US" altLang="en-US" b="1" dirty="0"/>
              <a:t>Storage: </a:t>
            </a:r>
            <a:r>
              <a:rPr lang="en-US" altLang="en-US" dirty="0" err="1"/>
              <a:t>microSD</a:t>
            </a:r>
            <a:endParaRPr lang="en-US" altLang="en-US" dirty="0"/>
          </a:p>
          <a:p>
            <a:pPr algn="just">
              <a:spcBef>
                <a:spcPct val="0"/>
              </a:spcBef>
            </a:pPr>
            <a:r>
              <a:rPr lang="en-US" altLang="en-US" b="1" dirty="0"/>
              <a:t>GPIO: </a:t>
            </a:r>
            <a:r>
              <a:rPr lang="en-US" altLang="en-US" dirty="0"/>
              <a:t>40-pin header, populated</a:t>
            </a:r>
          </a:p>
          <a:p>
            <a:pPr algn="just">
              <a:spcBef>
                <a:spcPct val="0"/>
              </a:spcBef>
            </a:pPr>
            <a:r>
              <a:rPr lang="en-US" altLang="en-US" b="1" dirty="0"/>
              <a:t>Ports: </a:t>
            </a:r>
            <a:r>
              <a:rPr lang="en-US" altLang="en-US" dirty="0"/>
              <a:t>HDMI, 3.5mm analogue audio-video jack, 4× USB 2.0, Ethernet, Camera Serial Interface (CSI), Display Serial Interface (DSI)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7855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latin typeface="Tw Cen MT (Body)"/>
                <a:ea typeface="Calibri" panose="020F0502020204030204" pitchFamily="34" charset="0"/>
                <a:cs typeface="Times New Roman" panose="02020603050405020304" pitchFamily="18" charset="0"/>
              </a:rPr>
              <a:t>Raspberry Pi 3</a:t>
            </a:r>
            <a:br>
              <a:rPr lang="en-US" altLang="en-US" dirty="0">
                <a:latin typeface="Tw Cen MT (Body)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pic>
        <p:nvPicPr>
          <p:cNvPr id="6" name="Picture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308" y="1144863"/>
            <a:ext cx="8719626" cy="550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65004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Operating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The Foundation provides </a:t>
            </a:r>
            <a:r>
              <a:rPr lang="en-US" dirty="0" err="1"/>
              <a:t>Raspbian</a:t>
            </a:r>
            <a:r>
              <a:rPr lang="en-US" dirty="0"/>
              <a:t>, a </a:t>
            </a:r>
            <a:r>
              <a:rPr lang="en-US" dirty="0" err="1"/>
              <a:t>Debianbased</a:t>
            </a:r>
            <a:r>
              <a:rPr lang="en-US" dirty="0"/>
              <a:t> Linux distribution for download, as well as third party Ubuntu, Windows 10 IOT Core, RISC OS, and </a:t>
            </a:r>
            <a:r>
              <a:rPr lang="en-US" dirty="0" err="1"/>
              <a:t>specialised</a:t>
            </a:r>
            <a:r>
              <a:rPr lang="en-US" dirty="0"/>
              <a:t> media center distributions. </a:t>
            </a:r>
            <a:endParaRPr lang="en-US" dirty="0" smtClean="0"/>
          </a:p>
          <a:p>
            <a:pPr algn="just"/>
            <a:r>
              <a:rPr lang="en-US" dirty="0" smtClean="0"/>
              <a:t>It </a:t>
            </a:r>
            <a:r>
              <a:rPr lang="en-US" dirty="0"/>
              <a:t>promotes Python and Scratch as the main programming language, with support for many other languages.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8792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531" y="152400"/>
            <a:ext cx="8596668" cy="1320800"/>
          </a:xfrm>
        </p:spPr>
        <p:txBody>
          <a:bodyPr/>
          <a:lstStyle/>
          <a:p>
            <a:r>
              <a:rPr lang="en-US" altLang="en-US" dirty="0">
                <a:latin typeface="Tw Cen MT (Body)"/>
                <a:ea typeface="Calibri" panose="020F0502020204030204" pitchFamily="34" charset="0"/>
                <a:cs typeface="Times New Roman" panose="02020603050405020304" pitchFamily="18" charset="0"/>
              </a:rPr>
              <a:t>Raspberry Pi </a:t>
            </a:r>
            <a:r>
              <a:rPr lang="fa-IR" altLang="en-US" dirty="0" smtClean="0">
                <a:latin typeface="Tw Cen MT (Body)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altLang="en-US" dirty="0">
                <a:latin typeface="Tw Cen MT (Body)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altLang="en-US" dirty="0">
                <a:latin typeface="Tw Cen MT (Body)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531" y="1348825"/>
            <a:ext cx="6204857" cy="4641204"/>
          </a:xfrm>
        </p:spPr>
        <p:txBody>
          <a:bodyPr>
            <a:normAutofit fontScale="92500" lnSpcReduction="20000"/>
          </a:bodyPr>
          <a:lstStyle/>
          <a:p>
            <a:pPr algn="just">
              <a:spcBef>
                <a:spcPct val="0"/>
              </a:spcBef>
            </a:pPr>
            <a:r>
              <a:rPr lang="en-US" dirty="0"/>
              <a:t>Raspberry Pi 4 Model B was released in June </a:t>
            </a:r>
            <a:r>
              <a:rPr lang="en-US" dirty="0" smtClean="0"/>
              <a:t>2019</a:t>
            </a:r>
          </a:p>
          <a:p>
            <a:pPr algn="just">
              <a:spcBef>
                <a:spcPct val="0"/>
              </a:spcBef>
            </a:pPr>
            <a:r>
              <a:rPr lang="en-US" dirty="0"/>
              <a:t>Raspberry Pi 400 was released in November 2020</a:t>
            </a:r>
            <a:r>
              <a:rPr lang="en-US" dirty="0" smtClean="0"/>
              <a:t>.</a:t>
            </a:r>
          </a:p>
          <a:p>
            <a:pPr algn="just">
              <a:spcBef>
                <a:spcPct val="0"/>
              </a:spcBef>
            </a:pPr>
            <a:endParaRPr lang="en-US" dirty="0" smtClean="0"/>
          </a:p>
          <a:p>
            <a:pPr algn="just">
              <a:spcBef>
                <a:spcPct val="0"/>
              </a:spcBef>
            </a:pPr>
            <a:r>
              <a:rPr lang="en-US" dirty="0"/>
              <a:t>Hardware</a:t>
            </a:r>
          </a:p>
          <a:p>
            <a:pPr lvl="1" algn="just">
              <a:spcBef>
                <a:spcPct val="0"/>
              </a:spcBef>
            </a:pPr>
            <a:r>
              <a:rPr lang="en-US" dirty="0" smtClean="0"/>
              <a:t> </a:t>
            </a:r>
            <a:r>
              <a:rPr lang="en-US" dirty="0"/>
              <a:t>Quad core 64-bit ARM-Cortex A72 running at 1.5GHz</a:t>
            </a:r>
          </a:p>
          <a:p>
            <a:pPr lvl="1" algn="just">
              <a:spcBef>
                <a:spcPct val="0"/>
              </a:spcBef>
            </a:pPr>
            <a:r>
              <a:rPr lang="en-US" dirty="0" smtClean="0"/>
              <a:t> </a:t>
            </a:r>
            <a:r>
              <a:rPr lang="en-US" dirty="0"/>
              <a:t>1, 2 and 4 Gigabyte LPDDR4 RAM options</a:t>
            </a:r>
          </a:p>
          <a:p>
            <a:pPr lvl="1" algn="just">
              <a:spcBef>
                <a:spcPct val="0"/>
              </a:spcBef>
            </a:pPr>
            <a:r>
              <a:rPr lang="en-US" dirty="0" smtClean="0"/>
              <a:t> </a:t>
            </a:r>
            <a:r>
              <a:rPr lang="en-US" dirty="0"/>
              <a:t>H.265 (HEVC) hardware decode (up to 4Kp60)</a:t>
            </a:r>
          </a:p>
          <a:p>
            <a:pPr lvl="1" algn="just">
              <a:spcBef>
                <a:spcPct val="0"/>
              </a:spcBef>
            </a:pPr>
            <a:r>
              <a:rPr lang="en-US" dirty="0" smtClean="0"/>
              <a:t> </a:t>
            </a:r>
            <a:r>
              <a:rPr lang="en-US" dirty="0"/>
              <a:t>H.264 hardware decode (up to 1080p60)</a:t>
            </a:r>
          </a:p>
          <a:p>
            <a:pPr lvl="1" algn="just">
              <a:spcBef>
                <a:spcPct val="0"/>
              </a:spcBef>
            </a:pPr>
            <a:r>
              <a:rPr lang="en-US" dirty="0" smtClean="0"/>
              <a:t> </a:t>
            </a:r>
            <a:r>
              <a:rPr lang="en-US" dirty="0" err="1"/>
              <a:t>VideoCore</a:t>
            </a:r>
            <a:r>
              <a:rPr lang="en-US" dirty="0"/>
              <a:t> VI 3D Graphics</a:t>
            </a:r>
          </a:p>
          <a:p>
            <a:pPr lvl="1" algn="just">
              <a:spcBef>
                <a:spcPct val="0"/>
              </a:spcBef>
            </a:pPr>
            <a:r>
              <a:rPr lang="en-US" dirty="0" smtClean="0"/>
              <a:t> </a:t>
            </a:r>
            <a:r>
              <a:rPr lang="en-US" dirty="0"/>
              <a:t>Supports dual HDMI display output up to 4Kp60</a:t>
            </a:r>
            <a:endParaRPr lang="en-US" dirty="0" smtClean="0"/>
          </a:p>
          <a:p>
            <a:pPr algn="just">
              <a:spcBef>
                <a:spcPct val="0"/>
              </a:spcBef>
            </a:pPr>
            <a:r>
              <a:rPr lang="en-US" dirty="0"/>
              <a:t>Interfaces</a:t>
            </a:r>
          </a:p>
          <a:p>
            <a:pPr lvl="1" algn="just">
              <a:spcBef>
                <a:spcPct val="0"/>
              </a:spcBef>
            </a:pPr>
            <a:r>
              <a:rPr lang="en-US" dirty="0" smtClean="0"/>
              <a:t> </a:t>
            </a:r>
            <a:r>
              <a:rPr lang="en-US" dirty="0"/>
              <a:t>802.11 b/g/n/ac Wireless LAN</a:t>
            </a:r>
          </a:p>
          <a:p>
            <a:pPr lvl="1" algn="just">
              <a:spcBef>
                <a:spcPct val="0"/>
              </a:spcBef>
            </a:pPr>
            <a:r>
              <a:rPr lang="en-US" dirty="0" smtClean="0"/>
              <a:t> </a:t>
            </a:r>
            <a:r>
              <a:rPr lang="en-US" dirty="0"/>
              <a:t>Bluetooth 5.0 with BLE</a:t>
            </a:r>
          </a:p>
          <a:p>
            <a:pPr lvl="1" algn="just">
              <a:spcBef>
                <a:spcPct val="0"/>
              </a:spcBef>
            </a:pPr>
            <a:r>
              <a:rPr lang="en-US" dirty="0" smtClean="0"/>
              <a:t> </a:t>
            </a:r>
            <a:r>
              <a:rPr lang="en-US" dirty="0"/>
              <a:t>1x SD Card</a:t>
            </a:r>
          </a:p>
          <a:p>
            <a:pPr lvl="1" algn="just">
              <a:spcBef>
                <a:spcPct val="0"/>
              </a:spcBef>
            </a:pPr>
            <a:r>
              <a:rPr lang="en-US" dirty="0" smtClean="0"/>
              <a:t> </a:t>
            </a:r>
            <a:r>
              <a:rPr lang="en-US" dirty="0"/>
              <a:t>2x micro-HDMI ports supporting dual displays up to 4Kp60 resolution</a:t>
            </a:r>
          </a:p>
          <a:p>
            <a:pPr lvl="1" algn="just">
              <a:spcBef>
                <a:spcPct val="0"/>
              </a:spcBef>
            </a:pPr>
            <a:r>
              <a:rPr lang="en-US" dirty="0" smtClean="0"/>
              <a:t> </a:t>
            </a:r>
            <a:r>
              <a:rPr lang="en-US" dirty="0"/>
              <a:t>2x USB2 ports</a:t>
            </a:r>
          </a:p>
          <a:p>
            <a:pPr lvl="1" algn="just">
              <a:spcBef>
                <a:spcPct val="0"/>
              </a:spcBef>
            </a:pPr>
            <a:r>
              <a:rPr lang="en-US" dirty="0" smtClean="0"/>
              <a:t> </a:t>
            </a:r>
            <a:r>
              <a:rPr lang="en-US" dirty="0"/>
              <a:t>2x USB3 ports</a:t>
            </a:r>
          </a:p>
          <a:p>
            <a:pPr lvl="1" algn="just">
              <a:spcBef>
                <a:spcPct val="0"/>
              </a:spcBef>
            </a:pPr>
            <a:r>
              <a:rPr lang="en-US" dirty="0" smtClean="0"/>
              <a:t> </a:t>
            </a:r>
            <a:r>
              <a:rPr lang="en-US" dirty="0"/>
              <a:t>1x Gigabit Ethernet port (supports </a:t>
            </a:r>
            <a:r>
              <a:rPr lang="en-US" dirty="0" err="1"/>
              <a:t>PoE</a:t>
            </a:r>
            <a:r>
              <a:rPr lang="en-US" dirty="0"/>
              <a:t> with add-on </a:t>
            </a:r>
            <a:r>
              <a:rPr lang="en-US" dirty="0" err="1"/>
              <a:t>PoE</a:t>
            </a:r>
            <a:r>
              <a:rPr lang="en-US" dirty="0"/>
              <a:t> HAT)</a:t>
            </a:r>
          </a:p>
          <a:p>
            <a:pPr lvl="1" algn="just">
              <a:spcBef>
                <a:spcPct val="0"/>
              </a:spcBef>
            </a:pPr>
            <a:r>
              <a:rPr lang="en-US" dirty="0" smtClean="0"/>
              <a:t> </a:t>
            </a:r>
            <a:r>
              <a:rPr lang="en-US" dirty="0"/>
              <a:t>1x Raspberry Pi camera port (2-lane MIPI CSI)</a:t>
            </a:r>
          </a:p>
          <a:p>
            <a:pPr lvl="1" algn="just">
              <a:spcBef>
                <a:spcPct val="0"/>
              </a:spcBef>
            </a:pPr>
            <a:r>
              <a:rPr lang="en-US" dirty="0" smtClean="0"/>
              <a:t> </a:t>
            </a:r>
            <a:r>
              <a:rPr lang="en-US" dirty="0"/>
              <a:t>1x Raspberry Pi display port (2-lane MIPI DSI)</a:t>
            </a:r>
          </a:p>
          <a:p>
            <a:pPr lvl="1" algn="just">
              <a:spcBef>
                <a:spcPct val="0"/>
              </a:spcBef>
            </a:pPr>
            <a:r>
              <a:rPr lang="en-US" dirty="0" smtClean="0"/>
              <a:t> </a:t>
            </a:r>
            <a:r>
              <a:rPr lang="en-US" dirty="0"/>
              <a:t>28x user GPIO supporting various interface options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2767" y="1270000"/>
            <a:ext cx="5187820" cy="518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4228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11290"/>
          </a:xfrm>
        </p:spPr>
        <p:txBody>
          <a:bodyPr>
            <a:normAutofit fontScale="90000"/>
          </a:bodyPr>
          <a:lstStyle/>
          <a:p>
            <a:r>
              <a:rPr lang="en-US" dirty="0"/>
              <a:t>Raspberry Pi 4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46245"/>
            <a:ext cx="8596668" cy="4595117"/>
          </a:xfrm>
        </p:spPr>
        <p:txBody>
          <a:bodyPr/>
          <a:lstStyle/>
          <a:p>
            <a:r>
              <a:rPr lang="en-US" dirty="0"/>
              <a:t>Software</a:t>
            </a:r>
          </a:p>
          <a:p>
            <a:pPr lvl="1"/>
            <a:r>
              <a:rPr lang="en-US" dirty="0" smtClean="0"/>
              <a:t> </a:t>
            </a:r>
            <a:r>
              <a:rPr lang="en-US" dirty="0"/>
              <a:t>ARMv8 Instruction Set</a:t>
            </a:r>
          </a:p>
          <a:p>
            <a:pPr lvl="1"/>
            <a:r>
              <a:rPr lang="en-US" dirty="0" smtClean="0"/>
              <a:t> </a:t>
            </a:r>
            <a:r>
              <a:rPr lang="en-US" dirty="0"/>
              <a:t>Mature Linux software stack</a:t>
            </a:r>
          </a:p>
          <a:p>
            <a:pPr lvl="1"/>
            <a:r>
              <a:rPr lang="en-US" dirty="0" smtClean="0"/>
              <a:t> </a:t>
            </a:r>
            <a:r>
              <a:rPr lang="en-US" dirty="0"/>
              <a:t>Actively developed and maintained</a:t>
            </a:r>
          </a:p>
          <a:p>
            <a:pPr lvl="1"/>
            <a:r>
              <a:rPr lang="en-US" dirty="0" smtClean="0"/>
              <a:t> </a:t>
            </a:r>
            <a:r>
              <a:rPr lang="en-US" dirty="0"/>
              <a:t>Recent Linux kernel support</a:t>
            </a:r>
          </a:p>
          <a:p>
            <a:pPr lvl="1"/>
            <a:r>
              <a:rPr lang="en-US" dirty="0" smtClean="0"/>
              <a:t>Many </a:t>
            </a:r>
            <a:r>
              <a:rPr lang="en-US" dirty="0"/>
              <a:t>drivers </a:t>
            </a:r>
            <a:r>
              <a:rPr lang="en-US" dirty="0" err="1"/>
              <a:t>upstreamed</a:t>
            </a:r>
            <a:endParaRPr lang="en-US" dirty="0"/>
          </a:p>
          <a:p>
            <a:pPr lvl="1"/>
            <a:r>
              <a:rPr lang="en-US" dirty="0" smtClean="0"/>
              <a:t>Stable </a:t>
            </a:r>
            <a:r>
              <a:rPr lang="en-US" dirty="0"/>
              <a:t>and well supported </a:t>
            </a:r>
            <a:r>
              <a:rPr lang="en-US" dirty="0" err="1"/>
              <a:t>userland</a:t>
            </a:r>
            <a:endParaRPr lang="en-US" dirty="0"/>
          </a:p>
          <a:p>
            <a:pPr lvl="1"/>
            <a:r>
              <a:rPr lang="en-US" dirty="0" smtClean="0"/>
              <a:t> </a:t>
            </a:r>
            <a:r>
              <a:rPr lang="en-US" dirty="0"/>
              <a:t>Availability of GPU functions using standard APIs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9115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415" y="478971"/>
            <a:ext cx="3082903" cy="1555103"/>
          </a:xfrm>
        </p:spPr>
        <p:txBody>
          <a:bodyPr/>
          <a:lstStyle/>
          <a:p>
            <a:r>
              <a:rPr lang="en-US" dirty="0"/>
              <a:t>Raspberry Pi 4 Benchmarks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pic>
        <p:nvPicPr>
          <p:cNvPr id="2052" name="Picture 4" descr=" Linpack CPU speed tests (higher is better)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867" y="298581"/>
            <a:ext cx="7629133" cy="6559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95731" y="2164702"/>
            <a:ext cx="344610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Linpack</a:t>
            </a:r>
            <a:r>
              <a:rPr lang="en-US" dirty="0"/>
              <a:t> (CPU speed test)</a:t>
            </a:r>
          </a:p>
          <a:p>
            <a:r>
              <a:rPr lang="en-US" dirty="0"/>
              <a:t>A synthetic benchmark originally developed for supercomputers, </a:t>
            </a:r>
            <a:r>
              <a:rPr lang="en-US" dirty="0" err="1"/>
              <a:t>Linpack</a:t>
            </a:r>
            <a:r>
              <a:rPr lang="en-US" dirty="0"/>
              <a:t> offers a glimpse at just how far the Raspberry Pi family has come.</a:t>
            </a:r>
          </a:p>
        </p:txBody>
      </p:sp>
    </p:spTree>
    <p:extLst>
      <p:ext uri="{BB962C8B-B14F-4D97-AF65-F5344CB8AC3E}">
        <p14:creationId xmlns:p14="http://schemas.microsoft.com/office/powerpoint/2010/main" val="27905800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Raspberry Pi 4 Benchmarks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7213" y="1673995"/>
            <a:ext cx="9357198" cy="4623772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9331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Raspberry Pi 4 Benchmarks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14045" y="1818433"/>
            <a:ext cx="9090061" cy="4829095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44759" y="1671808"/>
            <a:ext cx="221446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The throughput of all Raspberry Pi models with a built-in Ethernet port is measured using the </a:t>
            </a:r>
            <a:r>
              <a:rPr lang="en-US" sz="2000" b="1" dirty="0"/>
              <a:t>iperf3</a:t>
            </a:r>
            <a:r>
              <a:rPr lang="en-US" dirty="0"/>
              <a:t> tool</a:t>
            </a:r>
          </a:p>
        </p:txBody>
      </p:sp>
    </p:spTree>
    <p:extLst>
      <p:ext uri="{BB962C8B-B14F-4D97-AF65-F5344CB8AC3E}">
        <p14:creationId xmlns:p14="http://schemas.microsoft.com/office/powerpoint/2010/main" val="1991618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Hardware for the </a:t>
            </a:r>
            <a:r>
              <a:rPr lang="en-US" b="1" dirty="0" err="1"/>
              <a:t>IoT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39551"/>
            <a:ext cx="5807442" cy="4501811"/>
          </a:xfrm>
        </p:spPr>
        <p:txBody>
          <a:bodyPr/>
          <a:lstStyle/>
          <a:p>
            <a:pPr algn="just"/>
            <a:r>
              <a:rPr lang="en-US" dirty="0"/>
              <a:t>high-level view of </a:t>
            </a:r>
            <a:r>
              <a:rPr lang="en-US" dirty="0" smtClean="0"/>
              <a:t>the main </a:t>
            </a:r>
            <a:r>
              <a:rPr lang="en-US" dirty="0"/>
              <a:t>hardware </a:t>
            </a:r>
            <a:r>
              <a:rPr lang="en-US" dirty="0" smtClean="0"/>
              <a:t>components in </a:t>
            </a:r>
            <a:r>
              <a:rPr lang="en-US" dirty="0"/>
              <a:t>a smart </a:t>
            </a:r>
            <a:r>
              <a:rPr lang="en-US" dirty="0" smtClean="0"/>
              <a:t>object</a:t>
            </a:r>
          </a:p>
          <a:p>
            <a:pPr lvl="1" algn="just"/>
            <a:r>
              <a:rPr lang="en-US" i="1" dirty="0"/>
              <a:t>Communication </a:t>
            </a:r>
            <a:r>
              <a:rPr lang="en-US" i="1" dirty="0" smtClean="0"/>
              <a:t>module: It </a:t>
            </a:r>
            <a:r>
              <a:rPr lang="en-US" i="1" dirty="0"/>
              <a:t>is typically either a radio transceiver with an antenna or a wired connection.</a:t>
            </a:r>
            <a:endParaRPr lang="en-US" i="1" dirty="0" smtClean="0"/>
          </a:p>
          <a:p>
            <a:pPr lvl="1" algn="just"/>
            <a:r>
              <a:rPr lang="en-US" i="1" dirty="0"/>
              <a:t>Microcontroller</a:t>
            </a:r>
            <a:r>
              <a:rPr lang="en-US" i="1" dirty="0" smtClean="0"/>
              <a:t>: It</a:t>
            </a:r>
            <a:r>
              <a:rPr lang="fa-IR" i="1" dirty="0" smtClean="0"/>
              <a:t> </a:t>
            </a:r>
            <a:r>
              <a:rPr lang="en-US" i="1" dirty="0" smtClean="0"/>
              <a:t>is</a:t>
            </a:r>
            <a:r>
              <a:rPr lang="fa-IR" i="1" dirty="0" smtClean="0"/>
              <a:t> </a:t>
            </a:r>
            <a:r>
              <a:rPr lang="en-US" i="1" dirty="0" smtClean="0"/>
              <a:t>a</a:t>
            </a:r>
            <a:r>
              <a:rPr lang="fa-IR" i="1" dirty="0" smtClean="0"/>
              <a:t> </a:t>
            </a:r>
            <a:r>
              <a:rPr lang="en-US" i="1" dirty="0" smtClean="0"/>
              <a:t>small </a:t>
            </a:r>
            <a:r>
              <a:rPr lang="en-US" i="1" dirty="0"/>
              <a:t>microprocessor that runs the software of the smart object.</a:t>
            </a:r>
            <a:endParaRPr lang="en-US" i="1" dirty="0" smtClean="0"/>
          </a:p>
          <a:p>
            <a:pPr lvl="1" algn="just"/>
            <a:r>
              <a:rPr lang="en-US" i="1" dirty="0"/>
              <a:t>Sensors or actuators</a:t>
            </a:r>
            <a:r>
              <a:rPr lang="en-US" i="1" dirty="0" smtClean="0"/>
              <a:t>: These give the smart object a way to sense and </a:t>
            </a:r>
            <a:r>
              <a:rPr lang="en-US" i="1" dirty="0"/>
              <a:t>interact with the physical world</a:t>
            </a:r>
            <a:r>
              <a:rPr lang="en-US" i="1" dirty="0" smtClean="0"/>
              <a:t>.</a:t>
            </a:r>
          </a:p>
          <a:p>
            <a:pPr lvl="1" algn="just"/>
            <a:r>
              <a:rPr lang="en-US" i="1" dirty="0"/>
              <a:t>Power source: This is needed because the smart object contains electrical circuits. The most common power source is a </a:t>
            </a:r>
            <a:r>
              <a:rPr lang="en-US" i="1" dirty="0" smtClean="0"/>
              <a:t>battery.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3701" y="1162019"/>
            <a:ext cx="5340601" cy="5244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3942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Raspberry Pi 4 Benchmarks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59033" y="2100861"/>
            <a:ext cx="9041555" cy="4757139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41240" y="2171106"/>
            <a:ext cx="23419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Raspberry Pi is placed in line-of-sight of an 802.11ac router, and a wired laptop uses iperf3 to measure the average throughput over several runs.</a:t>
            </a:r>
          </a:p>
        </p:txBody>
      </p:sp>
    </p:spTree>
    <p:extLst>
      <p:ext uri="{BB962C8B-B14F-4D97-AF65-F5344CB8AC3E}">
        <p14:creationId xmlns:p14="http://schemas.microsoft.com/office/powerpoint/2010/main" val="28798211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Raspberry Pi 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Raspberry Pi 5 Specifications (Expected)</a:t>
            </a:r>
          </a:p>
          <a:p>
            <a:pPr lvl="1"/>
            <a:r>
              <a:rPr lang="en-US" dirty="0"/>
              <a:t>Quad-core Cortex-A76 (ARM v8.2) 64-bit </a:t>
            </a:r>
            <a:r>
              <a:rPr lang="en-US" dirty="0" err="1"/>
              <a:t>SoC</a:t>
            </a:r>
            <a:r>
              <a:rPr lang="en-US" dirty="0"/>
              <a:t> @ 2GHz</a:t>
            </a:r>
          </a:p>
          <a:p>
            <a:pPr lvl="1"/>
            <a:r>
              <a:rPr lang="en-US" dirty="0"/>
              <a:t>4GB, 8GB or 16GB LPDDR5 SDRAM</a:t>
            </a:r>
          </a:p>
          <a:p>
            <a:pPr lvl="1"/>
            <a:r>
              <a:rPr lang="en-US" dirty="0"/>
              <a:t>2.4 GHz and 5.0 GHz IEEE 802.11ac wireless, Bluetooth 5.2</a:t>
            </a:r>
          </a:p>
          <a:p>
            <a:pPr lvl="1"/>
            <a:r>
              <a:rPr lang="en-US" dirty="0"/>
              <a:t>2 × traditional HDMI ports</a:t>
            </a:r>
          </a:p>
          <a:p>
            <a:pPr lvl="1"/>
            <a:r>
              <a:rPr lang="en-US" dirty="0"/>
              <a:t>Micro-SD card slot for loading OS and data</a:t>
            </a:r>
          </a:p>
          <a:p>
            <a:pPr lvl="1"/>
            <a:r>
              <a:rPr lang="en-US" dirty="0"/>
              <a:t>5V DC via USB-C connector</a:t>
            </a:r>
          </a:p>
          <a:p>
            <a:pPr lvl="1"/>
            <a:r>
              <a:rPr lang="en-US" dirty="0"/>
              <a:t>5V DC via GPIO </a:t>
            </a:r>
            <a:r>
              <a:rPr lang="en-US" dirty="0" smtClean="0"/>
              <a:t>header</a:t>
            </a:r>
          </a:p>
          <a:p>
            <a:r>
              <a:rPr lang="en-US" dirty="0"/>
              <a:t>The Pi 4B (4GB) comes with a price tag of $80. So we can expect the raspberry pi 5 price to be around $90.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6085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 a Raspberry Pi cluster computer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36818" y="1690599"/>
            <a:ext cx="6120752" cy="4590564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77334" y="1565275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Four Raspberry Pi 4 computers</a:t>
            </a:r>
          </a:p>
          <a:p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A cluster case</a:t>
            </a:r>
          </a:p>
          <a:p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Ethernet switch</a:t>
            </a:r>
          </a:p>
          <a:p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Multi-port USB PSU</a:t>
            </a:r>
          </a:p>
          <a:p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Four USB C cables  </a:t>
            </a:r>
          </a:p>
          <a:p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Four Ethernet cables</a:t>
            </a:r>
          </a:p>
        </p:txBody>
      </p:sp>
    </p:spTree>
    <p:extLst>
      <p:ext uri="{BB962C8B-B14F-4D97-AF65-F5344CB8AC3E}">
        <p14:creationId xmlns:p14="http://schemas.microsoft.com/office/powerpoint/2010/main" val="9108612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3" y="77755"/>
            <a:ext cx="6563221" cy="1320800"/>
          </a:xfrm>
        </p:spPr>
        <p:txBody>
          <a:bodyPr/>
          <a:lstStyle/>
          <a:p>
            <a:r>
              <a:rPr lang="en-US" dirty="0"/>
              <a:t>Build a Raspberry Pi cluster computer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38557" y="4012162"/>
            <a:ext cx="3794450" cy="2845837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77333" y="1270000"/>
            <a:ext cx="622731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A cluster works by communication. A ‘master’ node is in charge of the cluster and the ‘workers’ are told what to do and to report back the results on demand</a:t>
            </a:r>
            <a:r>
              <a:rPr lang="en-US" dirty="0" smtClean="0"/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The wired Ethernet link is known as the cluster’s ‘backbone’.</a:t>
            </a:r>
            <a:endParaRPr lang="en-US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The magic that makes our cluster work is MPI (Message Passing Interface). This protocol allows multiple computers to delegate tasks amongst themselves and respond with results. </a:t>
            </a:r>
            <a:endParaRPr lang="en-US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2449" y="0"/>
            <a:ext cx="5349551" cy="401216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5809" y="4089918"/>
            <a:ext cx="3722454" cy="2791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8717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750-node Raspberry Pi clusters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28815" y="1930399"/>
            <a:ext cx="4545102" cy="3881437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78140" y="1607234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/>
              <a:t>Five </a:t>
            </a:r>
            <a:r>
              <a:rPr lang="en-US" dirty="0"/>
              <a:t>rack-mount </a:t>
            </a:r>
            <a:r>
              <a:rPr lang="en-US" dirty="0" err="1"/>
              <a:t>Bitscope</a:t>
            </a:r>
            <a:r>
              <a:rPr lang="en-US" dirty="0"/>
              <a:t> Cluster Modules, each with 150 Raspberry Pi boards </a:t>
            </a:r>
            <a:endParaRPr lang="en-US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With each of the 750 chips packing four cores, it offers a 3000-core highly parallelizable platform </a:t>
            </a:r>
            <a:endParaRPr lang="en-US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The full 750-node cluster, running 2-3 W per processor, runs at 1000W idle, 3000W at typical and 4000W at </a:t>
            </a:r>
            <a:r>
              <a:rPr lang="en-US" dirty="0" smtClean="0"/>
              <a:t>peak.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a </a:t>
            </a:r>
            <a:r>
              <a:rPr lang="en-US" dirty="0" smtClean="0"/>
              <a:t>150-node </a:t>
            </a:r>
            <a:r>
              <a:rPr lang="en-US" dirty="0"/>
              <a:t>Cluster Module will fall in around $18k-$20k each.</a:t>
            </a:r>
          </a:p>
        </p:txBody>
      </p:sp>
    </p:spTree>
    <p:extLst>
      <p:ext uri="{BB962C8B-B14F-4D97-AF65-F5344CB8AC3E}">
        <p14:creationId xmlns:p14="http://schemas.microsoft.com/office/powerpoint/2010/main" val="37792291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ESP Modules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296955"/>
            <a:ext cx="6740503" cy="4744407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b="1" dirty="0"/>
              <a:t>The ESP8266 is a system on a chip (SOC) Wi-Fi microchip for Internet of Things (</a:t>
            </a:r>
            <a:r>
              <a:rPr lang="en-US" b="1" dirty="0" err="1"/>
              <a:t>IoT</a:t>
            </a:r>
            <a:r>
              <a:rPr lang="en-US" b="1" dirty="0"/>
              <a:t>) applications produced by </a:t>
            </a:r>
            <a:r>
              <a:rPr lang="en-US" b="1" dirty="0" err="1"/>
              <a:t>Espressif</a:t>
            </a:r>
            <a:r>
              <a:rPr lang="en-US" b="1" dirty="0"/>
              <a:t> Systems</a:t>
            </a:r>
            <a:r>
              <a:rPr lang="en-US" b="1" dirty="0" smtClean="0"/>
              <a:t>.</a:t>
            </a:r>
          </a:p>
          <a:p>
            <a:pPr algn="just"/>
            <a:r>
              <a:rPr lang="en-US" dirty="0" smtClean="0"/>
              <a:t>The </a:t>
            </a:r>
            <a:r>
              <a:rPr lang="en-US" dirty="0"/>
              <a:t>ESP8266 module enables microcontrollers to connect to 2.4 GHz Wi-Fi, using IEEE 802.11 </a:t>
            </a:r>
            <a:r>
              <a:rPr lang="en-US" dirty="0" err="1"/>
              <a:t>bgn</a:t>
            </a:r>
            <a:r>
              <a:rPr lang="en-US" dirty="0"/>
              <a:t>. </a:t>
            </a:r>
            <a:endParaRPr lang="en-US" dirty="0" smtClean="0"/>
          </a:p>
          <a:p>
            <a:pPr algn="just"/>
            <a:r>
              <a:rPr lang="en-US" dirty="0"/>
              <a:t>The module has a full TCP/IP stack and provides the ability for data processing, reads and controls of GPIOs</a:t>
            </a:r>
            <a:r>
              <a:rPr lang="en-US" dirty="0" smtClean="0"/>
              <a:t>.</a:t>
            </a:r>
          </a:p>
          <a:p>
            <a:pPr algn="just"/>
            <a:r>
              <a:rPr lang="en-US" b="1" dirty="0"/>
              <a:t>ESP8266 Functions</a:t>
            </a:r>
          </a:p>
          <a:p>
            <a:pPr lvl="1" algn="just"/>
            <a:r>
              <a:rPr lang="en-US" dirty="0"/>
              <a:t>Networking: The module’s Wi-Fi antenna enables embedded devices to connect to routers and transmit data</a:t>
            </a:r>
          </a:p>
          <a:p>
            <a:pPr lvl="1" algn="just"/>
            <a:r>
              <a:rPr lang="en-US" dirty="0"/>
              <a:t>Data Processing: Includes processing basic inputs from analog and digital sensors for far more complex calculations with an RTOS or Non-OS SDK</a:t>
            </a:r>
          </a:p>
          <a:p>
            <a:pPr lvl="1" algn="just"/>
            <a:r>
              <a:rPr lang="en-US" dirty="0"/>
              <a:t>P2P Connectivity: Create direct communication between ESPs and other devices using </a:t>
            </a:r>
            <a:r>
              <a:rPr lang="en-US" dirty="0" err="1"/>
              <a:t>IoT</a:t>
            </a:r>
            <a:r>
              <a:rPr lang="en-US" dirty="0"/>
              <a:t> P2P connectivity</a:t>
            </a:r>
          </a:p>
          <a:p>
            <a:pPr lvl="1"/>
            <a:r>
              <a:rPr lang="en-US" dirty="0"/>
              <a:t>Web Server: Access pages written in HTML or development languages.</a:t>
            </a:r>
            <a:br>
              <a:rPr lang="en-US" dirty="0"/>
            </a:b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121471"/>
              </p:ext>
            </p:extLst>
          </p:nvPr>
        </p:nvGraphicFramePr>
        <p:xfrm>
          <a:off x="7315200" y="429953"/>
          <a:ext cx="4767943" cy="5611409"/>
        </p:xfrm>
        <a:graphic>
          <a:graphicData uri="http://schemas.openxmlformats.org/drawingml/2006/table">
            <a:tbl>
              <a:tblPr/>
              <a:tblGrid>
                <a:gridCol w="882643">
                  <a:extLst>
                    <a:ext uri="{9D8B030D-6E8A-4147-A177-3AD203B41FA5}">
                      <a16:colId xmlns:a16="http://schemas.microsoft.com/office/drawing/2014/main" val="2014326915"/>
                    </a:ext>
                  </a:extLst>
                </a:gridCol>
                <a:gridCol w="1247983">
                  <a:extLst>
                    <a:ext uri="{9D8B030D-6E8A-4147-A177-3AD203B41FA5}">
                      <a16:colId xmlns:a16="http://schemas.microsoft.com/office/drawing/2014/main" val="1155711115"/>
                    </a:ext>
                  </a:extLst>
                </a:gridCol>
                <a:gridCol w="2637317">
                  <a:extLst>
                    <a:ext uri="{9D8B030D-6E8A-4147-A177-3AD203B41FA5}">
                      <a16:colId xmlns:a16="http://schemas.microsoft.com/office/drawing/2014/main" val="3176799816"/>
                    </a:ext>
                  </a:extLst>
                </a:gridCol>
              </a:tblGrid>
              <a:tr h="1161993">
                <a:tc>
                  <a:txBody>
                    <a:bodyPr/>
                    <a:lstStyle/>
                    <a:p>
                      <a:pPr algn="l"/>
                      <a:r>
                        <a:rPr lang="en-US" sz="1600" b="1" cap="all" dirty="0">
                          <a:effectLst/>
                        </a:rPr>
                        <a:t>ESP8266</a:t>
                      </a:r>
                    </a:p>
                  </a:txBody>
                  <a:tcPr marL="21072" marR="21072" marT="21072" marB="21072" anchor="ctr">
                    <a:lnL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cap="all" dirty="0">
                          <a:effectLst/>
                        </a:rPr>
                        <a:t>DESCRIPTION</a:t>
                      </a:r>
                    </a:p>
                  </a:txBody>
                  <a:tcPr marL="21072" marR="21072" marT="21072" marB="21072" anchor="ctr">
                    <a:lnL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50572" marR="50572" marT="25286" marB="25286">
                    <a:lnL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3303045"/>
                  </a:ext>
                </a:extLst>
              </a:tr>
              <a:tr h="244648">
                <a:tc>
                  <a:txBody>
                    <a:bodyPr/>
                    <a:lstStyle/>
                    <a:p>
                      <a:pPr algn="r" fontAlgn="t"/>
                      <a:endParaRPr lang="en-US" sz="1600">
                        <a:effectLst/>
                        <a:latin typeface="SFMono-Regular"/>
                      </a:endParaRPr>
                    </a:p>
                  </a:txBody>
                  <a:tcPr marL="33715" marR="33715" marT="42144" marB="37929">
                    <a:lnL>
                      <a:noFill/>
                    </a:lnL>
                    <a:lnR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solidFill>
                            <a:srgbClr val="666666"/>
                          </a:solidFill>
                          <a:effectLst/>
                        </a:rPr>
                        <a:t>Core</a:t>
                      </a:r>
                    </a:p>
                  </a:txBody>
                  <a:tcPr marL="21072" marR="21072" marT="16857" marB="21072" anchor="ctr">
                    <a:lnL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>
                          <a:solidFill>
                            <a:srgbClr val="666666"/>
                          </a:solidFill>
                          <a:effectLst/>
                        </a:rPr>
                        <a:t>1</a:t>
                      </a:r>
                    </a:p>
                  </a:txBody>
                  <a:tcPr marL="21072" marR="21072" marT="16857" marB="21072" anchor="ctr">
                    <a:lnL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7325153"/>
                  </a:ext>
                </a:extLst>
              </a:tr>
              <a:tr h="244648">
                <a:tc>
                  <a:txBody>
                    <a:bodyPr/>
                    <a:lstStyle/>
                    <a:p>
                      <a:pPr algn="r" fontAlgn="t"/>
                      <a:endParaRPr lang="en-US" sz="1600">
                        <a:effectLst/>
                        <a:latin typeface="SFMono-Regular"/>
                      </a:endParaRPr>
                    </a:p>
                  </a:txBody>
                  <a:tcPr marL="33715" marR="33715" marT="42144" marB="37929">
                    <a:lnL>
                      <a:noFill/>
                    </a:lnL>
                    <a:lnR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smtClean="0">
                          <a:solidFill>
                            <a:srgbClr val="666666"/>
                          </a:solidFill>
                          <a:effectLst/>
                        </a:rPr>
                        <a:t>Arcuitecture</a:t>
                      </a:r>
                      <a:endParaRPr lang="en-US" sz="1600" dirty="0">
                        <a:solidFill>
                          <a:srgbClr val="666666"/>
                        </a:solidFill>
                        <a:effectLst/>
                      </a:endParaRPr>
                    </a:p>
                  </a:txBody>
                  <a:tcPr marL="21072" marR="21072" marT="21072" marB="21072" anchor="ctr">
                    <a:lnL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solidFill>
                            <a:srgbClr val="666666"/>
                          </a:solidFill>
                          <a:effectLst/>
                        </a:rPr>
                        <a:t>32 bits</a:t>
                      </a:r>
                    </a:p>
                  </a:txBody>
                  <a:tcPr marL="21072" marR="21072" marT="21072" marB="21072" anchor="ctr">
                    <a:lnL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0551474"/>
                  </a:ext>
                </a:extLst>
              </a:tr>
              <a:tr h="1026038">
                <a:tc>
                  <a:txBody>
                    <a:bodyPr/>
                    <a:lstStyle/>
                    <a:p>
                      <a:pPr algn="r" fontAlgn="t"/>
                      <a:endParaRPr lang="en-US" sz="1000">
                        <a:effectLst/>
                        <a:latin typeface="SFMono-Regular"/>
                      </a:endParaRPr>
                    </a:p>
                  </a:txBody>
                  <a:tcPr marL="33715" marR="33715" marT="42144" marB="37929">
                    <a:lnL>
                      <a:noFill/>
                    </a:lnL>
                    <a:lnR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solidFill>
                            <a:srgbClr val="666666"/>
                          </a:solidFill>
                          <a:effectLst/>
                        </a:rPr>
                        <a:t>Clock</a:t>
                      </a:r>
                    </a:p>
                  </a:txBody>
                  <a:tcPr marL="21072" marR="21072" marT="21072" marB="21072" anchor="ctr">
                    <a:lnL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err="1">
                          <a:solidFill>
                            <a:srgbClr val="666666"/>
                          </a:solidFill>
                          <a:effectLst/>
                        </a:rPr>
                        <a:t>Xtensa</a:t>
                      </a:r>
                      <a:r>
                        <a:rPr lang="en-US" sz="1600" dirty="0">
                          <a:solidFill>
                            <a:srgbClr val="666666"/>
                          </a:solidFill>
                          <a:effectLst/>
                        </a:rPr>
                        <a:t> LX106 80-160MHz</a:t>
                      </a:r>
                    </a:p>
                  </a:txBody>
                  <a:tcPr marL="21072" marR="21072" marT="21072" marB="21072" anchor="ctr">
                    <a:lnL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3443380"/>
                  </a:ext>
                </a:extLst>
              </a:tr>
              <a:tr h="365114">
                <a:tc>
                  <a:txBody>
                    <a:bodyPr/>
                    <a:lstStyle/>
                    <a:p>
                      <a:pPr algn="r" fontAlgn="t"/>
                      <a:endParaRPr lang="en-US" sz="1000">
                        <a:effectLst/>
                        <a:latin typeface="SFMono-Regular"/>
                      </a:endParaRPr>
                    </a:p>
                  </a:txBody>
                  <a:tcPr marL="33715" marR="33715" marT="42144" marB="37929">
                    <a:lnL>
                      <a:noFill/>
                    </a:lnL>
                    <a:lnR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err="1">
                          <a:solidFill>
                            <a:srgbClr val="666666"/>
                          </a:solidFill>
                          <a:effectLst/>
                        </a:rPr>
                        <a:t>WiFi</a:t>
                      </a:r>
                      <a:endParaRPr lang="en-US" sz="1600" dirty="0">
                        <a:solidFill>
                          <a:srgbClr val="666666"/>
                        </a:solidFill>
                        <a:effectLst/>
                      </a:endParaRPr>
                    </a:p>
                  </a:txBody>
                  <a:tcPr marL="21072" marR="21072" marT="21072" marB="21072" anchor="ctr">
                    <a:lnL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solidFill>
                            <a:srgbClr val="666666"/>
                          </a:solidFill>
                          <a:effectLst/>
                        </a:rPr>
                        <a:t>IEEE802.11 b/g/n support for WPA and WPA2</a:t>
                      </a:r>
                    </a:p>
                  </a:txBody>
                  <a:tcPr marL="21072" marR="21072" marT="21072" marB="21072" anchor="ctr">
                    <a:lnL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7948918"/>
                  </a:ext>
                </a:extLst>
              </a:tr>
              <a:tr h="244648">
                <a:tc>
                  <a:txBody>
                    <a:bodyPr/>
                    <a:lstStyle/>
                    <a:p>
                      <a:pPr algn="r" fontAlgn="t"/>
                      <a:endParaRPr lang="en-US" sz="1000" dirty="0">
                        <a:effectLst/>
                        <a:latin typeface="SFMono-Regular"/>
                      </a:endParaRPr>
                    </a:p>
                  </a:txBody>
                  <a:tcPr marL="33715" marR="33715" marT="42144" marB="37929">
                    <a:lnL>
                      <a:noFill/>
                    </a:lnL>
                    <a:lnR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>
                          <a:solidFill>
                            <a:srgbClr val="666666"/>
                          </a:solidFill>
                          <a:effectLst/>
                        </a:rPr>
                        <a:t>Bluetooth</a:t>
                      </a:r>
                    </a:p>
                  </a:txBody>
                  <a:tcPr marL="21072" marR="21072" marT="21072" marB="21072" anchor="ctr">
                    <a:lnL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solidFill>
                            <a:srgbClr val="666666"/>
                          </a:solidFill>
                          <a:effectLst/>
                        </a:rPr>
                        <a:t>No</a:t>
                      </a:r>
                    </a:p>
                  </a:txBody>
                  <a:tcPr marL="21072" marR="21072" marT="21072" marB="21072" anchor="ctr">
                    <a:lnL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8751528"/>
                  </a:ext>
                </a:extLst>
              </a:tr>
              <a:tr h="365114">
                <a:tc>
                  <a:txBody>
                    <a:bodyPr/>
                    <a:lstStyle/>
                    <a:p>
                      <a:pPr algn="r" fontAlgn="t"/>
                      <a:endParaRPr lang="en-US" sz="1000">
                        <a:effectLst/>
                        <a:latin typeface="SFMono-Regular"/>
                      </a:endParaRPr>
                    </a:p>
                  </a:txBody>
                  <a:tcPr marL="33715" marR="33715" marT="42144" marB="37929">
                    <a:lnL>
                      <a:noFill/>
                    </a:lnL>
                    <a:lnR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>
                          <a:solidFill>
                            <a:srgbClr val="666666"/>
                          </a:solidFill>
                          <a:effectLst/>
                        </a:rPr>
                        <a:t>RAM</a:t>
                      </a:r>
                    </a:p>
                  </a:txBody>
                  <a:tcPr marL="21072" marR="21072" marT="21072" marB="21072" anchor="ctr">
                    <a:lnL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solidFill>
                            <a:srgbClr val="666666"/>
                          </a:solidFill>
                          <a:effectLst/>
                        </a:rPr>
                        <a:t>160KB - 64KB Instruction - 96KB Data</a:t>
                      </a:r>
                    </a:p>
                  </a:txBody>
                  <a:tcPr marL="21072" marR="21072" marT="21072" marB="21072" anchor="ctr">
                    <a:lnL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3144039"/>
                  </a:ext>
                </a:extLst>
              </a:tr>
              <a:tr h="244648">
                <a:tc>
                  <a:txBody>
                    <a:bodyPr/>
                    <a:lstStyle/>
                    <a:p>
                      <a:pPr algn="r" fontAlgn="t"/>
                      <a:endParaRPr lang="en-US" sz="1000">
                        <a:effectLst/>
                        <a:latin typeface="SFMono-Regular"/>
                      </a:endParaRPr>
                    </a:p>
                  </a:txBody>
                  <a:tcPr marL="33715" marR="33715" marT="42144" marB="37929">
                    <a:lnL>
                      <a:noFill/>
                    </a:lnL>
                    <a:lnR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>
                          <a:solidFill>
                            <a:srgbClr val="666666"/>
                          </a:solidFill>
                          <a:effectLst/>
                        </a:rPr>
                        <a:t>Flash</a:t>
                      </a:r>
                    </a:p>
                  </a:txBody>
                  <a:tcPr marL="21072" marR="21072" marT="21072" marB="21072" anchor="ctr">
                    <a:lnL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solidFill>
                            <a:srgbClr val="666666"/>
                          </a:solidFill>
                          <a:effectLst/>
                        </a:rPr>
                        <a:t>Extern QSPI - 512KB A 4MB</a:t>
                      </a:r>
                    </a:p>
                  </a:txBody>
                  <a:tcPr marL="21072" marR="21072" marT="21072" marB="21072" anchor="ctr">
                    <a:lnL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618521"/>
                  </a:ext>
                </a:extLst>
              </a:tr>
              <a:tr h="244648">
                <a:tc>
                  <a:txBody>
                    <a:bodyPr/>
                    <a:lstStyle/>
                    <a:p>
                      <a:pPr algn="r" fontAlgn="t"/>
                      <a:endParaRPr lang="en-US" sz="1000">
                        <a:effectLst/>
                        <a:latin typeface="SFMono-Regular"/>
                      </a:endParaRPr>
                    </a:p>
                  </a:txBody>
                  <a:tcPr marL="33715" marR="33715" marT="42144" marB="37929">
                    <a:lnL>
                      <a:noFill/>
                    </a:lnL>
                    <a:lnR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>
                          <a:solidFill>
                            <a:srgbClr val="666666"/>
                          </a:solidFill>
                          <a:effectLst/>
                        </a:rPr>
                        <a:t>GPIO</a:t>
                      </a:r>
                    </a:p>
                  </a:txBody>
                  <a:tcPr marL="21072" marR="21072" marT="21072" marB="21072" anchor="ctr">
                    <a:lnL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solidFill>
                            <a:srgbClr val="666666"/>
                          </a:solidFill>
                          <a:effectLst/>
                        </a:rPr>
                        <a:t>16</a:t>
                      </a:r>
                    </a:p>
                  </a:txBody>
                  <a:tcPr marL="21072" marR="21072" marT="21072" marB="21072" anchor="ctr">
                    <a:lnL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5125236"/>
                  </a:ext>
                </a:extLst>
              </a:tr>
              <a:tr h="244648">
                <a:tc>
                  <a:txBody>
                    <a:bodyPr/>
                    <a:lstStyle/>
                    <a:p>
                      <a:pPr algn="r" fontAlgn="t"/>
                      <a:endParaRPr lang="en-US" sz="1000">
                        <a:effectLst/>
                        <a:latin typeface="SFMono-Regular"/>
                      </a:endParaRPr>
                    </a:p>
                  </a:txBody>
                  <a:tcPr marL="33715" marR="33715" marT="42144" marB="37929">
                    <a:lnL>
                      <a:noFill/>
                    </a:lnL>
                    <a:lnR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>
                          <a:solidFill>
                            <a:srgbClr val="666666"/>
                          </a:solidFill>
                          <a:effectLst/>
                        </a:rPr>
                        <a:t>DAC</a:t>
                      </a:r>
                    </a:p>
                  </a:txBody>
                  <a:tcPr marL="21072" marR="21072" marT="21072" marB="21072" anchor="ctr">
                    <a:lnL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solidFill>
                            <a:srgbClr val="666666"/>
                          </a:solidFill>
                          <a:effectLst/>
                        </a:rPr>
                        <a:t>0</a:t>
                      </a:r>
                    </a:p>
                  </a:txBody>
                  <a:tcPr marL="21072" marR="21072" marT="21072" marB="21072" anchor="ctr">
                    <a:lnL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1171284"/>
                  </a:ext>
                </a:extLst>
              </a:tr>
              <a:tr h="244648">
                <a:tc>
                  <a:txBody>
                    <a:bodyPr/>
                    <a:lstStyle/>
                    <a:p>
                      <a:pPr algn="r" fontAlgn="t"/>
                      <a:endParaRPr lang="en-US" sz="1000">
                        <a:effectLst/>
                        <a:latin typeface="SFMono-Regular"/>
                      </a:endParaRPr>
                    </a:p>
                  </a:txBody>
                  <a:tcPr marL="33715" marR="33715" marT="42144" marB="37929">
                    <a:lnL>
                      <a:noFill/>
                    </a:lnL>
                    <a:lnR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>
                          <a:solidFill>
                            <a:srgbClr val="666666"/>
                          </a:solidFill>
                          <a:effectLst/>
                        </a:rPr>
                        <a:t>ADC</a:t>
                      </a:r>
                    </a:p>
                  </a:txBody>
                  <a:tcPr marL="21072" marR="21072" marT="21072" marB="21072" anchor="ctr">
                    <a:lnL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solidFill>
                            <a:srgbClr val="666666"/>
                          </a:solidFill>
                          <a:effectLst/>
                        </a:rPr>
                        <a:t>1</a:t>
                      </a:r>
                    </a:p>
                  </a:txBody>
                  <a:tcPr marL="21072" marR="21072" marT="21072" marB="21072" anchor="ctr">
                    <a:lnL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2819607"/>
                  </a:ext>
                </a:extLst>
              </a:tr>
              <a:tr h="244648">
                <a:tc>
                  <a:txBody>
                    <a:bodyPr/>
                    <a:lstStyle/>
                    <a:p>
                      <a:pPr algn="r" fontAlgn="t"/>
                      <a:endParaRPr lang="en-US" sz="1000">
                        <a:effectLst/>
                        <a:latin typeface="SFMono-Regular"/>
                      </a:endParaRPr>
                    </a:p>
                  </a:txBody>
                  <a:tcPr marL="33715" marR="33715" marT="42144" marB="37929">
                    <a:lnL>
                      <a:noFill/>
                    </a:lnL>
                    <a:lnR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>
                          <a:solidFill>
                            <a:srgbClr val="666666"/>
                          </a:solidFill>
                          <a:effectLst/>
                        </a:rPr>
                        <a:t>Interfaces</a:t>
                      </a:r>
                    </a:p>
                  </a:txBody>
                  <a:tcPr marL="21072" marR="21072" marT="21072" marB="21072" anchor="ctr">
                    <a:lnL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solidFill>
                            <a:srgbClr val="666666"/>
                          </a:solidFill>
                          <a:effectLst/>
                        </a:rPr>
                        <a:t>SPI-I2C-UART-I2S</a:t>
                      </a:r>
                    </a:p>
                  </a:txBody>
                  <a:tcPr marL="21072" marR="21072" marT="21072" marB="21072" anchor="ctr">
                    <a:lnL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62483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24779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73698"/>
            <a:ext cx="8596668" cy="967273"/>
          </a:xfrm>
        </p:spPr>
        <p:txBody>
          <a:bodyPr/>
          <a:lstStyle/>
          <a:p>
            <a:r>
              <a:rPr lang="en-US" dirty="0"/>
              <a:t>ESP Modules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240971"/>
            <a:ext cx="8596668" cy="4800391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ESP8266 Applications</a:t>
            </a:r>
          </a:p>
          <a:p>
            <a:pPr lvl="1" algn="just"/>
            <a:r>
              <a:rPr lang="en-US" dirty="0"/>
              <a:t>The ESP8266 modules are commonly found in the following </a:t>
            </a:r>
            <a:r>
              <a:rPr lang="en-US" dirty="0" err="1"/>
              <a:t>IoT</a:t>
            </a:r>
            <a:r>
              <a:rPr lang="en-US" dirty="0"/>
              <a:t> devices:</a:t>
            </a:r>
          </a:p>
          <a:p>
            <a:pPr lvl="2" algn="just"/>
            <a:r>
              <a:rPr lang="en-US" dirty="0" smtClean="0"/>
              <a:t>Smart </a:t>
            </a:r>
            <a:r>
              <a:rPr lang="en-US" dirty="0"/>
              <a:t>security devices, including surveillance cameras and smart locks</a:t>
            </a:r>
          </a:p>
          <a:p>
            <a:pPr lvl="2" algn="just"/>
            <a:r>
              <a:rPr lang="en-US" dirty="0"/>
              <a:t>Smart energy devices, including HVACs and thermostats </a:t>
            </a:r>
          </a:p>
          <a:p>
            <a:pPr lvl="2" algn="just"/>
            <a:r>
              <a:rPr lang="en-US" dirty="0"/>
              <a:t>Smart industrial devices, including Programmable Logic Controllers (PLCs) </a:t>
            </a:r>
          </a:p>
          <a:p>
            <a:pPr lvl="2" algn="just"/>
            <a:r>
              <a:rPr lang="en-US" dirty="0"/>
              <a:t>Smart medical devices, including wearable health </a:t>
            </a:r>
            <a:r>
              <a:rPr lang="en-US" dirty="0" smtClean="0"/>
              <a:t>monitors</a:t>
            </a:r>
          </a:p>
          <a:p>
            <a:pPr algn="just"/>
            <a:r>
              <a:rPr lang="en-US" dirty="0"/>
              <a:t>Chip versus Modules versus Development </a:t>
            </a:r>
            <a:r>
              <a:rPr lang="en-US" dirty="0" smtClean="0"/>
              <a:t>Boards</a:t>
            </a:r>
          </a:p>
          <a:p>
            <a:pPr lvl="1" algn="just"/>
            <a:r>
              <a:rPr lang="en-US" dirty="0"/>
              <a:t>ESP8266 Chip: This is the basic chip manufactured by </a:t>
            </a:r>
            <a:r>
              <a:rPr lang="en-US" dirty="0" err="1"/>
              <a:t>Espressif</a:t>
            </a:r>
            <a:r>
              <a:rPr lang="en-US" dirty="0"/>
              <a:t>, which comes unshielded and needs to be soldered onto a module</a:t>
            </a:r>
            <a:r>
              <a:rPr lang="en-US" dirty="0" smtClean="0"/>
              <a:t>.</a:t>
            </a:r>
          </a:p>
          <a:p>
            <a:pPr lvl="1" algn="just"/>
            <a:r>
              <a:rPr lang="en-US" dirty="0"/>
              <a:t>ESP8266 Modules: These are the surface-mountable modules that contain the chip, which are ready to be mounted onto an MCU, produced by </a:t>
            </a:r>
            <a:r>
              <a:rPr lang="en-US" dirty="0" err="1" smtClean="0"/>
              <a:t>Espressif</a:t>
            </a:r>
            <a:r>
              <a:rPr lang="en-US" dirty="0" smtClean="0"/>
              <a:t>.</a:t>
            </a:r>
          </a:p>
          <a:p>
            <a:pPr lvl="1" algn="just"/>
            <a:r>
              <a:rPr lang="en-US" b="1" dirty="0"/>
              <a:t>ESP8266 Development Boards: </a:t>
            </a:r>
            <a:r>
              <a:rPr lang="en-US" dirty="0"/>
              <a:t>These are the complete </a:t>
            </a:r>
            <a:r>
              <a:rPr lang="en-US" dirty="0" err="1">
                <a:hlinkClick r:id="rId2"/>
              </a:rPr>
              <a:t>IoT</a:t>
            </a:r>
            <a:r>
              <a:rPr lang="en-US" dirty="0">
                <a:hlinkClick r:id="rId2"/>
              </a:rPr>
              <a:t> MCU</a:t>
            </a:r>
            <a:r>
              <a:rPr lang="en-US" dirty="0"/>
              <a:t> development boards that have the modules preinstalled. </a:t>
            </a:r>
            <a:endParaRPr lang="en-US" dirty="0" smtClean="0"/>
          </a:p>
          <a:p>
            <a:pPr algn="just"/>
            <a:r>
              <a:rPr lang="en-US" dirty="0"/>
              <a:t>ESP8266 </a:t>
            </a:r>
            <a:r>
              <a:rPr lang="en-US" dirty="0" err="1"/>
              <a:t>IoT</a:t>
            </a:r>
            <a:r>
              <a:rPr lang="en-US" dirty="0"/>
              <a:t> development board options include:</a:t>
            </a:r>
          </a:p>
          <a:p>
            <a:pPr lvl="1" algn="just"/>
            <a:r>
              <a:rPr lang="en-US" dirty="0"/>
              <a:t>GPIO </a:t>
            </a:r>
            <a:r>
              <a:rPr lang="en-US" dirty="0" smtClean="0"/>
              <a:t>pins, ADC pins, Wi-Fi antennas, LEDs, Shielding, Flash </a:t>
            </a:r>
            <a:r>
              <a:rPr lang="en-US" dirty="0"/>
              <a:t>Memory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0859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ESP8266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5277" y="1642188"/>
            <a:ext cx="8868725" cy="3956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0389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Manufacturers of Modules and Boards</a:t>
            </a:r>
            <a:br>
              <a:rPr lang="en-US" b="1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Manufacturers of Modules and </a:t>
            </a:r>
            <a:r>
              <a:rPr lang="en-US" dirty="0" smtClean="0"/>
              <a:t>Boards Some </a:t>
            </a:r>
            <a:r>
              <a:rPr lang="en-US" dirty="0"/>
              <a:t>of the largest manufacturers of ESP8266 modules and development boards are</a:t>
            </a:r>
            <a:r>
              <a:rPr lang="en-US" dirty="0" smtClean="0"/>
              <a:t>:</a:t>
            </a:r>
            <a:endParaRPr lang="en-US" dirty="0"/>
          </a:p>
          <a:p>
            <a:pPr lvl="1"/>
            <a:r>
              <a:rPr lang="en-US" dirty="0" err="1"/>
              <a:t>Espressif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Ai-Thinker</a:t>
            </a:r>
          </a:p>
          <a:p>
            <a:pPr lvl="1"/>
            <a:r>
              <a:rPr lang="en-US" dirty="0" err="1"/>
              <a:t>WeMos</a:t>
            </a:r>
            <a:endParaRPr lang="en-US" dirty="0"/>
          </a:p>
          <a:p>
            <a:pPr lvl="1"/>
            <a:r>
              <a:rPr lang="en-US" dirty="0" err="1"/>
              <a:t>Adafruit</a:t>
            </a:r>
            <a:endParaRPr lang="en-US" dirty="0"/>
          </a:p>
          <a:p>
            <a:pPr lvl="1"/>
            <a:r>
              <a:rPr lang="en-US" dirty="0" err="1"/>
              <a:t>Olimex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3766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  </a:t>
            </a:r>
            <a:r>
              <a:rPr lang="en-US" dirty="0" err="1"/>
              <a:t>Espressif</a:t>
            </a:r>
            <a:r>
              <a:rPr lang="en-US" dirty="0"/>
              <a:t> Systems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 </a:t>
            </a:r>
            <a:r>
              <a:rPr lang="en-US" dirty="0" err="1" smtClean="0">
                <a:hlinkClick r:id="rId2"/>
              </a:rPr>
              <a:t>Espressif</a:t>
            </a:r>
            <a:r>
              <a:rPr lang="en-US" dirty="0" smtClean="0">
                <a:hlinkClick r:id="rId2"/>
              </a:rPr>
              <a:t> </a:t>
            </a:r>
            <a:r>
              <a:rPr lang="en-US" dirty="0">
                <a:hlinkClick r:id="rId2"/>
              </a:rPr>
              <a:t>Systems</a:t>
            </a:r>
            <a:r>
              <a:rPr lang="en-US" dirty="0"/>
              <a:t> esp8266 is available in the following modules: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7800990"/>
              </p:ext>
            </p:extLst>
          </p:nvPr>
        </p:nvGraphicFramePr>
        <p:xfrm>
          <a:off x="1007705" y="2540263"/>
          <a:ext cx="8518850" cy="4177780"/>
        </p:xfrm>
        <a:graphic>
          <a:graphicData uri="http://schemas.openxmlformats.org/drawingml/2006/table">
            <a:tbl>
              <a:tblPr/>
              <a:tblGrid>
                <a:gridCol w="1667800">
                  <a:extLst>
                    <a:ext uri="{9D8B030D-6E8A-4147-A177-3AD203B41FA5}">
                      <a16:colId xmlns:a16="http://schemas.microsoft.com/office/drawing/2014/main" val="4048202356"/>
                    </a:ext>
                  </a:extLst>
                </a:gridCol>
                <a:gridCol w="1504289">
                  <a:extLst>
                    <a:ext uri="{9D8B030D-6E8A-4147-A177-3AD203B41FA5}">
                      <a16:colId xmlns:a16="http://schemas.microsoft.com/office/drawing/2014/main" val="126723656"/>
                    </a:ext>
                  </a:extLst>
                </a:gridCol>
                <a:gridCol w="1471587">
                  <a:extLst>
                    <a:ext uri="{9D8B030D-6E8A-4147-A177-3AD203B41FA5}">
                      <a16:colId xmlns:a16="http://schemas.microsoft.com/office/drawing/2014/main" val="2220570832"/>
                    </a:ext>
                  </a:extLst>
                </a:gridCol>
                <a:gridCol w="1160921">
                  <a:extLst>
                    <a:ext uri="{9D8B030D-6E8A-4147-A177-3AD203B41FA5}">
                      <a16:colId xmlns:a16="http://schemas.microsoft.com/office/drawing/2014/main" val="2741470806"/>
                    </a:ext>
                  </a:extLst>
                </a:gridCol>
                <a:gridCol w="817544">
                  <a:extLst>
                    <a:ext uri="{9D8B030D-6E8A-4147-A177-3AD203B41FA5}">
                      <a16:colId xmlns:a16="http://schemas.microsoft.com/office/drawing/2014/main" val="1830379256"/>
                    </a:ext>
                  </a:extLst>
                </a:gridCol>
                <a:gridCol w="817544">
                  <a:extLst>
                    <a:ext uri="{9D8B030D-6E8A-4147-A177-3AD203B41FA5}">
                      <a16:colId xmlns:a16="http://schemas.microsoft.com/office/drawing/2014/main" val="2334395113"/>
                    </a:ext>
                  </a:extLst>
                </a:gridCol>
                <a:gridCol w="1079165">
                  <a:extLst>
                    <a:ext uri="{9D8B030D-6E8A-4147-A177-3AD203B41FA5}">
                      <a16:colId xmlns:a16="http://schemas.microsoft.com/office/drawing/2014/main" val="2782958999"/>
                    </a:ext>
                  </a:extLst>
                </a:gridCol>
              </a:tblGrid>
              <a:tr h="120463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</a:rPr>
                        <a:t>Model</a:t>
                      </a:r>
                      <a:endParaRPr lang="en-US" sz="140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59531" marR="59531" marT="59531" marB="595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823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</a:rPr>
                        <a:t>Antennae</a:t>
                      </a:r>
                      <a:endParaRPr lang="en-US" sz="140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59531" marR="59531" marT="59531" marB="595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823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</a:rPr>
                        <a:t>Dimensions</a:t>
                      </a:r>
                      <a:endParaRPr lang="en-US" sz="140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59531" marR="59531" marT="59531" marB="595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823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</a:rPr>
                        <a:t>GPIO &amp; ADC Pins</a:t>
                      </a:r>
                      <a:endParaRPr lang="en-US" sz="140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59531" marR="59531" marT="59531" marB="595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823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</a:rPr>
                        <a:t>Flash</a:t>
                      </a:r>
                      <a:endParaRPr lang="en-US" sz="140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59531" marR="59531" marT="59531" marB="595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823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</a:rPr>
                        <a:t>LEDs</a:t>
                      </a:r>
                      <a:endParaRPr lang="en-US" sz="140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59531" marR="59531" marT="59531" marB="595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823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</a:rPr>
                        <a:t>Shielded</a:t>
                      </a:r>
                      <a:endParaRPr lang="en-US" sz="140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59531" marR="59531" marT="59531" marB="595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823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5113428"/>
                  </a:ext>
                </a:extLst>
              </a:tr>
              <a:tr h="74328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dirty="0">
                          <a:solidFill>
                            <a:srgbClr val="F38230"/>
                          </a:solidFill>
                          <a:effectLst/>
                        </a:rPr>
                        <a:t>ESP-WROOM-02</a:t>
                      </a:r>
                      <a:endParaRPr lang="en-US" sz="1400" dirty="0">
                        <a:solidFill>
                          <a:srgbClr val="F38230"/>
                        </a:solidFill>
                        <a:effectLst/>
                      </a:endParaRPr>
                    </a:p>
                  </a:txBody>
                  <a:tcPr marL="59531" marR="59531" marT="59531" marB="59531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</a:rPr>
                        <a:t>PCB trace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9531" marR="59531" marT="59531" marB="59531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</a:rPr>
                        <a:t>18 × 20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9531" marR="59531" marT="59531" marB="59531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18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9531" marR="59531" marT="59531" marB="59531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2 MiB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9531" marR="59531" marT="59531" marB="59531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No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9531" marR="59531" marT="59531" marB="59531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Yes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9531" marR="59531" marT="59531" marB="59531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2023435"/>
                  </a:ext>
                </a:extLst>
              </a:tr>
              <a:tr h="74328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F38230"/>
                          </a:solidFill>
                          <a:effectLst/>
                        </a:rPr>
                        <a:t>ESP-WROOM-02D</a:t>
                      </a:r>
                      <a:endParaRPr lang="en-US" sz="1400">
                        <a:solidFill>
                          <a:srgbClr val="F38230"/>
                        </a:solidFill>
                        <a:effectLst/>
                      </a:endParaRPr>
                    </a:p>
                  </a:txBody>
                  <a:tcPr marL="59531" marR="59531" marT="59531" marB="59531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</a:rPr>
                        <a:t>PCB trace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9531" marR="59531" marT="59531" marB="59531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18 × 20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9531" marR="59531" marT="59531" marB="59531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18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9531" marR="59531" marT="59531" marB="59531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2 MiB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9531" marR="59531" marT="59531" marB="59531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No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9531" marR="59531" marT="59531" marB="59531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Yes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9531" marR="59531" marT="59531" marB="59531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5216998"/>
                  </a:ext>
                </a:extLst>
              </a:tr>
              <a:tr h="74328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F38230"/>
                          </a:solidFill>
                          <a:effectLst/>
                        </a:rPr>
                        <a:t>ESP-WROOM-02U</a:t>
                      </a:r>
                      <a:endParaRPr lang="en-US" sz="1400">
                        <a:solidFill>
                          <a:srgbClr val="F38230"/>
                        </a:solidFill>
                        <a:effectLst/>
                      </a:endParaRPr>
                    </a:p>
                  </a:txBody>
                  <a:tcPr marL="59531" marR="59531" marT="59531" marB="59531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</a:rPr>
                        <a:t>U.FL socket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9531" marR="59531" marT="59531" marB="59531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</a:rPr>
                        <a:t>18 × 20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9531" marR="59531" marT="59531" marB="59531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18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9531" marR="59531" marT="59531" marB="59531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2 MiB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9531" marR="59531" marT="59531" marB="59531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No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9531" marR="59531" marT="59531" marB="59531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Yes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9531" marR="59531" marT="59531" marB="59531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2685108"/>
                  </a:ext>
                </a:extLst>
              </a:tr>
              <a:tr h="74328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F38230"/>
                          </a:solidFill>
                          <a:effectLst/>
                        </a:rPr>
                        <a:t>ESP-WROOM-S2</a:t>
                      </a:r>
                      <a:endParaRPr lang="en-US" sz="1400">
                        <a:solidFill>
                          <a:srgbClr val="F38230"/>
                        </a:solidFill>
                        <a:effectLst/>
                      </a:endParaRPr>
                    </a:p>
                  </a:txBody>
                  <a:tcPr marL="59531" marR="59531" marT="59531" marB="59531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PCB trace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9531" marR="59531" marT="59531" marB="59531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</a:rPr>
                        <a:t>16 × 23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9531" marR="59531" marT="59531" marB="59531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</a:rPr>
                        <a:t>20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9531" marR="59531" marT="59531" marB="59531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</a:rPr>
                        <a:t>2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</a:rPr>
                        <a:t>MiB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9531" marR="59531" marT="59531" marB="59531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</a:rPr>
                        <a:t>No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9531" marR="59531" marT="59531" marB="59531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</a:rPr>
                        <a:t>Yes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9531" marR="59531" marT="59531" marB="59531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9925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66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Hardware </a:t>
            </a:r>
            <a:r>
              <a:rPr lang="en-US" dirty="0" smtClean="0"/>
              <a:t>Platforms: </a:t>
            </a:r>
            <a:r>
              <a:rPr lang="en-US" dirty="0" err="1" smtClean="0"/>
              <a:t>TelosB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14197"/>
            <a:ext cx="8596668" cy="4427166"/>
          </a:xfrm>
        </p:spPr>
        <p:txBody>
          <a:bodyPr/>
          <a:lstStyle/>
          <a:p>
            <a:pPr algn="just"/>
            <a:r>
              <a:rPr lang="en-US" dirty="0" err="1" smtClean="0"/>
              <a:t>TelosB</a:t>
            </a:r>
            <a:r>
              <a:rPr lang="en-US" dirty="0" smtClean="0"/>
              <a:t> </a:t>
            </a:r>
            <a:r>
              <a:rPr lang="en-US" dirty="0"/>
              <a:t>is a mote from </a:t>
            </a:r>
            <a:r>
              <a:rPr lang="en-US" dirty="0" err="1"/>
              <a:t>Memsic</a:t>
            </a:r>
            <a:r>
              <a:rPr lang="en-US" dirty="0"/>
              <a:t> Technology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The </a:t>
            </a:r>
            <a:r>
              <a:rPr lang="en-US" dirty="0" err="1"/>
              <a:t>TelosB</a:t>
            </a:r>
            <a:r>
              <a:rPr lang="en-US" dirty="0"/>
              <a:t> was developed by the University of California, Berkeley.</a:t>
            </a:r>
            <a:endParaRPr lang="en-US" dirty="0" smtClean="0"/>
          </a:p>
          <a:p>
            <a:pPr algn="just"/>
            <a:r>
              <a:rPr lang="en-US" dirty="0"/>
              <a:t>It is comprises the MSP430 (the MSP430F1611) microcontroller and a CC2420 radio chip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The micro-controller of this mote operates at 415 MHz and has 10 kB internal </a:t>
            </a:r>
            <a:r>
              <a:rPr lang="en-US" dirty="0" smtClean="0"/>
              <a:t>RAM and a 48kB programmable ﬂash memory.</a:t>
            </a:r>
          </a:p>
          <a:p>
            <a:pPr algn="just"/>
            <a:r>
              <a:rPr lang="en-US" dirty="0"/>
              <a:t>IEEE 802.15.4 compliant</a:t>
            </a:r>
          </a:p>
          <a:p>
            <a:pPr algn="just"/>
            <a:r>
              <a:rPr lang="en-US" dirty="0"/>
              <a:t>Integrated onboard antenna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22569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Ai-Thinker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52939"/>
            <a:ext cx="8596668" cy="4688423"/>
          </a:xfrm>
        </p:spPr>
        <p:txBody>
          <a:bodyPr/>
          <a:lstStyle/>
          <a:p>
            <a:r>
              <a:rPr lang="en-US" dirty="0"/>
              <a:t>Current </a:t>
            </a:r>
            <a:r>
              <a:rPr lang="en-US" dirty="0">
                <a:hlinkClick r:id="rId2"/>
              </a:rPr>
              <a:t>Ai-Thinker</a:t>
            </a:r>
            <a:r>
              <a:rPr lang="en-US" dirty="0"/>
              <a:t> esp8266 modules are the following: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6081913"/>
              </p:ext>
            </p:extLst>
          </p:nvPr>
        </p:nvGraphicFramePr>
        <p:xfrm>
          <a:off x="765109" y="2140411"/>
          <a:ext cx="7772400" cy="3881438"/>
        </p:xfrm>
        <a:graphic>
          <a:graphicData uri="http://schemas.openxmlformats.org/drawingml/2006/table">
            <a:tbl>
              <a:tblPr/>
              <a:tblGrid>
                <a:gridCol w="1521659">
                  <a:extLst>
                    <a:ext uri="{9D8B030D-6E8A-4147-A177-3AD203B41FA5}">
                      <a16:colId xmlns:a16="http://schemas.microsoft.com/office/drawing/2014/main" val="1057583816"/>
                    </a:ext>
                  </a:extLst>
                </a:gridCol>
                <a:gridCol w="1372476">
                  <a:extLst>
                    <a:ext uri="{9D8B030D-6E8A-4147-A177-3AD203B41FA5}">
                      <a16:colId xmlns:a16="http://schemas.microsoft.com/office/drawing/2014/main" val="1329330364"/>
                    </a:ext>
                  </a:extLst>
                </a:gridCol>
                <a:gridCol w="1342641">
                  <a:extLst>
                    <a:ext uri="{9D8B030D-6E8A-4147-A177-3AD203B41FA5}">
                      <a16:colId xmlns:a16="http://schemas.microsoft.com/office/drawing/2014/main" val="3930968560"/>
                    </a:ext>
                  </a:extLst>
                </a:gridCol>
                <a:gridCol w="1059196">
                  <a:extLst>
                    <a:ext uri="{9D8B030D-6E8A-4147-A177-3AD203B41FA5}">
                      <a16:colId xmlns:a16="http://schemas.microsoft.com/office/drawing/2014/main" val="677340191"/>
                    </a:ext>
                  </a:extLst>
                </a:gridCol>
                <a:gridCol w="745912">
                  <a:extLst>
                    <a:ext uri="{9D8B030D-6E8A-4147-A177-3AD203B41FA5}">
                      <a16:colId xmlns:a16="http://schemas.microsoft.com/office/drawing/2014/main" val="2773225666"/>
                    </a:ext>
                  </a:extLst>
                </a:gridCol>
                <a:gridCol w="745912">
                  <a:extLst>
                    <a:ext uri="{9D8B030D-6E8A-4147-A177-3AD203B41FA5}">
                      <a16:colId xmlns:a16="http://schemas.microsoft.com/office/drawing/2014/main" val="818097546"/>
                    </a:ext>
                  </a:extLst>
                </a:gridCol>
                <a:gridCol w="984604">
                  <a:extLst>
                    <a:ext uri="{9D8B030D-6E8A-4147-A177-3AD203B41FA5}">
                      <a16:colId xmlns:a16="http://schemas.microsoft.com/office/drawing/2014/main" val="4163016144"/>
                    </a:ext>
                  </a:extLst>
                </a:gridCol>
              </a:tblGrid>
              <a:tr h="82546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</a:rPr>
                        <a:t>Model</a:t>
                      </a:r>
                      <a:endParaRPr lang="en-US" sz="140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43908" marR="43908" marT="43908" marB="439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823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</a:rPr>
                        <a:t>Antennae</a:t>
                      </a:r>
                      <a:endParaRPr lang="en-US" sz="140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43908" marR="43908" marT="43908" marB="439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823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</a:rPr>
                        <a:t>Dimensions</a:t>
                      </a:r>
                      <a:endParaRPr lang="en-US" sz="140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43908" marR="43908" marT="43908" marB="439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823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</a:rPr>
                        <a:t>GPIO &amp; ADC Pins</a:t>
                      </a:r>
                      <a:endParaRPr lang="en-US" sz="140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43908" marR="43908" marT="43908" marB="439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823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</a:rPr>
                        <a:t>Flash</a:t>
                      </a:r>
                      <a:endParaRPr lang="en-US" sz="140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43908" marR="43908" marT="43908" marB="439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823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</a:rPr>
                        <a:t>LEDs</a:t>
                      </a:r>
                      <a:endParaRPr lang="en-US" sz="140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43908" marR="43908" marT="43908" marB="439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823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</a:rPr>
                        <a:t>Shielded</a:t>
                      </a:r>
                      <a:endParaRPr lang="en-US" sz="140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43908" marR="43908" marT="43908" marB="439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823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4877652"/>
                  </a:ext>
                </a:extLst>
              </a:tr>
              <a:tr h="5093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F38230"/>
                          </a:solidFill>
                          <a:effectLst/>
                        </a:rPr>
                        <a:t>ESP-01S</a:t>
                      </a:r>
                      <a:endParaRPr lang="en-US" sz="1400">
                        <a:solidFill>
                          <a:srgbClr val="F38230"/>
                        </a:solidFill>
                        <a:effectLst/>
                      </a:endParaRPr>
                    </a:p>
                  </a:txBody>
                  <a:tcPr marL="43908" marR="43908" marT="43908" marB="4390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</a:rPr>
                        <a:t>PCB trace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3908" marR="43908" marT="43908" marB="4390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</a:rPr>
                        <a:t>14.4 × 24.7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3908" marR="43908" marT="43908" marB="4390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6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3908" marR="43908" marT="43908" marB="4390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1 MiB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3908" marR="43908" marT="43908" marB="4390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Yes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3908" marR="43908" marT="43908" marB="4390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No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3908" marR="43908" marT="43908" marB="4390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660202"/>
                  </a:ext>
                </a:extLst>
              </a:tr>
              <a:tr h="5093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F38230"/>
                          </a:solidFill>
                          <a:effectLst/>
                        </a:rPr>
                        <a:t>ESP-01M</a:t>
                      </a:r>
                      <a:endParaRPr lang="en-US" sz="1400">
                        <a:solidFill>
                          <a:srgbClr val="F38230"/>
                        </a:solidFill>
                        <a:effectLst/>
                      </a:endParaRPr>
                    </a:p>
                  </a:txBody>
                  <a:tcPr marL="43908" marR="43908" marT="43908" marB="4390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PCB trace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3908" marR="43908" marT="43908" marB="4390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</a:rPr>
                        <a:t>18 × 18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3908" marR="43908" marT="43908" marB="4390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</a:rPr>
                        <a:t>16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3908" marR="43908" marT="43908" marB="4390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1 MiB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3908" marR="43908" marT="43908" marB="4390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No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3908" marR="43908" marT="43908" marB="4390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Yes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3908" marR="43908" marT="43908" marB="4390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7098746"/>
                  </a:ext>
                </a:extLst>
              </a:tr>
              <a:tr h="5093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F38230"/>
                          </a:solidFill>
                          <a:effectLst/>
                        </a:rPr>
                        <a:t>ESP-07S</a:t>
                      </a:r>
                      <a:endParaRPr lang="en-US" sz="1400">
                        <a:solidFill>
                          <a:srgbClr val="F38230"/>
                        </a:solidFill>
                        <a:effectLst/>
                      </a:endParaRPr>
                    </a:p>
                  </a:txBody>
                  <a:tcPr marL="43908" marR="43908" marT="43908" marB="4390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U.FL socket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3908" marR="43908" marT="43908" marB="4390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17 × 16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3908" marR="43908" marT="43908" marB="4390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</a:rPr>
                        <a:t>14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3908" marR="43908" marT="43908" marB="4390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4 MiB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3908" marR="43908" marT="43908" marB="4390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No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3908" marR="43908" marT="43908" marB="4390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Yes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3908" marR="43908" marT="43908" marB="4390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0192096"/>
                  </a:ext>
                </a:extLst>
              </a:tr>
              <a:tr h="5093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F38230"/>
                          </a:solidFill>
                          <a:effectLst/>
                        </a:rPr>
                        <a:t>ESP-08S</a:t>
                      </a:r>
                      <a:endParaRPr lang="en-US" sz="1400">
                        <a:solidFill>
                          <a:srgbClr val="F38230"/>
                        </a:solidFill>
                        <a:effectLst/>
                      </a:endParaRPr>
                    </a:p>
                  </a:txBody>
                  <a:tcPr marL="43908" marR="43908" marT="43908" marB="4390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None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3908" marR="43908" marT="43908" marB="4390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17 × 16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3908" marR="43908" marT="43908" marB="4390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3908" marR="43908" marT="43908" marB="4390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</a:rPr>
                        <a:t>4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</a:rPr>
                        <a:t>MiB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3908" marR="43908" marT="43908" marB="4390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</a:rPr>
                        <a:t>No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3908" marR="43908" marT="43908" marB="4390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Yes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3908" marR="43908" marT="43908" marB="4390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0517448"/>
                  </a:ext>
                </a:extLst>
              </a:tr>
              <a:tr h="5093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F38230"/>
                          </a:solidFill>
                          <a:effectLst/>
                        </a:rPr>
                        <a:t>ESP-12F</a:t>
                      </a:r>
                      <a:endParaRPr lang="en-US" sz="1400">
                        <a:solidFill>
                          <a:srgbClr val="F38230"/>
                        </a:solidFill>
                        <a:effectLst/>
                      </a:endParaRPr>
                    </a:p>
                  </a:txBody>
                  <a:tcPr marL="43908" marR="43908" marT="43908" marB="4390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PCB trace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3908" marR="43908" marT="43908" marB="4390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24 × 16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3908" marR="43908" marT="43908" marB="4390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20﻿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3908" marR="43908" marT="43908" marB="4390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4 MiB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3908" marR="43908" marT="43908" marB="4390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</a:rPr>
                        <a:t>Yes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3908" marR="43908" marT="43908" marB="4390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</a:rPr>
                        <a:t>Yes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3908" marR="43908" marT="43908" marB="4390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1962416"/>
                  </a:ext>
                </a:extLst>
              </a:tr>
              <a:tr h="5093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F38230"/>
                          </a:solidFill>
                          <a:effectLst/>
                        </a:rPr>
                        <a:t>ESP-12S</a:t>
                      </a:r>
                      <a:endParaRPr lang="en-US" sz="1400">
                        <a:solidFill>
                          <a:srgbClr val="F38230"/>
                        </a:solidFill>
                        <a:effectLst/>
                      </a:endParaRPr>
                    </a:p>
                  </a:txBody>
                  <a:tcPr marL="43908" marR="43908" marT="43908" marB="4390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PCB trace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3908" marR="43908" marT="43908" marB="4390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24 × 16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3908" marR="43908" marT="43908" marB="4390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14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3908" marR="43908" marT="43908" marB="4390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4 MiB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3908" marR="43908" marT="43908" marB="4390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Yes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3908" marR="43908" marT="43908" marB="4390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</a:rPr>
                        <a:t>Yes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3908" marR="43908" marT="43908" marB="4390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78887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50604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WeMos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20891"/>
            <a:ext cx="8596668" cy="4520472"/>
          </a:xfrm>
        </p:spPr>
        <p:txBody>
          <a:bodyPr/>
          <a:lstStyle/>
          <a:p>
            <a:r>
              <a:rPr lang="en-US" dirty="0"/>
              <a:t>Current </a:t>
            </a:r>
            <a:r>
              <a:rPr lang="en-US" dirty="0" err="1">
                <a:hlinkClick r:id="rId2"/>
              </a:rPr>
              <a:t>WeMos</a:t>
            </a:r>
            <a:r>
              <a:rPr lang="en-US" dirty="0"/>
              <a:t> boards are the following:</a:t>
            </a:r>
          </a:p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2089859"/>
              </p:ext>
            </p:extLst>
          </p:nvPr>
        </p:nvGraphicFramePr>
        <p:xfrm>
          <a:off x="774442" y="2160588"/>
          <a:ext cx="9339941" cy="3881436"/>
        </p:xfrm>
        <a:graphic>
          <a:graphicData uri="http://schemas.openxmlformats.org/drawingml/2006/table">
            <a:tbl>
              <a:tblPr/>
              <a:tblGrid>
                <a:gridCol w="1680205">
                  <a:extLst>
                    <a:ext uri="{9D8B030D-6E8A-4147-A177-3AD203B41FA5}">
                      <a16:colId xmlns:a16="http://schemas.microsoft.com/office/drawing/2014/main" val="3031008919"/>
                    </a:ext>
                  </a:extLst>
                </a:gridCol>
                <a:gridCol w="1515477">
                  <a:extLst>
                    <a:ext uri="{9D8B030D-6E8A-4147-A177-3AD203B41FA5}">
                      <a16:colId xmlns:a16="http://schemas.microsoft.com/office/drawing/2014/main" val="901605280"/>
                    </a:ext>
                  </a:extLst>
                </a:gridCol>
                <a:gridCol w="2339103">
                  <a:extLst>
                    <a:ext uri="{9D8B030D-6E8A-4147-A177-3AD203B41FA5}">
                      <a16:colId xmlns:a16="http://schemas.microsoft.com/office/drawing/2014/main" val="4056715168"/>
                    </a:ext>
                  </a:extLst>
                </a:gridCol>
                <a:gridCol w="1169549">
                  <a:extLst>
                    <a:ext uri="{9D8B030D-6E8A-4147-A177-3AD203B41FA5}">
                      <a16:colId xmlns:a16="http://schemas.microsoft.com/office/drawing/2014/main" val="3477850250"/>
                    </a:ext>
                  </a:extLst>
                </a:gridCol>
                <a:gridCol w="1811984">
                  <a:extLst>
                    <a:ext uri="{9D8B030D-6E8A-4147-A177-3AD203B41FA5}">
                      <a16:colId xmlns:a16="http://schemas.microsoft.com/office/drawing/2014/main" val="2066711010"/>
                    </a:ext>
                  </a:extLst>
                </a:gridCol>
                <a:gridCol w="823623">
                  <a:extLst>
                    <a:ext uri="{9D8B030D-6E8A-4147-A177-3AD203B41FA5}">
                      <a16:colId xmlns:a16="http://schemas.microsoft.com/office/drawing/2014/main" val="1091507223"/>
                    </a:ext>
                  </a:extLst>
                </a:gridCol>
              </a:tblGrid>
              <a:tr h="6446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</a:rPr>
                        <a:t>Model</a:t>
                      </a:r>
                      <a:endParaRPr lang="en-US" sz="140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34288" marR="34288" marT="34288" marB="342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823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</a:rPr>
                        <a:t>Antennae</a:t>
                      </a:r>
                      <a:endParaRPr lang="en-US" sz="140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34288" marR="34288" marT="34288" marB="342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823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</a:rPr>
                        <a:t>Firmware</a:t>
                      </a:r>
                      <a:endParaRPr lang="en-US" sz="140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34288" marR="34288" marT="34288" marB="342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823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</a:rPr>
                        <a:t>GPIO &amp; ADC Pins</a:t>
                      </a:r>
                      <a:endParaRPr lang="en-US" sz="140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34288" marR="34288" marT="34288" marB="342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823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</a:rPr>
                        <a:t>USB</a:t>
                      </a:r>
                      <a:endParaRPr lang="en-US" sz="140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34288" marR="34288" marT="34288" marB="342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823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</a:rPr>
                        <a:t>Flash</a:t>
                      </a:r>
                      <a:endParaRPr lang="en-US" sz="140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34288" marR="34288" marT="34288" marB="342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823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2234299"/>
                  </a:ext>
                </a:extLst>
              </a:tr>
              <a:tr h="8092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F38230"/>
                          </a:solidFill>
                          <a:effectLst/>
                        </a:rPr>
                        <a:t>D1 R2</a:t>
                      </a:r>
                      <a:endParaRPr lang="en-US" sz="1400">
                        <a:solidFill>
                          <a:srgbClr val="F38230"/>
                        </a:solidFill>
                        <a:effectLst/>
                      </a:endParaRPr>
                    </a:p>
                  </a:txBody>
                  <a:tcPr marL="34288" marR="34288" marT="34288" marB="3428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</a:rPr>
                        <a:t>PCB trace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4288" marR="34288" marT="34288" marB="3428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</a:rPr>
                        <a:t>Compatible with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</a:rPr>
                        <a:t>MicroPython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</a:rPr>
                        <a:t>, Arduino,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</a:rPr>
                        <a:t>nodemcu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4288" marR="34288" marT="34288" marB="3428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12﻿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4288" marR="34288" marT="34288" marB="3428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Micro-USB socket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4288" marR="34288" marT="34288" marB="3428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1 MiB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4288" marR="34288" marT="34288" marB="3428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097477"/>
                  </a:ext>
                </a:extLst>
              </a:tr>
              <a:tr h="8092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dirty="0">
                          <a:solidFill>
                            <a:srgbClr val="F38230"/>
                          </a:solidFill>
                          <a:effectLst/>
                        </a:rPr>
                        <a:t>D1 mini</a:t>
                      </a:r>
                      <a:endParaRPr lang="en-US" sz="1400" dirty="0">
                        <a:solidFill>
                          <a:srgbClr val="F38230"/>
                        </a:solidFill>
                        <a:effectLst/>
                      </a:endParaRPr>
                    </a:p>
                  </a:txBody>
                  <a:tcPr marL="34288" marR="34288" marT="34288" marB="3428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PCB trace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4288" marR="34288" marT="34288" marB="3428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</a:rPr>
                        <a:t>Compatible with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</a:rPr>
                        <a:t>MicroPython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</a:rPr>
                        <a:t>, Arduino,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</a:rPr>
                        <a:t>nodemcu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4288" marR="34288" marT="34288" marB="3428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</a:rPr>
                        <a:t>12﻿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4288" marR="34288" marT="34288" marB="3428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Micro-USB socket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4288" marR="34288" marT="34288" marB="3428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4 MiB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4288" marR="34288" marT="34288" marB="3428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4087557"/>
                  </a:ext>
                </a:extLst>
              </a:tr>
              <a:tr h="8092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F38230"/>
                          </a:solidFill>
                          <a:effectLst/>
                        </a:rPr>
                        <a:t>D1 mini Lite</a:t>
                      </a:r>
                      <a:endParaRPr lang="en-US" sz="1400">
                        <a:solidFill>
                          <a:srgbClr val="F38230"/>
                        </a:solidFill>
                        <a:effectLst/>
                      </a:endParaRPr>
                    </a:p>
                  </a:txBody>
                  <a:tcPr marL="34288" marR="34288" marT="34288" marB="3428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PCB trace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4288" marR="34288" marT="34288" marB="3428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Compatible with MicroPython, Arduino, nodemcu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4288" marR="34288" marT="34288" marB="3428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</a:rPr>
                        <a:t>12﻿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4288" marR="34288" marT="34288" marB="3428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</a:rPr>
                        <a:t>Micro-USB socket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4288" marR="34288" marT="34288" marB="3428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</a:rPr>
                        <a:t>1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</a:rPr>
                        <a:t>MiB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4288" marR="34288" marT="34288" marB="3428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9356732"/>
                  </a:ext>
                </a:extLst>
              </a:tr>
              <a:tr h="8092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F38230"/>
                          </a:solidFill>
                          <a:effectLst/>
                        </a:rPr>
                        <a:t>D1 mini Pro</a:t>
                      </a:r>
                      <a:endParaRPr lang="en-US" sz="1400">
                        <a:solidFill>
                          <a:srgbClr val="F38230"/>
                        </a:solidFill>
                        <a:effectLst/>
                      </a:endParaRPr>
                    </a:p>
                  </a:txBody>
                  <a:tcPr marL="34288" marR="34288" marT="34288" marB="3428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Ceramic and U.FL socket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4288" marR="34288" marT="34288" marB="3428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Compatible with MicroPython, Arduino, nodemcu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4288" marR="34288" marT="34288" marB="3428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12﻿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4288" marR="34288" marT="34288" marB="3428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Micro-USB socket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4288" marR="34288" marT="34288" marB="3428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</a:rPr>
                        <a:t>16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</a:rPr>
                        <a:t>MiB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34288" marR="34288" marT="34288" marB="34288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62237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345087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83298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  </a:t>
            </a:r>
            <a:r>
              <a:rPr lang="en-US" b="1" dirty="0" err="1" smtClean="0"/>
              <a:t>Adafruit</a:t>
            </a:r>
            <a:r>
              <a:rPr lang="en-US" b="1" dirty="0" smtClean="0"/>
              <a:t> and </a:t>
            </a:r>
            <a:r>
              <a:rPr lang="en-US" b="1" dirty="0" err="1" smtClean="0"/>
              <a:t>Olimex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92899"/>
            <a:ext cx="8596668" cy="4548464"/>
          </a:xfrm>
        </p:spPr>
        <p:txBody>
          <a:bodyPr/>
          <a:lstStyle/>
          <a:p>
            <a:r>
              <a:rPr lang="en-US" dirty="0"/>
              <a:t>The current </a:t>
            </a:r>
            <a:r>
              <a:rPr lang="en-US" dirty="0" err="1">
                <a:hlinkClick r:id="rId2"/>
              </a:rPr>
              <a:t>Adafruit</a:t>
            </a:r>
            <a:r>
              <a:rPr lang="en-US" dirty="0"/>
              <a:t> 8266 board is the following</a:t>
            </a:r>
            <a:r>
              <a:rPr lang="en-US" dirty="0" smtClean="0"/>
              <a:t>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/>
              <a:t>The current </a:t>
            </a:r>
            <a:r>
              <a:rPr lang="en-US" dirty="0" err="1">
                <a:hlinkClick r:id="rId3"/>
              </a:rPr>
              <a:t>Olimex</a:t>
            </a:r>
            <a:r>
              <a:rPr lang="en-US" dirty="0"/>
              <a:t> 8266 boards are the following</a:t>
            </a:r>
            <a:r>
              <a:rPr lang="en-US" dirty="0" smtClean="0"/>
              <a:t>: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5990152"/>
              </p:ext>
            </p:extLst>
          </p:nvPr>
        </p:nvGraphicFramePr>
        <p:xfrm>
          <a:off x="830425" y="1991020"/>
          <a:ext cx="9993084" cy="1632120"/>
        </p:xfrm>
        <a:graphic>
          <a:graphicData uri="http://schemas.openxmlformats.org/drawingml/2006/table">
            <a:tbl>
              <a:tblPr/>
              <a:tblGrid>
                <a:gridCol w="1797697">
                  <a:extLst>
                    <a:ext uri="{9D8B030D-6E8A-4147-A177-3AD203B41FA5}">
                      <a16:colId xmlns:a16="http://schemas.microsoft.com/office/drawing/2014/main" val="1327014554"/>
                    </a:ext>
                  </a:extLst>
                </a:gridCol>
                <a:gridCol w="1621453">
                  <a:extLst>
                    <a:ext uri="{9D8B030D-6E8A-4147-A177-3AD203B41FA5}">
                      <a16:colId xmlns:a16="http://schemas.microsoft.com/office/drawing/2014/main" val="1417907835"/>
                    </a:ext>
                  </a:extLst>
                </a:gridCol>
                <a:gridCol w="2502677">
                  <a:extLst>
                    <a:ext uri="{9D8B030D-6E8A-4147-A177-3AD203B41FA5}">
                      <a16:colId xmlns:a16="http://schemas.microsoft.com/office/drawing/2014/main" val="3887841384"/>
                    </a:ext>
                  </a:extLst>
                </a:gridCol>
                <a:gridCol w="1251339">
                  <a:extLst>
                    <a:ext uri="{9D8B030D-6E8A-4147-A177-3AD203B41FA5}">
                      <a16:colId xmlns:a16="http://schemas.microsoft.com/office/drawing/2014/main" val="1349630052"/>
                    </a:ext>
                  </a:extLst>
                </a:gridCol>
                <a:gridCol w="1938694">
                  <a:extLst>
                    <a:ext uri="{9D8B030D-6E8A-4147-A177-3AD203B41FA5}">
                      <a16:colId xmlns:a16="http://schemas.microsoft.com/office/drawing/2014/main" val="3344350309"/>
                    </a:ext>
                  </a:extLst>
                </a:gridCol>
                <a:gridCol w="881224">
                  <a:extLst>
                    <a:ext uri="{9D8B030D-6E8A-4147-A177-3AD203B41FA5}">
                      <a16:colId xmlns:a16="http://schemas.microsoft.com/office/drawing/2014/main" val="2158878418"/>
                    </a:ext>
                  </a:extLst>
                </a:gridCol>
              </a:tblGrid>
              <a:tr h="54609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>
                          <a:solidFill>
                            <a:srgbClr val="FFFFFF"/>
                          </a:solidFill>
                          <a:effectLst/>
                        </a:rPr>
                        <a:t>Model</a:t>
                      </a:r>
                      <a:endParaRPr lang="en-US" sz="160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103230" marR="103230" marT="103230" marB="1032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823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>
                          <a:solidFill>
                            <a:srgbClr val="FFFFFF"/>
                          </a:solidFill>
                          <a:effectLst/>
                        </a:rPr>
                        <a:t>Antennae</a:t>
                      </a:r>
                      <a:endParaRPr lang="en-US" sz="160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103230" marR="103230" marT="103230" marB="1032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823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dirty="0">
                          <a:solidFill>
                            <a:srgbClr val="FFFFFF"/>
                          </a:solidFill>
                          <a:effectLst/>
                        </a:rPr>
                        <a:t>Firmware</a:t>
                      </a:r>
                      <a:endParaRPr lang="en-US" sz="160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103230" marR="103230" marT="103230" marB="1032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823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>
                          <a:solidFill>
                            <a:srgbClr val="FFFFFF"/>
                          </a:solidFill>
                          <a:effectLst/>
                        </a:rPr>
                        <a:t>GPIO &amp; ADC Pins</a:t>
                      </a:r>
                      <a:endParaRPr lang="en-US" sz="160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103230" marR="103230" marT="103230" marB="1032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823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>
                          <a:solidFill>
                            <a:srgbClr val="FFFFFF"/>
                          </a:solidFill>
                          <a:effectLst/>
                        </a:rPr>
                        <a:t>USB</a:t>
                      </a:r>
                      <a:endParaRPr lang="en-US" sz="160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103230" marR="103230" marT="103230" marB="1032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823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>
                          <a:solidFill>
                            <a:srgbClr val="FFFFFF"/>
                          </a:solidFill>
                          <a:effectLst/>
                        </a:rPr>
                        <a:t>Flash</a:t>
                      </a:r>
                      <a:endParaRPr lang="en-US" sz="160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103230" marR="103230" marT="103230" marB="1032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823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0673910"/>
                  </a:ext>
                </a:extLst>
              </a:tr>
              <a:tr h="73793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>
                          <a:solidFill>
                            <a:srgbClr val="F38230"/>
                          </a:solidFill>
                          <a:effectLst/>
                        </a:rPr>
                        <a:t>Huzzah ESP8266 Breakout</a:t>
                      </a:r>
                      <a:endParaRPr lang="en-US" sz="1600">
                        <a:solidFill>
                          <a:srgbClr val="F38230"/>
                        </a:solidFill>
                        <a:effectLst/>
                      </a:endParaRPr>
                    </a:p>
                  </a:txBody>
                  <a:tcPr marL="103230" marR="103230" marT="103230" marB="10323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</a:rPr>
                        <a:t>PCB trace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3230" marR="103230" marT="103230" marB="10323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</a:rPr>
                        <a:t>NodeMCU’s Lua interpreter or Arduino IDE</a:t>
                      </a:r>
                      <a:endParaRPr lang="pt-BR" sz="16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3230" marR="103230" marT="103230" marB="10323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</a:rPr>
                        <a:t>14﻿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3230" marR="103230" marT="103230" marB="10323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</a:rPr>
                        <a:t>USB to serial interface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3230" marR="103230" marT="103230" marB="10323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</a:rPr>
                        <a:t>1 </a:t>
                      </a: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</a:rPr>
                        <a:t>MiB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3230" marR="103230" marT="103230" marB="103230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7430168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9849846"/>
              </p:ext>
            </p:extLst>
          </p:nvPr>
        </p:nvGraphicFramePr>
        <p:xfrm>
          <a:off x="1003040" y="4404236"/>
          <a:ext cx="9736495" cy="1731096"/>
        </p:xfrm>
        <a:graphic>
          <a:graphicData uri="http://schemas.openxmlformats.org/drawingml/2006/table">
            <a:tbl>
              <a:tblPr/>
              <a:tblGrid>
                <a:gridCol w="1782983">
                  <a:extLst>
                    <a:ext uri="{9D8B030D-6E8A-4147-A177-3AD203B41FA5}">
                      <a16:colId xmlns:a16="http://schemas.microsoft.com/office/drawing/2014/main" val="668163228"/>
                    </a:ext>
                  </a:extLst>
                </a:gridCol>
                <a:gridCol w="1957786">
                  <a:extLst>
                    <a:ext uri="{9D8B030D-6E8A-4147-A177-3AD203B41FA5}">
                      <a16:colId xmlns:a16="http://schemas.microsoft.com/office/drawing/2014/main" val="238025355"/>
                    </a:ext>
                  </a:extLst>
                </a:gridCol>
                <a:gridCol w="2272432">
                  <a:extLst>
                    <a:ext uri="{9D8B030D-6E8A-4147-A177-3AD203B41FA5}">
                      <a16:colId xmlns:a16="http://schemas.microsoft.com/office/drawing/2014/main" val="1666239718"/>
                    </a:ext>
                  </a:extLst>
                </a:gridCol>
                <a:gridCol w="1922828">
                  <a:extLst>
                    <a:ext uri="{9D8B030D-6E8A-4147-A177-3AD203B41FA5}">
                      <a16:colId xmlns:a16="http://schemas.microsoft.com/office/drawing/2014/main" val="3873676244"/>
                    </a:ext>
                  </a:extLst>
                </a:gridCol>
                <a:gridCol w="1800466">
                  <a:extLst>
                    <a:ext uri="{9D8B030D-6E8A-4147-A177-3AD203B41FA5}">
                      <a16:colId xmlns:a16="http://schemas.microsoft.com/office/drawing/2014/main" val="337551855"/>
                    </a:ext>
                  </a:extLst>
                </a:gridCol>
              </a:tblGrid>
              <a:tr h="35452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>
                          <a:solidFill>
                            <a:srgbClr val="FFFFFF"/>
                          </a:solidFill>
                          <a:effectLst/>
                        </a:rPr>
                        <a:t>Model</a:t>
                      </a:r>
                      <a:endParaRPr lang="en-US" sz="150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98016" marR="98016" marT="98016" marB="980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823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>
                          <a:solidFill>
                            <a:srgbClr val="FFFFFF"/>
                          </a:solidFill>
                          <a:effectLst/>
                        </a:rPr>
                        <a:t>Antennae</a:t>
                      </a:r>
                      <a:endParaRPr lang="en-US" sz="150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98016" marR="98016" marT="98016" marB="980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823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>
                          <a:solidFill>
                            <a:srgbClr val="FFFFFF"/>
                          </a:solidFill>
                          <a:effectLst/>
                        </a:rPr>
                        <a:t>GPIO &amp; ADC Pins</a:t>
                      </a:r>
                      <a:endParaRPr lang="en-US" sz="150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98016" marR="98016" marT="98016" marB="980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823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>
                          <a:solidFill>
                            <a:srgbClr val="FFFFFF"/>
                          </a:solidFill>
                          <a:effectLst/>
                        </a:rPr>
                        <a:t>USB</a:t>
                      </a:r>
                      <a:endParaRPr lang="en-US" sz="150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98016" marR="98016" marT="98016" marB="980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823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>
                          <a:solidFill>
                            <a:srgbClr val="FFFFFF"/>
                          </a:solidFill>
                          <a:effectLst/>
                        </a:rPr>
                        <a:t>Flash</a:t>
                      </a:r>
                      <a:endParaRPr lang="en-US" sz="150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98016" marR="98016" marT="98016" marB="980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823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966005"/>
                  </a:ext>
                </a:extLst>
              </a:tr>
              <a:tr h="53949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>
                          <a:solidFill>
                            <a:srgbClr val="F38230"/>
                          </a:solidFill>
                          <a:effectLst/>
                        </a:rPr>
                        <a:t>MOD-WIFI-ESP8266</a:t>
                      </a:r>
                      <a:endParaRPr lang="en-US" sz="1500">
                        <a:solidFill>
                          <a:srgbClr val="F38230"/>
                        </a:solidFill>
                        <a:effectLst/>
                      </a:endParaRPr>
                    </a:p>
                  </a:txBody>
                  <a:tcPr marL="98016" marR="98016" marT="98016" marB="98016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>
                          <a:solidFill>
                            <a:srgbClr val="000000"/>
                          </a:solidFill>
                          <a:effectLst/>
                        </a:rPr>
                        <a:t>PCB trace</a:t>
                      </a:r>
                      <a:endParaRPr lang="en-US" sz="15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8016" marR="98016" marT="98016" marB="98016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en-US" sz="15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8016" marR="98016" marT="98016" marB="98016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>
                          <a:solidFill>
                            <a:srgbClr val="000000"/>
                          </a:solidFill>
                          <a:effectLst/>
                        </a:rPr>
                        <a:t>USB to serial interface</a:t>
                      </a:r>
                      <a:endParaRPr lang="en-US" sz="15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8016" marR="98016" marT="98016" marB="98016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>
                          <a:solidFill>
                            <a:srgbClr val="000000"/>
                          </a:solidFill>
                          <a:effectLst/>
                        </a:rPr>
                        <a:t>2 MiB</a:t>
                      </a:r>
                      <a:endParaRPr lang="en-US" sz="15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8016" marR="98016" marT="98016" marB="98016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745569"/>
                  </a:ext>
                </a:extLst>
              </a:tr>
              <a:tr h="63198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>
                          <a:solidFill>
                            <a:srgbClr val="F38230"/>
                          </a:solidFill>
                          <a:effectLst/>
                        </a:rPr>
                        <a:t>MOD-WIFI-ESP8266-DEV</a:t>
                      </a:r>
                      <a:endParaRPr lang="en-US" sz="1500">
                        <a:solidFill>
                          <a:srgbClr val="F38230"/>
                        </a:solidFill>
                        <a:effectLst/>
                      </a:endParaRPr>
                    </a:p>
                  </a:txBody>
                  <a:tcPr marL="98016" marR="98016" marT="98016" marB="98016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>
                          <a:solidFill>
                            <a:srgbClr val="000000"/>
                          </a:solidFill>
                          <a:effectLst/>
                        </a:rPr>
                        <a:t>PCB trace</a:t>
                      </a:r>
                      <a:endParaRPr lang="en-US" sz="15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8016" marR="98016" marT="98016" marB="98016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>
                          <a:solidFill>
                            <a:srgbClr val="000000"/>
                          </a:solidFill>
                          <a:effectLst/>
                        </a:rPr>
                        <a:t>20</a:t>
                      </a:r>
                      <a:endParaRPr lang="en-US" sz="15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8016" marR="98016" marT="98016" marB="98016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>
                          <a:solidFill>
                            <a:srgbClr val="000000"/>
                          </a:solidFill>
                          <a:effectLst/>
                        </a:rPr>
                        <a:t>USB to serial interface</a:t>
                      </a:r>
                      <a:endParaRPr lang="en-US" sz="15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8016" marR="98016" marT="98016" marB="98016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dirty="0">
                          <a:solidFill>
                            <a:srgbClr val="000000"/>
                          </a:solidFill>
                          <a:effectLst/>
                        </a:rPr>
                        <a:t>2 </a:t>
                      </a:r>
                      <a:r>
                        <a:rPr lang="en-US" sz="1500" b="1" dirty="0" err="1">
                          <a:solidFill>
                            <a:srgbClr val="000000"/>
                          </a:solidFill>
                          <a:effectLst/>
                        </a:rPr>
                        <a:t>MiB</a:t>
                      </a:r>
                      <a:endParaRPr lang="en-US" sz="15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8016" marR="98016" marT="98016" marB="98016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79081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938532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   ESP8266 </a:t>
            </a:r>
            <a:r>
              <a:rPr lang="en-US" b="1" dirty="0" err="1"/>
              <a:t>Opensource</a:t>
            </a:r>
            <a:r>
              <a:rPr lang="en-US" b="1" dirty="0"/>
              <a:t> Community</a:t>
            </a:r>
            <a:br>
              <a:rPr lang="en-US" b="1" dirty="0"/>
            </a:b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350467"/>
              </p:ext>
            </p:extLst>
          </p:nvPr>
        </p:nvGraphicFramePr>
        <p:xfrm>
          <a:off x="326570" y="1507445"/>
          <a:ext cx="9946433" cy="1219612"/>
        </p:xfrm>
        <a:graphic>
          <a:graphicData uri="http://schemas.openxmlformats.org/drawingml/2006/table">
            <a:tbl>
              <a:tblPr/>
              <a:tblGrid>
                <a:gridCol w="1789306">
                  <a:extLst>
                    <a:ext uri="{9D8B030D-6E8A-4147-A177-3AD203B41FA5}">
                      <a16:colId xmlns:a16="http://schemas.microsoft.com/office/drawing/2014/main" val="4196648352"/>
                    </a:ext>
                  </a:extLst>
                </a:gridCol>
                <a:gridCol w="1613884">
                  <a:extLst>
                    <a:ext uri="{9D8B030D-6E8A-4147-A177-3AD203B41FA5}">
                      <a16:colId xmlns:a16="http://schemas.microsoft.com/office/drawing/2014/main" val="2023043074"/>
                    </a:ext>
                  </a:extLst>
                </a:gridCol>
                <a:gridCol w="2490993">
                  <a:extLst>
                    <a:ext uri="{9D8B030D-6E8A-4147-A177-3AD203B41FA5}">
                      <a16:colId xmlns:a16="http://schemas.microsoft.com/office/drawing/2014/main" val="2939136700"/>
                    </a:ext>
                  </a:extLst>
                </a:gridCol>
                <a:gridCol w="1245496">
                  <a:extLst>
                    <a:ext uri="{9D8B030D-6E8A-4147-A177-3AD203B41FA5}">
                      <a16:colId xmlns:a16="http://schemas.microsoft.com/office/drawing/2014/main" val="737316421"/>
                    </a:ext>
                  </a:extLst>
                </a:gridCol>
                <a:gridCol w="1929644">
                  <a:extLst>
                    <a:ext uri="{9D8B030D-6E8A-4147-A177-3AD203B41FA5}">
                      <a16:colId xmlns:a16="http://schemas.microsoft.com/office/drawing/2014/main" val="1717793824"/>
                    </a:ext>
                  </a:extLst>
                </a:gridCol>
                <a:gridCol w="877110">
                  <a:extLst>
                    <a:ext uri="{9D8B030D-6E8A-4147-A177-3AD203B41FA5}">
                      <a16:colId xmlns:a16="http://schemas.microsoft.com/office/drawing/2014/main" val="254193603"/>
                    </a:ext>
                  </a:extLst>
                </a:gridCol>
              </a:tblGrid>
              <a:tr h="49191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</a:rPr>
                        <a:t>Model</a:t>
                      </a:r>
                      <a:endParaRPr lang="en-US" sz="140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91543" marR="91543" marT="91543" marB="915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823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</a:rPr>
                        <a:t>Antennae</a:t>
                      </a:r>
                      <a:endParaRPr lang="en-US" sz="140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91543" marR="91543" marT="91543" marB="915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823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</a:rPr>
                        <a:t>Firmware</a:t>
                      </a:r>
                      <a:endParaRPr lang="en-US" sz="140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91543" marR="91543" marT="91543" marB="915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823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</a:rPr>
                        <a:t>GPIO &amp; ADC Pins</a:t>
                      </a:r>
                      <a:endParaRPr lang="en-US" sz="140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91543" marR="91543" marT="91543" marB="915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823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</a:rPr>
                        <a:t>USB</a:t>
                      </a:r>
                      <a:endParaRPr lang="en-US" sz="140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91543" marR="91543" marT="91543" marB="915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823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</a:rPr>
                        <a:t>Flash</a:t>
                      </a:r>
                      <a:endParaRPr lang="en-US" sz="140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91543" marR="91543" marT="91543" marB="915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823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71641"/>
                  </a:ext>
                </a:extLst>
              </a:tr>
              <a:tr h="49191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dirty="0" err="1">
                          <a:solidFill>
                            <a:srgbClr val="F38230"/>
                          </a:solidFill>
                          <a:effectLst/>
                        </a:rPr>
                        <a:t>NodeMCU</a:t>
                      </a:r>
                      <a:endParaRPr lang="en-US" sz="1400" dirty="0">
                        <a:solidFill>
                          <a:srgbClr val="F38230"/>
                        </a:solidFill>
                        <a:effectLst/>
                      </a:endParaRPr>
                    </a:p>
                  </a:txBody>
                  <a:tcPr marL="91543" marR="91543" marT="91543" marB="91543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PCB trace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1543" marR="91543" marT="91543" marB="91543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Espressif Non-OS SDK, using Lua scripting language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1543" marR="91543" marT="91543" marB="91543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14﻿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1543" marR="91543" marT="91543" marB="91543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</a:rPr>
                        <a:t>USB to serial interface﻿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1543" marR="91543" marT="91543" marB="91543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</a:rPr>
                        <a:t>1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</a:rPr>
                        <a:t>MiB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1543" marR="91543" marT="91543" marB="91543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7531812"/>
                  </a:ext>
                </a:extLst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77334" y="2828836"/>
            <a:ext cx="846666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NodeMCU</a:t>
            </a:r>
            <a:r>
              <a:rPr lang="en-US" dirty="0"/>
              <a:t> is an open source </a:t>
            </a:r>
            <a:r>
              <a:rPr lang="en-US" dirty="0" err="1"/>
              <a:t>Lua</a:t>
            </a:r>
            <a:r>
              <a:rPr lang="en-US" dirty="0"/>
              <a:t> based firmware for the ESP8266 </a:t>
            </a:r>
            <a:r>
              <a:rPr lang="en-US" dirty="0" err="1"/>
              <a:t>WiFi</a:t>
            </a:r>
            <a:r>
              <a:rPr lang="en-US" dirty="0"/>
              <a:t> SOC from </a:t>
            </a:r>
            <a:r>
              <a:rPr lang="en-US" dirty="0" err="1"/>
              <a:t>Espressif</a:t>
            </a:r>
            <a:r>
              <a:rPr lang="en-US" dirty="0"/>
              <a:t> and uses an on-module flash-based SPIFFS file system. </a:t>
            </a:r>
            <a:r>
              <a:rPr lang="en-US" dirty="0" err="1"/>
              <a:t>NodeMCU</a:t>
            </a:r>
            <a:r>
              <a:rPr lang="en-US" dirty="0"/>
              <a:t> is implemented in C and is layered on the </a:t>
            </a:r>
            <a:r>
              <a:rPr lang="en-US" dirty="0" err="1"/>
              <a:t>Espressif</a:t>
            </a:r>
            <a:r>
              <a:rPr lang="en-US" dirty="0"/>
              <a:t> NON-OS SDK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</a:t>
            </a:r>
            <a:r>
              <a:rPr lang="en-US" dirty="0" err="1"/>
              <a:t>NodeMCU</a:t>
            </a:r>
            <a:r>
              <a:rPr lang="en-US" dirty="0"/>
              <a:t> programming model is similar to that of Node.js, only in </a:t>
            </a:r>
            <a:r>
              <a:rPr lang="en-US" dirty="0" err="1"/>
              <a:t>Lua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7872530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ESP32 Series </a:t>
            </a:r>
            <a:r>
              <a:rPr lang="en-US" b="1" dirty="0" err="1"/>
              <a:t>SoCs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30221"/>
            <a:ext cx="8596668" cy="4511142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32-bit MCU &amp; 2.4 GHz Wi-Fi &amp; Bluetooth/Bluetooth LE</a:t>
            </a:r>
            <a:endParaRPr lang="en-US" dirty="0"/>
          </a:p>
          <a:p>
            <a:r>
              <a:rPr lang="en-US" dirty="0"/>
              <a:t>Two or one CPU core(s) with adjustable clock frequency, ranging from 80 MHz to 240 MHz</a:t>
            </a:r>
          </a:p>
          <a:p>
            <a:r>
              <a:rPr lang="en-US" dirty="0"/>
              <a:t>+19.5 </a:t>
            </a:r>
            <a:r>
              <a:rPr lang="en-US" dirty="0" err="1"/>
              <a:t>dBm</a:t>
            </a:r>
            <a:r>
              <a:rPr lang="en-US" dirty="0"/>
              <a:t> output power ensures a good physical range</a:t>
            </a:r>
          </a:p>
          <a:p>
            <a:r>
              <a:rPr lang="en-US" dirty="0"/>
              <a:t>Classic Bluetooth for legacy connections, also supporting L2CAP, SDP, GAP, SMP, AVDTP, AVCTP, A2DP (SNK) and AVRCP (CT)</a:t>
            </a:r>
          </a:p>
          <a:p>
            <a:r>
              <a:rPr lang="en-US" dirty="0"/>
              <a:t>Support for Bluetooth Low Energy (Bluetooth LE) profiles including L2CAP, GAP, GATT, SMP, and GATT-based profiles like </a:t>
            </a:r>
            <a:r>
              <a:rPr lang="en-US" dirty="0" err="1"/>
              <a:t>BluFi</a:t>
            </a:r>
            <a:r>
              <a:rPr lang="en-US" dirty="0"/>
              <a:t>, SPP-like, </a:t>
            </a:r>
            <a:r>
              <a:rPr lang="en-US" dirty="0" err="1"/>
              <a:t>etc</a:t>
            </a:r>
            <a:endParaRPr lang="en-US" dirty="0"/>
          </a:p>
          <a:p>
            <a:r>
              <a:rPr lang="en-US" dirty="0"/>
              <a:t>Bluetooth Low Energy (Bluetooth LE) connects to smart phones, broadcasting low-energy beacons for easy detection</a:t>
            </a:r>
          </a:p>
          <a:p>
            <a:r>
              <a:rPr lang="en-US" dirty="0"/>
              <a:t>Sleep current is less than 5 </a:t>
            </a:r>
            <a:r>
              <a:rPr lang="el-GR" dirty="0"/>
              <a:t>μ</a:t>
            </a:r>
            <a:r>
              <a:rPr lang="en-US" dirty="0"/>
              <a:t>A, making it suitable for battery-powered and wearable-electronics applications</a:t>
            </a:r>
          </a:p>
          <a:p>
            <a:r>
              <a:rPr lang="en-US" dirty="0"/>
              <a:t>Peripherals include capacitive touch sensors, Hall sensor, low-noise sense amplifiers, SD card interface, Ethernet, high-speed SPI, UART, I2S and I2C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612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TelosB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pic>
        <p:nvPicPr>
          <p:cNvPr id="1026" name="Picture 2" descr="Wireless Sensor Networks :: TelosB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8735" y="2159925"/>
            <a:ext cx="5810534" cy="388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9690" y="1852799"/>
            <a:ext cx="3199200" cy="5005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497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20620"/>
          </a:xfrm>
        </p:spPr>
        <p:txBody>
          <a:bodyPr/>
          <a:lstStyle/>
          <a:p>
            <a:r>
              <a:rPr lang="en-US" dirty="0" err="1"/>
              <a:t>Zolertia</a:t>
            </a:r>
            <a:r>
              <a:rPr lang="en-US" dirty="0"/>
              <a:t> </a:t>
            </a:r>
            <a:r>
              <a:rPr lang="en-US" dirty="0" smtClean="0"/>
              <a:t>Z1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4738" y="1530220"/>
            <a:ext cx="6469915" cy="4511142"/>
          </a:xfrm>
        </p:spPr>
        <p:txBody>
          <a:bodyPr/>
          <a:lstStyle/>
          <a:p>
            <a:pPr algn="just"/>
            <a:r>
              <a:rPr lang="en-US" dirty="0"/>
              <a:t>The </a:t>
            </a:r>
            <a:r>
              <a:rPr lang="en-US" dirty="0" err="1"/>
              <a:t>Zolertia</a:t>
            </a:r>
            <a:r>
              <a:rPr lang="en-US" dirty="0"/>
              <a:t> Z12 is a general purpose development board targeting wireless sensor networks and heterogeneous </a:t>
            </a:r>
            <a:r>
              <a:rPr lang="en-US" dirty="0" err="1"/>
              <a:t>IoT</a:t>
            </a:r>
            <a:r>
              <a:rPr lang="en-US" dirty="0"/>
              <a:t> applications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It is equipped with two on-board digital sensors (an accelerometer and a temperature sensor), and uses </a:t>
            </a:r>
            <a:r>
              <a:rPr lang="en-US" dirty="0" err="1"/>
              <a:t>Phidget</a:t>
            </a:r>
            <a:r>
              <a:rPr lang="en-US" dirty="0"/>
              <a:t> Sensors connectors to easily extend connected devices such as sensors and actuators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Applications</a:t>
            </a:r>
          </a:p>
          <a:p>
            <a:pPr lvl="1" algn="just"/>
            <a:r>
              <a:rPr lang="en-US" dirty="0" smtClean="0"/>
              <a:t>Smart </a:t>
            </a:r>
            <a:r>
              <a:rPr lang="en-US" dirty="0"/>
              <a:t>cities: Smart traffic lights, smart garbage bins or connected </a:t>
            </a:r>
            <a:r>
              <a:rPr lang="en-US" dirty="0" err="1"/>
              <a:t>parkings</a:t>
            </a:r>
            <a:r>
              <a:rPr lang="en-US" dirty="0"/>
              <a:t> are helping the grow of cities by improving efficiency of services and the management of city’s assets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Smart building</a:t>
            </a:r>
            <a:r>
              <a:rPr lang="en-US" dirty="0"/>
              <a:t>: Power consumption, space utilization, and worker production.</a:t>
            </a:r>
            <a:br>
              <a:rPr lang="en-US" dirty="0"/>
            </a:b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4946" y="1608810"/>
            <a:ext cx="5134201" cy="265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558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358" y="122761"/>
            <a:ext cx="8596668" cy="782308"/>
          </a:xfrm>
        </p:spPr>
        <p:txBody>
          <a:bodyPr/>
          <a:lstStyle/>
          <a:p>
            <a:r>
              <a:rPr lang="en-US" dirty="0" err="1" smtClean="0"/>
              <a:t>Zoltria</a:t>
            </a:r>
            <a:r>
              <a:rPr lang="en-US" dirty="0" smtClean="0"/>
              <a:t> Z1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50" y="869521"/>
            <a:ext cx="6140401" cy="3569601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5799" y="355420"/>
            <a:ext cx="6166201" cy="459780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548" y="4439122"/>
            <a:ext cx="6955696" cy="2295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0098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Arduino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270000"/>
            <a:ext cx="8596668" cy="4972180"/>
          </a:xfrm>
        </p:spPr>
        <p:txBody>
          <a:bodyPr/>
          <a:lstStyle/>
          <a:p>
            <a:pPr algn="just"/>
            <a:r>
              <a:rPr lang="en-US" dirty="0"/>
              <a:t>The Arduino project started in Italy in 2005 as a program for students at the Ivrea Interaction Design Institute</a:t>
            </a:r>
            <a:r>
              <a:rPr lang="en-US" dirty="0" smtClean="0"/>
              <a:t>.</a:t>
            </a:r>
            <a:endParaRPr lang="fa-IR" dirty="0" smtClean="0"/>
          </a:p>
          <a:p>
            <a:pPr algn="just"/>
            <a:r>
              <a:rPr lang="en-US" dirty="0"/>
              <a:t>One of the ﬁrst Arduino boards built for the </a:t>
            </a:r>
            <a:r>
              <a:rPr lang="en-US" dirty="0" err="1"/>
              <a:t>IoT</a:t>
            </a:r>
            <a:r>
              <a:rPr lang="en-US" dirty="0"/>
              <a:t> ecosystem was </a:t>
            </a:r>
            <a:r>
              <a:rPr lang="en-US" dirty="0" smtClean="0"/>
              <a:t>the</a:t>
            </a:r>
            <a:r>
              <a:rPr lang="fa-IR" dirty="0" smtClean="0"/>
              <a:t> </a:t>
            </a:r>
            <a:r>
              <a:rPr lang="en-US" dirty="0" smtClean="0"/>
              <a:t>Arduino Yun</a:t>
            </a:r>
            <a:r>
              <a:rPr lang="fa-IR" dirty="0" smtClean="0"/>
              <a:t>.</a:t>
            </a:r>
          </a:p>
          <a:p>
            <a:pPr algn="just"/>
            <a:r>
              <a:rPr lang="en-US" dirty="0"/>
              <a:t> </a:t>
            </a:r>
            <a:r>
              <a:rPr lang="en-US" dirty="0" smtClean="0"/>
              <a:t>This</a:t>
            </a:r>
            <a:r>
              <a:rPr lang="fa-IR" dirty="0" smtClean="0"/>
              <a:t> </a:t>
            </a:r>
            <a:r>
              <a:rPr lang="en-US" dirty="0" smtClean="0"/>
              <a:t>is</a:t>
            </a:r>
            <a:r>
              <a:rPr lang="fa-IR" dirty="0" smtClean="0"/>
              <a:t> </a:t>
            </a:r>
            <a:r>
              <a:rPr lang="en-US" dirty="0" smtClean="0"/>
              <a:t>a</a:t>
            </a:r>
            <a:r>
              <a:rPr lang="fa-IR" dirty="0" smtClean="0"/>
              <a:t> </a:t>
            </a:r>
            <a:r>
              <a:rPr lang="en-US" dirty="0" smtClean="0"/>
              <a:t>microcontroller</a:t>
            </a:r>
            <a:r>
              <a:rPr lang="fa-IR" dirty="0" smtClean="0"/>
              <a:t> </a:t>
            </a:r>
            <a:r>
              <a:rPr lang="en-US" dirty="0" smtClean="0"/>
              <a:t>board based</a:t>
            </a:r>
            <a:r>
              <a:rPr lang="fa-IR" dirty="0" smtClean="0"/>
              <a:t> </a:t>
            </a:r>
            <a:r>
              <a:rPr lang="en-US" dirty="0" smtClean="0"/>
              <a:t> on </a:t>
            </a:r>
            <a:r>
              <a:rPr lang="en-US" dirty="0"/>
              <a:t>the ATmega32u4 and the Atheros AR9331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The Atheros processor runs a Linux distribution, based on OpenWrt,5 called </a:t>
            </a:r>
            <a:r>
              <a:rPr lang="en-US" dirty="0" err="1"/>
              <a:t>Linino</a:t>
            </a:r>
            <a:r>
              <a:rPr lang="en-US" dirty="0"/>
              <a:t> OS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The board has built-in Ethernet and Wi-Fi communication interfaces, a USB-A port, a micro-SD card slot, 20 digital input/output pins a 16 MHz crystal oscillator, a micro USB connection, an ICSP header, and three reset buttons</a:t>
            </a:r>
            <a:r>
              <a:rPr lang="en-US" dirty="0" smtClean="0"/>
              <a:t>.</a:t>
            </a:r>
            <a:endParaRPr lang="fa-IR" dirty="0" smtClean="0"/>
          </a:p>
          <a:p>
            <a:pPr algn="just"/>
            <a:r>
              <a:rPr lang="en-US" dirty="0"/>
              <a:t>Arduino boards are able to read inputs - light on a sensor, a finger on a button, or a Twitter message - and turn it into an output - activating a motor, turning on an LED, publishing something online.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5196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89722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Why Arduino?</a:t>
            </a:r>
            <a:br>
              <a:rPr lang="en-US" b="1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979714"/>
            <a:ext cx="8596668" cy="5061649"/>
          </a:xfrm>
        </p:spPr>
        <p:txBody>
          <a:bodyPr/>
          <a:lstStyle/>
          <a:p>
            <a:pPr algn="just"/>
            <a:r>
              <a:rPr lang="en-US" dirty="0"/>
              <a:t>Inexpensive - Arduino boards are relatively inexpensive compared to other microcontroller platforms. The least expensive version of the Arduino module can be assembled by hand, and even the pre-assembled Arduino modules cost less than </a:t>
            </a:r>
            <a:r>
              <a:rPr lang="en-US" dirty="0" smtClean="0"/>
              <a:t>$50</a:t>
            </a:r>
            <a:r>
              <a:rPr lang="fa-IR" dirty="0" smtClean="0"/>
              <a:t>.</a:t>
            </a:r>
          </a:p>
          <a:p>
            <a:pPr algn="just"/>
            <a:r>
              <a:rPr lang="en-US" dirty="0"/>
              <a:t>Cross-platform - The Arduino Software (IDE) runs on Windows, Macintosh OSX, and Linux operating systems. Most microcontroller systems are limited to Windows</a:t>
            </a:r>
            <a:r>
              <a:rPr lang="en-US" dirty="0" smtClean="0"/>
              <a:t>.</a:t>
            </a:r>
            <a:endParaRPr lang="fa-IR" dirty="0" smtClean="0"/>
          </a:p>
          <a:p>
            <a:pPr algn="just"/>
            <a:r>
              <a:rPr lang="en-US" dirty="0"/>
              <a:t>Simple, clear programming environment - The Arduino Software (IDE) is easy-to-use for beginners, yet flexible enough for advanced users to take advantage of as well</a:t>
            </a:r>
            <a:r>
              <a:rPr lang="en-US" dirty="0" smtClean="0"/>
              <a:t>.</a:t>
            </a:r>
            <a:endParaRPr lang="fa-IR" dirty="0" smtClean="0"/>
          </a:p>
          <a:p>
            <a:pPr algn="just"/>
            <a:r>
              <a:rPr lang="en-US" dirty="0"/>
              <a:t>Open source and extensible software - The Arduino software is published as open source tools, available for extension by experienced programmers. The language can be expanded through C++ </a:t>
            </a:r>
            <a:r>
              <a:rPr lang="en-US" dirty="0" smtClean="0"/>
              <a:t>libraries</a:t>
            </a:r>
            <a:r>
              <a:rPr lang="fa-IR" dirty="0" smtClean="0"/>
              <a:t>.</a:t>
            </a:r>
          </a:p>
          <a:p>
            <a:pPr algn="just"/>
            <a:r>
              <a:rPr lang="en-US" dirty="0"/>
              <a:t>Open source and extensible hardware - The plans of the Arduino boards are published under a Creative Commons license, so experienced circuit designers can make their own version of the module, extending it and improving it.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55224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105566</TotalTime>
  <Words>2910</Words>
  <Application>Microsoft Office PowerPoint</Application>
  <PresentationFormat>Widescreen</PresentationFormat>
  <Paragraphs>459</Paragraphs>
  <Slides>44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4" baseType="lpstr">
      <vt:lpstr>Arial</vt:lpstr>
      <vt:lpstr>Calibri</vt:lpstr>
      <vt:lpstr>SFMono-Regular</vt:lpstr>
      <vt:lpstr>Tahoma</vt:lpstr>
      <vt:lpstr>Times New Roman</vt:lpstr>
      <vt:lpstr>Trebuchet MS</vt:lpstr>
      <vt:lpstr>Tw Cen MT (Body)</vt:lpstr>
      <vt:lpstr>Wingdings</vt:lpstr>
      <vt:lpstr>Wingdings 3</vt:lpstr>
      <vt:lpstr>Facet</vt:lpstr>
      <vt:lpstr>IoT Hardware Platforms</vt:lpstr>
      <vt:lpstr>Rererences</vt:lpstr>
      <vt:lpstr>Hardware for the IoT</vt:lpstr>
      <vt:lpstr>Hardware Platforms: TelosB</vt:lpstr>
      <vt:lpstr>TelosB</vt:lpstr>
      <vt:lpstr>Zolertia Z1</vt:lpstr>
      <vt:lpstr>Zoltria Z1</vt:lpstr>
      <vt:lpstr>Arduino</vt:lpstr>
      <vt:lpstr>Why Arduino?  </vt:lpstr>
      <vt:lpstr>Arduino</vt:lpstr>
      <vt:lpstr>Arduino</vt:lpstr>
      <vt:lpstr>OpenMote</vt:lpstr>
      <vt:lpstr>PowerPoint Presentation</vt:lpstr>
      <vt:lpstr>Raspberry Pi</vt:lpstr>
      <vt:lpstr> Raspberry Pi Roadmap</vt:lpstr>
      <vt:lpstr>Raspberry Pi Board Configurations</vt:lpstr>
      <vt:lpstr>Raspberry Pi Board Configurations</vt:lpstr>
      <vt:lpstr>Raspberry Pi 1 </vt:lpstr>
      <vt:lpstr>Raspberry Pi 1 </vt:lpstr>
      <vt:lpstr>Raspberry Pi 2 </vt:lpstr>
      <vt:lpstr>Raspberry Pi 2 </vt:lpstr>
      <vt:lpstr>Raspberry Pi 3 </vt:lpstr>
      <vt:lpstr>Raspberry Pi 3 </vt:lpstr>
      <vt:lpstr>Operating systems</vt:lpstr>
      <vt:lpstr>Raspberry Pi 4 </vt:lpstr>
      <vt:lpstr>Raspberry Pi 4 </vt:lpstr>
      <vt:lpstr>Raspberry Pi 4 Benchmarks</vt:lpstr>
      <vt:lpstr>Raspberry Pi 4 Benchmarks</vt:lpstr>
      <vt:lpstr>Raspberry Pi 4 Benchmarks</vt:lpstr>
      <vt:lpstr>Raspberry Pi 4 Benchmarks</vt:lpstr>
      <vt:lpstr>Raspberry Pi 5</vt:lpstr>
      <vt:lpstr>Build a Raspberry Pi cluster computer</vt:lpstr>
      <vt:lpstr>Build a Raspberry Pi cluster computer</vt:lpstr>
      <vt:lpstr>750-node Raspberry Pi clusters</vt:lpstr>
      <vt:lpstr>ESP Modules</vt:lpstr>
      <vt:lpstr>ESP Modules</vt:lpstr>
      <vt:lpstr>ESP8266</vt:lpstr>
      <vt:lpstr>Manufacturers of Modules and Boards  </vt:lpstr>
      <vt:lpstr>  Espressif Systems</vt:lpstr>
      <vt:lpstr>Ai-Thinker </vt:lpstr>
      <vt:lpstr>WeMos </vt:lpstr>
      <vt:lpstr>  Adafruit and Olimex </vt:lpstr>
      <vt:lpstr>   ESP8266 Opensource Community </vt:lpstr>
      <vt:lpstr>ESP32 Series SoCs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Internet of things</dc:title>
  <dc:creator>star</dc:creator>
  <cp:lastModifiedBy>star</cp:lastModifiedBy>
  <cp:revision>989</cp:revision>
  <dcterms:created xsi:type="dcterms:W3CDTF">2020-09-18T06:43:52Z</dcterms:created>
  <dcterms:modified xsi:type="dcterms:W3CDTF">2025-11-03T05:11:55Z</dcterms:modified>
</cp:coreProperties>
</file>