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EF030-430E-4DC2-9E26-3900D261ABCF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97B83-1BE8-4D6F-BBA4-2C9EEF62D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47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7FCC9-8EC0-4810-B34A-AAE309FE0D6F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6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03AA8-DCC6-482D-AB14-3CC564BFEB3B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17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CBB2-B7F9-4C2E-996C-E6B61FCEB57A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2462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0635F-1B15-4FB5-B022-72A627723411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45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144D-FA60-4A24-88FD-EE0C06AF07AD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8070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E6BE-F5E1-4A2C-9E8F-B48B192EF06D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83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66E8-E087-4134-94BF-C0493FA490CA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33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03B2-77D2-4FC8-A787-96478ECC00CD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7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E5614-F8A8-4B24-8615-4EC3BE9D6C28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2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0CD3-4F51-4983-AA2E-69701CAB345E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3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B004-3D68-4359-B35E-633B7FFD1413}" type="datetime1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6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FE75-957D-4AF0-A488-03097293CFCB}" type="datetime1">
              <a:rPr lang="en-US" smtClean="0"/>
              <a:t>10/26/2025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60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B18F-9D92-47B1-B46B-A8D65BC5B6E6}" type="datetime1">
              <a:rPr lang="en-US" smtClean="0"/>
              <a:t>10/26/2025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7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4266-676F-4495-84D2-41D6C6F3FF0C}" type="datetime1">
              <a:rPr lang="en-US" smtClean="0"/>
              <a:t>10/26/2025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61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F30D0-A291-49F2-BFA1-BABEA4A19E2F}" type="datetime1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05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057-3143-4546-B0CB-CAE824DB7492}" type="datetime1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0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B8142-8B03-408E-8B69-95CDC62AB01C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3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topics/engineering/greenhouse-gas" TargetMode="External"/><Relationship Id="rId2" Type="http://schemas.openxmlformats.org/officeDocument/2006/relationships/hyperlink" Target="https://www.sciencedirect.com/topics/engineering/energy-engineering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535" y="611085"/>
            <a:ext cx="9144000" cy="2387600"/>
          </a:xfrm>
        </p:spPr>
        <p:txBody>
          <a:bodyPr/>
          <a:lstStyle/>
          <a:p>
            <a:pPr algn="ctr"/>
            <a:r>
              <a:rPr lang="en-US" dirty="0"/>
              <a:t>Sensors, Endpoints, and Power</a:t>
            </a:r>
            <a:br>
              <a:rPr lang="en-US" dirty="0"/>
            </a:br>
            <a:r>
              <a:rPr lang="en-US" dirty="0"/>
              <a:t>Systems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8535" y="3814859"/>
            <a:ext cx="7766936" cy="1096899"/>
          </a:xfrm>
        </p:spPr>
        <p:txBody>
          <a:bodyPr/>
          <a:lstStyle/>
          <a:p>
            <a:r>
              <a:rPr lang="en-US" dirty="0" smtClean="0"/>
              <a:t>By: Mahmood Ahmadi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1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84246"/>
            <a:ext cx="8596668" cy="752669"/>
          </a:xfrm>
        </p:spPr>
        <p:txBody>
          <a:bodyPr/>
          <a:lstStyle/>
          <a:p>
            <a:r>
              <a:rPr lang="en-US" dirty="0"/>
              <a:t>PIR sensors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36915"/>
            <a:ext cx="8596668" cy="4604448"/>
          </a:xfrm>
        </p:spPr>
        <p:txBody>
          <a:bodyPr/>
          <a:lstStyle/>
          <a:p>
            <a:pPr algn="just"/>
            <a:r>
              <a:rPr lang="en-US" dirty="0"/>
              <a:t>Pyroelectric Infrared (PIR) sensors contain two slots filled with material that reacts to IR radiation and heat. </a:t>
            </a:r>
            <a:endParaRPr lang="en-US" dirty="0" smtClean="0"/>
          </a:p>
          <a:p>
            <a:pPr algn="just"/>
            <a:r>
              <a:rPr lang="en-US" dirty="0"/>
              <a:t>Typical use cases are security, or warm-body movement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In its simplest form, a Fresnel lens sits on top of the PIR sensor, allowing both slots to form a widening arc outward. These two arcs create detection zones. When a warm body enters one of the arcs, or leaves one, it generates a signal that is sampled. </a:t>
            </a:r>
            <a:endParaRPr lang="en-US" dirty="0" smtClean="0"/>
          </a:p>
          <a:p>
            <a:pPr algn="just"/>
            <a:r>
              <a:rPr lang="en-US" dirty="0"/>
              <a:t>The PIR sensors use a crystalline material that generates current when subjected to IR radiation. A Field Effect Transistor (FET) detects the change in current, and sends the signal to an amplification unit. PIR sensors respond well in the 8 to 14 um range, which is typical of a human body.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2050" name="Picture 2" descr="PIR 001 PIR Sensor Module, Rs 150 /piece Aditya Electronics Enterprises |  ID: 166290254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140" y="5084713"/>
            <a:ext cx="2785501" cy="155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84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3967"/>
          </a:xfrm>
        </p:spPr>
        <p:txBody>
          <a:bodyPr/>
          <a:lstStyle/>
          <a:p>
            <a:r>
              <a:rPr lang="en-US" dirty="0"/>
              <a:t>LiDAR and active sensing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59633"/>
            <a:ext cx="8596668" cy="4884366"/>
          </a:xfrm>
        </p:spPr>
        <p:txBody>
          <a:bodyPr/>
          <a:lstStyle/>
          <a:p>
            <a:pPr algn="just"/>
            <a:r>
              <a:rPr lang="en-US" dirty="0"/>
              <a:t>P</a:t>
            </a:r>
            <a:r>
              <a:rPr lang="en-US" dirty="0" smtClean="0"/>
              <a:t>assive </a:t>
            </a:r>
            <a:r>
              <a:rPr lang="en-US" dirty="0"/>
              <a:t>sensors that simply respond to environmental changes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Active sensing involves broadcasting a signal that is referenced to measure the environment either spatially or </a:t>
            </a:r>
            <a:r>
              <a:rPr lang="en-US" dirty="0" err="1"/>
              <a:t>sensorily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LiDAR stands for Light Detecting and Ranging. This type of sensor measures the distance to a target by measuring a laser pulse reflection on the target. Where a PIR sensor will detect movement within a range, LiDAR is capable of measuring a range. </a:t>
            </a:r>
            <a:endParaRPr lang="en-US" dirty="0" smtClean="0"/>
          </a:p>
          <a:p>
            <a:pPr algn="just"/>
            <a:r>
              <a:rPr lang="en-US" dirty="0"/>
              <a:t>They are used to analyze gases, atmospheres, cloud formations and compositions, particulates, the speed of moving objects, and so on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LiDAR is an active sensor technology, and broadcasts laser energy. As a laser hits an object, some of the energy will be reflected back towards the LiDAR emitter. </a:t>
            </a:r>
            <a:endParaRPr lang="en-US" dirty="0" smtClean="0"/>
          </a:p>
          <a:p>
            <a:pPr algn="just"/>
            <a:r>
              <a:rPr lang="en-US" dirty="0"/>
              <a:t>To calculate the distance to an object, the equation is relatively simple: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721" y="5510266"/>
            <a:ext cx="4592401" cy="63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41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83298"/>
          </a:xfrm>
        </p:spPr>
        <p:txBody>
          <a:bodyPr/>
          <a:lstStyle/>
          <a:p>
            <a:r>
              <a:rPr lang="en-US" dirty="0"/>
              <a:t>LiDAR and active sensing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92899"/>
            <a:ext cx="5968367" cy="4329403"/>
          </a:xfrm>
        </p:spPr>
        <p:txBody>
          <a:bodyPr/>
          <a:lstStyle/>
          <a:p>
            <a:r>
              <a:rPr lang="en-US" b="1" dirty="0" smtClean="0"/>
              <a:t>Agriculture</a:t>
            </a:r>
          </a:p>
          <a:p>
            <a:pPr lvl="1"/>
            <a:r>
              <a:rPr lang="en-US" b="1" dirty="0"/>
              <a:t>Agricultural </a:t>
            </a:r>
            <a:r>
              <a:rPr lang="en-US" b="1" dirty="0" smtClean="0"/>
              <a:t>robots</a:t>
            </a:r>
          </a:p>
          <a:p>
            <a:pPr lvl="1"/>
            <a:r>
              <a:rPr lang="en-US" b="1" dirty="0"/>
              <a:t>Lidar is now used to monitor insects in the field</a:t>
            </a:r>
            <a:r>
              <a:rPr lang="en-US" b="1" dirty="0" smtClean="0"/>
              <a:t>.</a:t>
            </a:r>
          </a:p>
          <a:p>
            <a:pPr lvl="1"/>
            <a:r>
              <a:rPr lang="en-US" dirty="0"/>
              <a:t>Lidar is useful in GPS-denied </a:t>
            </a:r>
            <a:r>
              <a:rPr lang="en-US" dirty="0" smtClean="0"/>
              <a:t>situations</a:t>
            </a:r>
          </a:p>
          <a:p>
            <a:r>
              <a:rPr lang="en-US" b="1" dirty="0"/>
              <a:t>Autonomous </a:t>
            </a:r>
            <a:r>
              <a:rPr lang="en-US" b="1" dirty="0" smtClean="0"/>
              <a:t>vehicles</a:t>
            </a:r>
            <a:r>
              <a:rPr lang="en-US" b="1" dirty="0"/>
              <a:t>: Adaptive Cruise Control (ACC), </a:t>
            </a:r>
            <a:r>
              <a:rPr lang="en-US" b="1" dirty="0" smtClean="0"/>
              <a:t>and Emergency </a:t>
            </a:r>
            <a:r>
              <a:rPr lang="en-US" b="1" dirty="0"/>
              <a:t>Brake </a:t>
            </a:r>
            <a:r>
              <a:rPr lang="en-US" b="1" dirty="0" smtClean="0"/>
              <a:t>Assist </a:t>
            </a:r>
          </a:p>
          <a:p>
            <a:r>
              <a:rPr lang="en-US" b="1" dirty="0" smtClean="0"/>
              <a:t>Archaeology</a:t>
            </a:r>
          </a:p>
          <a:p>
            <a:r>
              <a:rPr lang="en-US" b="1" dirty="0"/>
              <a:t>Object detection for transportation </a:t>
            </a:r>
            <a:r>
              <a:rPr lang="en-US" b="1" dirty="0" smtClean="0"/>
              <a:t>systems</a:t>
            </a:r>
          </a:p>
          <a:p>
            <a:r>
              <a:rPr lang="en-US" b="1" dirty="0" smtClean="0"/>
              <a:t>Mining</a:t>
            </a:r>
          </a:p>
          <a:p>
            <a:r>
              <a:rPr lang="en-US" b="1" dirty="0" smtClean="0"/>
              <a:t>Military</a:t>
            </a:r>
          </a:p>
          <a:p>
            <a:endParaRPr lang="en-US" b="1" dirty="0"/>
          </a:p>
          <a:p>
            <a:pPr lvl="1"/>
            <a:endParaRPr lang="en-US" b="1" dirty="0" smtClean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6875" y="1220231"/>
            <a:ext cx="2246374" cy="487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40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32588"/>
          </a:xfrm>
        </p:spPr>
        <p:txBody>
          <a:bodyPr/>
          <a:lstStyle/>
          <a:p>
            <a:r>
              <a:rPr lang="en-US" dirty="0"/>
              <a:t>MEMS sensors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54155"/>
            <a:ext cx="8596668" cy="4287207"/>
          </a:xfrm>
        </p:spPr>
        <p:txBody>
          <a:bodyPr/>
          <a:lstStyle/>
          <a:p>
            <a:pPr algn="just"/>
            <a:r>
              <a:rPr lang="en-US" dirty="0"/>
              <a:t>Micro-electromechanical systems (MEMS) have been in the industry since they were first produced in the </a:t>
            </a:r>
            <a:r>
              <a:rPr lang="en-US" dirty="0" smtClean="0"/>
              <a:t>1980s</a:t>
            </a:r>
          </a:p>
          <a:p>
            <a:pPr algn="just"/>
            <a:r>
              <a:rPr lang="en-US" dirty="0"/>
              <a:t>Typically, these sensors are in the 1 to 100 um geometry range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MEMS mechanical structures can spin, stretch, bend, move, or alter form, which in turn affects an electrical signal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MEMS devices are manufactured in a typical silicon fabrication process using multiple masks, lithography, deposition, and etching processes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MEMS silicon dies are then packaged with other components such as operational amplifiers, analog to digital converters, and support circuitry.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31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7273"/>
          </a:xfrm>
        </p:spPr>
        <p:txBody>
          <a:bodyPr/>
          <a:lstStyle/>
          <a:p>
            <a:r>
              <a:rPr lang="en-US" dirty="0"/>
              <a:t>MEMS </a:t>
            </a:r>
            <a:r>
              <a:rPr lang="en-US" dirty="0" smtClean="0"/>
              <a:t>accelerometers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70181"/>
            <a:ext cx="8596668" cy="437118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Accelerometers and gyroscopes </a:t>
            </a:r>
            <a:r>
              <a:rPr lang="en-US" dirty="0"/>
              <a:t>are common in many mobile devices today, and are used in positioning and movement tracking, such as with pedometers and fitness trackers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Gyroscopes detect rotational motion, and accelerometers respond to changes in linear motion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Typically, a central mass that is fixed to a calibrated location via a spring will respond to changes in acceleration that are measured by varying capacitance in a MEMS circuit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Engineering</a:t>
            </a:r>
            <a:r>
              <a:rPr lang="en-US" dirty="0" smtClean="0"/>
              <a:t>: </a:t>
            </a:r>
            <a:r>
              <a:rPr lang="en-US" dirty="0"/>
              <a:t>vehicle acceleration, measure vibration on cars, machines, </a:t>
            </a:r>
            <a:r>
              <a:rPr lang="en-US" dirty="0" smtClean="0"/>
              <a:t>buildings</a:t>
            </a:r>
            <a:r>
              <a:rPr lang="en-US" dirty="0"/>
              <a:t>, scientific research of </a:t>
            </a:r>
            <a:r>
              <a:rPr lang="en-US" dirty="0" smtClean="0"/>
              <a:t>earthquakes.</a:t>
            </a:r>
          </a:p>
          <a:p>
            <a:pPr algn="just"/>
            <a:r>
              <a:rPr lang="en-US" b="1" dirty="0"/>
              <a:t>Industry: machinery health </a:t>
            </a:r>
            <a:r>
              <a:rPr lang="en-US" b="1" dirty="0" smtClean="0"/>
              <a:t>monitoring, </a:t>
            </a:r>
          </a:p>
          <a:p>
            <a:pPr algn="just"/>
            <a:r>
              <a:rPr lang="en-US" dirty="0"/>
              <a:t>Human </a:t>
            </a:r>
            <a:r>
              <a:rPr lang="en-US" dirty="0" smtClean="0"/>
              <a:t>activities: </a:t>
            </a:r>
            <a:r>
              <a:rPr lang="en-US" dirty="0"/>
              <a:t>walking, </a:t>
            </a:r>
            <a:r>
              <a:rPr lang="en-US" dirty="0" smtClean="0"/>
              <a:t>running, sport</a:t>
            </a:r>
          </a:p>
          <a:p>
            <a:pPr algn="just"/>
            <a:r>
              <a:rPr lang="en-US" b="1" dirty="0"/>
              <a:t>Medical </a:t>
            </a:r>
            <a:r>
              <a:rPr lang="en-US" b="1" dirty="0" smtClean="0"/>
              <a:t>applications</a:t>
            </a:r>
          </a:p>
          <a:p>
            <a:endParaRPr lang="en-US" b="1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0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MEMS </a:t>
            </a:r>
            <a:r>
              <a:rPr lang="en-US" dirty="0" smtClean="0"/>
              <a:t>accelerometers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0779" y="2151880"/>
            <a:ext cx="6787264" cy="350247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447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Mem-microphones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43609"/>
            <a:ext cx="8596668" cy="4599992"/>
          </a:xfrm>
        </p:spPr>
        <p:txBody>
          <a:bodyPr/>
          <a:lstStyle/>
          <a:p>
            <a:pPr algn="just"/>
            <a:r>
              <a:rPr lang="en-US" dirty="0"/>
              <a:t>MEMS devices can also be used for sound and vibration detection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 These types of MEMS devices are related to the </a:t>
            </a:r>
            <a:r>
              <a:rPr lang="en-US" dirty="0" smtClean="0"/>
              <a:t>accelerometers.</a:t>
            </a:r>
          </a:p>
          <a:p>
            <a:pPr algn="just"/>
            <a:r>
              <a:rPr lang="en-US" dirty="0"/>
              <a:t>For </a:t>
            </a:r>
            <a:r>
              <a:rPr lang="en-US" dirty="0" err="1"/>
              <a:t>IoT</a:t>
            </a:r>
            <a:r>
              <a:rPr lang="en-US" dirty="0"/>
              <a:t> deployments, sound and vibration measurements are common in the industrial </a:t>
            </a:r>
            <a:r>
              <a:rPr lang="en-US" dirty="0" err="1"/>
              <a:t>IoT</a:t>
            </a:r>
            <a:r>
              <a:rPr lang="en-US" dirty="0"/>
              <a:t> and predictive maintenance applications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A MEMS sound or vibration unit will typically be used to monitor the health and safety of such equipment. </a:t>
            </a:r>
            <a:endParaRPr lang="en-US" dirty="0" smtClean="0"/>
          </a:p>
          <a:p>
            <a:pPr algn="just"/>
            <a:r>
              <a:rPr lang="en-US" dirty="0"/>
              <a:t>This type of sensor will require an analog-to-digital converter of sufficient sampling frequency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A MEMS microphone can be analog or digital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0986" y="4484866"/>
            <a:ext cx="3291667" cy="19216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848" y="4484865"/>
            <a:ext cx="2867790" cy="19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166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MEMS pressure sensors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1559"/>
            <a:ext cx="8596668" cy="4529803"/>
          </a:xfrm>
        </p:spPr>
        <p:txBody>
          <a:bodyPr/>
          <a:lstStyle/>
          <a:p>
            <a:pPr algn="just"/>
            <a:r>
              <a:rPr lang="en-US" dirty="0"/>
              <a:t>Pressure and strain gauges are used in a variety of </a:t>
            </a:r>
            <a:r>
              <a:rPr lang="en-US" dirty="0" err="1"/>
              <a:t>IoT</a:t>
            </a:r>
            <a:r>
              <a:rPr lang="en-US" dirty="0"/>
              <a:t> deployments, from smart cities monitoring infrastructure to industrial manufacturing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These are typically used to measure fluid and gas pressures. The heart of the sensor is a piezoelectric circuit. </a:t>
            </a:r>
            <a:endParaRPr lang="en-US" dirty="0" smtClean="0"/>
          </a:p>
          <a:p>
            <a:pPr algn="just"/>
            <a:r>
              <a:rPr lang="en-US" dirty="0"/>
              <a:t>A diaphragm will be placed above or below a cavity on the piezoelectric substrate. The substrate is flexible, and allows the piezo crystals to change shape. This change in shape results in a directly correlated resistance change in the material: 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627" y="3787487"/>
            <a:ext cx="4902001" cy="2619000"/>
          </a:xfrm>
          <a:prstGeom prst="rect">
            <a:avLst/>
          </a:prstGeom>
        </p:spPr>
      </p:pic>
      <p:pic>
        <p:nvPicPr>
          <p:cNvPr id="1026" name="Picture 2" descr="Digital Pressure Sensor for Hydraulic/Steam/Air | ATO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546" y="4071258"/>
            <a:ext cx="1760376" cy="176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567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Smart </a:t>
            </a:r>
            <a:r>
              <a:rPr lang="en-US" dirty="0" err="1"/>
              <a:t>IoT</a:t>
            </a:r>
            <a:r>
              <a:rPr lang="en-US" dirty="0"/>
              <a:t> endpoints and Vision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358" y="1343607"/>
            <a:ext cx="8596668" cy="4184571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Smart sensors include devices such as video cameras and vision systems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Smart sensors can include substantial amounts of processing in the form of high-end processors, digital signal processors, FPGAs, and custom ASICs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Vision systems start with a lens that observes a scene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In modern vision systems, one of two types of sensing elements is used: charge-coupled devices (CCD), or complementary metal-oxide (CMOS) devices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CCD: Charge is transported from the sensor to the edge of the chip to be sampled sequentially via an analog-to-digital converter. CCDs create high-resolution and low-noise images. They consume considerable power (100x that of CMOS). They also require a unique manufacturing process.</a:t>
            </a:r>
          </a:p>
          <a:p>
            <a:pPr algn="just"/>
            <a:r>
              <a:rPr lang="en-US" dirty="0"/>
              <a:t>CMOS: Individual pixels contain transistors to sample the charge and allow each pixel to be read individually. CMOS is more susceptible to noise, but uses little power.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1028" name="Picture 4" descr="https://upload.wikimedia.org/wikipedia/en/thumb/9/94/ArgusCCD.jpg/1280px-ArgusCC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388" y="5281245"/>
            <a:ext cx="2494319" cy="159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1029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Vision system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50" y="1270000"/>
            <a:ext cx="8873715" cy="4253722"/>
          </a:xfrm>
        </p:spPr>
      </p:pic>
    </p:spTree>
    <p:extLst>
      <p:ext uri="{BB962C8B-B14F-4D97-AF65-F5344CB8AC3E}">
        <p14:creationId xmlns:p14="http://schemas.microsoft.com/office/powerpoint/2010/main" val="296887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689" y="396568"/>
            <a:ext cx="8596668" cy="1320800"/>
          </a:xfrm>
        </p:spPr>
        <p:txBody>
          <a:bodyPr/>
          <a:lstStyle/>
          <a:p>
            <a:r>
              <a:rPr lang="en-US" b="1" dirty="0" smtClean="0"/>
              <a:t>Sensing devices: </a:t>
            </a:r>
            <a:r>
              <a:rPr lang="en-US" b="1" dirty="0"/>
              <a:t>Thermocouples and temperature sensing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17368"/>
            <a:ext cx="8596668" cy="4537027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The </a:t>
            </a:r>
            <a:r>
              <a:rPr lang="en-US" b="1" dirty="0"/>
              <a:t>Internet of Things </a:t>
            </a:r>
            <a:r>
              <a:rPr lang="en-US" dirty="0"/>
              <a:t>(</a:t>
            </a:r>
            <a:r>
              <a:rPr lang="en-US" b="1" dirty="0" err="1"/>
              <a:t>IoT</a:t>
            </a:r>
            <a:r>
              <a:rPr lang="en-US" dirty="0"/>
              <a:t>) begins with sources of data or devices that perform an </a:t>
            </a:r>
            <a:r>
              <a:rPr lang="en-US" dirty="0" smtClean="0"/>
              <a:t>action. These </a:t>
            </a:r>
            <a:r>
              <a:rPr lang="en-US" dirty="0"/>
              <a:t>we call </a:t>
            </a:r>
            <a:r>
              <a:rPr lang="en-US" b="1" dirty="0"/>
              <a:t>endpoints</a:t>
            </a:r>
            <a:r>
              <a:rPr lang="en-US" dirty="0"/>
              <a:t>, and they are the things associated with the internet</a:t>
            </a:r>
            <a:r>
              <a:rPr lang="en-US" dirty="0" smtClean="0"/>
              <a:t>.</a:t>
            </a:r>
            <a:endParaRPr lang="en-US" b="1" dirty="0"/>
          </a:p>
          <a:p>
            <a:pPr algn="just"/>
            <a:r>
              <a:rPr lang="en-US" dirty="0" smtClean="0"/>
              <a:t>Temperature </a:t>
            </a:r>
            <a:r>
              <a:rPr lang="en-US" dirty="0"/>
              <a:t>sensors are the most prevalent form of sensor </a:t>
            </a:r>
            <a:r>
              <a:rPr lang="en-US" dirty="0" smtClean="0"/>
              <a:t>products. They </a:t>
            </a:r>
            <a:r>
              <a:rPr lang="en-US" dirty="0"/>
              <a:t>exist just </a:t>
            </a:r>
            <a:r>
              <a:rPr lang="en-US" dirty="0" smtClean="0"/>
              <a:t>about</a:t>
            </a:r>
            <a:r>
              <a:rPr lang="fa-IR" dirty="0" smtClean="0"/>
              <a:t> </a:t>
            </a:r>
            <a:r>
              <a:rPr lang="en-US" dirty="0" smtClean="0"/>
              <a:t>everywhere</a:t>
            </a:r>
            <a:r>
              <a:rPr lang="en-US" dirty="0"/>
              <a:t>. From smart thermostats to </a:t>
            </a:r>
            <a:r>
              <a:rPr lang="en-US" dirty="0" err="1"/>
              <a:t>IoT</a:t>
            </a:r>
            <a:r>
              <a:rPr lang="en-US" dirty="0"/>
              <a:t> cold storage logistics, from refrigerators </a:t>
            </a:r>
            <a:r>
              <a:rPr lang="en-US" dirty="0" smtClean="0"/>
              <a:t>to</a:t>
            </a:r>
            <a:r>
              <a:rPr lang="fa-IR" dirty="0" smtClean="0"/>
              <a:t> </a:t>
            </a:r>
            <a:r>
              <a:rPr lang="en-US" dirty="0" smtClean="0"/>
              <a:t>industrial </a:t>
            </a:r>
            <a:r>
              <a:rPr lang="en-US" dirty="0"/>
              <a:t>machinery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A </a:t>
            </a:r>
            <a:r>
              <a:rPr lang="en-US" b="1" dirty="0"/>
              <a:t>thermocouple </a:t>
            </a:r>
            <a:r>
              <a:rPr lang="en-US" dirty="0"/>
              <a:t>(or </a:t>
            </a:r>
            <a:r>
              <a:rPr lang="en-US" b="1" dirty="0"/>
              <a:t>TC</a:t>
            </a:r>
            <a:r>
              <a:rPr lang="en-US" dirty="0"/>
              <a:t>) is a form of temperature-sensing </a:t>
            </a:r>
            <a:r>
              <a:rPr lang="en-US" dirty="0" smtClean="0"/>
              <a:t>apparatus.</a:t>
            </a:r>
          </a:p>
          <a:p>
            <a:pPr algn="just"/>
            <a:r>
              <a:rPr lang="en-US" dirty="0"/>
              <a:t>T</a:t>
            </a:r>
            <a:r>
              <a:rPr lang="en-US" dirty="0" smtClean="0"/>
              <a:t>hey </a:t>
            </a:r>
            <a:r>
              <a:rPr lang="en-US" dirty="0"/>
              <a:t>produce very small signals (often microvolts </a:t>
            </a:r>
            <a:r>
              <a:rPr lang="en-US" dirty="0" smtClean="0"/>
              <a:t>in amplitude</a:t>
            </a:r>
            <a:r>
              <a:rPr lang="en-US" dirty="0"/>
              <a:t>). Two wires of two different materials meet where a temperature measurement </a:t>
            </a:r>
            <a:r>
              <a:rPr lang="en-US" dirty="0" smtClean="0"/>
              <a:t>is to </a:t>
            </a:r>
            <a:r>
              <a:rPr lang="en-US" dirty="0"/>
              <a:t>be sampled. Each metal develops a voltage differential independently of each other. </a:t>
            </a:r>
            <a:r>
              <a:rPr lang="en-US" dirty="0" smtClean="0"/>
              <a:t>This effect </a:t>
            </a:r>
            <a:r>
              <a:rPr lang="en-US" dirty="0"/>
              <a:t>is known as the </a:t>
            </a:r>
            <a:r>
              <a:rPr lang="en-US" b="1" dirty="0" err="1"/>
              <a:t>Seebeck</a:t>
            </a:r>
            <a:r>
              <a:rPr lang="en-US" b="1" dirty="0"/>
              <a:t> electromotive effect</a:t>
            </a:r>
            <a:r>
              <a:rPr lang="en-US" dirty="0"/>
              <a:t>, in which the difference between </a:t>
            </a:r>
            <a:r>
              <a:rPr lang="en-US" dirty="0" smtClean="0"/>
              <a:t>the voltage </a:t>
            </a:r>
            <a:r>
              <a:rPr lang="en-US" dirty="0"/>
              <a:t>of the two metals has a nonlinear relationship to the temperature.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93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7580" y="319122"/>
            <a:ext cx="8596668" cy="864637"/>
          </a:xfrm>
        </p:spPr>
        <p:txBody>
          <a:bodyPr/>
          <a:lstStyle/>
          <a:p>
            <a:r>
              <a:rPr lang="en-US" b="1" dirty="0"/>
              <a:t>Sensor 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71600"/>
            <a:ext cx="8596668" cy="4669763"/>
          </a:xfrm>
        </p:spPr>
        <p:txBody>
          <a:bodyPr/>
          <a:lstStyle/>
          <a:p>
            <a:pPr algn="just"/>
            <a:r>
              <a:rPr lang="en-US" dirty="0"/>
              <a:t>Sensor fusion is the process of combining several </a:t>
            </a:r>
            <a:r>
              <a:rPr lang="en-US" dirty="0" smtClean="0"/>
              <a:t>different kinds </a:t>
            </a:r>
            <a:r>
              <a:rPr lang="en-US" dirty="0"/>
              <a:t>of sensor data to reveal more about context than a single sensor can provide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There are two modes of sensor fusion:</a:t>
            </a:r>
          </a:p>
          <a:p>
            <a:pPr lvl="1" algn="just"/>
            <a:r>
              <a:rPr lang="en-US" b="1" dirty="0"/>
              <a:t>Centralized</a:t>
            </a:r>
            <a:r>
              <a:rPr lang="en-US" dirty="0"/>
              <a:t>: Where raw data is streamed and aggregated to a central service </a:t>
            </a:r>
            <a:r>
              <a:rPr lang="en-US" dirty="0" smtClean="0"/>
              <a:t>and fusion </a:t>
            </a:r>
            <a:r>
              <a:rPr lang="en-US" dirty="0"/>
              <a:t>occurs there (cloud-based, for example)</a:t>
            </a:r>
          </a:p>
          <a:p>
            <a:pPr lvl="1" algn="just"/>
            <a:r>
              <a:rPr lang="en-US" b="1" dirty="0"/>
              <a:t>De-centralized</a:t>
            </a:r>
            <a:r>
              <a:rPr lang="en-US" dirty="0"/>
              <a:t>: Where data is correlated at the sensor (or close to it</a:t>
            </a:r>
            <a:r>
              <a:rPr lang="en-US" dirty="0" smtClean="0"/>
              <a:t>)</a:t>
            </a:r>
          </a:p>
          <a:p>
            <a:pPr algn="just"/>
            <a:r>
              <a:rPr lang="en-US" dirty="0"/>
              <a:t>The basis of correlating sensor data is usually expressed through the central limit </a:t>
            </a:r>
            <a:r>
              <a:rPr lang="en-US" dirty="0" smtClean="0"/>
              <a:t>theorem, where </a:t>
            </a:r>
            <a:r>
              <a:rPr lang="en-US" dirty="0"/>
              <a:t>two sensor measurements, </a:t>
            </a:r>
            <a:r>
              <a:rPr lang="en-US" i="1" dirty="0"/>
              <a:t>x1 </a:t>
            </a:r>
            <a:r>
              <a:rPr lang="en-US" dirty="0"/>
              <a:t>and </a:t>
            </a:r>
            <a:r>
              <a:rPr lang="en-US" i="1" dirty="0"/>
              <a:t>x2, </a:t>
            </a:r>
            <a:r>
              <a:rPr lang="en-US" dirty="0"/>
              <a:t>are combined to reveal a </a:t>
            </a:r>
            <a:r>
              <a:rPr lang="en-US" dirty="0" smtClean="0"/>
              <a:t>correlated measurement</a:t>
            </a:r>
            <a:r>
              <a:rPr lang="en-US" dirty="0"/>
              <a:t>, </a:t>
            </a:r>
            <a:r>
              <a:rPr lang="en-US" i="1" dirty="0"/>
              <a:t>x3, </a:t>
            </a:r>
            <a:r>
              <a:rPr lang="en-US" dirty="0"/>
              <a:t>based on the combined variances. This is simply adding two </a:t>
            </a:r>
            <a:r>
              <a:rPr lang="en-US" dirty="0" smtClean="0"/>
              <a:t>measures, and </a:t>
            </a:r>
            <a:r>
              <a:rPr lang="en-US" dirty="0"/>
              <a:t>weighting the sum by the variances</a:t>
            </a:r>
            <a:r>
              <a:rPr lang="en-US" dirty="0" smtClean="0"/>
              <a:t>: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654" y="4877926"/>
            <a:ext cx="4736524" cy="59914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39755" y="5577593"/>
            <a:ext cx="8052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Other sensor fusion methods used are </a:t>
            </a:r>
            <a:r>
              <a:rPr lang="en-US" dirty="0" err="1"/>
              <a:t>Kalman</a:t>
            </a:r>
            <a:r>
              <a:rPr lang="en-US" dirty="0"/>
              <a:t> filters and Bayesian networks.</a:t>
            </a:r>
          </a:p>
        </p:txBody>
      </p:sp>
    </p:spTree>
    <p:extLst>
      <p:ext uri="{BB962C8B-B14F-4D97-AF65-F5344CB8AC3E}">
        <p14:creationId xmlns:p14="http://schemas.microsoft.com/office/powerpoint/2010/main" val="2112493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Functional example – TI </a:t>
            </a:r>
            <a:r>
              <a:rPr lang="en-US" sz="3200" dirty="0" err="1"/>
              <a:t>SensorTag</a:t>
            </a:r>
            <a:r>
              <a:rPr lang="en-US" sz="3200" dirty="0"/>
              <a:t> CC2650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52939"/>
            <a:ext cx="8596668" cy="420323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Sensor </a:t>
            </a:r>
            <a:r>
              <a:rPr lang="en-US" dirty="0" smtClean="0"/>
              <a:t>input</a:t>
            </a:r>
          </a:p>
          <a:p>
            <a:pPr lvl="1"/>
            <a:r>
              <a:rPr lang="en-US" dirty="0"/>
              <a:t>Ambient light sensor (TI Light Sensor OPT3001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Infrared </a:t>
            </a:r>
            <a:r>
              <a:rPr lang="en-US" dirty="0"/>
              <a:t>temperature sensor (TI Thermopile infrared TMP007) </a:t>
            </a:r>
            <a:endParaRPr lang="en-US" dirty="0" smtClean="0"/>
          </a:p>
          <a:p>
            <a:pPr lvl="1"/>
            <a:r>
              <a:rPr lang="en-US" dirty="0" smtClean="0"/>
              <a:t>Ambient </a:t>
            </a:r>
            <a:r>
              <a:rPr lang="en-US" dirty="0"/>
              <a:t>temperature sensor (TI light sensor OPT3001) </a:t>
            </a:r>
            <a:endParaRPr lang="en-US" dirty="0" smtClean="0"/>
          </a:p>
          <a:p>
            <a:pPr lvl="1"/>
            <a:r>
              <a:rPr lang="en-US" dirty="0" smtClean="0"/>
              <a:t>Accelerometer </a:t>
            </a:r>
            <a:r>
              <a:rPr lang="en-US" dirty="0"/>
              <a:t>(</a:t>
            </a:r>
            <a:r>
              <a:rPr lang="en-US" dirty="0" err="1"/>
              <a:t>Invensense</a:t>
            </a:r>
            <a:r>
              <a:rPr lang="en-US" dirty="0"/>
              <a:t> MPU-9250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Gyroscope </a:t>
            </a:r>
            <a:r>
              <a:rPr lang="en-US" dirty="0"/>
              <a:t>(</a:t>
            </a:r>
            <a:r>
              <a:rPr lang="en-US" dirty="0" err="1"/>
              <a:t>Invensense</a:t>
            </a:r>
            <a:r>
              <a:rPr lang="en-US" dirty="0"/>
              <a:t> MPU-9250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Magnetometer </a:t>
            </a:r>
            <a:r>
              <a:rPr lang="en-US" dirty="0"/>
              <a:t>(Bosch </a:t>
            </a:r>
            <a:r>
              <a:rPr lang="en-US" dirty="0" err="1"/>
              <a:t>SensorTec</a:t>
            </a:r>
            <a:r>
              <a:rPr lang="en-US" dirty="0"/>
              <a:t> BMP280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Altimeter/Pressure </a:t>
            </a:r>
            <a:r>
              <a:rPr lang="en-US" dirty="0"/>
              <a:t>sensor (Bosch </a:t>
            </a:r>
            <a:r>
              <a:rPr lang="en-US" dirty="0" err="1"/>
              <a:t>SensorTec</a:t>
            </a:r>
            <a:r>
              <a:rPr lang="en-US" dirty="0"/>
              <a:t> BMP280) </a:t>
            </a:r>
            <a:endParaRPr lang="en-US" dirty="0" smtClean="0"/>
          </a:p>
          <a:p>
            <a:pPr lvl="1"/>
            <a:r>
              <a:rPr lang="en-US" dirty="0" smtClean="0"/>
              <a:t>Humidity </a:t>
            </a:r>
            <a:r>
              <a:rPr lang="en-US" dirty="0"/>
              <a:t>sensor (TI HDC1000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MEMS </a:t>
            </a:r>
            <a:r>
              <a:rPr lang="en-US" dirty="0"/>
              <a:t>microphone (Knowles SPH0641LU4H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Magnetic </a:t>
            </a:r>
            <a:r>
              <a:rPr lang="en-US" dirty="0"/>
              <a:t>sensor (Bosch </a:t>
            </a:r>
            <a:r>
              <a:rPr lang="en-US" dirty="0" err="1"/>
              <a:t>SensorTec</a:t>
            </a:r>
            <a:r>
              <a:rPr lang="en-US" dirty="0"/>
              <a:t> BMP280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2 </a:t>
            </a:r>
            <a:r>
              <a:rPr lang="en-US" dirty="0"/>
              <a:t>Push-button </a:t>
            </a:r>
            <a:r>
              <a:rPr lang="en-US" dirty="0" smtClean="0"/>
              <a:t>GPIOs</a:t>
            </a:r>
          </a:p>
          <a:p>
            <a:pPr lvl="1"/>
            <a:r>
              <a:rPr lang="en-US" dirty="0" smtClean="0"/>
              <a:t>Reed </a:t>
            </a:r>
            <a:r>
              <a:rPr lang="en-US" dirty="0"/>
              <a:t>relay (</a:t>
            </a:r>
            <a:r>
              <a:rPr lang="en-US" dirty="0" err="1"/>
              <a:t>Meder</a:t>
            </a:r>
            <a:r>
              <a:rPr lang="en-US" dirty="0"/>
              <a:t> MK24)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M. Ahmadi, 2020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200206" y="2167528"/>
            <a:ext cx="4114801" cy="256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002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Functional example – TI </a:t>
            </a:r>
            <a:r>
              <a:rPr lang="en-US" sz="3200" dirty="0" err="1"/>
              <a:t>SensorTag</a:t>
            </a:r>
            <a:r>
              <a:rPr lang="en-US" sz="3200" dirty="0"/>
              <a:t> CC2650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705" y="1507103"/>
            <a:ext cx="3064242" cy="3880773"/>
          </a:xfrm>
        </p:spPr>
        <p:txBody>
          <a:bodyPr/>
          <a:lstStyle/>
          <a:p>
            <a:r>
              <a:rPr lang="en-US" dirty="0"/>
              <a:t>Output </a:t>
            </a:r>
            <a:r>
              <a:rPr lang="en-US" dirty="0" smtClean="0"/>
              <a:t>devices</a:t>
            </a:r>
          </a:p>
          <a:p>
            <a:pPr lvl="1"/>
            <a:r>
              <a:rPr lang="en-US" dirty="0"/>
              <a:t>Buzzer/speaker </a:t>
            </a:r>
            <a:endParaRPr lang="en-US" dirty="0" smtClean="0"/>
          </a:p>
          <a:p>
            <a:pPr lvl="1"/>
            <a:r>
              <a:rPr lang="en-US" dirty="0" smtClean="0"/>
              <a:t>2 LEDs</a:t>
            </a:r>
          </a:p>
          <a:p>
            <a:r>
              <a:rPr lang="en-US" dirty="0" smtClean="0"/>
              <a:t>Communications</a:t>
            </a:r>
          </a:p>
          <a:p>
            <a:pPr lvl="1"/>
            <a:r>
              <a:rPr lang="en-US" dirty="0"/>
              <a:t>Bluetooth </a:t>
            </a:r>
            <a:r>
              <a:rPr lang="en-US" dirty="0" smtClean="0"/>
              <a:t>Low </a:t>
            </a:r>
            <a:r>
              <a:rPr lang="en-US" dirty="0"/>
              <a:t>Energy (Bluetooth Smart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Zigbee</a:t>
            </a:r>
            <a:endParaRPr lang="en-US" dirty="0" smtClean="0"/>
          </a:p>
          <a:p>
            <a:pPr lvl="1"/>
            <a:r>
              <a:rPr lang="en-US" dirty="0" smtClean="0"/>
              <a:t>6LoWPAN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576" y="1507103"/>
            <a:ext cx="5848983" cy="376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4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27045"/>
            <a:ext cx="8596668" cy="1320800"/>
          </a:xfrm>
        </p:spPr>
        <p:txBody>
          <a:bodyPr/>
          <a:lstStyle/>
          <a:p>
            <a:r>
              <a:rPr lang="en-US" dirty="0"/>
              <a:t>Power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019" y="816981"/>
            <a:ext cx="8596668" cy="5051974"/>
          </a:xfrm>
        </p:spPr>
        <p:txBody>
          <a:bodyPr/>
          <a:lstStyle/>
          <a:p>
            <a:r>
              <a:rPr lang="en-US" dirty="0"/>
              <a:t>Managing power is a very broad topic, and spans software and hardware</a:t>
            </a:r>
            <a:r>
              <a:rPr lang="en-US" dirty="0" smtClean="0"/>
              <a:t>.</a:t>
            </a:r>
          </a:p>
          <a:p>
            <a:r>
              <a:rPr lang="en-US" dirty="0"/>
              <a:t>The architect must build a power budget for the edge device, which includes</a:t>
            </a:r>
            <a:r>
              <a:rPr lang="en-US" dirty="0" smtClean="0"/>
              <a:t>:</a:t>
            </a:r>
          </a:p>
          <a:p>
            <a:pPr lvl="1"/>
            <a:r>
              <a:rPr lang="en-US" dirty="0"/>
              <a:t>Active sensor </a:t>
            </a:r>
            <a:r>
              <a:rPr lang="en-US" dirty="0" smtClean="0"/>
              <a:t>power</a:t>
            </a:r>
          </a:p>
          <a:p>
            <a:pPr lvl="1"/>
            <a:r>
              <a:rPr lang="en-US" dirty="0" smtClean="0"/>
              <a:t>Frequency </a:t>
            </a:r>
            <a:r>
              <a:rPr lang="en-US" dirty="0"/>
              <a:t>of data </a:t>
            </a:r>
            <a:r>
              <a:rPr lang="en-US" dirty="0" smtClean="0"/>
              <a:t>collection</a:t>
            </a:r>
          </a:p>
          <a:p>
            <a:pPr lvl="1"/>
            <a:r>
              <a:rPr lang="en-US" dirty="0" smtClean="0"/>
              <a:t>Wireless </a:t>
            </a:r>
            <a:r>
              <a:rPr lang="en-US" dirty="0"/>
              <a:t>radio communication strength and </a:t>
            </a:r>
            <a:r>
              <a:rPr lang="en-US" dirty="0" smtClean="0"/>
              <a:t>power</a:t>
            </a:r>
          </a:p>
          <a:p>
            <a:pPr lvl="1"/>
            <a:r>
              <a:rPr lang="en-US" dirty="0" smtClean="0"/>
              <a:t>Frequency </a:t>
            </a:r>
            <a:r>
              <a:rPr lang="en-US" dirty="0"/>
              <a:t>of </a:t>
            </a:r>
            <a:r>
              <a:rPr lang="en-US" dirty="0" smtClean="0"/>
              <a:t>communication</a:t>
            </a:r>
          </a:p>
          <a:p>
            <a:pPr lvl="1"/>
            <a:r>
              <a:rPr lang="en-US" dirty="0" smtClean="0"/>
              <a:t>Microprocessor </a:t>
            </a:r>
            <a:r>
              <a:rPr lang="en-US" dirty="0"/>
              <a:t>or microcontroller power as a function of core </a:t>
            </a:r>
            <a:r>
              <a:rPr lang="en-US" dirty="0" smtClean="0"/>
              <a:t>frequency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Passive component </a:t>
            </a:r>
            <a:r>
              <a:rPr lang="en-US" dirty="0" smtClean="0"/>
              <a:t>power</a:t>
            </a:r>
          </a:p>
          <a:p>
            <a:pPr lvl="1"/>
            <a:r>
              <a:rPr lang="en-US" dirty="0" smtClean="0"/>
              <a:t>Energy </a:t>
            </a:r>
            <a:r>
              <a:rPr lang="en-US" dirty="0"/>
              <a:t>loss from leakage or power supply </a:t>
            </a:r>
            <a:r>
              <a:rPr lang="en-US" dirty="0" smtClean="0"/>
              <a:t>inefficiency</a:t>
            </a:r>
          </a:p>
          <a:p>
            <a:pPr lvl="1"/>
            <a:r>
              <a:rPr lang="en-US" dirty="0" smtClean="0"/>
              <a:t>Power </a:t>
            </a:r>
            <a:r>
              <a:rPr lang="en-US" dirty="0"/>
              <a:t>reserve for actuators and motors </a:t>
            </a:r>
            <a:endParaRPr lang="en-US" dirty="0" smtClean="0"/>
          </a:p>
          <a:p>
            <a:r>
              <a:rPr lang="en-US" dirty="0"/>
              <a:t>The budget simply reflects the sum of these power contributors subtracted from the source of power (battery</a:t>
            </a:r>
            <a:r>
              <a:rPr lang="en-US" dirty="0" smtClean="0"/>
              <a:t>)</a:t>
            </a:r>
          </a:p>
          <a:p>
            <a:r>
              <a:rPr lang="en-US" dirty="0"/>
              <a:t>Batteries also do not have a linear power behavior over time.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4126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46245"/>
            <a:ext cx="8596668" cy="4595117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TI </a:t>
            </a:r>
            <a:r>
              <a:rPr lang="en-US" dirty="0" err="1"/>
              <a:t>SensorTag</a:t>
            </a:r>
            <a:r>
              <a:rPr lang="en-US" dirty="0"/>
              <a:t> C2650 has the following power characteristics</a:t>
            </a:r>
            <a:r>
              <a:rPr lang="en-US" dirty="0" smtClean="0"/>
              <a:t>:</a:t>
            </a:r>
          </a:p>
          <a:p>
            <a:r>
              <a:rPr lang="en-US" dirty="0"/>
              <a:t>Standby mode: 0.24 </a:t>
            </a:r>
            <a:r>
              <a:rPr lang="en-US" dirty="0" smtClean="0"/>
              <a:t>mA</a:t>
            </a:r>
          </a:p>
          <a:p>
            <a:r>
              <a:rPr lang="en-US" dirty="0" smtClean="0"/>
              <a:t>Running </a:t>
            </a:r>
            <a:r>
              <a:rPr lang="en-US" dirty="0"/>
              <a:t>with all sensors disabled: 0.33 </a:t>
            </a:r>
            <a:r>
              <a:rPr lang="en-US" dirty="0" smtClean="0"/>
              <a:t>mA</a:t>
            </a:r>
          </a:p>
          <a:p>
            <a:r>
              <a:rPr lang="en-US" dirty="0" smtClean="0"/>
              <a:t>LEDs</a:t>
            </a:r>
          </a:p>
          <a:p>
            <a:r>
              <a:rPr lang="en-US" dirty="0" smtClean="0"/>
              <a:t>All </a:t>
            </a:r>
            <a:r>
              <a:rPr lang="en-US" dirty="0"/>
              <a:t>sensors on at 100 </a:t>
            </a:r>
            <a:r>
              <a:rPr lang="en-US" dirty="0" err="1"/>
              <a:t>ms</a:t>
            </a:r>
            <a:r>
              <a:rPr lang="en-US" dirty="0"/>
              <a:t>/sample data rate and broadcasting BLE: 5.5 </a:t>
            </a:r>
            <a:r>
              <a:rPr lang="en-US" dirty="0" smtClean="0"/>
              <a:t>mA:</a:t>
            </a:r>
          </a:p>
          <a:p>
            <a:pPr lvl="1"/>
            <a:r>
              <a:rPr lang="it-IT" dirty="0"/>
              <a:t>Temperature sensor: 0.84 mA </a:t>
            </a:r>
            <a:endParaRPr lang="it-IT" dirty="0" smtClean="0"/>
          </a:p>
          <a:p>
            <a:pPr lvl="1"/>
            <a:r>
              <a:rPr lang="it-IT" dirty="0" smtClean="0"/>
              <a:t>Light </a:t>
            </a:r>
            <a:r>
              <a:rPr lang="it-IT" dirty="0"/>
              <a:t>sensor: 0.56 mA </a:t>
            </a:r>
            <a:endParaRPr lang="it-IT" dirty="0" smtClean="0"/>
          </a:p>
          <a:p>
            <a:pPr lvl="1"/>
            <a:r>
              <a:rPr lang="it-IT" dirty="0" smtClean="0"/>
              <a:t>Accelerometer </a:t>
            </a:r>
            <a:r>
              <a:rPr lang="it-IT" dirty="0"/>
              <a:t>and gyros: 4.68 mA </a:t>
            </a:r>
            <a:endParaRPr lang="it-IT" dirty="0" smtClean="0"/>
          </a:p>
          <a:p>
            <a:pPr lvl="1"/>
            <a:r>
              <a:rPr lang="it-IT" dirty="0" smtClean="0"/>
              <a:t>Barometric </a:t>
            </a:r>
            <a:r>
              <a:rPr lang="it-IT" dirty="0"/>
              <a:t>sensor: 0.5 </a:t>
            </a:r>
            <a:r>
              <a:rPr lang="it-IT" dirty="0" smtClean="0"/>
              <a:t>mA</a:t>
            </a:r>
          </a:p>
          <a:p>
            <a:r>
              <a:rPr lang="en-US" dirty="0"/>
              <a:t>The TI </a:t>
            </a:r>
            <a:r>
              <a:rPr lang="en-US" dirty="0" err="1"/>
              <a:t>SensorTag</a:t>
            </a:r>
            <a:r>
              <a:rPr lang="en-US" dirty="0"/>
              <a:t> uses a standard CR2032 coin cell battery rated at 240 </a:t>
            </a:r>
            <a:r>
              <a:rPr lang="en-US" dirty="0" err="1"/>
              <a:t>mAh</a:t>
            </a:r>
            <a:r>
              <a:rPr lang="en-US" dirty="0"/>
              <a:t>. Therefore, the maximum life is expected to be about 44 hours.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838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harvesting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534" y="1395306"/>
            <a:ext cx="2790544" cy="388077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Energy harvesting (also known as power harvesting or energy scavenging) is the process in which energy is captured from a system's environment and converted into usable electric power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Systems </a:t>
            </a:r>
            <a:r>
              <a:rPr lang="en-US" dirty="0"/>
              <a:t>must be efficient in capturing energy and storing power.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078" y="1357181"/>
            <a:ext cx="6217801" cy="525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553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Solar harvesting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36915"/>
            <a:ext cx="8596668" cy="4604448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Energy from light, whether it is natural or artificial, can be captured and used as an energy source. </a:t>
            </a:r>
            <a:endParaRPr lang="en-US" dirty="0" smtClean="0"/>
          </a:p>
          <a:p>
            <a:pPr algn="just"/>
            <a:r>
              <a:rPr lang="en-US" dirty="0"/>
              <a:t>Solar harvesting is only as effective as how much the sun shines, which varies seasonally and geographically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25 cm2 solar array could </a:t>
            </a:r>
            <a:r>
              <a:rPr lang="en-US" dirty="0" smtClean="0"/>
              <a:t>produce 300 </a:t>
            </a:r>
            <a:r>
              <a:rPr lang="en-US" dirty="0" err="1"/>
              <a:t>mW</a:t>
            </a:r>
            <a:r>
              <a:rPr lang="en-US" dirty="0"/>
              <a:t> at peak power. </a:t>
            </a:r>
            <a:endParaRPr lang="en-US" dirty="0" smtClean="0"/>
          </a:p>
          <a:p>
            <a:pPr algn="just"/>
            <a:r>
              <a:rPr lang="en-US" dirty="0"/>
              <a:t>One can expect </a:t>
            </a:r>
            <a:r>
              <a:rPr lang="en-US" dirty="0" smtClean="0"/>
              <a:t>an 8</a:t>
            </a:r>
            <a:r>
              <a:rPr lang="en-US" dirty="0"/>
              <a:t>% to 20% efficiency, with 12% being typical.</a:t>
            </a:r>
            <a:endParaRPr lang="en-US" dirty="0" smtClean="0"/>
          </a:p>
          <a:p>
            <a:pPr algn="just"/>
            <a:r>
              <a:rPr lang="en-US" dirty="0" smtClean="0"/>
              <a:t>Iran </a:t>
            </a:r>
            <a:r>
              <a:rPr lang="en-US" dirty="0"/>
              <a:t>holds </a:t>
            </a:r>
            <a:r>
              <a:rPr lang="en-US" strike="sngStrike" dirty="0" smtClean="0">
                <a:solidFill>
                  <a:srgbClr val="FF0000"/>
                </a:solidFill>
              </a:rPr>
              <a:t>10</a:t>
            </a:r>
            <a:r>
              <a:rPr lang="fa-IR" dirty="0" smtClean="0">
                <a:solidFill>
                  <a:schemeClr val="tx1"/>
                </a:solidFill>
              </a:rPr>
              <a:t>18</a:t>
            </a:r>
            <a:r>
              <a:rPr lang="en-US" dirty="0" smtClean="0"/>
              <a:t>% </a:t>
            </a:r>
            <a:r>
              <a:rPr lang="en-US" dirty="0"/>
              <a:t>of the global oil reserves </a:t>
            </a:r>
            <a:r>
              <a:rPr lang="en-US" dirty="0" smtClean="0"/>
              <a:t>and </a:t>
            </a:r>
            <a:r>
              <a:rPr lang="en-US" strike="sngStrike" dirty="0" smtClean="0">
                <a:solidFill>
                  <a:srgbClr val="FF0000"/>
                </a:solidFill>
              </a:rPr>
              <a:t>15</a:t>
            </a:r>
            <a:r>
              <a:rPr lang="fa-IR" dirty="0" smtClean="0">
                <a:solidFill>
                  <a:srgbClr val="FF0000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%17</a:t>
            </a:r>
            <a:r>
              <a:rPr lang="fa-IR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natural </a:t>
            </a:r>
            <a:r>
              <a:rPr lang="en-US" dirty="0"/>
              <a:t>gas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It is the second largest producer and exporter of oil and gas in Organization of the Petroleum Exporting Countries (OPEC</a:t>
            </a:r>
            <a:r>
              <a:rPr lang="en-US" dirty="0" smtClean="0"/>
              <a:t>).</a:t>
            </a:r>
          </a:p>
          <a:p>
            <a:pPr algn="just"/>
            <a:r>
              <a:rPr lang="en-US" dirty="0"/>
              <a:t>The consumption of </a:t>
            </a:r>
            <a:r>
              <a:rPr lang="en-US" dirty="0">
                <a:hlinkClick r:id="rId2" tooltip="Learn more about Energy Engineering from ScienceDirect's AI-generated Topic Pages"/>
              </a:rPr>
              <a:t>energy</a:t>
            </a:r>
            <a:r>
              <a:rPr lang="en-US" dirty="0"/>
              <a:t> in Iran is 4.4 times higher than the global average, placing it among the world's top ten </a:t>
            </a:r>
            <a:r>
              <a:rPr lang="en-US" dirty="0">
                <a:hlinkClick r:id="rId3" tooltip="Learn more about Greenhouse Gas from ScienceDirect's AI-generated Topic Pages"/>
              </a:rPr>
              <a:t>greenhouse gas</a:t>
            </a:r>
            <a:r>
              <a:rPr lang="en-US" dirty="0"/>
              <a:t> (GHG) emitters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Iran has the remarkable potential for solar energy with the average annual rate of 4.5–5.5 kWh/m</a:t>
            </a:r>
            <a:r>
              <a:rPr lang="en-US" baseline="30000" dirty="0"/>
              <a:t>2</a:t>
            </a:r>
            <a:r>
              <a:rPr lang="en-US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92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Solar harvesting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34" y="815903"/>
            <a:ext cx="5047410" cy="6042097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84" y="1270000"/>
            <a:ext cx="40386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542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99053"/>
            <a:ext cx="8596668" cy="1320800"/>
          </a:xfrm>
        </p:spPr>
        <p:txBody>
          <a:bodyPr/>
          <a:lstStyle/>
          <a:p>
            <a:r>
              <a:rPr lang="en-US" dirty="0"/>
              <a:t>Solar harvesting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923" y="1082711"/>
            <a:ext cx="7081936" cy="609590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402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Thermal harvesting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20891"/>
            <a:ext cx="8596668" cy="4520472"/>
          </a:xfrm>
        </p:spPr>
        <p:txBody>
          <a:bodyPr>
            <a:normAutofit/>
          </a:bodyPr>
          <a:lstStyle/>
          <a:p>
            <a:r>
              <a:rPr lang="en-US" dirty="0"/>
              <a:t>Thermal energy can be converted into an electric current for any device exhibiting </a:t>
            </a:r>
            <a:r>
              <a:rPr lang="en-US" dirty="0" smtClean="0"/>
              <a:t>heat flow.</a:t>
            </a:r>
          </a:p>
          <a:p>
            <a:r>
              <a:rPr lang="en-US" dirty="0"/>
              <a:t>Thermal energy can be converted into electrical energy by two basic processes</a:t>
            </a:r>
            <a:r>
              <a:rPr lang="en-US" dirty="0" smtClean="0"/>
              <a:t>:</a:t>
            </a:r>
          </a:p>
          <a:p>
            <a:pPr lvl="1"/>
            <a:r>
              <a:rPr lang="en-US" b="1" dirty="0"/>
              <a:t>Thermoelectric</a:t>
            </a:r>
            <a:r>
              <a:rPr lang="en-US" dirty="0"/>
              <a:t>: Direct conversion of thermal energy into electrical </a:t>
            </a:r>
            <a:r>
              <a:rPr lang="en-US" dirty="0" smtClean="0"/>
              <a:t>energy through </a:t>
            </a:r>
            <a:r>
              <a:rPr lang="en-US" dirty="0"/>
              <a:t>the </a:t>
            </a:r>
            <a:r>
              <a:rPr lang="en-US" dirty="0" err="1"/>
              <a:t>Seebeck</a:t>
            </a:r>
            <a:r>
              <a:rPr lang="en-US" dirty="0"/>
              <a:t> effect</a:t>
            </a:r>
            <a:r>
              <a:rPr lang="en-US" dirty="0" smtClean="0"/>
              <a:t>.</a:t>
            </a:r>
          </a:p>
          <a:p>
            <a:pPr lvl="1"/>
            <a:r>
              <a:rPr lang="en-US" b="1" dirty="0"/>
              <a:t>Thermionic</a:t>
            </a:r>
            <a:r>
              <a:rPr lang="en-US" dirty="0"/>
              <a:t>: Also known as </a:t>
            </a:r>
            <a:r>
              <a:rPr lang="en-US" dirty="0" err="1"/>
              <a:t>thermotunneling</a:t>
            </a:r>
            <a:r>
              <a:rPr lang="en-US" dirty="0"/>
              <a:t>. Electrons are ejected from </a:t>
            </a:r>
            <a:r>
              <a:rPr lang="en-US" dirty="0" smtClean="0"/>
              <a:t>an electrode </a:t>
            </a:r>
            <a:r>
              <a:rPr lang="en-US" dirty="0"/>
              <a:t>that is heated, and into an electrode that is cool</a:t>
            </a:r>
            <a:r>
              <a:rPr lang="en-US" dirty="0" smtClean="0"/>
              <a:t>.</a:t>
            </a:r>
          </a:p>
          <a:p>
            <a:r>
              <a:rPr lang="en-US" dirty="0"/>
              <a:t>A thermocouple, </a:t>
            </a:r>
            <a:r>
              <a:rPr lang="en-US" dirty="0" smtClean="0"/>
              <a:t>or </a:t>
            </a:r>
            <a:r>
              <a:rPr lang="en-US" b="1" dirty="0" smtClean="0"/>
              <a:t>thermoelectric </a:t>
            </a:r>
            <a:r>
              <a:rPr lang="en-US" b="1" dirty="0"/>
              <a:t>generator </a:t>
            </a:r>
            <a:r>
              <a:rPr lang="en-US" dirty="0"/>
              <a:t>(</a:t>
            </a:r>
            <a:r>
              <a:rPr lang="en-US" b="1" dirty="0"/>
              <a:t>TEG</a:t>
            </a:r>
            <a:r>
              <a:rPr lang="en-US" dirty="0"/>
              <a:t>), could effectively produce voltage simply based on </a:t>
            </a:r>
            <a:r>
              <a:rPr lang="en-US" dirty="0" smtClean="0"/>
              <a:t>the temperature </a:t>
            </a:r>
            <a:r>
              <a:rPr lang="en-US" dirty="0"/>
              <a:t>difference of a human, based on their core body temperature and </a:t>
            </a:r>
            <a:r>
              <a:rPr lang="en-US" dirty="0" smtClean="0"/>
              <a:t>outside temperature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33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689" y="396568"/>
            <a:ext cx="8596668" cy="1320800"/>
          </a:xfrm>
        </p:spPr>
        <p:txBody>
          <a:bodyPr/>
          <a:lstStyle/>
          <a:p>
            <a:r>
              <a:rPr lang="en-US" b="1" dirty="0" smtClean="0"/>
              <a:t>Sensing devices: </a:t>
            </a:r>
            <a:r>
              <a:rPr lang="en-US" b="1" dirty="0"/>
              <a:t>Thermocouples and temperature sensing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17368"/>
            <a:ext cx="8596668" cy="4537027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The magnitude of the voltage depends on the metal material chosen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In general, these sensors are good for long distance measurements with long leads, and are often used in industrial and high-temperature environments.</a:t>
            </a:r>
            <a:endParaRPr lang="en-US" dirty="0" smtClean="0"/>
          </a:p>
          <a:p>
            <a:pPr algn="just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3634" y="2778840"/>
            <a:ext cx="4953601" cy="245733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35698" y="5118032"/>
            <a:ext cx="78657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Thermocouples are good for wide temperature ranges, are color-coded for different metal combinations, and labeled by type (for example, E, M, PT-PD, to name a few).</a:t>
            </a:r>
          </a:p>
        </p:txBody>
      </p:sp>
    </p:spTree>
    <p:extLst>
      <p:ext uri="{BB962C8B-B14F-4D97-AF65-F5344CB8AC3E}">
        <p14:creationId xmlns:p14="http://schemas.microsoft.com/office/powerpoint/2010/main" val="314719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Energy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62269"/>
            <a:ext cx="8596668" cy="467909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Typical storage for an </a:t>
            </a:r>
            <a:r>
              <a:rPr lang="en-US" dirty="0" err="1"/>
              <a:t>IoT</a:t>
            </a:r>
            <a:r>
              <a:rPr lang="en-US" dirty="0"/>
              <a:t> sensor will be a battery or </a:t>
            </a:r>
            <a:r>
              <a:rPr lang="en-US" dirty="0" err="1"/>
              <a:t>supercapacitor</a:t>
            </a:r>
            <a:r>
              <a:rPr lang="en-US" dirty="0" smtClean="0"/>
              <a:t>.</a:t>
            </a:r>
          </a:p>
          <a:p>
            <a:r>
              <a:rPr lang="en-US" dirty="0"/>
              <a:t>When considering </a:t>
            </a:r>
            <a:r>
              <a:rPr lang="en-US" dirty="0" smtClean="0"/>
              <a:t>the architecture </a:t>
            </a:r>
            <a:r>
              <a:rPr lang="en-US" dirty="0"/>
              <a:t>for sensor power, one must consider several aspects</a:t>
            </a:r>
            <a:r>
              <a:rPr lang="en-US" dirty="0" smtClean="0"/>
              <a:t>:</a:t>
            </a:r>
          </a:p>
          <a:p>
            <a:pPr lvl="1"/>
            <a:r>
              <a:rPr lang="en-US" dirty="0"/>
              <a:t>The battery energy capacity.</a:t>
            </a:r>
          </a:p>
          <a:p>
            <a:pPr lvl="1"/>
            <a:r>
              <a:rPr lang="en-US" dirty="0"/>
              <a:t>Accessibility. If the unit is embedded in concrete, limited forms of </a:t>
            </a:r>
            <a:r>
              <a:rPr lang="en-US" dirty="0" smtClean="0"/>
              <a:t>energy regeneration </a:t>
            </a:r>
            <a:r>
              <a:rPr lang="en-US" dirty="0"/>
              <a:t>can be used, and the difficulty of replacing batteries can be costly.</a:t>
            </a:r>
          </a:p>
          <a:p>
            <a:pPr lvl="1"/>
            <a:r>
              <a:rPr lang="en-US" dirty="0"/>
              <a:t>Weight. Is the unit intended to fly as a drone, or float on water?</a:t>
            </a:r>
          </a:p>
          <a:p>
            <a:pPr lvl="1"/>
            <a:r>
              <a:rPr lang="en-US" dirty="0"/>
              <a:t>How often will the battery be recharged?</a:t>
            </a:r>
          </a:p>
          <a:p>
            <a:pPr lvl="1"/>
            <a:r>
              <a:rPr lang="en-US" dirty="0"/>
              <a:t>Is the renewable form of energy constantly available, or intermittent, as in solar?</a:t>
            </a:r>
          </a:p>
          <a:p>
            <a:pPr lvl="1"/>
            <a:r>
              <a:rPr lang="en-US" dirty="0"/>
              <a:t>The battery power characteristics. How the battery's energy will vary over </a:t>
            </a:r>
            <a:r>
              <a:rPr lang="en-US" dirty="0" smtClean="0"/>
              <a:t>time as </a:t>
            </a:r>
            <a:r>
              <a:rPr lang="en-US" dirty="0"/>
              <a:t>it's discharged.</a:t>
            </a:r>
          </a:p>
          <a:p>
            <a:pPr lvl="1"/>
            <a:r>
              <a:rPr lang="en-US" dirty="0"/>
              <a:t>Is the sensor in a thermally constrained environment that can affect battery </a:t>
            </a:r>
            <a:r>
              <a:rPr lang="en-US" dirty="0" smtClean="0"/>
              <a:t>life and </a:t>
            </a:r>
            <a:r>
              <a:rPr lang="en-US" dirty="0"/>
              <a:t>reliability?</a:t>
            </a:r>
          </a:p>
          <a:p>
            <a:pPr lvl="1"/>
            <a:r>
              <a:rPr lang="en-US" dirty="0"/>
              <a:t>Does the battery have a profile that guarantees minimum current availability?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8865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Energy and power models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Battery capacity is measured in amp-hours.</a:t>
                </a:r>
              </a:p>
              <a:p>
                <a:r>
                  <a:rPr lang="en-US" dirty="0"/>
                  <a:t>A simplified equation to estimate the life of </a:t>
                </a:r>
                <a:r>
                  <a:rPr lang="en-US" dirty="0" smtClean="0"/>
                  <a:t>a battery </a:t>
                </a:r>
                <a:r>
                  <a:rPr lang="en-US" dirty="0"/>
                  <a:t>power source is given as</a:t>
                </a:r>
                <a:r>
                  <a:rPr lang="en-US" dirty="0" smtClean="0"/>
                  <a:t>:  </a:t>
                </a:r>
              </a:p>
              <a:p>
                <a:pPr marL="1257300" lvl="3" indent="0">
                  <a:buNone/>
                </a:pPr>
                <a:r>
                  <a:rPr lang="en-US" sz="1800" dirty="0"/>
                  <a:t>t=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den>
                    </m:f>
                  </m:oMath>
                </a14:m>
                <a:endParaRPr lang="en-US" sz="1800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r>
                  <a:rPr lang="en-US" dirty="0" err="1"/>
                  <a:t>Peukert's</a:t>
                </a:r>
                <a:r>
                  <a:rPr lang="en-US" dirty="0"/>
                  <a:t> exponent usually lies between 1.1 and 1.3. As n </a:t>
                </a:r>
                <a:r>
                  <a:rPr lang="en-US" dirty="0" smtClean="0"/>
                  <a:t>increases.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2" t="-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M. Ahmadi, 2020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228027" y="2975871"/>
            <a:ext cx="5030556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smtClean="0"/>
              <a:t>C </a:t>
            </a:r>
            <a:r>
              <a:rPr lang="en-US" dirty="0"/>
              <a:t>is </a:t>
            </a:r>
            <a:r>
              <a:rPr lang="en-US" dirty="0" err="1"/>
              <a:t>Peukert's</a:t>
            </a:r>
            <a:r>
              <a:rPr lang="en-US" dirty="0"/>
              <a:t> capacity, I represents the discharge current, and </a:t>
            </a:r>
            <a:r>
              <a:rPr lang="en-US" dirty="0" smtClean="0"/>
              <a:t>k </a:t>
            </a:r>
            <a:r>
              <a:rPr lang="en-US" dirty="0"/>
              <a:t>is </a:t>
            </a:r>
            <a:r>
              <a:rPr lang="en-US" dirty="0" err="1"/>
              <a:t>Peukert's</a:t>
            </a:r>
            <a:r>
              <a:rPr lang="en-US" dirty="0"/>
              <a:t> exponent.</a:t>
            </a:r>
          </a:p>
        </p:txBody>
      </p:sp>
      <p:sp>
        <p:nvSpPr>
          <p:cNvPr id="9" name="AutoShape 2" descr="t = H \left(\frac{C}{I H}\right)^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6" descr="t = H \left(\frac{C}{I H}\right)^k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427" y="3693906"/>
            <a:ext cx="1728600" cy="970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114850" y="4999658"/>
            <a:ext cx="8159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if a battery rated for 100 ampere-hours at a 20-hour rate has a </a:t>
            </a:r>
            <a:r>
              <a:rPr lang="en-US" dirty="0" err="1"/>
              <a:t>Peukert</a:t>
            </a:r>
            <a:r>
              <a:rPr lang="en-US" dirty="0"/>
              <a:t> constant of 1.2 and is discharged at a rate of 10 </a:t>
            </a:r>
            <a:r>
              <a:rPr lang="en-US" dirty="0" err="1"/>
              <a:t>amperes,</a:t>
            </a:r>
            <a:r>
              <a:rPr lang="en-US" dirty="0" err="1" smtClean="0"/>
              <a:t>It</a:t>
            </a:r>
            <a:r>
              <a:rPr lang="en-US" dirty="0" smtClean="0"/>
              <a:t> would </a:t>
            </a:r>
            <a:r>
              <a:rPr lang="en-US" dirty="0"/>
              <a:t>therefore deliver only 87 ampere-hours rather than 100</a:t>
            </a:r>
            <a:r>
              <a:rPr lang="en-US" dirty="0" smtClean="0"/>
              <a:t>.   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228027" y="3693906"/>
            <a:ext cx="4578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H </a:t>
            </a:r>
            <a:r>
              <a:rPr lang="en-US" dirty="0"/>
              <a:t>is the rated discharge time (in hours),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8750" y="4056703"/>
            <a:ext cx="1180964" cy="50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013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Energy and power models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85" y="1285192"/>
            <a:ext cx="7847044" cy="489012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1622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Energy and power models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157" y="1719155"/>
            <a:ext cx="4250947" cy="366393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4799" y="1719155"/>
            <a:ext cx="43418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PalatinoLinotype-Roman"/>
              </a:rPr>
              <a:t>One </a:t>
            </a:r>
            <a:r>
              <a:rPr lang="en-US" dirty="0" smtClean="0">
                <a:latin typeface="PalatinoLinotype-Roman"/>
              </a:rPr>
              <a:t>advantage of </a:t>
            </a:r>
            <a:r>
              <a:rPr lang="en-US" dirty="0">
                <a:latin typeface="PalatinoLinotype-Roman"/>
              </a:rPr>
              <a:t>alkaline batteries is that the discharge rate is almost linear in a large portion of the graph</a:t>
            </a:r>
            <a:r>
              <a:rPr lang="en-US" dirty="0" smtClean="0">
                <a:latin typeface="PalatinoLinotype-Roman"/>
              </a:rPr>
              <a:t>.</a:t>
            </a:r>
          </a:p>
          <a:p>
            <a:endParaRPr lang="en-US" dirty="0">
              <a:latin typeface="PalatinoLinotype-Roman"/>
            </a:endParaRPr>
          </a:p>
          <a:p>
            <a:r>
              <a:rPr lang="en-US" dirty="0">
                <a:latin typeface="PalatinoLinotype-Roman"/>
              </a:rPr>
              <a:t>Lithium-ion has a stair-step function in performance, thus making battery </a:t>
            </a:r>
            <a:r>
              <a:rPr lang="en-US" dirty="0" smtClean="0">
                <a:latin typeface="PalatinoLinotype-Roman"/>
              </a:rPr>
              <a:t>charge predictions </a:t>
            </a:r>
            <a:r>
              <a:rPr lang="en-US" dirty="0">
                <a:latin typeface="PalatinoLinotype-Roman"/>
              </a:rPr>
              <a:t>more difficult. That said, Li-ion provides a near steady and continuous </a:t>
            </a:r>
            <a:r>
              <a:rPr lang="en-US" dirty="0" smtClean="0">
                <a:latin typeface="PalatinoLinotype-Roman"/>
              </a:rPr>
              <a:t>voltage level </a:t>
            </a:r>
            <a:r>
              <a:rPr lang="en-US" dirty="0">
                <a:latin typeface="PalatinoLinotype-Roman"/>
              </a:rPr>
              <a:t>over the life of the </a:t>
            </a:r>
            <a:r>
              <a:rPr lang="en-US" dirty="0" smtClean="0">
                <a:latin typeface="PalatinoLinotype-Roman"/>
              </a:rPr>
              <a:t>charge.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524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Batteries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lithium-ion </a:t>
            </a:r>
            <a:r>
              <a:rPr lang="en-US" dirty="0"/>
              <a:t>(</a:t>
            </a:r>
            <a:r>
              <a:rPr lang="en-US" b="1" dirty="0"/>
              <a:t>Li-ion</a:t>
            </a:r>
            <a:r>
              <a:rPr lang="en-US" dirty="0"/>
              <a:t>) battery is the standard form of power in mobile </a:t>
            </a:r>
            <a:r>
              <a:rPr lang="en-US" dirty="0" smtClean="0"/>
              <a:t>devices.</a:t>
            </a:r>
          </a:p>
          <a:p>
            <a:r>
              <a:rPr lang="en-US" dirty="0"/>
              <a:t>lithium-ions physically move from the </a:t>
            </a:r>
            <a:r>
              <a:rPr lang="en-US" dirty="0" smtClean="0"/>
              <a:t>negative electrode </a:t>
            </a:r>
            <a:r>
              <a:rPr lang="en-US" dirty="0"/>
              <a:t>to the positive. During recharge, the ions move back to the negative region. This </a:t>
            </a:r>
            <a:r>
              <a:rPr lang="en-US" dirty="0" smtClean="0"/>
              <a:t>is known </a:t>
            </a:r>
            <a:r>
              <a:rPr lang="en-US" dirty="0"/>
              <a:t>as an </a:t>
            </a:r>
            <a:r>
              <a:rPr lang="en-US" i="1" dirty="0"/>
              <a:t>ionic movement</a:t>
            </a:r>
            <a:r>
              <a:rPr lang="en-US" dirty="0" smtClean="0"/>
              <a:t>.</a:t>
            </a:r>
          </a:p>
          <a:p>
            <a:r>
              <a:rPr lang="en-US" dirty="0"/>
              <a:t>This capacity loss </a:t>
            </a:r>
            <a:r>
              <a:rPr lang="en-US" dirty="0" smtClean="0"/>
              <a:t>is expressed </a:t>
            </a:r>
            <a:r>
              <a:rPr lang="en-US" dirty="0"/>
              <a:t>as a measure of the initial capacity (for example, 30% loss after 1,000 cycles</a:t>
            </a:r>
            <a:r>
              <a:rPr lang="en-US" dirty="0" smtClean="0"/>
              <a:t>).</a:t>
            </a:r>
          </a:p>
          <a:p>
            <a:r>
              <a:rPr lang="en-US" dirty="0"/>
              <a:t>Another factor in battery life is self-discharge. When unwanted chemical reactions occur </a:t>
            </a:r>
            <a:r>
              <a:rPr lang="en-US" dirty="0" smtClean="0"/>
              <a:t>in a </a:t>
            </a:r>
            <a:r>
              <a:rPr lang="en-US" dirty="0"/>
              <a:t>battery cell, energy will be lost.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327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7984"/>
          </a:xfrm>
        </p:spPr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esistance </a:t>
            </a:r>
            <a:r>
              <a:rPr lang="en-US" dirty="0"/>
              <a:t>Temperature Detectors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53497"/>
            <a:ext cx="8596668" cy="448786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b="1" dirty="0"/>
              <a:t>Resistance Temperature Detectors (RTDs) </a:t>
            </a:r>
            <a:r>
              <a:rPr lang="en-US" dirty="0"/>
              <a:t>operate within a narrow range of temperatures, but have much better accuracy than thermocouples (below 600 degrees Celsius</a:t>
            </a:r>
            <a:r>
              <a:rPr lang="en-US" dirty="0" smtClean="0"/>
              <a:t>).</a:t>
            </a:r>
            <a:endParaRPr lang="fa-IR" dirty="0" smtClean="0"/>
          </a:p>
          <a:p>
            <a:pPr algn="just"/>
            <a:r>
              <a:rPr lang="en-US" dirty="0"/>
              <a:t>These are usually constructed with very fine </a:t>
            </a:r>
            <a:r>
              <a:rPr lang="en-US" b="1" dirty="0"/>
              <a:t>platinum w</a:t>
            </a:r>
            <a:r>
              <a:rPr lang="en-US" dirty="0"/>
              <a:t>ire tightly wrapped around</a:t>
            </a:r>
            <a:r>
              <a:rPr lang="en-US" b="1" dirty="0"/>
              <a:t> ceramic or glass</a:t>
            </a:r>
            <a:r>
              <a:rPr lang="en-US" b="1" dirty="0" smtClean="0"/>
              <a:t>.</a:t>
            </a:r>
          </a:p>
          <a:p>
            <a:pPr algn="just"/>
            <a:r>
              <a:rPr lang="en-US" dirty="0"/>
              <a:t>This produces a </a:t>
            </a:r>
            <a:r>
              <a:rPr lang="en-US" b="1" dirty="0"/>
              <a:t>resistance-to-temperature </a:t>
            </a:r>
            <a:r>
              <a:rPr lang="en-US" dirty="0"/>
              <a:t>relationship</a:t>
            </a:r>
            <a:r>
              <a:rPr lang="en-US" b="1" dirty="0"/>
              <a:t>. </a:t>
            </a:r>
            <a:r>
              <a:rPr lang="en-US" dirty="0"/>
              <a:t>A</a:t>
            </a:r>
            <a:r>
              <a:rPr lang="en-US" dirty="0" smtClean="0"/>
              <a:t>n </a:t>
            </a:r>
            <a:r>
              <a:rPr lang="en-US" b="1" dirty="0"/>
              <a:t>excitation current</a:t>
            </a:r>
            <a:r>
              <a:rPr lang="en-US" dirty="0"/>
              <a:t> is needed to operate an RTD (1 mA</a:t>
            </a:r>
            <a:r>
              <a:rPr lang="en-US" dirty="0" smtClean="0"/>
              <a:t>)</a:t>
            </a:r>
            <a:r>
              <a:rPr lang="en-US" b="1" dirty="0" smtClean="0"/>
              <a:t>.</a:t>
            </a:r>
          </a:p>
          <a:p>
            <a:pPr algn="just"/>
            <a:endParaRPr lang="en-US" b="1" dirty="0"/>
          </a:p>
          <a:p>
            <a:pPr algn="just"/>
            <a:endParaRPr lang="en-US" b="1" dirty="0" smtClean="0"/>
          </a:p>
          <a:p>
            <a:pPr algn="just"/>
            <a:endParaRPr lang="en-US" b="1" dirty="0" smtClean="0"/>
          </a:p>
          <a:p>
            <a:pPr algn="just"/>
            <a:endParaRPr lang="en-US" b="1" dirty="0"/>
          </a:p>
          <a:p>
            <a:pPr algn="just"/>
            <a:r>
              <a:rPr lang="en-US" b="1" dirty="0"/>
              <a:t>RTDs are rarely used above 600 degrees Celsius, which limits their application in industry</a:t>
            </a:r>
            <a:r>
              <a:rPr lang="en-US" b="1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A 200 PT100 RTD has a slope </a:t>
            </a:r>
            <a:r>
              <a:rPr lang="en-US" b="1" dirty="0"/>
              <a:t>of 0.00200 Ohms/degrees Celsius </a:t>
            </a:r>
            <a:r>
              <a:rPr lang="en-US" dirty="0"/>
              <a:t>from 0 to 100 degrees Celsius. Within that range (0 to 100 degrees Celsius), the slope will be </a:t>
            </a:r>
            <a:r>
              <a:rPr lang="en-US" b="1" dirty="0"/>
              <a:t>linear</a:t>
            </a:r>
            <a:r>
              <a:rPr lang="en-US" dirty="0"/>
              <a:t>. 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272" y="3320188"/>
            <a:ext cx="2133063" cy="139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40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Thermistors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301" y="1586204"/>
            <a:ext cx="8280054" cy="365569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The last temperature sensing device is the thermistor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These are also resistance-based relationship sensors like RTDs, but produce a higher degree of change for a given temperature than an RTD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RTD has a linear relationship with a change in temperature, thermistors have a highly nonlinear relationship, and are suitable where a high resolution is needed for a narrow temperature range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There are two types of thermistors: NTC, where resistance decreases as temperatures rise; and PTC, where resistance increases with rising temperatures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Thermistors are found in medical devices, scientific equipment, food handling equipment, incubators, and home appliances such are thermostats.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83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71716"/>
          </a:xfrm>
        </p:spPr>
        <p:txBody>
          <a:bodyPr>
            <a:normAutofit/>
          </a:bodyPr>
          <a:lstStyle/>
          <a:p>
            <a:r>
              <a:rPr lang="en-US" dirty="0"/>
              <a:t>Temperature sensor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81316"/>
            <a:ext cx="8596668" cy="4615685"/>
          </a:xfrm>
        </p:spPr>
        <p:txBody>
          <a:bodyPr/>
          <a:lstStyle/>
          <a:p>
            <a:pPr lvl="1"/>
            <a:endParaRPr lang="en-US" sz="2000" baseline="30000" dirty="0" smtClean="0"/>
          </a:p>
          <a:p>
            <a:pPr lvl="1"/>
            <a:endParaRPr lang="en-US" sz="2000" baseline="30000" dirty="0"/>
          </a:p>
          <a:p>
            <a:pPr lvl="1"/>
            <a:endParaRPr lang="en-US" sz="2000" baseline="30000" dirty="0" smtClean="0"/>
          </a:p>
          <a:p>
            <a:pPr lvl="1"/>
            <a:endParaRPr lang="en-US" sz="2000" baseline="30000" dirty="0"/>
          </a:p>
          <a:p>
            <a:pPr lvl="1"/>
            <a:endParaRPr lang="en-US" sz="2000" baseline="30000" dirty="0" smtClean="0"/>
          </a:p>
          <a:p>
            <a:pPr lvl="1"/>
            <a:endParaRPr lang="en-US" sz="2000" baseline="30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66" y="3793156"/>
            <a:ext cx="7519111" cy="22482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732" y="1571830"/>
            <a:ext cx="2314427" cy="2087366"/>
          </a:xfrm>
          <a:prstGeom prst="rect">
            <a:avLst/>
          </a:prstGeom>
        </p:spPr>
      </p:pic>
      <p:pic>
        <p:nvPicPr>
          <p:cNvPr id="1026" name="Picture 2" descr="https://upload.wikimedia.org/wikipedia/commons/thumb/4/4e/Flame-igniter%28top%29-and-flame-sensor.jpg/220px-Flame-igniter%28top%29-and-flame-sens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90" y="1435464"/>
            <a:ext cx="1922541" cy="235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istance thermometer (Pt100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49" y="1695683"/>
            <a:ext cx="2669364" cy="131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53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91774"/>
            <a:ext cx="8596668" cy="941471"/>
          </a:xfrm>
        </p:spPr>
        <p:txBody>
          <a:bodyPr>
            <a:normAutofit/>
          </a:bodyPr>
          <a:lstStyle/>
          <a:p>
            <a:r>
              <a:rPr lang="en-US" dirty="0"/>
              <a:t>Hall effect sensors and current sensors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34278"/>
            <a:ext cx="8596668" cy="4707084"/>
          </a:xfrm>
        </p:spPr>
        <p:txBody>
          <a:bodyPr/>
          <a:lstStyle/>
          <a:p>
            <a:pPr lvl="1" algn="just"/>
            <a:r>
              <a:rPr lang="en-US" dirty="0"/>
              <a:t>A hall effect </a:t>
            </a:r>
            <a:r>
              <a:rPr lang="en-US" dirty="0" smtClean="0"/>
              <a:t>sensor </a:t>
            </a:r>
            <a:r>
              <a:rPr lang="en-US" dirty="0"/>
              <a:t>consists of a strip of metal that a current runs across. </a:t>
            </a:r>
            <a:endParaRPr lang="en-US" dirty="0" smtClean="0"/>
          </a:p>
          <a:p>
            <a:pPr lvl="1" algn="just"/>
            <a:r>
              <a:rPr lang="en-US" dirty="0" smtClean="0"/>
              <a:t>If </a:t>
            </a:r>
            <a:r>
              <a:rPr lang="en-US" dirty="0"/>
              <a:t>a conductor is placed in the magnetic field perpendicular to the electron flow, it will gather charge carriers and produce a voltage differential between the positive side of the metal strip and the negative side.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873" y="2604048"/>
            <a:ext cx="7007290" cy="34418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2920" y="2869454"/>
            <a:ext cx="1343025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51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7984"/>
          </a:xfrm>
        </p:spPr>
        <p:txBody>
          <a:bodyPr/>
          <a:lstStyle/>
          <a:p>
            <a:r>
              <a:rPr lang="en-US" dirty="0"/>
              <a:t>Hall effect sensors and current sensors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27585"/>
            <a:ext cx="8596668" cy="4982546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/>
              <a:t>Typical uses of Hall sensors include position sensing, magnetometers, highly reliable switches, and water level detection. </a:t>
            </a:r>
            <a:endParaRPr lang="en-US" dirty="0" smtClean="0"/>
          </a:p>
          <a:p>
            <a:r>
              <a:rPr lang="en-US" dirty="0" smtClean="0"/>
              <a:t>They </a:t>
            </a:r>
            <a:r>
              <a:rPr lang="en-US" dirty="0"/>
              <a:t>are used in industrial sensors to measure the rotational velocity of different machines and motors. </a:t>
            </a:r>
            <a:r>
              <a:rPr lang="en-US" b="1" dirty="0"/>
              <a:t>Automotive fuel-level </a:t>
            </a:r>
            <a:r>
              <a:rPr lang="en-US" b="1" dirty="0" smtClean="0"/>
              <a:t>indicator, </a:t>
            </a:r>
            <a:r>
              <a:rPr lang="en-US" b="1" dirty="0"/>
              <a:t>Electric </a:t>
            </a:r>
            <a:r>
              <a:rPr lang="en-US" b="1" dirty="0" smtClean="0"/>
              <a:t>treadmill, </a:t>
            </a:r>
            <a:endParaRPr lang="en-US" b="1" dirty="0"/>
          </a:p>
          <a:p>
            <a:endParaRPr lang="en-US" b="1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743" y="3054609"/>
            <a:ext cx="260985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5347"/>
          </a:xfrm>
        </p:spPr>
        <p:txBody>
          <a:bodyPr/>
          <a:lstStyle/>
          <a:p>
            <a:r>
              <a:rPr lang="en-US" b="1" dirty="0"/>
              <a:t>Photoelectric sensors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24947"/>
            <a:ext cx="8596668" cy="4455158"/>
          </a:xfrm>
        </p:spPr>
        <p:txBody>
          <a:bodyPr/>
          <a:lstStyle/>
          <a:p>
            <a:pPr algn="just"/>
            <a:r>
              <a:rPr lang="en-US" dirty="0"/>
              <a:t>The detection of light and light intensity is used in many </a:t>
            </a:r>
            <a:r>
              <a:rPr lang="en-US" dirty="0" err="1"/>
              <a:t>IoT</a:t>
            </a:r>
            <a:r>
              <a:rPr lang="en-US" dirty="0"/>
              <a:t> sensor devices, such </a:t>
            </a:r>
            <a:r>
              <a:rPr lang="en-US" dirty="0" smtClean="0"/>
              <a:t>as security </a:t>
            </a:r>
            <a:r>
              <a:rPr lang="en-US" dirty="0"/>
              <a:t>systems, smart switches, and smart street lighting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A</a:t>
            </a:r>
            <a:r>
              <a:rPr lang="en-US" dirty="0"/>
              <a:t> </a:t>
            </a:r>
            <a:r>
              <a:rPr lang="en-US" dirty="0" err="1" smtClean="0"/>
              <a:t>photoresistor</a:t>
            </a:r>
            <a:r>
              <a:rPr lang="en-US" dirty="0" smtClean="0"/>
              <a:t> </a:t>
            </a:r>
            <a:r>
              <a:rPr lang="en-US" dirty="0"/>
              <a:t>varies in resistance depending on light intensity, while photodiodes </a:t>
            </a:r>
            <a:r>
              <a:rPr lang="en-US" dirty="0" smtClean="0"/>
              <a:t>convert light </a:t>
            </a:r>
            <a:r>
              <a:rPr lang="en-US" dirty="0"/>
              <a:t>into an electrical current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/>
              <a:t>Photoresistors</a:t>
            </a:r>
            <a:r>
              <a:rPr lang="en-US" dirty="0"/>
              <a:t> are manufactured using a high-resistance </a:t>
            </a:r>
            <a:r>
              <a:rPr lang="en-US" dirty="0" smtClean="0"/>
              <a:t>semiconductor.</a:t>
            </a:r>
          </a:p>
          <a:p>
            <a:pPr algn="just"/>
            <a:r>
              <a:rPr lang="en-US" dirty="0"/>
              <a:t>The </a:t>
            </a:r>
            <a:r>
              <a:rPr lang="en-US" dirty="0" smtClean="0"/>
              <a:t>resistance decreases </a:t>
            </a:r>
            <a:r>
              <a:rPr lang="en-US" dirty="0"/>
              <a:t>as more light is absorbed. In the dark, a </a:t>
            </a:r>
            <a:r>
              <a:rPr lang="en-US" dirty="0" err="1"/>
              <a:t>photoresistor</a:t>
            </a:r>
            <a:r>
              <a:rPr lang="en-US" dirty="0"/>
              <a:t> can have quite a </a:t>
            </a:r>
            <a:r>
              <a:rPr lang="en-US" dirty="0" smtClean="0"/>
              <a:t>high resistance.</a:t>
            </a:r>
          </a:p>
          <a:p>
            <a:pPr algn="just"/>
            <a:r>
              <a:rPr lang="en-US" dirty="0"/>
              <a:t>Photons absorbed by the semiconductor allow </a:t>
            </a:r>
            <a:r>
              <a:rPr lang="en-US" dirty="0" smtClean="0"/>
              <a:t>electrons to </a:t>
            </a:r>
            <a:r>
              <a:rPr lang="en-US" dirty="0"/>
              <a:t>jump to the conduction band and conduct electricity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87" y="4303324"/>
            <a:ext cx="7430401" cy="192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95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22085</TotalTime>
  <Words>2857</Words>
  <Application>Microsoft Office PowerPoint</Application>
  <PresentationFormat>Widescreen</PresentationFormat>
  <Paragraphs>245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Calibri</vt:lpstr>
      <vt:lpstr>Cambria Math</vt:lpstr>
      <vt:lpstr>PalatinoLinotype-Roman</vt:lpstr>
      <vt:lpstr>Tahoma</vt:lpstr>
      <vt:lpstr>Trebuchet MS</vt:lpstr>
      <vt:lpstr>Wingdings 3</vt:lpstr>
      <vt:lpstr>Facet</vt:lpstr>
      <vt:lpstr>Sensors, Endpoints, and Power Systems</vt:lpstr>
      <vt:lpstr>Sensing devices: Thermocouples and temperature sensing</vt:lpstr>
      <vt:lpstr>Sensing devices: Thermocouples and temperature sensing</vt:lpstr>
      <vt:lpstr>Resistance Temperature Detectors</vt:lpstr>
      <vt:lpstr>Thermistors</vt:lpstr>
      <vt:lpstr>Temperature sensor summary</vt:lpstr>
      <vt:lpstr>Hall effect sensors and current sensors</vt:lpstr>
      <vt:lpstr>Hall effect sensors and current sensors</vt:lpstr>
      <vt:lpstr>Photoelectric sensors</vt:lpstr>
      <vt:lpstr>PIR sensors</vt:lpstr>
      <vt:lpstr>LiDAR and active sensing systems</vt:lpstr>
      <vt:lpstr>LiDAR and active sensing systems</vt:lpstr>
      <vt:lpstr>MEMS sensors</vt:lpstr>
      <vt:lpstr>MEMS accelerometers</vt:lpstr>
      <vt:lpstr>MEMS accelerometers</vt:lpstr>
      <vt:lpstr>Mem-microphones</vt:lpstr>
      <vt:lpstr>MEMS pressure sensors</vt:lpstr>
      <vt:lpstr>Smart IoT endpoints and Vision system</vt:lpstr>
      <vt:lpstr>Vision system</vt:lpstr>
      <vt:lpstr>Sensor fusion</vt:lpstr>
      <vt:lpstr>Functional example – TI SensorTag CC2650</vt:lpstr>
      <vt:lpstr>Functional example – TI SensorTag CC2650</vt:lpstr>
      <vt:lpstr>Power management</vt:lpstr>
      <vt:lpstr>Power management</vt:lpstr>
      <vt:lpstr>Energy harvesting</vt:lpstr>
      <vt:lpstr>Solar harvesting</vt:lpstr>
      <vt:lpstr>Solar harvesting</vt:lpstr>
      <vt:lpstr>Solar harvesting</vt:lpstr>
      <vt:lpstr>Thermal harvesting</vt:lpstr>
      <vt:lpstr>Energy storage</vt:lpstr>
      <vt:lpstr>Energy and power models</vt:lpstr>
      <vt:lpstr>Energy and power models</vt:lpstr>
      <vt:lpstr>Energy and power models</vt:lpstr>
      <vt:lpstr>Batteries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of things</dc:title>
  <dc:creator>star</dc:creator>
  <cp:lastModifiedBy>star</cp:lastModifiedBy>
  <cp:revision>218</cp:revision>
  <dcterms:created xsi:type="dcterms:W3CDTF">2020-09-18T06:43:52Z</dcterms:created>
  <dcterms:modified xsi:type="dcterms:W3CDTF">2025-10-26T17:45:56Z</dcterms:modified>
</cp:coreProperties>
</file>