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EF030-430E-4DC2-9E26-3900D261ABCF}" type="datetimeFigureOut">
              <a:rPr lang="en-US" smtClean="0"/>
              <a:t>9/30/2020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97B83-1BE8-4D6F-BBA4-2C9EEF62D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147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FCC9-8EC0-4810-B34A-AAE309FE0D6F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03AA8-DCC6-482D-AB14-3CC564BFEB3B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1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ECBB2-B7F9-4C2E-996C-E6B61FCEB57A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2462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0635F-1B15-4FB5-B022-72A627723411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45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5144D-FA60-4A24-88FD-EE0C06AF07AD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07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E6BE-F5E1-4A2C-9E8F-B48B192EF06D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83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F66E8-E087-4134-94BF-C0493FA490CA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33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003B2-77D2-4FC8-A787-96478ECC00CD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07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E5614-F8A8-4B24-8615-4EC3BE9D6C28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2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B0CD3-4F51-4983-AA2E-69701CAB345E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32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AB004-3D68-4359-B35E-633B7FFD1413}" type="datetime1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6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FE75-957D-4AF0-A488-03097293CFCB}" type="datetime1">
              <a:rPr lang="en-US" smtClean="0"/>
              <a:t>9/30/2020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0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EB18F-9D92-47B1-B46B-A8D65BC5B6E6}" type="datetime1">
              <a:rPr lang="en-US" smtClean="0"/>
              <a:t>9/30/2020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4266-676F-4495-84D2-41D6C6F3FF0C}" type="datetime1">
              <a:rPr lang="en-US" smtClean="0"/>
              <a:t>9/30/2020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6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F30D0-A291-49F2-BFA1-BABEA4A19E2F}" type="datetime1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0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D6057-3143-4546-B0CB-CAE824DB7492}" type="datetime1">
              <a:rPr lang="en-US" smtClean="0"/>
              <a:t>9/30/2020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0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B8142-8B03-408E-8B69-95CDC62AB01C}" type="datetime1">
              <a:rPr lang="en-US" smtClean="0"/>
              <a:t>9/30/2020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M. Ahmadi,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ED298C-00BB-45F5-9641-DBCB4AA7C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3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35" y="611085"/>
            <a:ext cx="9144000" cy="2387600"/>
          </a:xfrm>
        </p:spPr>
        <p:txBody>
          <a:bodyPr/>
          <a:lstStyle/>
          <a:p>
            <a:pPr algn="l"/>
            <a:r>
              <a:rPr lang="en-US" dirty="0" err="1"/>
              <a:t>IoT</a:t>
            </a:r>
            <a:r>
              <a:rPr lang="en-US" dirty="0"/>
              <a:t> Architecture and Core </a:t>
            </a:r>
            <a:r>
              <a:rPr lang="en-US" dirty="0" err="1" smtClean="0"/>
              <a:t>IoT</a:t>
            </a:r>
            <a:r>
              <a:rPr lang="en-US" dirty="0" smtClean="0"/>
              <a:t> Modules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35" y="3814859"/>
            <a:ext cx="7766936" cy="1096899"/>
          </a:xfrm>
        </p:spPr>
        <p:txBody>
          <a:bodyPr/>
          <a:lstStyle/>
          <a:p>
            <a:r>
              <a:rPr lang="en-US" dirty="0" smtClean="0"/>
              <a:t>By: Mahmood Ahmadi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IoT</a:t>
            </a:r>
            <a:r>
              <a:rPr lang="en-US" b="1" dirty="0"/>
              <a:t>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4335"/>
            <a:ext cx="8596668" cy="4537027"/>
          </a:xfrm>
        </p:spPr>
        <p:txBody>
          <a:bodyPr>
            <a:normAutofit/>
          </a:bodyPr>
          <a:lstStyle/>
          <a:p>
            <a:r>
              <a:rPr lang="en-US" b="1" dirty="0"/>
              <a:t>Sensors</a:t>
            </a:r>
            <a:r>
              <a:rPr lang="en-US" dirty="0"/>
              <a:t>: Embedded systems, real-time operating systems, </a:t>
            </a:r>
            <a:r>
              <a:rPr lang="en-US" dirty="0" smtClean="0"/>
              <a:t>energy-harvesting sources</a:t>
            </a:r>
          </a:p>
          <a:p>
            <a:r>
              <a:rPr lang="en-US" b="1" dirty="0"/>
              <a:t>Sensor communication systems</a:t>
            </a:r>
            <a:r>
              <a:rPr lang="en-US" dirty="0"/>
              <a:t>: Wireless personal area networks reach from </a:t>
            </a:r>
            <a:r>
              <a:rPr lang="en-US" dirty="0" smtClean="0"/>
              <a:t>0 cm </a:t>
            </a:r>
            <a:r>
              <a:rPr lang="en-US" dirty="0"/>
              <a:t>to 100 m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smtClean="0"/>
              <a:t>Often non-IP based.</a:t>
            </a:r>
          </a:p>
          <a:p>
            <a:r>
              <a:rPr lang="en-US" b="1" dirty="0"/>
              <a:t>Local area networks</a:t>
            </a:r>
            <a:r>
              <a:rPr lang="en-US" dirty="0"/>
              <a:t>: Typically, IP-based communication systems such as </a:t>
            </a:r>
            <a:r>
              <a:rPr lang="en-US" dirty="0" smtClean="0"/>
              <a:t>802.11. </a:t>
            </a:r>
            <a:r>
              <a:rPr lang="en-US" dirty="0"/>
              <a:t>O</a:t>
            </a:r>
            <a:r>
              <a:rPr lang="en-US" dirty="0" smtClean="0"/>
              <a:t>ften </a:t>
            </a:r>
            <a:r>
              <a:rPr lang="en-US" dirty="0"/>
              <a:t>in peer-to-peer or star topologies</a:t>
            </a:r>
            <a:r>
              <a:rPr lang="en-US" dirty="0" smtClean="0"/>
              <a:t>.</a:t>
            </a:r>
          </a:p>
          <a:p>
            <a:r>
              <a:rPr lang="en-US" b="1" dirty="0"/>
              <a:t>Aggregators, routers, gateways</a:t>
            </a:r>
            <a:r>
              <a:rPr lang="en-US" dirty="0"/>
              <a:t>: Embedded systems providers, cheapest </a:t>
            </a:r>
            <a:r>
              <a:rPr lang="en-US" dirty="0" smtClean="0"/>
              <a:t>vendors (processors</a:t>
            </a:r>
            <a:r>
              <a:rPr lang="en-US" dirty="0"/>
              <a:t>, DRAM, and storage), module vendors, passive </a:t>
            </a:r>
            <a:r>
              <a:rPr lang="en-US" dirty="0" smtClean="0"/>
              <a:t>component manufacturers</a:t>
            </a:r>
            <a:r>
              <a:rPr lang="en-US" dirty="0"/>
              <a:t>, thin client manufacturers, cellular and wireless </a:t>
            </a:r>
            <a:r>
              <a:rPr lang="en-US" dirty="0" smtClean="0"/>
              <a:t>radio manufacturers</a:t>
            </a:r>
            <a:r>
              <a:rPr lang="en-US" dirty="0"/>
              <a:t>, middleware providers, fog framework providers, edge </a:t>
            </a:r>
            <a:r>
              <a:rPr lang="en-US" dirty="0" smtClean="0"/>
              <a:t>analytics packages</a:t>
            </a:r>
            <a:r>
              <a:rPr lang="en-US" dirty="0"/>
              <a:t>, edge security providers, certificate management systems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b="1" dirty="0"/>
              <a:t>WAN</a:t>
            </a:r>
            <a:r>
              <a:rPr lang="en-US" dirty="0"/>
              <a:t>: Cellular network providers, satellite network providers, </a:t>
            </a:r>
            <a:r>
              <a:rPr lang="en-US" b="1" dirty="0" smtClean="0"/>
              <a:t>Low-Power</a:t>
            </a:r>
            <a:r>
              <a:rPr lang="fa-IR" b="1" dirty="0" smtClean="0"/>
              <a:t> </a:t>
            </a:r>
            <a:r>
              <a:rPr lang="en-US" b="1" dirty="0" smtClean="0"/>
              <a:t>Wide-Area </a:t>
            </a:r>
            <a:r>
              <a:rPr lang="en-US" b="1" dirty="0"/>
              <a:t>Network </a:t>
            </a:r>
            <a:r>
              <a:rPr lang="en-US" dirty="0"/>
              <a:t>(</a:t>
            </a:r>
            <a:r>
              <a:rPr lang="en-US" b="1" dirty="0"/>
              <a:t>LPWAN</a:t>
            </a:r>
            <a:r>
              <a:rPr lang="en-US" dirty="0"/>
              <a:t>) providers.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IoT</a:t>
            </a:r>
            <a:r>
              <a:rPr lang="en-US" dirty="0" smtClean="0"/>
              <a:t> Ecosystem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3497"/>
            <a:ext cx="8596668" cy="4487865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Cloud</a:t>
            </a:r>
            <a:r>
              <a:rPr lang="en-US" dirty="0"/>
              <a:t>: Infrastructure as a service provider, platform as a service </a:t>
            </a:r>
            <a:r>
              <a:rPr lang="en-US" dirty="0" smtClean="0"/>
              <a:t>provider, database </a:t>
            </a:r>
            <a:r>
              <a:rPr lang="en-US" dirty="0"/>
              <a:t>manufacturers, streaming and batch processing manufacturers, </a:t>
            </a:r>
            <a:r>
              <a:rPr lang="en-US" dirty="0" smtClean="0"/>
              <a:t>data analytics </a:t>
            </a:r>
            <a:r>
              <a:rPr lang="en-US" dirty="0"/>
              <a:t>packages, software as a service provider, data lake providers, </a:t>
            </a:r>
            <a:r>
              <a:rPr lang="en-US" dirty="0" smtClean="0"/>
              <a:t>Software- Defined </a:t>
            </a:r>
            <a:r>
              <a:rPr lang="en-US" dirty="0"/>
              <a:t>Networking/Software-Defined Perimeter providers, and </a:t>
            </a:r>
            <a:r>
              <a:rPr lang="en-US" dirty="0" smtClean="0"/>
              <a:t>machine learning </a:t>
            </a:r>
            <a:r>
              <a:rPr lang="en-US" dirty="0"/>
              <a:t>services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/>
              <a:t>Data analytics</a:t>
            </a:r>
            <a:r>
              <a:rPr lang="en-US" dirty="0"/>
              <a:t>: As the information propagates to the cloud </a:t>
            </a:r>
            <a:r>
              <a:rPr lang="en-US" dirty="0" err="1"/>
              <a:t>en</a:t>
            </a:r>
            <a:r>
              <a:rPr lang="en-US" dirty="0"/>
              <a:t>-mass. Dealing </a:t>
            </a:r>
            <a:r>
              <a:rPr lang="en-US" dirty="0" smtClean="0"/>
              <a:t>with volumes </a:t>
            </a:r>
            <a:r>
              <a:rPr lang="en-US" dirty="0"/>
              <a:t>data and extracting value is the job of complex event processing, </a:t>
            </a:r>
            <a:r>
              <a:rPr lang="en-US" dirty="0" smtClean="0"/>
              <a:t>data analytics</a:t>
            </a:r>
            <a:r>
              <a:rPr lang="en-US" dirty="0"/>
              <a:t>, and machine learning techniques.</a:t>
            </a:r>
          </a:p>
          <a:p>
            <a:pPr algn="just"/>
            <a:r>
              <a:rPr lang="en-US" b="1" dirty="0"/>
              <a:t>Security</a:t>
            </a:r>
            <a:r>
              <a:rPr lang="en-US" dirty="0"/>
              <a:t>: Tying the entire architecture together is security. Security will </a:t>
            </a:r>
            <a:r>
              <a:rPr lang="en-US" dirty="0" smtClean="0"/>
              <a:t>touch every </a:t>
            </a:r>
            <a:r>
              <a:rPr lang="en-US" dirty="0"/>
              <a:t>component from physical sensors to the CPU and digital hardware, to </a:t>
            </a:r>
            <a:r>
              <a:rPr lang="en-US" dirty="0" smtClean="0"/>
              <a:t>the radio </a:t>
            </a:r>
            <a:r>
              <a:rPr lang="en-US" dirty="0"/>
              <a:t>communication systems, to the communication protocols themselves. </a:t>
            </a:r>
            <a:r>
              <a:rPr lang="en-US" dirty="0" smtClean="0"/>
              <a:t>Each level </a:t>
            </a:r>
            <a:r>
              <a:rPr lang="en-US" dirty="0"/>
              <a:t>needs to ensure security, authenticity, and integrity.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0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versus machine to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93" y="2067795"/>
            <a:ext cx="4110031" cy="303304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M2M: It is a general concept involving an autonomous device communicating directly to another autonomous device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M2M, or machine-to-machine communication, derives from telemetry technology and generally refers to data exchange between various devices (usually) through the Internet without </a:t>
            </a:r>
            <a:r>
              <a:rPr lang="en-US" b="1" dirty="0"/>
              <a:t>human participation</a:t>
            </a:r>
            <a:r>
              <a:rPr lang="en-US" dirty="0"/>
              <a:t>.</a:t>
            </a:r>
            <a:endParaRPr lang="en-US" dirty="0" smtClean="0"/>
          </a:p>
          <a:p>
            <a:pPr algn="just"/>
            <a:r>
              <a:rPr lang="en-US" dirty="0" err="1"/>
              <a:t>IoT</a:t>
            </a:r>
            <a:r>
              <a:rPr lang="en-US" dirty="0"/>
              <a:t>: </a:t>
            </a:r>
            <a:r>
              <a:rPr lang="en-US" dirty="0" err="1"/>
              <a:t>IoT</a:t>
            </a:r>
            <a:r>
              <a:rPr lang="en-US" dirty="0"/>
              <a:t> systems may incorporate some M2M nodes (such as a Bluetooth mesh using non-IP communication), but aggregates data at an edge router or gateway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124" y="1930400"/>
            <a:ext cx="5413858" cy="222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71716"/>
          </a:xfrm>
        </p:spPr>
        <p:txBody>
          <a:bodyPr>
            <a:normAutofit fontScale="90000"/>
          </a:bodyPr>
          <a:lstStyle/>
          <a:p>
            <a:r>
              <a:rPr lang="en-US" dirty="0"/>
              <a:t>The value of a network and Metcalfe's and</a:t>
            </a:r>
            <a:br>
              <a:rPr lang="en-US" dirty="0"/>
            </a:br>
            <a:r>
              <a:rPr lang="en-US" dirty="0" err="1"/>
              <a:t>Beckstrom's</a:t>
            </a:r>
            <a:r>
              <a:rPr lang="en-US" dirty="0"/>
              <a:t>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1316"/>
            <a:ext cx="8596668" cy="4615685"/>
          </a:xfrm>
        </p:spPr>
        <p:txBody>
          <a:bodyPr/>
          <a:lstStyle/>
          <a:p>
            <a:pPr lvl="1"/>
            <a:r>
              <a:rPr lang="en-US" sz="2000" dirty="0" smtClean="0"/>
              <a:t>V≈N</a:t>
            </a:r>
            <a:r>
              <a:rPr lang="en-US" sz="2000" baseline="30000" dirty="0"/>
              <a:t>2     </a:t>
            </a:r>
            <a:endParaRPr lang="en-US" sz="2000" baseline="30000" dirty="0" smtClean="0"/>
          </a:p>
          <a:p>
            <a:pPr lvl="1"/>
            <a:r>
              <a:rPr lang="en-US" sz="2000" baseline="30000" dirty="0" smtClean="0"/>
              <a:t>V </a:t>
            </a:r>
            <a:r>
              <a:rPr lang="en-US" sz="2000" baseline="30000" dirty="0"/>
              <a:t>= Value of the </a:t>
            </a:r>
            <a:r>
              <a:rPr lang="en-US" sz="2000" baseline="30000" dirty="0" smtClean="0"/>
              <a:t>network       N </a:t>
            </a:r>
            <a:r>
              <a:rPr lang="en-US" sz="2000" baseline="30000" dirty="0"/>
              <a:t>= Number of </a:t>
            </a:r>
            <a:r>
              <a:rPr lang="en-US" sz="2000" baseline="30000" dirty="0" smtClean="0"/>
              <a:t>nodes </a:t>
            </a:r>
            <a:r>
              <a:rPr lang="en-US" sz="2000" baseline="30000" dirty="0"/>
              <a:t>within the network</a:t>
            </a:r>
            <a:endParaRPr lang="en-US" sz="2000" baseline="30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612571"/>
            <a:ext cx="6306695" cy="361135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74946" y="2967335"/>
            <a:ext cx="25982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recent example validating Metcalfe's law to the value of </a:t>
            </a:r>
            <a:r>
              <a:rPr lang="en-US" dirty="0" err="1"/>
              <a:t>blockchains</a:t>
            </a:r>
            <a:r>
              <a:rPr lang="en-US" dirty="0"/>
              <a:t> and cryptocurrency</a:t>
            </a:r>
          </a:p>
          <a:p>
            <a:r>
              <a:rPr lang="en-US" dirty="0"/>
              <a:t>trends </a:t>
            </a:r>
          </a:p>
        </p:txBody>
      </p:sp>
    </p:spTree>
    <p:extLst>
      <p:ext uri="{BB962C8B-B14F-4D97-AF65-F5344CB8AC3E}">
        <p14:creationId xmlns:p14="http://schemas.microsoft.com/office/powerpoint/2010/main" val="25805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1774"/>
            <a:ext cx="8596668" cy="941471"/>
          </a:xfrm>
        </p:spPr>
        <p:txBody>
          <a:bodyPr>
            <a:normAutofit fontScale="90000"/>
          </a:bodyPr>
          <a:lstStyle/>
          <a:p>
            <a:r>
              <a:rPr lang="en-US" dirty="0"/>
              <a:t>The value of a network and Metcalfe's and</a:t>
            </a:r>
            <a:br>
              <a:rPr lang="en-US" dirty="0"/>
            </a:br>
            <a:r>
              <a:rPr lang="en-US" dirty="0" err="1"/>
              <a:t>Beckstrom's</a:t>
            </a:r>
            <a:r>
              <a:rPr lang="en-US" dirty="0"/>
              <a:t>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4278"/>
            <a:ext cx="8596668" cy="4707084"/>
          </a:xfrm>
        </p:spPr>
        <p:txBody>
          <a:bodyPr/>
          <a:lstStyle/>
          <a:p>
            <a:pPr lvl="1"/>
            <a:r>
              <a:rPr lang="en-US" dirty="0"/>
              <a:t>Metcalfe's law does not account for service degradation in the event of service degradation as the number of users and/or data consumption grows, but the network bandwidth does not. Metcalfe's law also doesn't account for various levels of network service, unreliable infrastructure (such as 4G LTE in a moving vehicle), or bad actors affecting the network (for example, denial of service attacks).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530" y="2648889"/>
            <a:ext cx="6657184" cy="385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1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7984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7585"/>
            <a:ext cx="8596668" cy="4982546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M. Ahmadi, 2020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98" y="1304814"/>
            <a:ext cx="8704940" cy="522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793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7088</TotalTime>
  <Words>502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Trebuchet MS</vt:lpstr>
      <vt:lpstr>Wingdings 3</vt:lpstr>
      <vt:lpstr>Facet</vt:lpstr>
      <vt:lpstr>IoT Architecture and Core IoT Modules</vt:lpstr>
      <vt:lpstr>IoT ecosystem</vt:lpstr>
      <vt:lpstr>IoT Ecosystem</vt:lpstr>
      <vt:lpstr>IoT versus machine to machine</vt:lpstr>
      <vt:lpstr>The value of a network and Metcalfe's and Beckstrom's law</vt:lpstr>
      <vt:lpstr>The value of a network and Metcalfe's and Beckstrom's law</vt:lpstr>
      <vt:lpstr>IoT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of things</dc:title>
  <dc:creator>star</dc:creator>
  <cp:lastModifiedBy>star</cp:lastModifiedBy>
  <cp:revision>63</cp:revision>
  <dcterms:created xsi:type="dcterms:W3CDTF">2020-09-18T06:43:52Z</dcterms:created>
  <dcterms:modified xsi:type="dcterms:W3CDTF">2020-09-30T12:32:41Z</dcterms:modified>
</cp:coreProperties>
</file>