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54" autoAdjust="0"/>
    <p:restoredTop sz="94660"/>
  </p:normalViewPr>
  <p:slideViewPr>
    <p:cSldViewPr snapToGrid="0">
      <p:cViewPr varScale="1">
        <p:scale>
          <a:sx n="78" d="100"/>
          <a:sy n="78" d="100"/>
        </p:scale>
        <p:origin x="96"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0EF030-430E-4DC2-9E26-3900D261ABCF}" type="datetimeFigureOut">
              <a:rPr lang="en-US" smtClean="0"/>
              <a:t>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497B83-1BE8-4D6F-BBA4-2C9EEF62D297}" type="slidenum">
              <a:rPr lang="en-US" smtClean="0"/>
              <a:t>‹#›</a:t>
            </a:fld>
            <a:endParaRPr lang="en-US"/>
          </a:p>
        </p:txBody>
      </p:sp>
    </p:spTree>
    <p:extLst>
      <p:ext uri="{BB962C8B-B14F-4D97-AF65-F5344CB8AC3E}">
        <p14:creationId xmlns:p14="http://schemas.microsoft.com/office/powerpoint/2010/main" val="1651147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77FCC9-8EC0-4810-B34A-AAE309FE0D6F}"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590060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A403AA8-DCC6-482D-AB14-3CC564BFEB3B}"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608417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4ECBB2-B7F9-4C2E-996C-E6B61FCEB57A}"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972462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20635F-1B15-4FB5-B022-72A627723411}"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3667445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E5144D-FA60-4A24-88FD-EE0C06AF07AD}"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78070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FFCE6BE-F5E1-4A2C-9E8F-B48B192EF06D}"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624683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6F66E8-E087-4134-94BF-C0493FA490CA}"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168433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4003B2-77D2-4FC8-A787-96478ECC00CD}"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531077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1E5614-F8A8-4B24-8615-4EC3BE9D6C28}"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1878526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8B0CD3-4F51-4983-AA2E-69701CAB345E}" type="datetime1">
              <a:rPr lang="en-US" smtClean="0"/>
              <a:t>1/4/2022</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657432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5FAB004-3D68-4359-B35E-633B7FFD1413}" type="datetime1">
              <a:rPr lang="en-US" smtClean="0"/>
              <a:t>1/4/2022</a:t>
            </a:fld>
            <a:endParaRPr lang="en-US"/>
          </a:p>
        </p:txBody>
      </p:sp>
      <p:sp>
        <p:nvSpPr>
          <p:cNvPr id="6" name="Footer Placeholder 5"/>
          <p:cNvSpPr>
            <a:spLocks noGrp="1"/>
          </p:cNvSpPr>
          <p:nvPr>
            <p:ph type="ftr" sz="quarter" idx="11"/>
          </p:nvPr>
        </p:nvSpPr>
        <p:spPr/>
        <p:txBody>
          <a:bodyPr/>
          <a:lstStyle/>
          <a:p>
            <a:r>
              <a:rPr lang="en-US" smtClean="0"/>
              <a:t>M. Ahmadi, 2020</a:t>
            </a:r>
            <a:endParaRPr lang="en-US"/>
          </a:p>
        </p:txBody>
      </p:sp>
      <p:sp>
        <p:nvSpPr>
          <p:cNvPr id="7" name="Slide Number Placeholder 6"/>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08756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599FE75-957D-4AF0-A488-03097293CFCB}" type="datetime1">
              <a:rPr lang="en-US" smtClean="0"/>
              <a:t>1/4/2022</a:t>
            </a:fld>
            <a:endParaRPr lang="en-US"/>
          </a:p>
        </p:txBody>
      </p:sp>
      <p:sp>
        <p:nvSpPr>
          <p:cNvPr id="8" name="Footer Placeholder 7"/>
          <p:cNvSpPr>
            <a:spLocks noGrp="1"/>
          </p:cNvSpPr>
          <p:nvPr>
            <p:ph type="ftr" sz="quarter" idx="11"/>
          </p:nvPr>
        </p:nvSpPr>
        <p:spPr/>
        <p:txBody>
          <a:bodyPr/>
          <a:lstStyle/>
          <a:p>
            <a:r>
              <a:rPr lang="en-US" smtClean="0"/>
              <a:t>M. Ahmadi, 2020</a:t>
            </a:r>
            <a:endParaRPr lang="en-US"/>
          </a:p>
        </p:txBody>
      </p:sp>
      <p:sp>
        <p:nvSpPr>
          <p:cNvPr id="9" name="Slide Number Placeholder 8"/>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3655960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16EB18F-9D92-47B1-B46B-A8D65BC5B6E6}" type="datetime1">
              <a:rPr lang="en-US" smtClean="0"/>
              <a:t>1/4/2022</a:t>
            </a:fld>
            <a:endParaRPr lang="en-US"/>
          </a:p>
        </p:txBody>
      </p:sp>
      <p:sp>
        <p:nvSpPr>
          <p:cNvPr id="4" name="Footer Placeholder 3"/>
          <p:cNvSpPr>
            <a:spLocks noGrp="1"/>
          </p:cNvSpPr>
          <p:nvPr>
            <p:ph type="ftr" sz="quarter" idx="11"/>
          </p:nvPr>
        </p:nvSpPr>
        <p:spPr/>
        <p:txBody>
          <a:bodyPr/>
          <a:lstStyle/>
          <a:p>
            <a:r>
              <a:rPr lang="en-US" smtClean="0"/>
              <a:t>M. Ahmadi, 2020</a:t>
            </a:r>
            <a:endParaRPr lang="en-US"/>
          </a:p>
        </p:txBody>
      </p:sp>
      <p:sp>
        <p:nvSpPr>
          <p:cNvPr id="5" name="Slide Number Placeholder 4"/>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1149774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D24266-676F-4495-84D2-41D6C6F3FF0C}" type="datetime1">
              <a:rPr lang="en-US" smtClean="0"/>
              <a:t>1/4/2022</a:t>
            </a:fld>
            <a:endParaRPr lang="en-US"/>
          </a:p>
        </p:txBody>
      </p:sp>
      <p:sp>
        <p:nvSpPr>
          <p:cNvPr id="3" name="Footer Placeholder 2"/>
          <p:cNvSpPr>
            <a:spLocks noGrp="1"/>
          </p:cNvSpPr>
          <p:nvPr>
            <p:ph type="ftr" sz="quarter" idx="11"/>
          </p:nvPr>
        </p:nvSpPr>
        <p:spPr/>
        <p:txBody>
          <a:bodyPr/>
          <a:lstStyle/>
          <a:p>
            <a:r>
              <a:rPr lang="en-US" smtClean="0"/>
              <a:t>M. Ahmadi, 2020</a:t>
            </a:r>
            <a:endParaRPr lang="en-US"/>
          </a:p>
        </p:txBody>
      </p:sp>
      <p:sp>
        <p:nvSpPr>
          <p:cNvPr id="4" name="Slide Number Placeholder 3"/>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1980061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9F30D0-A291-49F2-BFA1-BABEA4A19E2F}" type="datetime1">
              <a:rPr lang="en-US" smtClean="0"/>
              <a:t>1/4/2022</a:t>
            </a:fld>
            <a:endParaRPr lang="en-US"/>
          </a:p>
        </p:txBody>
      </p:sp>
      <p:sp>
        <p:nvSpPr>
          <p:cNvPr id="6" name="Footer Placeholder 5"/>
          <p:cNvSpPr>
            <a:spLocks noGrp="1"/>
          </p:cNvSpPr>
          <p:nvPr>
            <p:ph type="ftr" sz="quarter" idx="11"/>
          </p:nvPr>
        </p:nvSpPr>
        <p:spPr/>
        <p:txBody>
          <a:bodyPr/>
          <a:lstStyle/>
          <a:p>
            <a:r>
              <a:rPr lang="en-US" smtClean="0"/>
              <a:t>M. Ahmadi, 2020</a:t>
            </a:r>
            <a:endParaRPr lang="en-US"/>
          </a:p>
        </p:txBody>
      </p:sp>
      <p:sp>
        <p:nvSpPr>
          <p:cNvPr id="7" name="Slide Number Placeholder 6"/>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1331505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FAD6057-3143-4546-B0CB-CAE824DB7492}" type="datetime1">
              <a:rPr lang="en-US" smtClean="0"/>
              <a:t>1/4/2022</a:t>
            </a:fld>
            <a:endParaRPr lang="en-US"/>
          </a:p>
        </p:txBody>
      </p:sp>
      <p:sp>
        <p:nvSpPr>
          <p:cNvPr id="6" name="Footer Placeholder 5"/>
          <p:cNvSpPr>
            <a:spLocks noGrp="1"/>
          </p:cNvSpPr>
          <p:nvPr>
            <p:ph type="ftr" sz="quarter" idx="11"/>
          </p:nvPr>
        </p:nvSpPr>
        <p:spPr/>
        <p:txBody>
          <a:bodyPr/>
          <a:lstStyle/>
          <a:p>
            <a:r>
              <a:rPr lang="en-US" smtClean="0"/>
              <a:t>M. Ahmadi, 2020</a:t>
            </a:r>
            <a:endParaRPr lang="en-US"/>
          </a:p>
        </p:txBody>
      </p:sp>
      <p:sp>
        <p:nvSpPr>
          <p:cNvPr id="7" name="Slide Number Placeholder 6"/>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3568190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19B8142-8B03-408E-8B69-95CDC62AB01C}" type="datetime1">
              <a:rPr lang="en-US" smtClean="0"/>
              <a:t>1/4/2022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 Ahmadi, 2020</a:t>
            </a: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2ED298C-00BB-45F5-9641-DBCB4AA7C111}" type="slidenum">
              <a:rPr lang="en-US" smtClean="0"/>
              <a:t>‹#›</a:t>
            </a:fld>
            <a:endParaRPr lang="en-US"/>
          </a:p>
        </p:txBody>
      </p:sp>
    </p:spTree>
    <p:extLst>
      <p:ext uri="{BB962C8B-B14F-4D97-AF65-F5344CB8AC3E}">
        <p14:creationId xmlns:p14="http://schemas.microsoft.com/office/powerpoint/2010/main" val="3164035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ieeexplore.ieee.org/author/37086876245"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8535" y="611085"/>
            <a:ext cx="9144000" cy="2387600"/>
          </a:xfrm>
        </p:spPr>
        <p:txBody>
          <a:bodyPr/>
          <a:lstStyle/>
          <a:p>
            <a:pPr algn="ctr"/>
            <a:r>
              <a:rPr lang="en-US" dirty="0" err="1" smtClean="0"/>
              <a:t>IoT</a:t>
            </a:r>
            <a:r>
              <a:rPr lang="en-US" dirty="0" smtClean="0"/>
              <a:t> Security</a:t>
            </a:r>
            <a:endParaRPr lang="en-US" dirty="0"/>
          </a:p>
        </p:txBody>
      </p:sp>
      <p:sp>
        <p:nvSpPr>
          <p:cNvPr id="3" name="Subtitle 2"/>
          <p:cNvSpPr>
            <a:spLocks noGrp="1"/>
          </p:cNvSpPr>
          <p:nvPr>
            <p:ph type="subTitle" idx="1"/>
          </p:nvPr>
        </p:nvSpPr>
        <p:spPr>
          <a:xfrm>
            <a:off x="818535" y="3814859"/>
            <a:ext cx="7766936" cy="1096899"/>
          </a:xfrm>
        </p:spPr>
        <p:txBody>
          <a:bodyPr/>
          <a:lstStyle/>
          <a:p>
            <a:r>
              <a:rPr lang="en-US" dirty="0" smtClean="0"/>
              <a:t>By: Mahmood Ahmadi</a:t>
            </a:r>
            <a:endParaRPr lang="en-US" dirty="0"/>
          </a:p>
        </p:txBody>
      </p:sp>
    </p:spTree>
    <p:extLst>
      <p:ext uri="{BB962C8B-B14F-4D97-AF65-F5344CB8AC3E}">
        <p14:creationId xmlns:p14="http://schemas.microsoft.com/office/powerpoint/2010/main" val="3920111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8777"/>
            <a:ext cx="8596668" cy="1320800"/>
          </a:xfrm>
        </p:spPr>
        <p:txBody>
          <a:bodyPr/>
          <a:lstStyle/>
          <a:p>
            <a:r>
              <a:rPr lang="en-US" dirty="0"/>
              <a:t>Security Issues at Sensing Layer</a:t>
            </a:r>
          </a:p>
        </p:txBody>
      </p:sp>
      <p:sp>
        <p:nvSpPr>
          <p:cNvPr id="3" name="Content Placeholder 2"/>
          <p:cNvSpPr>
            <a:spLocks noGrp="1"/>
          </p:cNvSpPr>
          <p:nvPr>
            <p:ph idx="1"/>
          </p:nvPr>
        </p:nvSpPr>
        <p:spPr>
          <a:xfrm>
            <a:off x="677334" y="975946"/>
            <a:ext cx="7106411" cy="4906108"/>
          </a:xfrm>
        </p:spPr>
        <p:txBody>
          <a:bodyPr>
            <a:normAutofit lnSpcReduction="10000"/>
          </a:bodyPr>
          <a:lstStyle/>
          <a:p>
            <a:pPr algn="just"/>
            <a:r>
              <a:rPr lang="en-US" b="1" dirty="0"/>
              <a:t>False Data Injection Attack: </a:t>
            </a:r>
            <a:r>
              <a:rPr lang="en-US" dirty="0"/>
              <a:t>Once the node is captured</a:t>
            </a:r>
            <a:r>
              <a:rPr lang="en-US" dirty="0" smtClean="0"/>
              <a:t>,  the </a:t>
            </a:r>
            <a:r>
              <a:rPr lang="en-US" dirty="0"/>
              <a:t>attacker may use it to inject erroneous </a:t>
            </a:r>
            <a:r>
              <a:rPr lang="en-US" dirty="0" smtClean="0"/>
              <a:t>data onto </a:t>
            </a:r>
            <a:r>
              <a:rPr lang="en-US" dirty="0"/>
              <a:t>the </a:t>
            </a:r>
            <a:r>
              <a:rPr lang="en-US" dirty="0" err="1"/>
              <a:t>IoT</a:t>
            </a:r>
            <a:r>
              <a:rPr lang="en-US" dirty="0"/>
              <a:t> system. This may lead to false results </a:t>
            </a:r>
            <a:r>
              <a:rPr lang="en-US" dirty="0" smtClean="0"/>
              <a:t>and may </a:t>
            </a:r>
            <a:r>
              <a:rPr lang="en-US" dirty="0"/>
              <a:t>result in malfunctioning of the </a:t>
            </a:r>
            <a:r>
              <a:rPr lang="en-US" dirty="0" err="1"/>
              <a:t>IoT</a:t>
            </a:r>
            <a:r>
              <a:rPr lang="en-US" dirty="0"/>
              <a:t> </a:t>
            </a:r>
            <a:r>
              <a:rPr lang="en-US" dirty="0" smtClean="0"/>
              <a:t>application. The </a:t>
            </a:r>
            <a:r>
              <a:rPr lang="en-US" dirty="0"/>
              <a:t>attacker may also use this method to cause a </a:t>
            </a:r>
            <a:r>
              <a:rPr lang="en-US" dirty="0" err="1" smtClean="0"/>
              <a:t>DDoS</a:t>
            </a:r>
            <a:r>
              <a:rPr lang="en-US" dirty="0" smtClean="0"/>
              <a:t> attack.</a:t>
            </a:r>
            <a:endParaRPr lang="en-US" dirty="0"/>
          </a:p>
          <a:p>
            <a:pPr algn="just"/>
            <a:r>
              <a:rPr lang="en-US" b="1" dirty="0" smtClean="0"/>
              <a:t>Side-channel Attack</a:t>
            </a:r>
            <a:r>
              <a:rPr lang="en-US" dirty="0" smtClean="0"/>
              <a:t>: In </a:t>
            </a:r>
            <a:r>
              <a:rPr lang="en-US" dirty="0"/>
              <a:t>computer security, a side-channel attack is any attack based on information gained from the implementation of a computer system, rather than weaknesses in the implemented algorithm itself (e.g. cryptanalysis and software bugs). Timing information, power consumption, electromagnetic leaks or even sound can provide an extra source of information, which can be exploited</a:t>
            </a:r>
            <a:r>
              <a:rPr lang="en-US" dirty="0" smtClean="0"/>
              <a:t>.</a:t>
            </a:r>
            <a:endParaRPr lang="fa-IR" dirty="0" smtClean="0"/>
          </a:p>
          <a:p>
            <a:pPr algn="just"/>
            <a:r>
              <a:rPr lang="en-US" b="1" dirty="0"/>
              <a:t>Eavesdropping and Interference: </a:t>
            </a:r>
            <a:r>
              <a:rPr lang="en-US" dirty="0" err="1"/>
              <a:t>IoT</a:t>
            </a:r>
            <a:r>
              <a:rPr lang="en-US" dirty="0"/>
              <a:t> </a:t>
            </a:r>
            <a:r>
              <a:rPr lang="en-US" dirty="0" smtClean="0"/>
              <a:t>applications</a:t>
            </a:r>
            <a:r>
              <a:rPr lang="fa-IR" dirty="0" smtClean="0"/>
              <a:t> </a:t>
            </a:r>
            <a:r>
              <a:rPr lang="en-US" dirty="0" smtClean="0"/>
              <a:t>often </a:t>
            </a:r>
            <a:r>
              <a:rPr lang="en-US" dirty="0"/>
              <a:t>consist of various nodes deployed in open </a:t>
            </a:r>
            <a:r>
              <a:rPr lang="en-US" dirty="0" smtClean="0"/>
              <a:t>environments</a:t>
            </a:r>
            <a:r>
              <a:rPr lang="fa-IR" dirty="0" smtClean="0"/>
              <a:t> </a:t>
            </a:r>
            <a:r>
              <a:rPr lang="en-US" dirty="0" smtClean="0"/>
              <a:t>. </a:t>
            </a:r>
            <a:r>
              <a:rPr lang="en-US" dirty="0"/>
              <a:t>As a result, such </a:t>
            </a:r>
            <a:r>
              <a:rPr lang="en-US" dirty="0" err="1"/>
              <a:t>IoT</a:t>
            </a:r>
            <a:r>
              <a:rPr lang="en-US" dirty="0"/>
              <a:t> applications </a:t>
            </a:r>
            <a:r>
              <a:rPr lang="en-US" dirty="0" smtClean="0"/>
              <a:t>are</a:t>
            </a:r>
            <a:r>
              <a:rPr lang="fa-IR" dirty="0" smtClean="0"/>
              <a:t> </a:t>
            </a:r>
            <a:r>
              <a:rPr lang="en-US" dirty="0" smtClean="0"/>
              <a:t>exposed </a:t>
            </a:r>
            <a:r>
              <a:rPr lang="en-US" dirty="0"/>
              <a:t>to eavesdroppers. The attackers may </a:t>
            </a:r>
            <a:r>
              <a:rPr lang="en-US" dirty="0" smtClean="0"/>
              <a:t>eavesdrop</a:t>
            </a:r>
            <a:r>
              <a:rPr lang="fa-IR" dirty="0" smtClean="0"/>
              <a:t> </a:t>
            </a:r>
            <a:r>
              <a:rPr lang="en-US" dirty="0" smtClean="0"/>
              <a:t>and </a:t>
            </a:r>
            <a:r>
              <a:rPr lang="en-US" dirty="0"/>
              <a:t>capture the data during different phases </a:t>
            </a:r>
            <a:r>
              <a:rPr lang="en-US" dirty="0" smtClean="0"/>
              <a:t>like</a:t>
            </a:r>
            <a:r>
              <a:rPr lang="fa-IR" dirty="0" smtClean="0"/>
              <a:t> </a:t>
            </a:r>
            <a:r>
              <a:rPr lang="en-US" dirty="0" smtClean="0"/>
              <a:t>data </a:t>
            </a:r>
            <a:r>
              <a:rPr lang="en-US" dirty="0"/>
              <a:t>transmission or authentication.</a:t>
            </a:r>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1026" name="Picture 2" descr="Protecting Against Side-Channel Attacks| DesignWare IP | Synopsy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3745" y="2143246"/>
            <a:ext cx="4345488" cy="2571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280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8777"/>
            <a:ext cx="8596668" cy="1320800"/>
          </a:xfrm>
        </p:spPr>
        <p:txBody>
          <a:bodyPr/>
          <a:lstStyle/>
          <a:p>
            <a:r>
              <a:rPr lang="en-US" dirty="0"/>
              <a:t>Security Issues at Sensing Layer</a:t>
            </a:r>
          </a:p>
        </p:txBody>
      </p:sp>
      <p:sp>
        <p:nvSpPr>
          <p:cNvPr id="3" name="Content Placeholder 2"/>
          <p:cNvSpPr>
            <a:spLocks noGrp="1"/>
          </p:cNvSpPr>
          <p:nvPr>
            <p:ph idx="1"/>
          </p:nvPr>
        </p:nvSpPr>
        <p:spPr>
          <a:xfrm>
            <a:off x="677334" y="975946"/>
            <a:ext cx="7106411" cy="4906108"/>
          </a:xfrm>
        </p:spPr>
        <p:txBody>
          <a:bodyPr>
            <a:normAutofit/>
          </a:bodyPr>
          <a:lstStyle/>
          <a:p>
            <a:pPr algn="just"/>
            <a:r>
              <a:rPr lang="en-US" b="1" dirty="0"/>
              <a:t>Sleep Deprivation Attacks: </a:t>
            </a:r>
            <a:r>
              <a:rPr lang="en-US" dirty="0"/>
              <a:t>In such type of attacks </a:t>
            </a:r>
            <a:r>
              <a:rPr lang="en-US" dirty="0" smtClean="0"/>
              <a:t>the adversaries </a:t>
            </a:r>
            <a:r>
              <a:rPr lang="en-US" dirty="0"/>
              <a:t>try to drain the battery of the </a:t>
            </a:r>
            <a:r>
              <a:rPr lang="en-US" dirty="0" smtClean="0"/>
              <a:t>low-powered </a:t>
            </a:r>
            <a:r>
              <a:rPr lang="en-US" dirty="0" err="1" smtClean="0"/>
              <a:t>IoT</a:t>
            </a:r>
            <a:r>
              <a:rPr lang="en-US" dirty="0" smtClean="0"/>
              <a:t> </a:t>
            </a:r>
            <a:r>
              <a:rPr lang="en-US" dirty="0"/>
              <a:t>edge devices. This leads to a denial of </a:t>
            </a:r>
            <a:r>
              <a:rPr lang="en-US" dirty="0" smtClean="0"/>
              <a:t>service from </a:t>
            </a:r>
            <a:r>
              <a:rPr lang="en-US" dirty="0"/>
              <a:t>the nodes in the </a:t>
            </a:r>
            <a:r>
              <a:rPr lang="en-US" dirty="0" err="1"/>
              <a:t>IoT</a:t>
            </a:r>
            <a:r>
              <a:rPr lang="en-US" dirty="0"/>
              <a:t> application due to a </a:t>
            </a:r>
            <a:r>
              <a:rPr lang="en-US" dirty="0" smtClean="0"/>
              <a:t>dead battery</a:t>
            </a:r>
            <a:r>
              <a:rPr lang="en-US" dirty="0"/>
              <a:t>. This can be done by running </a:t>
            </a:r>
            <a:r>
              <a:rPr lang="en-US" dirty="0" smtClean="0"/>
              <a:t>infinite </a:t>
            </a:r>
            <a:r>
              <a:rPr lang="en-US" dirty="0"/>
              <a:t>loops </a:t>
            </a:r>
            <a:r>
              <a:rPr lang="en-US" dirty="0" smtClean="0"/>
              <a:t>in the </a:t>
            </a:r>
            <a:r>
              <a:rPr lang="en-US" dirty="0"/>
              <a:t>edge devices using malicious code or by </a:t>
            </a:r>
            <a:r>
              <a:rPr lang="en-US" dirty="0" smtClean="0"/>
              <a:t>artificially increasing </a:t>
            </a:r>
            <a:r>
              <a:rPr lang="en-US" dirty="0"/>
              <a:t>the power consumption of the edge devices</a:t>
            </a:r>
            <a:r>
              <a:rPr lang="en-US" dirty="0" smtClean="0"/>
              <a:t>.</a:t>
            </a:r>
          </a:p>
          <a:p>
            <a:pPr algn="just"/>
            <a:r>
              <a:rPr lang="en-US" b="1" dirty="0"/>
              <a:t>Booting Attacks: </a:t>
            </a:r>
            <a:r>
              <a:rPr lang="en-US" dirty="0"/>
              <a:t>The edge devices are vulnerable </a:t>
            </a:r>
            <a:r>
              <a:rPr lang="en-US" dirty="0" smtClean="0"/>
              <a:t>to various </a:t>
            </a:r>
            <a:r>
              <a:rPr lang="en-US" dirty="0"/>
              <a:t>attacks during the boot process. This is </a:t>
            </a:r>
            <a:r>
              <a:rPr lang="en-US" dirty="0" smtClean="0"/>
              <a:t>because the </a:t>
            </a:r>
            <a:r>
              <a:rPr lang="en-US" dirty="0"/>
              <a:t>inbuilt security processes are not enabled at </a:t>
            </a:r>
            <a:r>
              <a:rPr lang="en-US" dirty="0" smtClean="0"/>
              <a:t>that point</a:t>
            </a:r>
            <a:r>
              <a:rPr lang="en-US" dirty="0"/>
              <a:t>. The attackers may take advantage of this </a:t>
            </a:r>
            <a:r>
              <a:rPr lang="en-US" dirty="0" smtClean="0"/>
              <a:t>vulnerability and </a:t>
            </a:r>
            <a:r>
              <a:rPr lang="en-US" dirty="0"/>
              <a:t>try to attack the node devices when </a:t>
            </a:r>
            <a:r>
              <a:rPr lang="en-US" dirty="0" smtClean="0"/>
              <a:t>they are </a:t>
            </a:r>
            <a:r>
              <a:rPr lang="en-US" dirty="0"/>
              <a:t>being restarted. As edge devices are typically </a:t>
            </a:r>
            <a:r>
              <a:rPr lang="en-US" dirty="0" smtClean="0"/>
              <a:t>low powered </a:t>
            </a:r>
            <a:r>
              <a:rPr lang="en-US" dirty="0"/>
              <a:t>and at times go through sleep-wake </a:t>
            </a:r>
            <a:r>
              <a:rPr lang="en-US" dirty="0" smtClean="0"/>
              <a:t>cycles, it </a:t>
            </a:r>
            <a:r>
              <a:rPr lang="en-US" dirty="0"/>
              <a:t>is thus essential to secure the boot process in </a:t>
            </a:r>
            <a:r>
              <a:rPr lang="en-US" dirty="0" smtClean="0"/>
              <a:t>these devices</a:t>
            </a:r>
            <a:r>
              <a:rPr lang="en-US" dirty="0"/>
              <a:t>.</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010248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8777"/>
            <a:ext cx="8596668" cy="1320800"/>
          </a:xfrm>
        </p:spPr>
        <p:txBody>
          <a:bodyPr/>
          <a:lstStyle/>
          <a:p>
            <a:r>
              <a:rPr lang="en-US" dirty="0"/>
              <a:t>Security Issues at </a:t>
            </a:r>
            <a:r>
              <a:rPr lang="en-US" dirty="0" smtClean="0"/>
              <a:t>Network </a:t>
            </a:r>
            <a:r>
              <a:rPr lang="en-US" dirty="0"/>
              <a:t>Layer</a:t>
            </a:r>
          </a:p>
        </p:txBody>
      </p:sp>
      <p:sp>
        <p:nvSpPr>
          <p:cNvPr id="3" name="Content Placeholder 2"/>
          <p:cNvSpPr>
            <a:spLocks noGrp="1"/>
          </p:cNvSpPr>
          <p:nvPr>
            <p:ph idx="1"/>
          </p:nvPr>
        </p:nvSpPr>
        <p:spPr>
          <a:xfrm>
            <a:off x="677334" y="975946"/>
            <a:ext cx="7106411" cy="4906108"/>
          </a:xfrm>
        </p:spPr>
        <p:txBody>
          <a:bodyPr>
            <a:normAutofit/>
          </a:bodyPr>
          <a:lstStyle/>
          <a:p>
            <a:pPr algn="just"/>
            <a:r>
              <a:rPr lang="en-US" b="1" dirty="0"/>
              <a:t>Phishing Site </a:t>
            </a:r>
            <a:r>
              <a:rPr lang="en-US" b="1" dirty="0" smtClean="0"/>
              <a:t>Attack: </a:t>
            </a:r>
            <a:r>
              <a:rPr lang="en-US" dirty="0" smtClean="0"/>
              <a:t>Phishing </a:t>
            </a:r>
            <a:r>
              <a:rPr lang="en-US" dirty="0"/>
              <a:t>is when attackers attempt to trick users into doing 'the wrong thing', such as clicking a bad link that will download malware, or direct them to a dodgy </a:t>
            </a:r>
            <a:r>
              <a:rPr lang="en-US" dirty="0" smtClean="0"/>
              <a:t>website.</a:t>
            </a:r>
            <a:r>
              <a:rPr lang="en-US" b="1" dirty="0"/>
              <a:t> </a:t>
            </a:r>
            <a:r>
              <a:rPr lang="en-US" dirty="0" smtClean="0"/>
              <a:t>Once </a:t>
            </a:r>
            <a:r>
              <a:rPr lang="en-US" dirty="0"/>
              <a:t>the user's account and password </a:t>
            </a:r>
            <a:r>
              <a:rPr lang="en-US" dirty="0" smtClean="0"/>
              <a:t>are</a:t>
            </a:r>
            <a:r>
              <a:rPr lang="fa-IR" dirty="0" smtClean="0"/>
              <a:t> </a:t>
            </a:r>
            <a:r>
              <a:rPr lang="en-US" dirty="0" smtClean="0"/>
              <a:t>compromised</a:t>
            </a:r>
            <a:r>
              <a:rPr lang="en-US" dirty="0"/>
              <a:t>, the whole </a:t>
            </a:r>
            <a:r>
              <a:rPr lang="en-US" dirty="0" err="1"/>
              <a:t>IoT</a:t>
            </a:r>
            <a:r>
              <a:rPr lang="en-US" dirty="0"/>
              <a:t> environment being </a:t>
            </a:r>
            <a:r>
              <a:rPr lang="en-US" dirty="0" smtClean="0"/>
              <a:t>used</a:t>
            </a:r>
            <a:r>
              <a:rPr lang="fa-IR" dirty="0" smtClean="0"/>
              <a:t> </a:t>
            </a:r>
            <a:r>
              <a:rPr lang="en-US" dirty="0" smtClean="0"/>
              <a:t>by </a:t>
            </a:r>
            <a:r>
              <a:rPr lang="en-US" dirty="0"/>
              <a:t>the user becomes vulnerable to cyber attacks. </a:t>
            </a:r>
            <a:r>
              <a:rPr lang="en-US" dirty="0" smtClean="0"/>
              <a:t>The</a:t>
            </a:r>
            <a:r>
              <a:rPr lang="fa-IR" dirty="0" smtClean="0"/>
              <a:t> </a:t>
            </a:r>
            <a:r>
              <a:rPr lang="en-US" dirty="0" smtClean="0"/>
              <a:t>network </a:t>
            </a:r>
            <a:r>
              <a:rPr lang="en-US" dirty="0"/>
              <a:t>layer in </a:t>
            </a:r>
            <a:r>
              <a:rPr lang="en-US" dirty="0" err="1"/>
              <a:t>IoT</a:t>
            </a:r>
            <a:r>
              <a:rPr lang="en-US" dirty="0"/>
              <a:t> is highly vulnerable to </a:t>
            </a:r>
            <a:r>
              <a:rPr lang="en-US" dirty="0" smtClean="0"/>
              <a:t>phishing</a:t>
            </a:r>
            <a:r>
              <a:rPr lang="fa-IR" dirty="0" smtClean="0"/>
              <a:t> </a:t>
            </a:r>
            <a:r>
              <a:rPr lang="en-US" dirty="0" smtClean="0"/>
              <a:t>sites attacks.</a:t>
            </a:r>
          </a:p>
          <a:p>
            <a:pPr algn="just"/>
            <a:r>
              <a:rPr lang="en-US" b="1" dirty="0" smtClean="0"/>
              <a:t>Access attack</a:t>
            </a:r>
            <a:r>
              <a:rPr lang="en-US" dirty="0" smtClean="0"/>
              <a:t>: Access </a:t>
            </a:r>
            <a:r>
              <a:rPr lang="en-US" dirty="0"/>
              <a:t>attack is also referred to </a:t>
            </a:r>
            <a:r>
              <a:rPr lang="en-US" dirty="0" smtClean="0"/>
              <a:t>as advanced </a:t>
            </a:r>
            <a:r>
              <a:rPr lang="en-US" dirty="0"/>
              <a:t>persistent threat (APT). This is a type </a:t>
            </a:r>
            <a:r>
              <a:rPr lang="en-US" dirty="0" smtClean="0"/>
              <a:t>of attack </a:t>
            </a:r>
            <a:r>
              <a:rPr lang="en-US" dirty="0"/>
              <a:t>in which an unauthorized person or an </a:t>
            </a:r>
            <a:r>
              <a:rPr lang="en-US" dirty="0" smtClean="0"/>
              <a:t>adversary gains </a:t>
            </a:r>
            <a:r>
              <a:rPr lang="en-US" dirty="0"/>
              <a:t>access to the </a:t>
            </a:r>
            <a:r>
              <a:rPr lang="en-US" dirty="0" err="1"/>
              <a:t>IoT</a:t>
            </a:r>
            <a:r>
              <a:rPr lang="en-US" dirty="0"/>
              <a:t> network. The </a:t>
            </a:r>
            <a:r>
              <a:rPr lang="en-US" dirty="0" smtClean="0"/>
              <a:t>attacker can </a:t>
            </a:r>
            <a:r>
              <a:rPr lang="en-US" dirty="0"/>
              <a:t>continue to stay in the network undetected for </a:t>
            </a:r>
            <a:r>
              <a:rPr lang="en-US" dirty="0" smtClean="0"/>
              <a:t>a long </a:t>
            </a:r>
            <a:r>
              <a:rPr lang="en-US" dirty="0"/>
              <a:t>duration. The purpose or intention of this kind </a:t>
            </a:r>
            <a:r>
              <a:rPr lang="en-US" dirty="0" smtClean="0"/>
              <a:t>of attack </a:t>
            </a:r>
            <a:r>
              <a:rPr lang="en-US" dirty="0"/>
              <a:t>is to steal valuable data or information, </a:t>
            </a:r>
            <a:r>
              <a:rPr lang="en-US" dirty="0" smtClean="0"/>
              <a:t>rather than </a:t>
            </a:r>
            <a:r>
              <a:rPr lang="en-US" dirty="0"/>
              <a:t>to cause damage to the network. </a:t>
            </a:r>
            <a:r>
              <a:rPr lang="en-US" dirty="0" err="1"/>
              <a:t>IoT</a:t>
            </a:r>
            <a:r>
              <a:rPr lang="en-US" dirty="0"/>
              <a:t> </a:t>
            </a:r>
            <a:r>
              <a:rPr lang="en-US" dirty="0" smtClean="0"/>
              <a:t>applications continuously </a:t>
            </a:r>
            <a:r>
              <a:rPr lang="en-US" dirty="0"/>
              <a:t>receive and transfer valuable data and </a:t>
            </a:r>
            <a:r>
              <a:rPr lang="en-US" dirty="0" smtClean="0"/>
              <a:t>are therefore </a:t>
            </a:r>
            <a:r>
              <a:rPr lang="en-US" dirty="0"/>
              <a:t>highly vulnerable to such </a:t>
            </a:r>
            <a:r>
              <a:rPr lang="en-US" dirty="0" smtClean="0"/>
              <a:t>attacks.</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2050" name="Picture 2" descr="https://upload.wikimedia.org/wikipedia/commons/c/c1/Phishing-Gmai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3144" y="509533"/>
            <a:ext cx="3950433" cy="3002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082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8777"/>
            <a:ext cx="8596668" cy="1320800"/>
          </a:xfrm>
        </p:spPr>
        <p:txBody>
          <a:bodyPr/>
          <a:lstStyle/>
          <a:p>
            <a:r>
              <a:rPr lang="en-US" dirty="0"/>
              <a:t>Security Issues at </a:t>
            </a:r>
            <a:r>
              <a:rPr lang="en-US" dirty="0" smtClean="0"/>
              <a:t>Network </a:t>
            </a:r>
            <a:r>
              <a:rPr lang="en-US" dirty="0"/>
              <a:t>Layer</a:t>
            </a:r>
          </a:p>
        </p:txBody>
      </p:sp>
      <p:sp>
        <p:nvSpPr>
          <p:cNvPr id="3" name="Content Placeholder 2"/>
          <p:cNvSpPr>
            <a:spLocks noGrp="1"/>
          </p:cNvSpPr>
          <p:nvPr>
            <p:ph idx="1"/>
          </p:nvPr>
        </p:nvSpPr>
        <p:spPr>
          <a:xfrm>
            <a:off x="677334" y="975946"/>
            <a:ext cx="7106411" cy="4906108"/>
          </a:xfrm>
        </p:spPr>
        <p:txBody>
          <a:bodyPr>
            <a:normAutofit fontScale="92500" lnSpcReduction="10000"/>
          </a:bodyPr>
          <a:lstStyle/>
          <a:p>
            <a:pPr algn="just"/>
            <a:r>
              <a:rPr lang="en-US" b="1" dirty="0" err="1"/>
              <a:t>DDoS</a:t>
            </a:r>
            <a:r>
              <a:rPr lang="en-US" b="1" dirty="0"/>
              <a:t>/</a:t>
            </a:r>
            <a:r>
              <a:rPr lang="en-US" b="1" dirty="0" err="1"/>
              <a:t>DoS</a:t>
            </a:r>
            <a:r>
              <a:rPr lang="en-US" b="1" dirty="0"/>
              <a:t> Attack: </a:t>
            </a:r>
            <a:r>
              <a:rPr lang="en-US" dirty="0"/>
              <a:t>In this kind of attacks, the </a:t>
            </a:r>
            <a:r>
              <a:rPr lang="en-US" dirty="0" smtClean="0"/>
              <a:t>attacker floods </a:t>
            </a:r>
            <a:r>
              <a:rPr lang="en-US" dirty="0"/>
              <a:t>the target servers with a large number </a:t>
            </a:r>
            <a:r>
              <a:rPr lang="en-US" dirty="0" smtClean="0"/>
              <a:t>of unwanted </a:t>
            </a:r>
            <a:r>
              <a:rPr lang="en-US" dirty="0"/>
              <a:t>requests. This incapacitates the target </a:t>
            </a:r>
            <a:r>
              <a:rPr lang="en-US" dirty="0" smtClean="0"/>
              <a:t>server, thereby </a:t>
            </a:r>
            <a:r>
              <a:rPr lang="en-US" dirty="0"/>
              <a:t>disrupting services to genuine users. If there </a:t>
            </a:r>
            <a:r>
              <a:rPr lang="en-US" dirty="0" smtClean="0"/>
              <a:t>are multiple </a:t>
            </a:r>
            <a:r>
              <a:rPr lang="en-US" dirty="0"/>
              <a:t>sources used by the attacker to </a:t>
            </a:r>
            <a:r>
              <a:rPr lang="en-US" dirty="0" smtClean="0"/>
              <a:t>flood </a:t>
            </a:r>
            <a:r>
              <a:rPr lang="en-US" dirty="0"/>
              <a:t>the </a:t>
            </a:r>
            <a:r>
              <a:rPr lang="en-US" dirty="0" smtClean="0"/>
              <a:t>target server</a:t>
            </a:r>
            <a:r>
              <a:rPr lang="en-US" dirty="0"/>
              <a:t>, then such an attack is termed as </a:t>
            </a:r>
            <a:r>
              <a:rPr lang="en-US" dirty="0" err="1"/>
              <a:t>DDoS</a:t>
            </a:r>
            <a:r>
              <a:rPr lang="en-US" dirty="0"/>
              <a:t> or </a:t>
            </a:r>
            <a:r>
              <a:rPr lang="en-US" dirty="0" smtClean="0"/>
              <a:t>distributed denial </a:t>
            </a:r>
            <a:r>
              <a:rPr lang="en-US" dirty="0"/>
              <a:t>of service attack. Such attacks are </a:t>
            </a:r>
            <a:r>
              <a:rPr lang="en-US" dirty="0" smtClean="0"/>
              <a:t>not specific </a:t>
            </a:r>
            <a:r>
              <a:rPr lang="en-US" dirty="0"/>
              <a:t>to </a:t>
            </a:r>
            <a:r>
              <a:rPr lang="en-US" dirty="0" err="1"/>
              <a:t>IoT</a:t>
            </a:r>
            <a:r>
              <a:rPr lang="en-US" dirty="0"/>
              <a:t> applications, but due to the </a:t>
            </a:r>
            <a:r>
              <a:rPr lang="en-US" dirty="0" smtClean="0"/>
              <a:t>heterogeneity and </a:t>
            </a:r>
            <a:r>
              <a:rPr lang="en-US" dirty="0"/>
              <a:t>complexity of </a:t>
            </a:r>
            <a:r>
              <a:rPr lang="en-US" dirty="0" err="1"/>
              <a:t>IoT</a:t>
            </a:r>
            <a:r>
              <a:rPr lang="en-US" dirty="0"/>
              <a:t> networks, the </a:t>
            </a:r>
            <a:r>
              <a:rPr lang="en-US" dirty="0" smtClean="0"/>
              <a:t>network layer </a:t>
            </a:r>
            <a:r>
              <a:rPr lang="en-US" dirty="0"/>
              <a:t>of the </a:t>
            </a:r>
            <a:r>
              <a:rPr lang="en-US" dirty="0" err="1"/>
              <a:t>IoT</a:t>
            </a:r>
            <a:r>
              <a:rPr lang="en-US" dirty="0"/>
              <a:t> is prone to such attacks. Many </a:t>
            </a:r>
            <a:r>
              <a:rPr lang="en-US" dirty="0" err="1" smtClean="0"/>
              <a:t>IoT</a:t>
            </a:r>
            <a:r>
              <a:rPr lang="en-US" dirty="0" smtClean="0"/>
              <a:t> devices </a:t>
            </a:r>
            <a:r>
              <a:rPr lang="en-US" dirty="0"/>
              <a:t>in </a:t>
            </a:r>
            <a:r>
              <a:rPr lang="en-US" dirty="0" err="1"/>
              <a:t>IoT</a:t>
            </a:r>
            <a:r>
              <a:rPr lang="en-US" dirty="0"/>
              <a:t> applications are not strongly </a:t>
            </a:r>
            <a:r>
              <a:rPr lang="en-US" dirty="0" smtClean="0"/>
              <a:t>configured, and </a:t>
            </a:r>
            <a:r>
              <a:rPr lang="en-US" dirty="0"/>
              <a:t>thus become easy gateways for attackers to </a:t>
            </a:r>
            <a:r>
              <a:rPr lang="en-US" dirty="0" smtClean="0"/>
              <a:t>launch </a:t>
            </a:r>
            <a:r>
              <a:rPr lang="en-US" dirty="0" err="1" smtClean="0"/>
              <a:t>DDoS</a:t>
            </a:r>
            <a:r>
              <a:rPr lang="en-US" dirty="0" smtClean="0"/>
              <a:t> </a:t>
            </a:r>
            <a:r>
              <a:rPr lang="en-US" dirty="0"/>
              <a:t>attacks on the target servers</a:t>
            </a:r>
            <a:r>
              <a:rPr lang="en-US" dirty="0" smtClean="0"/>
              <a:t>.</a:t>
            </a:r>
          </a:p>
          <a:p>
            <a:pPr algn="just"/>
            <a:r>
              <a:rPr lang="en-US" b="1" dirty="0"/>
              <a:t>Data Transit Attacks: </a:t>
            </a:r>
            <a:r>
              <a:rPr lang="en-US" dirty="0" err="1"/>
              <a:t>IoT</a:t>
            </a:r>
            <a:r>
              <a:rPr lang="en-US" dirty="0"/>
              <a:t> applications deal with </a:t>
            </a:r>
            <a:r>
              <a:rPr lang="en-US" dirty="0" smtClean="0"/>
              <a:t>a lot </a:t>
            </a:r>
            <a:r>
              <a:rPr lang="en-US" dirty="0"/>
              <a:t>of data storage and exchange. Data is valuable, </a:t>
            </a:r>
            <a:r>
              <a:rPr lang="en-US" dirty="0" smtClean="0"/>
              <a:t>and therefore </a:t>
            </a:r>
            <a:r>
              <a:rPr lang="en-US" dirty="0"/>
              <a:t>it is always the target of hackers and </a:t>
            </a:r>
            <a:r>
              <a:rPr lang="en-US" dirty="0" smtClean="0"/>
              <a:t>other adversaries</a:t>
            </a:r>
            <a:r>
              <a:rPr lang="en-US" dirty="0"/>
              <a:t>. Data that is stored in the local servers or </a:t>
            </a:r>
            <a:r>
              <a:rPr lang="en-US" dirty="0" smtClean="0"/>
              <a:t>the cloud </a:t>
            </a:r>
            <a:r>
              <a:rPr lang="en-US" dirty="0"/>
              <a:t>has a security risk, but the data that is in </a:t>
            </a:r>
            <a:r>
              <a:rPr lang="en-US" dirty="0" smtClean="0"/>
              <a:t>transit or </a:t>
            </a:r>
            <a:r>
              <a:rPr lang="en-US" dirty="0"/>
              <a:t>is moving from one location to another is </a:t>
            </a:r>
            <a:r>
              <a:rPr lang="en-US" dirty="0" smtClean="0"/>
              <a:t>even more </a:t>
            </a:r>
            <a:r>
              <a:rPr lang="en-US" dirty="0"/>
              <a:t>vulnerable to cyber attacks. In </a:t>
            </a:r>
            <a:r>
              <a:rPr lang="en-US" dirty="0" err="1"/>
              <a:t>IoT</a:t>
            </a:r>
            <a:r>
              <a:rPr lang="en-US" dirty="0"/>
              <a:t> </a:t>
            </a:r>
            <a:r>
              <a:rPr lang="en-US" dirty="0" smtClean="0"/>
              <a:t>applications, there </a:t>
            </a:r>
            <a:r>
              <a:rPr lang="en-US" dirty="0"/>
              <a:t>is a lot of data movement between sensors, </a:t>
            </a:r>
            <a:r>
              <a:rPr lang="en-US" dirty="0" smtClean="0"/>
              <a:t>actuators, </a:t>
            </a:r>
            <a:r>
              <a:rPr lang="fr-FR" dirty="0" smtClean="0"/>
              <a:t>cloud</a:t>
            </a:r>
            <a:r>
              <a:rPr lang="fr-FR" dirty="0"/>
              <a:t>, etc. </a:t>
            </a:r>
            <a:r>
              <a:rPr lang="fr-FR" dirty="0" smtClean="0"/>
              <a:t>Diffèrent connections </a:t>
            </a:r>
            <a:r>
              <a:rPr lang="fr-FR" dirty="0"/>
              <a:t>technologies </a:t>
            </a:r>
            <a:r>
              <a:rPr lang="fr-FR" dirty="0" smtClean="0"/>
              <a:t>are </a:t>
            </a:r>
            <a:r>
              <a:rPr lang="en-US" dirty="0" smtClean="0"/>
              <a:t>used </a:t>
            </a:r>
            <a:r>
              <a:rPr lang="en-US" dirty="0"/>
              <a:t>in such data movements, and therefore </a:t>
            </a:r>
            <a:r>
              <a:rPr lang="en-US" dirty="0" err="1"/>
              <a:t>IoT</a:t>
            </a:r>
            <a:r>
              <a:rPr lang="en-US" dirty="0"/>
              <a:t> </a:t>
            </a:r>
            <a:r>
              <a:rPr lang="en-US" dirty="0" smtClean="0"/>
              <a:t>applications are </a:t>
            </a:r>
            <a:r>
              <a:rPr lang="en-US" dirty="0"/>
              <a:t>susceptible to data breaches.</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880781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8777"/>
            <a:ext cx="8596668" cy="1320800"/>
          </a:xfrm>
        </p:spPr>
        <p:txBody>
          <a:bodyPr/>
          <a:lstStyle/>
          <a:p>
            <a:r>
              <a:rPr lang="en-US" dirty="0"/>
              <a:t>Security Issues at </a:t>
            </a:r>
            <a:r>
              <a:rPr lang="en-US" dirty="0" smtClean="0"/>
              <a:t>Network </a:t>
            </a:r>
            <a:r>
              <a:rPr lang="en-US" dirty="0"/>
              <a:t>Layer</a:t>
            </a:r>
          </a:p>
        </p:txBody>
      </p:sp>
      <p:sp>
        <p:nvSpPr>
          <p:cNvPr id="3" name="Content Placeholder 2"/>
          <p:cNvSpPr>
            <a:spLocks noGrp="1"/>
          </p:cNvSpPr>
          <p:nvPr>
            <p:ph idx="1"/>
          </p:nvPr>
        </p:nvSpPr>
        <p:spPr>
          <a:xfrm>
            <a:off x="677334" y="975946"/>
            <a:ext cx="7106411" cy="4906108"/>
          </a:xfrm>
        </p:spPr>
        <p:txBody>
          <a:bodyPr>
            <a:normAutofit/>
          </a:bodyPr>
          <a:lstStyle/>
          <a:p>
            <a:pPr algn="just"/>
            <a:r>
              <a:rPr lang="en-US" b="1" dirty="0"/>
              <a:t>Routing Attacks: </a:t>
            </a:r>
            <a:r>
              <a:rPr lang="en-US" dirty="0"/>
              <a:t>In such attacks, malicious </a:t>
            </a:r>
            <a:r>
              <a:rPr lang="en-US" dirty="0" smtClean="0"/>
              <a:t>nodes in </a:t>
            </a:r>
            <a:r>
              <a:rPr lang="en-US" dirty="0"/>
              <a:t>an </a:t>
            </a:r>
            <a:r>
              <a:rPr lang="en-US" dirty="0" err="1"/>
              <a:t>IoT</a:t>
            </a:r>
            <a:r>
              <a:rPr lang="en-US" dirty="0"/>
              <a:t> application may try to redirect the </a:t>
            </a:r>
            <a:r>
              <a:rPr lang="en-US" dirty="0" smtClean="0"/>
              <a:t>routing paths </a:t>
            </a:r>
            <a:r>
              <a:rPr lang="en-US" dirty="0"/>
              <a:t>during data transit. Sinkhole attacks are a </a:t>
            </a:r>
            <a:r>
              <a:rPr lang="en-US" dirty="0" smtClean="0"/>
              <a:t>specific kind </a:t>
            </a:r>
            <a:r>
              <a:rPr lang="en-US" dirty="0"/>
              <a:t>of routing attack in which an adversary </a:t>
            </a:r>
            <a:r>
              <a:rPr lang="en-US" dirty="0" smtClean="0"/>
              <a:t>advertises an artificial </a:t>
            </a:r>
            <a:r>
              <a:rPr lang="en-US" dirty="0"/>
              <a:t>shortest routing path and attracts nodes </a:t>
            </a:r>
            <a:r>
              <a:rPr lang="en-US" dirty="0" smtClean="0"/>
              <a:t>to route traffic </a:t>
            </a:r>
            <a:r>
              <a:rPr lang="en-US" dirty="0"/>
              <a:t>through it. A worm-hole attack is </a:t>
            </a:r>
            <a:r>
              <a:rPr lang="en-US" dirty="0" smtClean="0"/>
              <a:t>another attack </a:t>
            </a:r>
            <a:r>
              <a:rPr lang="en-US" dirty="0"/>
              <a:t>which can become serious security threat </a:t>
            </a:r>
            <a:r>
              <a:rPr lang="en-US" dirty="0" smtClean="0"/>
              <a:t>if combined </a:t>
            </a:r>
            <a:r>
              <a:rPr lang="en-US" dirty="0"/>
              <a:t>with other attacks such as sinkhole attacks</a:t>
            </a:r>
            <a:r>
              <a:rPr lang="en-US" dirty="0" smtClean="0"/>
              <a:t>. A </a:t>
            </a:r>
            <a:r>
              <a:rPr lang="en-US" dirty="0"/>
              <a:t>warm-hole is an out of band connection between </a:t>
            </a:r>
            <a:r>
              <a:rPr lang="en-US" dirty="0" smtClean="0"/>
              <a:t>two nodes </a:t>
            </a:r>
            <a:r>
              <a:rPr lang="en-US" dirty="0"/>
              <a:t>for fast packet transfer. An attacker can create </a:t>
            </a:r>
            <a:r>
              <a:rPr lang="en-US" dirty="0" smtClean="0"/>
              <a:t>a warm-hole </a:t>
            </a:r>
            <a:r>
              <a:rPr lang="en-US" dirty="0"/>
              <a:t>between a compromised node and a </a:t>
            </a:r>
            <a:r>
              <a:rPr lang="en-US" dirty="0" smtClean="0"/>
              <a:t>device </a:t>
            </a:r>
            <a:r>
              <a:rPr lang="en-US" dirty="0"/>
              <a:t>on the internet and try to bypass the basic </a:t>
            </a:r>
            <a:r>
              <a:rPr lang="en-US" dirty="0" smtClean="0"/>
              <a:t>security protocols </a:t>
            </a:r>
            <a:r>
              <a:rPr lang="en-US" dirty="0"/>
              <a:t>in an </a:t>
            </a:r>
            <a:r>
              <a:rPr lang="en-US" dirty="0" err="1"/>
              <a:t>IoT</a:t>
            </a:r>
            <a:r>
              <a:rPr lang="en-US" dirty="0"/>
              <a:t> application.</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023193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8777"/>
            <a:ext cx="8596668" cy="1320800"/>
          </a:xfrm>
        </p:spPr>
        <p:txBody>
          <a:bodyPr/>
          <a:lstStyle/>
          <a:p>
            <a:r>
              <a:rPr lang="en-US" dirty="0"/>
              <a:t>Security Issues at </a:t>
            </a:r>
            <a:r>
              <a:rPr lang="en-US" dirty="0" smtClean="0"/>
              <a:t>Middleware </a:t>
            </a:r>
            <a:r>
              <a:rPr lang="en-US" dirty="0"/>
              <a:t>Layer</a:t>
            </a:r>
          </a:p>
        </p:txBody>
      </p:sp>
      <p:sp>
        <p:nvSpPr>
          <p:cNvPr id="3" name="Content Placeholder 2"/>
          <p:cNvSpPr>
            <a:spLocks noGrp="1"/>
          </p:cNvSpPr>
          <p:nvPr>
            <p:ph idx="1"/>
          </p:nvPr>
        </p:nvSpPr>
        <p:spPr>
          <a:xfrm>
            <a:off x="677334" y="975946"/>
            <a:ext cx="7106411" cy="4906108"/>
          </a:xfrm>
        </p:spPr>
        <p:txBody>
          <a:bodyPr>
            <a:normAutofit/>
          </a:bodyPr>
          <a:lstStyle/>
          <a:p>
            <a:pPr algn="just"/>
            <a:r>
              <a:rPr lang="en-US" b="1" dirty="0"/>
              <a:t>Man-in-the-Middle Attack: </a:t>
            </a:r>
            <a:r>
              <a:rPr lang="en-US" dirty="0"/>
              <a:t>The MQTT </a:t>
            </a:r>
            <a:r>
              <a:rPr lang="en-US" dirty="0" smtClean="0"/>
              <a:t>protocol uses </a:t>
            </a:r>
            <a:r>
              <a:rPr lang="en-US" dirty="0"/>
              <a:t>publish-subscribe model of </a:t>
            </a:r>
            <a:r>
              <a:rPr lang="en-US" dirty="0" smtClean="0"/>
              <a:t>communication between </a:t>
            </a:r>
            <a:r>
              <a:rPr lang="en-US" dirty="0"/>
              <a:t>clients and subscribers using the MQTT </a:t>
            </a:r>
            <a:r>
              <a:rPr lang="en-US" dirty="0" smtClean="0"/>
              <a:t>broker, which </a:t>
            </a:r>
            <a:r>
              <a:rPr lang="en-US" dirty="0"/>
              <a:t>effectively acts as a proxy. This helps </a:t>
            </a:r>
            <a:r>
              <a:rPr lang="en-US" dirty="0" smtClean="0"/>
              <a:t>in decoupling </a:t>
            </a:r>
            <a:r>
              <a:rPr lang="en-US" dirty="0"/>
              <a:t>the publishing and the subscribing </a:t>
            </a:r>
            <a:r>
              <a:rPr lang="en-US" dirty="0" smtClean="0"/>
              <a:t>clients from </a:t>
            </a:r>
            <a:r>
              <a:rPr lang="en-US" dirty="0"/>
              <a:t>each other and messages can be sent without </a:t>
            </a:r>
            <a:r>
              <a:rPr lang="en-US" dirty="0" smtClean="0"/>
              <a:t>the knowledge </a:t>
            </a:r>
            <a:r>
              <a:rPr lang="en-US" dirty="0"/>
              <a:t>of the destination. If the attacker can </a:t>
            </a:r>
            <a:r>
              <a:rPr lang="en-US" dirty="0" smtClean="0"/>
              <a:t>control the </a:t>
            </a:r>
            <a:r>
              <a:rPr lang="en-US" dirty="0"/>
              <a:t>broker and become a man-in-the-middle, </a:t>
            </a:r>
            <a:r>
              <a:rPr lang="en-US" dirty="0" smtClean="0"/>
              <a:t>then he/she </a:t>
            </a:r>
            <a:r>
              <a:rPr lang="en-US" dirty="0"/>
              <a:t>can get complete control of all </a:t>
            </a:r>
            <a:r>
              <a:rPr lang="en-US" dirty="0" smtClean="0"/>
              <a:t>communication without </a:t>
            </a:r>
            <a:r>
              <a:rPr lang="en-US" dirty="0"/>
              <a:t>any knowledge of the clients</a:t>
            </a:r>
            <a:r>
              <a:rPr lang="en-US" dirty="0" smtClean="0"/>
              <a:t>.</a:t>
            </a:r>
          </a:p>
          <a:p>
            <a:pPr algn="just"/>
            <a:r>
              <a:rPr lang="en-US" b="1" dirty="0"/>
              <a:t>SQL Injection Attack: </a:t>
            </a:r>
            <a:r>
              <a:rPr lang="en-US" dirty="0" err="1"/>
              <a:t>MIddleware</a:t>
            </a:r>
            <a:r>
              <a:rPr lang="en-US" dirty="0"/>
              <a:t> is also </a:t>
            </a:r>
            <a:r>
              <a:rPr lang="en-US" dirty="0" smtClean="0"/>
              <a:t>susceptible to </a:t>
            </a:r>
            <a:r>
              <a:rPr lang="en-US" dirty="0"/>
              <a:t>SQL Injection (</a:t>
            </a:r>
            <a:r>
              <a:rPr lang="en-US" dirty="0" err="1"/>
              <a:t>SQLi</a:t>
            </a:r>
            <a:r>
              <a:rPr lang="en-US" dirty="0"/>
              <a:t>) attacks. In such </a:t>
            </a:r>
            <a:r>
              <a:rPr lang="en-US" dirty="0" smtClean="0"/>
              <a:t>attacks, attacker </a:t>
            </a:r>
            <a:r>
              <a:rPr lang="en-US" dirty="0"/>
              <a:t>can embed malicious SQL statements in </a:t>
            </a:r>
            <a:r>
              <a:rPr lang="en-US" dirty="0" smtClean="0"/>
              <a:t>a program. </a:t>
            </a:r>
            <a:r>
              <a:rPr lang="en-US" dirty="0"/>
              <a:t>Then, the attackers can obtain </a:t>
            </a:r>
            <a:r>
              <a:rPr lang="en-US" dirty="0" smtClean="0"/>
              <a:t>private data </a:t>
            </a:r>
            <a:r>
              <a:rPr lang="en-US" dirty="0"/>
              <a:t>of any user and can even alter records in </a:t>
            </a:r>
            <a:r>
              <a:rPr lang="en-US" dirty="0" smtClean="0"/>
              <a:t>the database.</a:t>
            </a:r>
            <a:endParaRPr lang="en-US" dirty="0"/>
          </a:p>
          <a:p>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788456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7273"/>
          </a:xfrm>
        </p:spPr>
        <p:txBody>
          <a:bodyPr/>
          <a:lstStyle/>
          <a:p>
            <a:r>
              <a:rPr lang="en-US" dirty="0"/>
              <a:t>Security Issues at Middleware Layer</a:t>
            </a:r>
          </a:p>
        </p:txBody>
      </p:sp>
      <p:sp>
        <p:nvSpPr>
          <p:cNvPr id="3" name="Content Placeholder 2"/>
          <p:cNvSpPr>
            <a:spLocks noGrp="1"/>
          </p:cNvSpPr>
          <p:nvPr>
            <p:ph idx="1"/>
          </p:nvPr>
        </p:nvSpPr>
        <p:spPr>
          <a:xfrm>
            <a:off x="677334" y="1576873"/>
            <a:ext cx="8596668" cy="4464489"/>
          </a:xfrm>
        </p:spPr>
        <p:txBody>
          <a:bodyPr>
            <a:normAutofit/>
          </a:bodyPr>
          <a:lstStyle/>
          <a:p>
            <a:pPr algn="just"/>
            <a:r>
              <a:rPr lang="en-US" b="1" dirty="0"/>
              <a:t>Signature Wrapping Attack: </a:t>
            </a:r>
            <a:r>
              <a:rPr lang="en-US" dirty="0"/>
              <a:t>In the web services </a:t>
            </a:r>
            <a:r>
              <a:rPr lang="en-US" dirty="0" smtClean="0"/>
              <a:t>used in </a:t>
            </a:r>
            <a:r>
              <a:rPr lang="en-US" dirty="0"/>
              <a:t>the middleware, XML signatures are </a:t>
            </a:r>
            <a:r>
              <a:rPr lang="en-US" dirty="0" smtClean="0"/>
              <a:t>used. </a:t>
            </a:r>
            <a:r>
              <a:rPr lang="en-US" dirty="0"/>
              <a:t>In </a:t>
            </a:r>
            <a:r>
              <a:rPr lang="en-US" dirty="0" smtClean="0"/>
              <a:t>a signature </a:t>
            </a:r>
            <a:r>
              <a:rPr lang="en-US" dirty="0"/>
              <a:t>wrapping attack, the attacker breaks the </a:t>
            </a:r>
            <a:r>
              <a:rPr lang="en-US" dirty="0" smtClean="0"/>
              <a:t>signature algorithm </a:t>
            </a:r>
            <a:r>
              <a:rPr lang="en-US" dirty="0"/>
              <a:t>and can execute operations or </a:t>
            </a:r>
            <a:r>
              <a:rPr lang="en-US" dirty="0" smtClean="0"/>
              <a:t>modify eavesdropped </a:t>
            </a:r>
            <a:r>
              <a:rPr lang="en-US" dirty="0"/>
              <a:t>message by exploiting vulnerabilities </a:t>
            </a:r>
            <a:r>
              <a:rPr lang="en-US" dirty="0" smtClean="0"/>
              <a:t>in SOAP </a:t>
            </a:r>
            <a:r>
              <a:rPr lang="en-US" dirty="0"/>
              <a:t>(Simple Object Access Protocol</a:t>
            </a:r>
            <a:r>
              <a:rPr lang="en-US" dirty="0" smtClean="0"/>
              <a:t>).</a:t>
            </a:r>
          </a:p>
          <a:p>
            <a:pPr algn="just"/>
            <a:r>
              <a:rPr lang="en-US" b="1" dirty="0"/>
              <a:t>Cloud Malware Injection: </a:t>
            </a:r>
            <a:r>
              <a:rPr lang="en-US" dirty="0"/>
              <a:t>In cloud malware </a:t>
            </a:r>
            <a:r>
              <a:rPr lang="en-US" dirty="0" smtClean="0"/>
              <a:t>injection, the </a:t>
            </a:r>
            <a:r>
              <a:rPr lang="en-US" dirty="0"/>
              <a:t>attacker can obtain control, inject </a:t>
            </a:r>
            <a:r>
              <a:rPr lang="en-US" dirty="0" smtClean="0"/>
              <a:t>malicious code </a:t>
            </a:r>
            <a:r>
              <a:rPr lang="en-US" dirty="0"/>
              <a:t>or can inject a virtual machine into the </a:t>
            </a:r>
            <a:r>
              <a:rPr lang="en-US" dirty="0" smtClean="0"/>
              <a:t>cloud. The </a:t>
            </a:r>
            <a:r>
              <a:rPr lang="en-US" dirty="0"/>
              <a:t>attacker pretends to be a valid service by </a:t>
            </a:r>
            <a:r>
              <a:rPr lang="en-US" dirty="0" smtClean="0"/>
              <a:t>trying to </a:t>
            </a:r>
            <a:r>
              <a:rPr lang="en-US" dirty="0"/>
              <a:t>create a virtual machine instance or a </a:t>
            </a:r>
            <a:r>
              <a:rPr lang="en-US" dirty="0" smtClean="0"/>
              <a:t>malicious service </a:t>
            </a:r>
            <a:r>
              <a:rPr lang="en-US" dirty="0"/>
              <a:t>module. In this way, the attacker can </a:t>
            </a:r>
            <a:r>
              <a:rPr lang="en-US" dirty="0" smtClean="0"/>
              <a:t>obtain access </a:t>
            </a:r>
            <a:r>
              <a:rPr lang="en-US" dirty="0"/>
              <a:t>to service requests of the victim's service </a:t>
            </a:r>
            <a:r>
              <a:rPr lang="en-US" dirty="0" smtClean="0"/>
              <a:t>and can </a:t>
            </a:r>
            <a:r>
              <a:rPr lang="en-US" dirty="0"/>
              <a:t>capture sensitive data which can be </a:t>
            </a:r>
            <a:r>
              <a:rPr lang="en-US" dirty="0" smtClean="0"/>
              <a:t>modified </a:t>
            </a:r>
            <a:r>
              <a:rPr lang="en-US" dirty="0"/>
              <a:t>as </a:t>
            </a:r>
            <a:r>
              <a:rPr lang="en-US" dirty="0" smtClean="0"/>
              <a:t>per the </a:t>
            </a:r>
            <a:r>
              <a:rPr lang="en-US" dirty="0"/>
              <a:t>instance</a:t>
            </a:r>
            <a:r>
              <a:rPr lang="en-US" dirty="0" smtClean="0"/>
              <a:t>.</a:t>
            </a:r>
            <a:endParaRPr lang="fa-IR" dirty="0" smtClean="0"/>
          </a:p>
          <a:p>
            <a:pPr algn="just"/>
            <a:r>
              <a:rPr lang="en-US" b="1" dirty="0"/>
              <a:t>Flooding Attack in Cloud: </a:t>
            </a:r>
            <a:r>
              <a:rPr lang="en-US" dirty="0"/>
              <a:t>This attack works </a:t>
            </a:r>
            <a:r>
              <a:rPr lang="en-US" dirty="0" smtClean="0"/>
              <a:t>almost</a:t>
            </a:r>
            <a:r>
              <a:rPr lang="fa-IR" dirty="0" smtClean="0"/>
              <a:t> </a:t>
            </a:r>
            <a:r>
              <a:rPr lang="en-US" dirty="0" smtClean="0"/>
              <a:t>the </a:t>
            </a:r>
            <a:r>
              <a:rPr lang="en-US" dirty="0"/>
              <a:t>same as </a:t>
            </a:r>
            <a:r>
              <a:rPr lang="en-US" dirty="0" err="1"/>
              <a:t>DoS</a:t>
            </a:r>
            <a:r>
              <a:rPr lang="en-US" dirty="0"/>
              <a:t> attack in the cloud and affects </a:t>
            </a:r>
            <a:r>
              <a:rPr lang="en-US" dirty="0" smtClean="0"/>
              <a:t>the</a:t>
            </a:r>
            <a:r>
              <a:rPr lang="fa-IR" dirty="0" smtClean="0"/>
              <a:t> </a:t>
            </a:r>
            <a:r>
              <a:rPr lang="en-US" dirty="0" smtClean="0"/>
              <a:t>quality </a:t>
            </a:r>
            <a:r>
              <a:rPr lang="en-US" dirty="0"/>
              <a:t>of service (</a:t>
            </a:r>
            <a:r>
              <a:rPr lang="en-US" dirty="0" err="1"/>
              <a:t>QoS</a:t>
            </a:r>
            <a:r>
              <a:rPr lang="en-US" dirty="0"/>
              <a:t>). For depleting cloud </a:t>
            </a:r>
            <a:r>
              <a:rPr lang="en-US" dirty="0" smtClean="0"/>
              <a:t>resources,</a:t>
            </a:r>
            <a:r>
              <a:rPr lang="fa-IR" dirty="0" smtClean="0"/>
              <a:t> </a:t>
            </a:r>
            <a:r>
              <a:rPr lang="en-US" dirty="0" smtClean="0"/>
              <a:t>the </a:t>
            </a:r>
            <a:r>
              <a:rPr lang="en-US" dirty="0"/>
              <a:t>attackers continuously send multiple requests to </a:t>
            </a:r>
            <a:r>
              <a:rPr lang="en-US" dirty="0" smtClean="0"/>
              <a:t>a</a:t>
            </a:r>
            <a:r>
              <a:rPr lang="fa-IR" dirty="0" smtClean="0"/>
              <a:t> </a:t>
            </a:r>
            <a:r>
              <a:rPr lang="en-US" dirty="0" smtClean="0"/>
              <a:t>service</a:t>
            </a:r>
            <a:r>
              <a:rPr lang="en-US" dirty="0"/>
              <a:t>. These attacks can have a big impact on </a:t>
            </a:r>
            <a:r>
              <a:rPr lang="en-US" dirty="0" smtClean="0"/>
              <a:t>cloud</a:t>
            </a:r>
            <a:r>
              <a:rPr lang="fa-IR" dirty="0" smtClean="0"/>
              <a:t> </a:t>
            </a:r>
            <a:r>
              <a:rPr lang="en-US" dirty="0" smtClean="0"/>
              <a:t>systems </a:t>
            </a:r>
            <a:r>
              <a:rPr lang="en-US" dirty="0"/>
              <a:t>by increasing the load on the cloud servers.</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779609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Issues </a:t>
            </a:r>
            <a:r>
              <a:rPr lang="en-US" dirty="0" smtClean="0"/>
              <a:t>at</a:t>
            </a:r>
            <a:r>
              <a:rPr lang="fa-IR" dirty="0" smtClean="0"/>
              <a:t> </a:t>
            </a:r>
            <a:r>
              <a:rPr lang="en-US" dirty="0" smtClean="0"/>
              <a:t>Gateway </a:t>
            </a:r>
            <a:r>
              <a:rPr lang="en-US" dirty="0"/>
              <a:t>Layer</a:t>
            </a:r>
          </a:p>
        </p:txBody>
      </p:sp>
      <p:sp>
        <p:nvSpPr>
          <p:cNvPr id="3" name="Content Placeholder 2"/>
          <p:cNvSpPr>
            <a:spLocks noGrp="1"/>
          </p:cNvSpPr>
          <p:nvPr>
            <p:ph idx="1"/>
          </p:nvPr>
        </p:nvSpPr>
        <p:spPr>
          <a:xfrm>
            <a:off x="677334" y="1492899"/>
            <a:ext cx="8596668" cy="4548464"/>
          </a:xfrm>
        </p:spPr>
        <p:txBody>
          <a:bodyPr/>
          <a:lstStyle/>
          <a:p>
            <a:pPr algn="just"/>
            <a:r>
              <a:rPr lang="en-US" b="1" dirty="0"/>
              <a:t>Secure On-boarding: </a:t>
            </a:r>
            <a:r>
              <a:rPr lang="en-US" dirty="0"/>
              <a:t>When a new device or </a:t>
            </a:r>
            <a:r>
              <a:rPr lang="en-US" dirty="0" smtClean="0"/>
              <a:t>sensor</a:t>
            </a:r>
            <a:r>
              <a:rPr lang="fa-IR" dirty="0" smtClean="0"/>
              <a:t> </a:t>
            </a:r>
            <a:r>
              <a:rPr lang="en-US" dirty="0" smtClean="0"/>
              <a:t>is </a:t>
            </a:r>
            <a:r>
              <a:rPr lang="en-US" dirty="0"/>
              <a:t>installed in an </a:t>
            </a:r>
            <a:r>
              <a:rPr lang="en-US" dirty="0" err="1"/>
              <a:t>IoT</a:t>
            </a:r>
            <a:r>
              <a:rPr lang="en-US" dirty="0"/>
              <a:t> system, it is imperative to </a:t>
            </a:r>
            <a:r>
              <a:rPr lang="en-US" dirty="0" smtClean="0"/>
              <a:t>protect</a:t>
            </a:r>
            <a:r>
              <a:rPr lang="fa-IR" dirty="0" smtClean="0"/>
              <a:t> </a:t>
            </a:r>
            <a:r>
              <a:rPr lang="en-US" dirty="0" smtClean="0"/>
              <a:t>encryption </a:t>
            </a:r>
            <a:r>
              <a:rPr lang="en-US" dirty="0"/>
              <a:t>keys. Gateways act as an </a:t>
            </a:r>
            <a:r>
              <a:rPr lang="en-US" dirty="0" smtClean="0"/>
              <a:t>intermediary</a:t>
            </a:r>
            <a:r>
              <a:rPr lang="fa-IR" dirty="0" smtClean="0"/>
              <a:t> </a:t>
            </a:r>
            <a:r>
              <a:rPr lang="en-US" dirty="0" smtClean="0"/>
              <a:t>between </a:t>
            </a:r>
            <a:r>
              <a:rPr lang="en-US" dirty="0"/>
              <a:t>the new devices and the managing </a:t>
            </a:r>
            <a:r>
              <a:rPr lang="en-US" dirty="0" smtClean="0"/>
              <a:t>services,</a:t>
            </a:r>
            <a:r>
              <a:rPr lang="fa-IR" dirty="0" smtClean="0"/>
              <a:t> </a:t>
            </a:r>
            <a:r>
              <a:rPr lang="en-US" dirty="0" smtClean="0"/>
              <a:t>and </a:t>
            </a:r>
            <a:r>
              <a:rPr lang="en-US" dirty="0"/>
              <a:t>all the keys pass through the gateways. The </a:t>
            </a:r>
            <a:r>
              <a:rPr lang="en-US" dirty="0" smtClean="0"/>
              <a:t>gateways</a:t>
            </a:r>
            <a:r>
              <a:rPr lang="fa-IR" dirty="0" smtClean="0"/>
              <a:t> </a:t>
            </a:r>
            <a:r>
              <a:rPr lang="en-US" dirty="0" smtClean="0"/>
              <a:t>are </a:t>
            </a:r>
            <a:r>
              <a:rPr lang="en-US" dirty="0"/>
              <a:t>susceptible to man-in-the-middle attacks </a:t>
            </a:r>
            <a:r>
              <a:rPr lang="en-US" dirty="0" smtClean="0"/>
              <a:t>and</a:t>
            </a:r>
            <a:r>
              <a:rPr lang="fa-IR" dirty="0" smtClean="0"/>
              <a:t> </a:t>
            </a:r>
            <a:r>
              <a:rPr lang="en-US" dirty="0" smtClean="0"/>
              <a:t>eavesdropping </a:t>
            </a:r>
            <a:r>
              <a:rPr lang="en-US" dirty="0"/>
              <a:t>to capture the encryption keys, </a:t>
            </a:r>
            <a:r>
              <a:rPr lang="en-US" dirty="0" smtClean="0"/>
              <a:t>especially</a:t>
            </a:r>
            <a:r>
              <a:rPr lang="fa-IR" dirty="0" smtClean="0"/>
              <a:t> </a:t>
            </a:r>
            <a:r>
              <a:rPr lang="en-US" dirty="0" smtClean="0"/>
              <a:t>during </a:t>
            </a:r>
            <a:r>
              <a:rPr lang="en-US" dirty="0"/>
              <a:t>the on-boarding process</a:t>
            </a:r>
            <a:r>
              <a:rPr lang="en-US" dirty="0" smtClean="0"/>
              <a:t>.</a:t>
            </a:r>
            <a:r>
              <a:rPr lang="fa-IR" dirty="0" smtClean="0"/>
              <a:t>	</a:t>
            </a:r>
          </a:p>
          <a:p>
            <a:pPr algn="just"/>
            <a:r>
              <a:rPr lang="en-US" b="1" dirty="0"/>
              <a:t>Extra Interfaces: </a:t>
            </a:r>
            <a:r>
              <a:rPr lang="en-US" dirty="0"/>
              <a:t>Minimizing the attack surface </a:t>
            </a:r>
            <a:r>
              <a:rPr lang="en-US" dirty="0" smtClean="0"/>
              <a:t>is</a:t>
            </a:r>
            <a:r>
              <a:rPr lang="fa-IR" dirty="0" smtClean="0"/>
              <a:t> </a:t>
            </a:r>
            <a:r>
              <a:rPr lang="en-US" dirty="0" smtClean="0"/>
              <a:t>an </a:t>
            </a:r>
            <a:r>
              <a:rPr lang="en-US" dirty="0"/>
              <a:t>important strategy that needs to be kept in </a:t>
            </a:r>
            <a:r>
              <a:rPr lang="en-US" dirty="0" smtClean="0"/>
              <a:t>mind</a:t>
            </a:r>
            <a:r>
              <a:rPr lang="fa-IR" dirty="0" smtClean="0"/>
              <a:t> </a:t>
            </a:r>
            <a:r>
              <a:rPr lang="en-US" dirty="0" smtClean="0"/>
              <a:t>while </a:t>
            </a:r>
            <a:r>
              <a:rPr lang="en-US" dirty="0"/>
              <a:t>installing the </a:t>
            </a:r>
            <a:r>
              <a:rPr lang="en-US" dirty="0" err="1"/>
              <a:t>IoT</a:t>
            </a:r>
            <a:r>
              <a:rPr lang="en-US" dirty="0"/>
              <a:t> </a:t>
            </a:r>
            <a:r>
              <a:rPr lang="en-US" dirty="0" smtClean="0"/>
              <a:t>devices. </a:t>
            </a:r>
            <a:r>
              <a:rPr lang="en-US" dirty="0"/>
              <a:t>Only the </a:t>
            </a:r>
            <a:r>
              <a:rPr lang="en-US" dirty="0" smtClean="0"/>
              <a:t>necessary</a:t>
            </a:r>
            <a:r>
              <a:rPr lang="fa-IR" dirty="0" smtClean="0"/>
              <a:t> </a:t>
            </a:r>
            <a:r>
              <a:rPr lang="en-US" dirty="0" smtClean="0"/>
              <a:t>interfaces </a:t>
            </a:r>
            <a:r>
              <a:rPr lang="en-US" dirty="0"/>
              <a:t>and protocols should be </a:t>
            </a:r>
            <a:r>
              <a:rPr lang="en-US" dirty="0" smtClean="0"/>
              <a:t>implemented</a:t>
            </a:r>
            <a:r>
              <a:rPr lang="fa-IR" dirty="0" smtClean="0"/>
              <a:t> </a:t>
            </a:r>
            <a:r>
              <a:rPr lang="en-US" dirty="0" smtClean="0"/>
              <a:t>by </a:t>
            </a:r>
            <a:r>
              <a:rPr lang="en-US" dirty="0"/>
              <a:t>an </a:t>
            </a:r>
            <a:r>
              <a:rPr lang="en-US" dirty="0" err="1"/>
              <a:t>IoT</a:t>
            </a:r>
            <a:r>
              <a:rPr lang="en-US" dirty="0"/>
              <a:t> gateway manufacturer. Some of the </a:t>
            </a:r>
            <a:r>
              <a:rPr lang="en-US" dirty="0" smtClean="0"/>
              <a:t>services</a:t>
            </a:r>
            <a:r>
              <a:rPr lang="fa-IR" dirty="0" smtClean="0"/>
              <a:t> </a:t>
            </a:r>
            <a:r>
              <a:rPr lang="en-US" dirty="0" smtClean="0"/>
              <a:t>and </a:t>
            </a:r>
            <a:r>
              <a:rPr lang="en-US" dirty="0"/>
              <a:t>functionalities should be restricted for end-users </a:t>
            </a:r>
            <a:r>
              <a:rPr lang="en-US" dirty="0" smtClean="0"/>
              <a:t>to</a:t>
            </a:r>
            <a:r>
              <a:rPr lang="fa-IR" dirty="0" smtClean="0"/>
              <a:t> </a:t>
            </a:r>
            <a:r>
              <a:rPr lang="en-US" dirty="0" smtClean="0"/>
              <a:t>avoid </a:t>
            </a:r>
            <a:r>
              <a:rPr lang="en-US" dirty="0"/>
              <a:t>backdoor authentication or information breach.</a:t>
            </a:r>
            <a:r>
              <a:rPr lang="fa-IR" dirty="0" smtClean="0"/>
              <a:t>	</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652681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Issues </a:t>
            </a:r>
            <a:r>
              <a:rPr lang="en-US" dirty="0" smtClean="0"/>
              <a:t>at</a:t>
            </a:r>
            <a:r>
              <a:rPr lang="fa-IR" dirty="0" smtClean="0"/>
              <a:t> </a:t>
            </a:r>
            <a:r>
              <a:rPr lang="en-US" dirty="0" smtClean="0"/>
              <a:t>Gateway </a:t>
            </a:r>
            <a:r>
              <a:rPr lang="en-US" dirty="0"/>
              <a:t>Layer</a:t>
            </a:r>
          </a:p>
        </p:txBody>
      </p:sp>
      <p:sp>
        <p:nvSpPr>
          <p:cNvPr id="3" name="Content Placeholder 2"/>
          <p:cNvSpPr>
            <a:spLocks noGrp="1"/>
          </p:cNvSpPr>
          <p:nvPr>
            <p:ph idx="1"/>
          </p:nvPr>
        </p:nvSpPr>
        <p:spPr>
          <a:xfrm>
            <a:off x="677334" y="1492899"/>
            <a:ext cx="8596668" cy="4548464"/>
          </a:xfrm>
        </p:spPr>
        <p:txBody>
          <a:bodyPr>
            <a:normAutofit/>
          </a:bodyPr>
          <a:lstStyle/>
          <a:p>
            <a:pPr algn="just"/>
            <a:r>
              <a:rPr lang="en-US" b="1" dirty="0"/>
              <a:t>End-to-End Encryption: </a:t>
            </a:r>
            <a:r>
              <a:rPr lang="en-US" dirty="0"/>
              <a:t>True end-to-end </a:t>
            </a:r>
            <a:r>
              <a:rPr lang="en-US" dirty="0" smtClean="0"/>
              <a:t>application</a:t>
            </a:r>
            <a:r>
              <a:rPr lang="fa-IR" dirty="0" smtClean="0"/>
              <a:t> </a:t>
            </a:r>
            <a:r>
              <a:rPr lang="en-US" dirty="0" smtClean="0"/>
              <a:t>layer </a:t>
            </a:r>
            <a:r>
              <a:rPr lang="en-US" dirty="0"/>
              <a:t>security is required to ensure the </a:t>
            </a:r>
            <a:r>
              <a:rPr lang="en-US" dirty="0" smtClean="0"/>
              <a:t>confidentiality </a:t>
            </a:r>
            <a:r>
              <a:rPr lang="en-US" dirty="0"/>
              <a:t>of the </a:t>
            </a:r>
            <a:r>
              <a:rPr lang="en-US" dirty="0" smtClean="0"/>
              <a:t>data. </a:t>
            </a:r>
            <a:r>
              <a:rPr lang="en-US" dirty="0"/>
              <a:t>The application should </a:t>
            </a:r>
            <a:r>
              <a:rPr lang="en-US" dirty="0" smtClean="0"/>
              <a:t>not</a:t>
            </a:r>
            <a:r>
              <a:rPr lang="fa-IR" dirty="0" smtClean="0"/>
              <a:t> </a:t>
            </a:r>
            <a:r>
              <a:rPr lang="en-US" dirty="0" smtClean="0"/>
              <a:t>let </a:t>
            </a:r>
            <a:r>
              <a:rPr lang="en-US" dirty="0"/>
              <a:t>anyone other than the unique recipient to </a:t>
            </a:r>
            <a:r>
              <a:rPr lang="en-US" dirty="0" smtClean="0"/>
              <a:t>decrypt</a:t>
            </a:r>
            <a:r>
              <a:rPr lang="fa-IR" dirty="0" smtClean="0"/>
              <a:t> </a:t>
            </a:r>
            <a:r>
              <a:rPr lang="en-US" dirty="0" smtClean="0"/>
              <a:t>the </a:t>
            </a:r>
            <a:r>
              <a:rPr lang="en-US" dirty="0"/>
              <a:t>encrypted messages. Although </a:t>
            </a:r>
            <a:r>
              <a:rPr lang="en-US" dirty="0" err="1"/>
              <a:t>Zigbee</a:t>
            </a:r>
            <a:r>
              <a:rPr lang="en-US" dirty="0"/>
              <a:t> and </a:t>
            </a:r>
            <a:r>
              <a:rPr lang="en-US" dirty="0" err="1" smtClean="0"/>
              <a:t>Zwave</a:t>
            </a:r>
            <a:r>
              <a:rPr lang="fa-IR" dirty="0" smtClean="0"/>
              <a:t> </a:t>
            </a:r>
            <a:r>
              <a:rPr lang="en-US" dirty="0" smtClean="0"/>
              <a:t>protocols </a:t>
            </a:r>
            <a:r>
              <a:rPr lang="en-US" dirty="0"/>
              <a:t>support encryption, this is not </a:t>
            </a:r>
            <a:r>
              <a:rPr lang="en-US" dirty="0" smtClean="0"/>
              <a:t>end-to-end</a:t>
            </a:r>
            <a:r>
              <a:rPr lang="fa-IR" dirty="0" smtClean="0"/>
              <a:t> </a:t>
            </a:r>
            <a:r>
              <a:rPr lang="en-US" dirty="0" smtClean="0"/>
              <a:t>encryption</a:t>
            </a:r>
            <a:r>
              <a:rPr lang="en-US" dirty="0"/>
              <a:t>, because, in order to translate the </a:t>
            </a:r>
            <a:r>
              <a:rPr lang="en-US" dirty="0" smtClean="0"/>
              <a:t>information</a:t>
            </a:r>
            <a:r>
              <a:rPr lang="fa-IR" dirty="0" smtClean="0"/>
              <a:t> </a:t>
            </a:r>
            <a:r>
              <a:rPr lang="en-US" dirty="0" smtClean="0"/>
              <a:t>from </a:t>
            </a:r>
            <a:r>
              <a:rPr lang="en-US" dirty="0"/>
              <a:t>one protocol to another, the gateways </a:t>
            </a:r>
            <a:r>
              <a:rPr lang="en-US" dirty="0" smtClean="0"/>
              <a:t>are</a:t>
            </a:r>
            <a:r>
              <a:rPr lang="fa-IR" dirty="0" smtClean="0"/>
              <a:t>  </a:t>
            </a:r>
            <a:r>
              <a:rPr lang="en-US" dirty="0" smtClean="0"/>
              <a:t>required </a:t>
            </a:r>
            <a:r>
              <a:rPr lang="en-US" dirty="0"/>
              <a:t>to decrypt and re-encrypt the messages. </a:t>
            </a:r>
            <a:r>
              <a:rPr lang="en-US" dirty="0" smtClean="0"/>
              <a:t>This</a:t>
            </a:r>
            <a:r>
              <a:rPr lang="fa-IR" dirty="0" smtClean="0"/>
              <a:t> </a:t>
            </a:r>
            <a:r>
              <a:rPr lang="en-US" dirty="0" smtClean="0"/>
              <a:t>decryption </a:t>
            </a:r>
            <a:r>
              <a:rPr lang="en-US" dirty="0"/>
              <a:t>at the gateway level makes the data </a:t>
            </a:r>
            <a:r>
              <a:rPr lang="en-US" dirty="0" smtClean="0"/>
              <a:t>susceptible</a:t>
            </a:r>
            <a:r>
              <a:rPr lang="fa-IR" dirty="0" smtClean="0"/>
              <a:t> </a:t>
            </a:r>
            <a:r>
              <a:rPr lang="en-US" dirty="0" smtClean="0"/>
              <a:t>to </a:t>
            </a:r>
            <a:r>
              <a:rPr lang="en-US" dirty="0"/>
              <a:t>data breaches</a:t>
            </a:r>
            <a:r>
              <a:rPr lang="en-US" dirty="0" smtClean="0"/>
              <a:t>.</a:t>
            </a:r>
            <a:endParaRPr lang="fa-IR" dirty="0" smtClean="0"/>
          </a:p>
          <a:p>
            <a:pPr algn="just"/>
            <a:r>
              <a:rPr lang="en-US" b="1" dirty="0"/>
              <a:t>Firmware updates: </a:t>
            </a:r>
            <a:r>
              <a:rPr lang="en-US" dirty="0"/>
              <a:t>Most </a:t>
            </a:r>
            <a:r>
              <a:rPr lang="en-US" dirty="0" err="1"/>
              <a:t>IoT</a:t>
            </a:r>
            <a:r>
              <a:rPr lang="en-US" dirty="0"/>
              <a:t> devices are </a:t>
            </a:r>
            <a:r>
              <a:rPr lang="en-US" dirty="0" smtClean="0"/>
              <a:t>resource</a:t>
            </a:r>
            <a:r>
              <a:rPr lang="fa-IR" dirty="0" smtClean="0"/>
              <a:t> </a:t>
            </a:r>
            <a:r>
              <a:rPr lang="en-US" dirty="0" smtClean="0"/>
              <a:t>constrained</a:t>
            </a:r>
            <a:r>
              <a:rPr lang="en-US" dirty="0"/>
              <a:t>, and therefore they do not have an </a:t>
            </a:r>
            <a:r>
              <a:rPr lang="en-US" dirty="0" smtClean="0"/>
              <a:t>user</a:t>
            </a:r>
            <a:r>
              <a:rPr lang="fa-IR" dirty="0" smtClean="0"/>
              <a:t> </a:t>
            </a:r>
            <a:r>
              <a:rPr lang="en-US" dirty="0" smtClean="0"/>
              <a:t>interface </a:t>
            </a:r>
            <a:r>
              <a:rPr lang="en-US" dirty="0"/>
              <a:t>or the computation power to download </a:t>
            </a:r>
            <a:r>
              <a:rPr lang="en-US" dirty="0" smtClean="0"/>
              <a:t>and</a:t>
            </a:r>
            <a:r>
              <a:rPr lang="fa-IR" dirty="0" smtClean="0"/>
              <a:t> </a:t>
            </a:r>
            <a:r>
              <a:rPr lang="en-US" dirty="0" smtClean="0"/>
              <a:t>install </a:t>
            </a:r>
            <a:r>
              <a:rPr lang="en-US" dirty="0"/>
              <a:t>the </a:t>
            </a:r>
            <a:r>
              <a:rPr lang="en-US" dirty="0" smtClean="0"/>
              <a:t>firmware </a:t>
            </a:r>
            <a:r>
              <a:rPr lang="en-US" dirty="0"/>
              <a:t>updates. Generally, gateways </a:t>
            </a:r>
            <a:r>
              <a:rPr lang="en-US" dirty="0" smtClean="0"/>
              <a:t>are</a:t>
            </a:r>
            <a:r>
              <a:rPr lang="fa-IR" dirty="0" smtClean="0"/>
              <a:t> </a:t>
            </a:r>
            <a:r>
              <a:rPr lang="en-US" dirty="0" smtClean="0"/>
              <a:t>used </a:t>
            </a:r>
            <a:r>
              <a:rPr lang="en-US" dirty="0"/>
              <a:t>to download and apply the </a:t>
            </a:r>
            <a:r>
              <a:rPr lang="en-US" dirty="0" smtClean="0"/>
              <a:t>firmware updates.</a:t>
            </a:r>
            <a:r>
              <a:rPr lang="fa-IR" dirty="0" smtClean="0"/>
              <a:t> </a:t>
            </a:r>
            <a:r>
              <a:rPr lang="en-US" dirty="0" smtClean="0"/>
              <a:t>The </a:t>
            </a:r>
            <a:r>
              <a:rPr lang="en-US" dirty="0"/>
              <a:t>current and new version of the </a:t>
            </a:r>
            <a:r>
              <a:rPr lang="en-US" dirty="0" smtClean="0"/>
              <a:t>firmware should</a:t>
            </a:r>
            <a:r>
              <a:rPr lang="fa-IR" dirty="0" smtClean="0"/>
              <a:t> </a:t>
            </a:r>
            <a:r>
              <a:rPr lang="en-US" dirty="0" smtClean="0"/>
              <a:t>be </a:t>
            </a:r>
            <a:r>
              <a:rPr lang="en-US" dirty="0"/>
              <a:t>recorded, and validity of the signatures should </a:t>
            </a:r>
            <a:r>
              <a:rPr lang="en-US" dirty="0" smtClean="0"/>
              <a:t>be</a:t>
            </a:r>
            <a:r>
              <a:rPr lang="fa-IR" dirty="0" smtClean="0"/>
              <a:t> </a:t>
            </a:r>
            <a:r>
              <a:rPr lang="en-US" dirty="0" smtClean="0"/>
              <a:t>checked </a:t>
            </a:r>
            <a:r>
              <a:rPr lang="en-US" dirty="0"/>
              <a:t>for secure </a:t>
            </a:r>
            <a:r>
              <a:rPr lang="en-US" dirty="0" smtClean="0"/>
              <a:t>firmware </a:t>
            </a:r>
            <a:r>
              <a:rPr lang="en-US" dirty="0"/>
              <a:t>updates.</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4262096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Issues </a:t>
            </a:r>
            <a:r>
              <a:rPr lang="en-US" dirty="0" smtClean="0"/>
              <a:t>at</a:t>
            </a:r>
            <a:r>
              <a:rPr lang="fa-IR" dirty="0" smtClean="0"/>
              <a:t> </a:t>
            </a:r>
            <a:r>
              <a:rPr lang="en-US" dirty="0"/>
              <a:t> </a:t>
            </a:r>
            <a:r>
              <a:rPr lang="en-US" dirty="0" smtClean="0"/>
              <a:t>Application </a:t>
            </a:r>
            <a:r>
              <a:rPr lang="en-US" dirty="0"/>
              <a:t>Layer</a:t>
            </a:r>
          </a:p>
        </p:txBody>
      </p:sp>
      <p:sp>
        <p:nvSpPr>
          <p:cNvPr id="3" name="Content Placeholder 2"/>
          <p:cNvSpPr>
            <a:spLocks noGrp="1"/>
          </p:cNvSpPr>
          <p:nvPr>
            <p:ph idx="1"/>
          </p:nvPr>
        </p:nvSpPr>
        <p:spPr>
          <a:xfrm>
            <a:off x="677334" y="1492899"/>
            <a:ext cx="8596668" cy="4548464"/>
          </a:xfrm>
        </p:spPr>
        <p:txBody>
          <a:bodyPr>
            <a:normAutofit/>
          </a:bodyPr>
          <a:lstStyle/>
          <a:p>
            <a:pPr algn="just"/>
            <a:r>
              <a:rPr lang="en-US" b="1" dirty="0"/>
              <a:t>Data Thefts: </a:t>
            </a:r>
            <a:r>
              <a:rPr lang="en-US" dirty="0" err="1"/>
              <a:t>IoT</a:t>
            </a:r>
            <a:r>
              <a:rPr lang="en-US" dirty="0"/>
              <a:t> applications deal with lot of </a:t>
            </a:r>
            <a:r>
              <a:rPr lang="en-US" dirty="0" smtClean="0"/>
              <a:t>critical</a:t>
            </a:r>
            <a:r>
              <a:rPr lang="fa-IR" dirty="0" smtClean="0"/>
              <a:t> </a:t>
            </a:r>
            <a:r>
              <a:rPr lang="en-US" dirty="0" smtClean="0"/>
              <a:t>and </a:t>
            </a:r>
            <a:r>
              <a:rPr lang="en-US" dirty="0"/>
              <a:t>private data. The data in transit is even more </a:t>
            </a:r>
            <a:r>
              <a:rPr lang="en-US" dirty="0" smtClean="0"/>
              <a:t>vulnerable</a:t>
            </a:r>
            <a:r>
              <a:rPr lang="fa-IR" dirty="0" smtClean="0"/>
              <a:t> </a:t>
            </a:r>
            <a:r>
              <a:rPr lang="en-US" dirty="0" smtClean="0"/>
              <a:t>to </a:t>
            </a:r>
            <a:r>
              <a:rPr lang="en-US" dirty="0"/>
              <a:t>attacks than data at rest, and in </a:t>
            </a:r>
            <a:r>
              <a:rPr lang="en-US" dirty="0" err="1"/>
              <a:t>IoT</a:t>
            </a:r>
            <a:r>
              <a:rPr lang="en-US" dirty="0"/>
              <a:t> </a:t>
            </a:r>
            <a:r>
              <a:rPr lang="en-US" dirty="0" smtClean="0"/>
              <a:t>applications,</a:t>
            </a:r>
            <a:r>
              <a:rPr lang="fa-IR" dirty="0" smtClean="0"/>
              <a:t> </a:t>
            </a:r>
            <a:r>
              <a:rPr lang="en-US" dirty="0" smtClean="0"/>
              <a:t>there </a:t>
            </a:r>
            <a:r>
              <a:rPr lang="en-US" dirty="0"/>
              <a:t>is a lot of data movement. The </a:t>
            </a:r>
            <a:r>
              <a:rPr lang="en-US" dirty="0" smtClean="0"/>
              <a:t>users</a:t>
            </a:r>
            <a:r>
              <a:rPr lang="fa-IR" dirty="0" smtClean="0"/>
              <a:t> </a:t>
            </a:r>
            <a:r>
              <a:rPr lang="en-US" dirty="0" smtClean="0"/>
              <a:t>will </a:t>
            </a:r>
            <a:r>
              <a:rPr lang="en-US" dirty="0"/>
              <a:t>be reluctant to register their private data on </a:t>
            </a:r>
            <a:r>
              <a:rPr lang="en-US" dirty="0" err="1" smtClean="0"/>
              <a:t>IoT</a:t>
            </a:r>
            <a:r>
              <a:rPr lang="fa-IR" dirty="0" smtClean="0"/>
              <a:t> </a:t>
            </a:r>
            <a:r>
              <a:rPr lang="en-US" dirty="0" smtClean="0"/>
              <a:t>applications </a:t>
            </a:r>
            <a:r>
              <a:rPr lang="en-US" dirty="0"/>
              <a:t>if these applications are vulnerable to </a:t>
            </a:r>
            <a:r>
              <a:rPr lang="en-US" dirty="0" smtClean="0"/>
              <a:t>data</a:t>
            </a:r>
            <a:r>
              <a:rPr lang="fa-IR" dirty="0" smtClean="0"/>
              <a:t> </a:t>
            </a:r>
            <a:r>
              <a:rPr lang="en-US" dirty="0" smtClean="0"/>
              <a:t>theft </a:t>
            </a:r>
            <a:r>
              <a:rPr lang="en-US" dirty="0"/>
              <a:t>attacks</a:t>
            </a:r>
            <a:r>
              <a:rPr lang="en-US" dirty="0" smtClean="0"/>
              <a:t>.</a:t>
            </a:r>
            <a:endParaRPr lang="fa-IR" dirty="0" smtClean="0"/>
          </a:p>
          <a:p>
            <a:pPr algn="just"/>
            <a:r>
              <a:rPr lang="en-US" b="1" dirty="0"/>
              <a:t>Access Control Attacks: </a:t>
            </a:r>
            <a:r>
              <a:rPr lang="en-US" dirty="0"/>
              <a:t>Access control is </a:t>
            </a:r>
            <a:r>
              <a:rPr lang="en-US" dirty="0" smtClean="0"/>
              <a:t>authorization</a:t>
            </a:r>
            <a:r>
              <a:rPr lang="fa-IR" dirty="0" smtClean="0"/>
              <a:t> </a:t>
            </a:r>
            <a:r>
              <a:rPr lang="en-US" dirty="0" smtClean="0"/>
              <a:t>mechanism </a:t>
            </a:r>
            <a:r>
              <a:rPr lang="en-US" dirty="0"/>
              <a:t>that allows only </a:t>
            </a:r>
            <a:r>
              <a:rPr lang="en-US" dirty="0" smtClean="0"/>
              <a:t>legitimate</a:t>
            </a:r>
            <a:r>
              <a:rPr lang="fa-IR" dirty="0" smtClean="0"/>
              <a:t> </a:t>
            </a:r>
            <a:r>
              <a:rPr lang="en-US" dirty="0" smtClean="0"/>
              <a:t>users </a:t>
            </a:r>
            <a:r>
              <a:rPr lang="en-US" dirty="0"/>
              <a:t>or processes to access the data or account. </a:t>
            </a:r>
            <a:r>
              <a:rPr lang="en-US" dirty="0" smtClean="0"/>
              <a:t>Access</a:t>
            </a:r>
            <a:r>
              <a:rPr lang="fa-IR" dirty="0" smtClean="0"/>
              <a:t> </a:t>
            </a:r>
            <a:r>
              <a:rPr lang="en-US" dirty="0" smtClean="0"/>
              <a:t>control </a:t>
            </a:r>
            <a:r>
              <a:rPr lang="en-US" dirty="0"/>
              <a:t>attack is a critical attack in </a:t>
            </a:r>
            <a:r>
              <a:rPr lang="en-US" dirty="0" err="1"/>
              <a:t>IoT</a:t>
            </a:r>
            <a:r>
              <a:rPr lang="en-US" dirty="0"/>
              <a:t> </a:t>
            </a:r>
            <a:r>
              <a:rPr lang="en-US" dirty="0" smtClean="0"/>
              <a:t>applications</a:t>
            </a:r>
            <a:r>
              <a:rPr lang="fa-IR" dirty="0" smtClean="0"/>
              <a:t> </a:t>
            </a:r>
            <a:r>
              <a:rPr lang="en-US" dirty="0" smtClean="0"/>
              <a:t>because </a:t>
            </a:r>
            <a:r>
              <a:rPr lang="en-US" dirty="0"/>
              <a:t>once the access is compromised, then the </a:t>
            </a:r>
            <a:r>
              <a:rPr lang="en-US" dirty="0" smtClean="0"/>
              <a:t>complete</a:t>
            </a:r>
            <a:r>
              <a:rPr lang="fa-IR" dirty="0" smtClean="0"/>
              <a:t> </a:t>
            </a:r>
            <a:r>
              <a:rPr lang="en-US" dirty="0" err="1" smtClean="0"/>
              <a:t>IoT</a:t>
            </a:r>
            <a:r>
              <a:rPr lang="en-US" dirty="0" smtClean="0"/>
              <a:t> </a:t>
            </a:r>
            <a:r>
              <a:rPr lang="en-US" dirty="0"/>
              <a:t>application becomes vulnerable to attacks</a:t>
            </a:r>
            <a:r>
              <a:rPr lang="en-US" dirty="0" smtClean="0"/>
              <a:t>.</a:t>
            </a:r>
            <a:endParaRPr lang="fa-IR" dirty="0" smtClean="0"/>
          </a:p>
          <a:p>
            <a:pPr algn="just"/>
            <a:r>
              <a:rPr lang="en-US" b="1" dirty="0"/>
              <a:t>Service Interruption Attacks: </a:t>
            </a:r>
            <a:r>
              <a:rPr lang="en-US" dirty="0"/>
              <a:t>These attacks are </a:t>
            </a:r>
            <a:r>
              <a:rPr lang="en-US" dirty="0" smtClean="0"/>
              <a:t>also</a:t>
            </a:r>
            <a:r>
              <a:rPr lang="fa-IR" dirty="0" smtClean="0"/>
              <a:t> </a:t>
            </a:r>
            <a:r>
              <a:rPr lang="en-US" dirty="0" smtClean="0"/>
              <a:t>referred </a:t>
            </a:r>
            <a:r>
              <a:rPr lang="en-US" dirty="0"/>
              <a:t>to as illegal interruption attacks or </a:t>
            </a:r>
            <a:r>
              <a:rPr lang="en-US" dirty="0" err="1" smtClean="0"/>
              <a:t>DDoS</a:t>
            </a:r>
            <a:r>
              <a:rPr lang="fa-IR" dirty="0" smtClean="0"/>
              <a:t> </a:t>
            </a:r>
            <a:r>
              <a:rPr lang="en-US" dirty="0" smtClean="0"/>
              <a:t>attacks </a:t>
            </a:r>
            <a:r>
              <a:rPr lang="en-US" dirty="0"/>
              <a:t>in existing literature. There have been </a:t>
            </a:r>
            <a:r>
              <a:rPr lang="en-US" dirty="0" smtClean="0"/>
              <a:t>various</a:t>
            </a:r>
            <a:r>
              <a:rPr lang="fa-IR" dirty="0" smtClean="0"/>
              <a:t> </a:t>
            </a:r>
            <a:r>
              <a:rPr lang="en-US" dirty="0" smtClean="0"/>
              <a:t>instances </a:t>
            </a:r>
            <a:r>
              <a:rPr lang="en-US" dirty="0"/>
              <a:t>of such attacks on </a:t>
            </a:r>
            <a:r>
              <a:rPr lang="en-US" dirty="0" err="1"/>
              <a:t>IoT</a:t>
            </a:r>
            <a:r>
              <a:rPr lang="en-US" dirty="0"/>
              <a:t> applications. </a:t>
            </a:r>
            <a:r>
              <a:rPr lang="en-US" dirty="0" smtClean="0"/>
              <a:t>Such</a:t>
            </a:r>
            <a:r>
              <a:rPr lang="fa-IR" dirty="0" smtClean="0"/>
              <a:t>  </a:t>
            </a:r>
            <a:r>
              <a:rPr lang="en-US" dirty="0" smtClean="0"/>
              <a:t>attacks </a:t>
            </a:r>
            <a:r>
              <a:rPr lang="en-US" dirty="0"/>
              <a:t>deprive legitimate users from using the </a:t>
            </a:r>
            <a:r>
              <a:rPr lang="en-US" dirty="0" smtClean="0"/>
              <a:t>services</a:t>
            </a:r>
            <a:r>
              <a:rPr lang="fa-IR" dirty="0" smtClean="0"/>
              <a:t> </a:t>
            </a:r>
            <a:r>
              <a:rPr lang="en-US" dirty="0" smtClean="0"/>
              <a:t>of </a:t>
            </a:r>
            <a:r>
              <a:rPr lang="en-US" dirty="0" err="1"/>
              <a:t>IoT</a:t>
            </a:r>
            <a:r>
              <a:rPr lang="en-US" dirty="0"/>
              <a:t> applications by </a:t>
            </a:r>
            <a:r>
              <a:rPr lang="en-US" dirty="0" smtClean="0"/>
              <a:t>artificially </a:t>
            </a:r>
            <a:r>
              <a:rPr lang="en-US" dirty="0"/>
              <a:t>making </a:t>
            </a:r>
            <a:r>
              <a:rPr lang="en-US" dirty="0" smtClean="0"/>
              <a:t>the</a:t>
            </a:r>
            <a:r>
              <a:rPr lang="fa-IR" dirty="0" smtClean="0"/>
              <a:t> </a:t>
            </a:r>
            <a:r>
              <a:rPr lang="en-US" dirty="0" smtClean="0"/>
              <a:t>servers </a:t>
            </a:r>
            <a:r>
              <a:rPr lang="en-US" dirty="0"/>
              <a:t>or network too busy to respond.</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266730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61731"/>
            <a:ext cx="8596668" cy="1320800"/>
          </a:xfrm>
        </p:spPr>
        <p:txBody>
          <a:bodyPr/>
          <a:lstStyle/>
          <a:p>
            <a:r>
              <a:rPr lang="en-US" dirty="0" err="1" smtClean="0"/>
              <a:t>Rererences</a:t>
            </a:r>
            <a:endParaRPr lang="en-US" dirty="0"/>
          </a:p>
        </p:txBody>
      </p:sp>
      <p:sp>
        <p:nvSpPr>
          <p:cNvPr id="3" name="Content Placeholder 2"/>
          <p:cNvSpPr>
            <a:spLocks noGrp="1"/>
          </p:cNvSpPr>
          <p:nvPr>
            <p:ph idx="1"/>
          </p:nvPr>
        </p:nvSpPr>
        <p:spPr>
          <a:xfrm>
            <a:off x="677334" y="933061"/>
            <a:ext cx="8596668" cy="5108302"/>
          </a:xfrm>
        </p:spPr>
        <p:txBody>
          <a:bodyPr>
            <a:normAutofit/>
          </a:bodyPr>
          <a:lstStyle/>
          <a:p>
            <a:pPr algn="just"/>
            <a:r>
              <a:rPr lang="en-US" dirty="0" smtClean="0"/>
              <a:t>A chapter of book:</a:t>
            </a:r>
          </a:p>
          <a:p>
            <a:pPr lvl="1" algn="just"/>
            <a:r>
              <a:rPr lang="en-US" b="1" i="1" dirty="0"/>
              <a:t>Chapter </a:t>
            </a:r>
            <a:r>
              <a:rPr lang="en-US" b="1" i="1" dirty="0" smtClean="0"/>
              <a:t>2, </a:t>
            </a:r>
            <a:r>
              <a:rPr lang="en-US" b="1" dirty="0"/>
              <a:t>Introduction to </a:t>
            </a:r>
            <a:r>
              <a:rPr lang="en-US" b="1" dirty="0" err="1"/>
              <a:t>IoT</a:t>
            </a:r>
            <a:r>
              <a:rPr lang="en-US" b="1" dirty="0"/>
              <a:t> Security</a:t>
            </a:r>
            <a:r>
              <a:rPr lang="en-US" b="1" dirty="0" smtClean="0"/>
              <a:t>, </a:t>
            </a:r>
            <a:r>
              <a:rPr lang="en-US" i="1" dirty="0" err="1"/>
              <a:t>Anca</a:t>
            </a:r>
            <a:r>
              <a:rPr lang="en-US" i="1" dirty="0"/>
              <a:t> D. </a:t>
            </a:r>
            <a:r>
              <a:rPr lang="en-US" i="1" dirty="0" err="1"/>
              <a:t>Jurcut</a:t>
            </a:r>
            <a:r>
              <a:rPr lang="en-US" i="1" dirty="0"/>
              <a:t> , </a:t>
            </a:r>
            <a:r>
              <a:rPr lang="en-US" i="1" dirty="0" err="1"/>
              <a:t>Pasika</a:t>
            </a:r>
            <a:r>
              <a:rPr lang="en-US" i="1" dirty="0"/>
              <a:t> </a:t>
            </a:r>
            <a:r>
              <a:rPr lang="en-US" i="1" dirty="0" err="1"/>
              <a:t>Ranaweera</a:t>
            </a:r>
            <a:r>
              <a:rPr lang="en-US" i="1" dirty="0"/>
              <a:t>, and Lina Xu</a:t>
            </a:r>
            <a:r>
              <a:rPr lang="en-US" dirty="0" smtClean="0"/>
              <a:t>, Wiley, 2020.</a:t>
            </a:r>
          </a:p>
          <a:p>
            <a:pPr algn="just"/>
            <a:r>
              <a:rPr lang="en-US" dirty="0" smtClean="0"/>
              <a:t>Survey papers:</a:t>
            </a:r>
          </a:p>
          <a:p>
            <a:pPr lvl="1" algn="just"/>
            <a:r>
              <a:rPr lang="en-US" dirty="0" smtClean="0"/>
              <a:t>Current </a:t>
            </a:r>
            <a:r>
              <a:rPr lang="en-US" dirty="0"/>
              <a:t>research on Internet of Things (</a:t>
            </a:r>
            <a:r>
              <a:rPr lang="en-US" dirty="0" err="1"/>
              <a:t>IoT</a:t>
            </a:r>
            <a:r>
              <a:rPr lang="en-US" dirty="0"/>
              <a:t>) security: A </a:t>
            </a:r>
            <a:r>
              <a:rPr lang="en-US" dirty="0" smtClean="0"/>
              <a:t>survey, </a:t>
            </a:r>
            <a:r>
              <a:rPr lang="en-US" dirty="0"/>
              <a:t> </a:t>
            </a:r>
            <a:r>
              <a:rPr lang="en-US" dirty="0" err="1" smtClean="0"/>
              <a:t>Mardiana</a:t>
            </a:r>
            <a:r>
              <a:rPr lang="en-US" dirty="0" smtClean="0"/>
              <a:t> </a:t>
            </a:r>
            <a:r>
              <a:rPr lang="en-US" dirty="0" err="1"/>
              <a:t>binti</a:t>
            </a:r>
            <a:r>
              <a:rPr lang="en-US" dirty="0"/>
              <a:t> Mohamad Noor, Wan </a:t>
            </a:r>
            <a:r>
              <a:rPr lang="en-US" dirty="0" err="1"/>
              <a:t>Haslina</a:t>
            </a:r>
            <a:r>
              <a:rPr lang="en-US" dirty="0"/>
              <a:t> Hassan </a:t>
            </a:r>
            <a:r>
              <a:rPr lang="en-US" dirty="0" smtClean="0"/>
              <a:t>, Computer </a:t>
            </a:r>
            <a:r>
              <a:rPr lang="en-US" dirty="0" err="1" smtClean="0"/>
              <a:t>Netowrks</a:t>
            </a:r>
            <a:r>
              <a:rPr lang="en-US" dirty="0" smtClean="0"/>
              <a:t>, vol.148, pp. 283-294, 2019.</a:t>
            </a:r>
          </a:p>
          <a:p>
            <a:pPr lvl="1" algn="just"/>
            <a:r>
              <a:rPr lang="en-US" dirty="0" smtClean="0"/>
              <a:t>A Survey on </a:t>
            </a:r>
            <a:r>
              <a:rPr lang="en-US" dirty="0" err="1" smtClean="0"/>
              <a:t>IoT</a:t>
            </a:r>
            <a:r>
              <a:rPr lang="en-US" dirty="0" smtClean="0"/>
              <a:t> Security: Application Areas,</a:t>
            </a:r>
            <a:r>
              <a:rPr lang="fa-IR" dirty="0" smtClean="0"/>
              <a:t> </a:t>
            </a:r>
            <a:r>
              <a:rPr lang="en-US" dirty="0" smtClean="0"/>
              <a:t>Security Threats, and Solution Architectures</a:t>
            </a:r>
            <a:r>
              <a:rPr lang="fa-IR" dirty="0" smtClean="0"/>
              <a:t>و</a:t>
            </a:r>
            <a:r>
              <a:rPr lang="en-US" dirty="0" smtClean="0"/>
              <a:t>, </a:t>
            </a:r>
            <a:r>
              <a:rPr lang="en-US" dirty="0" err="1" smtClean="0"/>
              <a:t>Vikas</a:t>
            </a:r>
            <a:r>
              <a:rPr lang="en-US" dirty="0" smtClean="0"/>
              <a:t> </a:t>
            </a:r>
            <a:r>
              <a:rPr lang="en-US" dirty="0" err="1" smtClean="0"/>
              <a:t>Hassija</a:t>
            </a:r>
            <a:r>
              <a:rPr lang="en-US" dirty="0" smtClean="0"/>
              <a:t>, Vinay </a:t>
            </a:r>
            <a:r>
              <a:rPr lang="en-US" dirty="0" err="1" smtClean="0"/>
              <a:t>Chamola</a:t>
            </a:r>
            <a:r>
              <a:rPr lang="en-US" dirty="0" smtClean="0"/>
              <a:t>, </a:t>
            </a:r>
            <a:r>
              <a:rPr lang="en-US" dirty="0" err="1" smtClean="0"/>
              <a:t>Vikas</a:t>
            </a:r>
            <a:r>
              <a:rPr lang="en-US" dirty="0" smtClean="0"/>
              <a:t> </a:t>
            </a:r>
            <a:r>
              <a:rPr lang="en-US" dirty="0" err="1" smtClean="0"/>
              <a:t>Saxena</a:t>
            </a:r>
            <a:r>
              <a:rPr lang="en-US" dirty="0" smtClean="0"/>
              <a:t>, </a:t>
            </a:r>
            <a:r>
              <a:rPr lang="en-US" dirty="0" err="1" smtClean="0"/>
              <a:t>Divyansh</a:t>
            </a:r>
            <a:r>
              <a:rPr lang="en-US" dirty="0" smtClean="0"/>
              <a:t> Jain, Pranav </a:t>
            </a:r>
            <a:r>
              <a:rPr lang="en-US" dirty="0" err="1" smtClean="0"/>
              <a:t>Goyal</a:t>
            </a:r>
            <a:r>
              <a:rPr lang="en-US" dirty="0" smtClean="0"/>
              <a:t>, </a:t>
            </a:r>
            <a:r>
              <a:rPr lang="en-US" dirty="0" err="1" smtClean="0"/>
              <a:t>Biplab</a:t>
            </a:r>
            <a:r>
              <a:rPr lang="en-US" dirty="0" smtClean="0"/>
              <a:t> </a:t>
            </a:r>
            <a:r>
              <a:rPr lang="en-US" dirty="0" err="1" smtClean="0"/>
              <a:t>Sikda</a:t>
            </a:r>
            <a:r>
              <a:rPr lang="en-US" dirty="0" smtClean="0"/>
              <a:t>, IEEE Access, Vol. 7, 2019</a:t>
            </a:r>
          </a:p>
          <a:p>
            <a:endParaRPr lang="en-US" dirty="0">
              <a:solidFill>
                <a:schemeClr val="tx1"/>
              </a:solidFill>
              <a:latin typeface="Times New Roman" panose="02020603050405020304" pitchFamily="18" charset="0"/>
              <a:cs typeface="Times New Roman" panose="02020603050405020304" pitchFamily="18" charset="0"/>
              <a:hlinkClick r:id="rId2"/>
            </a:endParaRP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578014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Issues </a:t>
            </a:r>
            <a:r>
              <a:rPr lang="en-US" dirty="0" smtClean="0"/>
              <a:t>at</a:t>
            </a:r>
            <a:r>
              <a:rPr lang="fa-IR" dirty="0" smtClean="0"/>
              <a:t> </a:t>
            </a:r>
            <a:r>
              <a:rPr lang="en-US" dirty="0"/>
              <a:t> </a:t>
            </a:r>
            <a:r>
              <a:rPr lang="en-US" dirty="0" smtClean="0"/>
              <a:t>Application </a:t>
            </a:r>
            <a:r>
              <a:rPr lang="en-US" dirty="0"/>
              <a:t>Layer</a:t>
            </a:r>
          </a:p>
        </p:txBody>
      </p:sp>
      <p:sp>
        <p:nvSpPr>
          <p:cNvPr id="3" name="Content Placeholder 2"/>
          <p:cNvSpPr>
            <a:spLocks noGrp="1"/>
          </p:cNvSpPr>
          <p:nvPr>
            <p:ph idx="1"/>
          </p:nvPr>
        </p:nvSpPr>
        <p:spPr>
          <a:xfrm>
            <a:off x="677334" y="1492899"/>
            <a:ext cx="8596668" cy="4548464"/>
          </a:xfrm>
        </p:spPr>
        <p:txBody>
          <a:bodyPr>
            <a:normAutofit/>
          </a:bodyPr>
          <a:lstStyle/>
          <a:p>
            <a:pPr algn="just"/>
            <a:r>
              <a:rPr lang="en-US" b="1" dirty="0"/>
              <a:t>Malicious Code Injection Attacks: </a:t>
            </a:r>
            <a:r>
              <a:rPr lang="en-US" dirty="0"/>
              <a:t>Attackers </a:t>
            </a:r>
            <a:r>
              <a:rPr lang="en-US" dirty="0" smtClean="0"/>
              <a:t>generally</a:t>
            </a:r>
            <a:r>
              <a:rPr lang="fa-IR" dirty="0" smtClean="0"/>
              <a:t> </a:t>
            </a:r>
            <a:r>
              <a:rPr lang="en-US" dirty="0" smtClean="0"/>
              <a:t>go </a:t>
            </a:r>
            <a:r>
              <a:rPr lang="en-US" dirty="0"/>
              <a:t>for the easiest or simplest method they </a:t>
            </a:r>
            <a:r>
              <a:rPr lang="en-US" dirty="0" smtClean="0"/>
              <a:t>can</a:t>
            </a:r>
            <a:r>
              <a:rPr lang="fa-IR" dirty="0" smtClean="0"/>
              <a:t> </a:t>
            </a:r>
            <a:r>
              <a:rPr lang="en-US" dirty="0" smtClean="0"/>
              <a:t>use </a:t>
            </a:r>
            <a:r>
              <a:rPr lang="en-US" dirty="0"/>
              <a:t>to break into a system or network. If the </a:t>
            </a:r>
            <a:r>
              <a:rPr lang="en-US" dirty="0" smtClean="0"/>
              <a:t>system</a:t>
            </a:r>
            <a:r>
              <a:rPr lang="fa-IR" dirty="0" smtClean="0"/>
              <a:t> </a:t>
            </a:r>
            <a:r>
              <a:rPr lang="en-US" dirty="0" smtClean="0"/>
              <a:t>is </a:t>
            </a:r>
            <a:r>
              <a:rPr lang="en-US" dirty="0"/>
              <a:t>vulnerable to malicious scripts and </a:t>
            </a:r>
            <a:r>
              <a:rPr lang="en-US" dirty="0" err="1" smtClean="0"/>
              <a:t>misdirections</a:t>
            </a:r>
            <a:r>
              <a:rPr lang="en-US" dirty="0" smtClean="0"/>
              <a:t> due </a:t>
            </a:r>
            <a:r>
              <a:rPr lang="en-US" dirty="0"/>
              <a:t>to </a:t>
            </a:r>
            <a:r>
              <a:rPr lang="en-US" dirty="0" smtClean="0"/>
              <a:t>insufficient </a:t>
            </a:r>
            <a:r>
              <a:rPr lang="en-US" dirty="0"/>
              <a:t>code checks, then that would </a:t>
            </a:r>
            <a:r>
              <a:rPr lang="en-US" dirty="0" smtClean="0"/>
              <a:t>be the first </a:t>
            </a:r>
            <a:r>
              <a:rPr lang="en-US" dirty="0"/>
              <a:t>entry point that an attacker would </a:t>
            </a:r>
            <a:r>
              <a:rPr lang="en-US" dirty="0" smtClean="0"/>
              <a:t>choose. Generally</a:t>
            </a:r>
            <a:r>
              <a:rPr lang="en-US" dirty="0"/>
              <a:t>, attackers use XSS (cross-site scripting) </a:t>
            </a:r>
            <a:r>
              <a:rPr lang="en-US" dirty="0" smtClean="0"/>
              <a:t>to inject </a:t>
            </a:r>
            <a:r>
              <a:rPr lang="en-US" dirty="0"/>
              <a:t>some malicious script into an otherwise </a:t>
            </a:r>
            <a:r>
              <a:rPr lang="en-US" dirty="0" smtClean="0"/>
              <a:t>trusted website</a:t>
            </a:r>
            <a:r>
              <a:rPr lang="en-US" dirty="0"/>
              <a:t>. A successful XSS attack can result in </a:t>
            </a:r>
            <a:r>
              <a:rPr lang="en-US" dirty="0" smtClean="0"/>
              <a:t>the hijacking </a:t>
            </a:r>
            <a:r>
              <a:rPr lang="en-US" dirty="0"/>
              <a:t>of an </a:t>
            </a:r>
            <a:r>
              <a:rPr lang="en-US" dirty="0" err="1"/>
              <a:t>IoT</a:t>
            </a:r>
            <a:r>
              <a:rPr lang="en-US" dirty="0"/>
              <a:t> account and can paralyze the </a:t>
            </a:r>
            <a:r>
              <a:rPr lang="en-US" dirty="0" err="1" smtClean="0"/>
              <a:t>IoT</a:t>
            </a:r>
            <a:r>
              <a:rPr lang="en-US" dirty="0" smtClean="0"/>
              <a:t> system.</a:t>
            </a:r>
          </a:p>
          <a:p>
            <a:pPr algn="just"/>
            <a:r>
              <a:rPr lang="en-US" b="1" dirty="0" smtClean="0"/>
              <a:t>Sniffing </a:t>
            </a:r>
            <a:r>
              <a:rPr lang="en-US" b="1" dirty="0"/>
              <a:t>Attacks: </a:t>
            </a:r>
            <a:r>
              <a:rPr lang="en-US" dirty="0"/>
              <a:t>The attackers may use sniffer </a:t>
            </a:r>
            <a:r>
              <a:rPr lang="en-US" dirty="0" smtClean="0"/>
              <a:t>applications to </a:t>
            </a:r>
            <a:r>
              <a:rPr lang="en-US" dirty="0"/>
              <a:t>monitor the network </a:t>
            </a:r>
            <a:r>
              <a:rPr lang="en-US" dirty="0" smtClean="0"/>
              <a:t>traffic </a:t>
            </a:r>
            <a:r>
              <a:rPr lang="en-US" dirty="0"/>
              <a:t>in </a:t>
            </a:r>
            <a:r>
              <a:rPr lang="en-US" dirty="0" err="1"/>
              <a:t>IoT</a:t>
            </a:r>
            <a:r>
              <a:rPr lang="en-US" dirty="0"/>
              <a:t> </a:t>
            </a:r>
            <a:r>
              <a:rPr lang="en-US" dirty="0" smtClean="0"/>
              <a:t>applications. This </a:t>
            </a:r>
            <a:r>
              <a:rPr lang="en-US" dirty="0"/>
              <a:t>may allow the attacker to gain access </a:t>
            </a:r>
            <a:r>
              <a:rPr lang="en-US" dirty="0" smtClean="0"/>
              <a:t>to confidential </a:t>
            </a:r>
            <a:r>
              <a:rPr lang="en-US" dirty="0"/>
              <a:t>user data if there are not enough </a:t>
            </a:r>
            <a:r>
              <a:rPr lang="en-US" dirty="0" smtClean="0"/>
              <a:t>security protocols </a:t>
            </a:r>
            <a:r>
              <a:rPr lang="en-US" dirty="0"/>
              <a:t>implemented to prevent </a:t>
            </a:r>
            <a:r>
              <a:rPr lang="en-US" dirty="0" smtClean="0"/>
              <a:t>it.</a:t>
            </a:r>
          </a:p>
          <a:p>
            <a:pPr algn="just"/>
            <a:r>
              <a:rPr lang="en-US" b="1" dirty="0"/>
              <a:t>Reprogram Attacks: </a:t>
            </a:r>
            <a:r>
              <a:rPr lang="en-US" dirty="0"/>
              <a:t>If the programming process </a:t>
            </a:r>
            <a:r>
              <a:rPr lang="en-US" dirty="0" smtClean="0"/>
              <a:t>is not </a:t>
            </a:r>
            <a:r>
              <a:rPr lang="en-US" dirty="0"/>
              <a:t>protected, then the attackers can try to </a:t>
            </a:r>
            <a:r>
              <a:rPr lang="en-US" dirty="0" smtClean="0"/>
              <a:t>reprogram the </a:t>
            </a:r>
            <a:r>
              <a:rPr lang="en-US" dirty="0" err="1"/>
              <a:t>IoT</a:t>
            </a:r>
            <a:r>
              <a:rPr lang="en-US" dirty="0"/>
              <a:t> objects remotely. This may lead to the </a:t>
            </a:r>
            <a:r>
              <a:rPr lang="en-US" dirty="0" smtClean="0"/>
              <a:t>hijacking of </a:t>
            </a:r>
            <a:r>
              <a:rPr lang="en-US" dirty="0"/>
              <a:t>the </a:t>
            </a:r>
            <a:r>
              <a:rPr lang="en-US" dirty="0" err="1"/>
              <a:t>IoT</a:t>
            </a:r>
            <a:r>
              <a:rPr lang="en-US" dirty="0"/>
              <a:t> network</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577379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8914535" cy="1320800"/>
          </a:xfrm>
        </p:spPr>
        <p:txBody>
          <a:bodyPr>
            <a:normAutofit/>
          </a:bodyPr>
          <a:lstStyle/>
          <a:p>
            <a:r>
              <a:rPr lang="en-US" dirty="0" smtClean="0"/>
              <a:t>Significant </a:t>
            </a:r>
            <a:r>
              <a:rPr lang="en-US" dirty="0"/>
              <a:t>I</a:t>
            </a:r>
            <a:r>
              <a:rPr lang="en-US" dirty="0" smtClean="0"/>
              <a:t>mprovements and Enhancements </a:t>
            </a:r>
            <a:endParaRPr lang="en-US" dirty="0"/>
          </a:p>
        </p:txBody>
      </p:sp>
      <p:sp>
        <p:nvSpPr>
          <p:cNvPr id="3" name="Content Placeholder 2"/>
          <p:cNvSpPr>
            <a:spLocks noGrp="1"/>
          </p:cNvSpPr>
          <p:nvPr>
            <p:ph idx="1"/>
          </p:nvPr>
        </p:nvSpPr>
        <p:spPr/>
        <p:txBody>
          <a:bodyPr>
            <a:normAutofit/>
          </a:bodyPr>
          <a:lstStyle/>
          <a:p>
            <a:pPr algn="just"/>
            <a:r>
              <a:rPr lang="en-US" dirty="0"/>
              <a:t>Rigorous penetration testing for </a:t>
            </a:r>
            <a:r>
              <a:rPr lang="en-US" dirty="0" err="1"/>
              <a:t>IoT</a:t>
            </a:r>
            <a:r>
              <a:rPr lang="en-US" dirty="0"/>
              <a:t> devices is </a:t>
            </a:r>
            <a:r>
              <a:rPr lang="en-US" dirty="0" smtClean="0"/>
              <a:t>necessary to </a:t>
            </a:r>
            <a:r>
              <a:rPr lang="en-US" dirty="0"/>
              <a:t>quantify the level of risk involved in </a:t>
            </a:r>
            <a:r>
              <a:rPr lang="en-US" dirty="0" smtClean="0"/>
              <a:t>deploying these </a:t>
            </a:r>
            <a:r>
              <a:rPr lang="en-US" dirty="0"/>
              <a:t>devices in different applications</a:t>
            </a:r>
            <a:r>
              <a:rPr lang="en-US" dirty="0" smtClean="0"/>
              <a:t>.</a:t>
            </a:r>
            <a:endParaRPr lang="fa-IR" dirty="0" smtClean="0"/>
          </a:p>
          <a:p>
            <a:pPr algn="just"/>
            <a:r>
              <a:rPr lang="en-US" dirty="0"/>
              <a:t>Encryption techniques are being used in </a:t>
            </a:r>
            <a:r>
              <a:rPr lang="en-US" dirty="0" err="1"/>
              <a:t>IoT</a:t>
            </a:r>
            <a:r>
              <a:rPr lang="en-US" dirty="0"/>
              <a:t> </a:t>
            </a:r>
            <a:r>
              <a:rPr lang="en-US" dirty="0" smtClean="0"/>
              <a:t>system</a:t>
            </a:r>
            <a:r>
              <a:rPr lang="fa-IR" dirty="0" smtClean="0"/>
              <a:t> </a:t>
            </a:r>
            <a:r>
              <a:rPr lang="en-US" dirty="0" smtClean="0"/>
              <a:t>at </a:t>
            </a:r>
            <a:r>
              <a:rPr lang="en-US" dirty="0"/>
              <a:t>different layers and protocols</a:t>
            </a:r>
            <a:r>
              <a:rPr lang="en-US" dirty="0" smtClean="0"/>
              <a:t>.</a:t>
            </a:r>
            <a:r>
              <a:rPr lang="fa-IR" dirty="0" smtClean="0"/>
              <a:t> </a:t>
            </a:r>
            <a:r>
              <a:rPr lang="en-US" dirty="0"/>
              <a:t>End to end encryption would </a:t>
            </a:r>
            <a:r>
              <a:rPr lang="en-US" dirty="0" smtClean="0"/>
              <a:t>be</a:t>
            </a:r>
            <a:r>
              <a:rPr lang="fa-IR" dirty="0" smtClean="0"/>
              <a:t> </a:t>
            </a:r>
            <a:r>
              <a:rPr lang="en-US" dirty="0" smtClean="0"/>
              <a:t>a </a:t>
            </a:r>
            <a:r>
              <a:rPr lang="en-US" dirty="0"/>
              <a:t>promising solution to prevent different attacks</a:t>
            </a:r>
            <a:r>
              <a:rPr lang="en-US" dirty="0" smtClean="0"/>
              <a:t>.</a:t>
            </a:r>
            <a:endParaRPr lang="fa-IR" dirty="0" smtClean="0"/>
          </a:p>
          <a:p>
            <a:pPr algn="just"/>
            <a:r>
              <a:rPr lang="en-US" dirty="0"/>
              <a:t>Authenticate-always protocols need to be </a:t>
            </a:r>
            <a:r>
              <a:rPr lang="en-US" dirty="0" smtClean="0"/>
              <a:t>implemented.</a:t>
            </a:r>
            <a:r>
              <a:rPr lang="fa-IR" dirty="0" smtClean="0"/>
              <a:t> </a:t>
            </a:r>
            <a:r>
              <a:rPr lang="en-US" dirty="0" smtClean="0"/>
              <a:t>Whenever </a:t>
            </a:r>
            <a:r>
              <a:rPr lang="en-US" dirty="0"/>
              <a:t>a device wants to interact </a:t>
            </a:r>
            <a:r>
              <a:rPr lang="en-US" dirty="0" smtClean="0"/>
              <a:t>with</a:t>
            </a:r>
            <a:r>
              <a:rPr lang="fa-IR" dirty="0" smtClean="0"/>
              <a:t> </a:t>
            </a:r>
            <a:r>
              <a:rPr lang="en-US" dirty="0" smtClean="0"/>
              <a:t>another </a:t>
            </a:r>
            <a:r>
              <a:rPr lang="en-US" dirty="0"/>
              <a:t>device, an authentication process should </a:t>
            </a:r>
            <a:r>
              <a:rPr lang="en-US" dirty="0" smtClean="0"/>
              <a:t>be</a:t>
            </a:r>
            <a:r>
              <a:rPr lang="fa-IR" dirty="0" smtClean="0"/>
              <a:t> </a:t>
            </a:r>
            <a:r>
              <a:rPr lang="en-US" dirty="0" smtClean="0"/>
              <a:t>implemented.</a:t>
            </a:r>
            <a:endParaRPr lang="fa-IR" dirty="0"/>
          </a:p>
          <a:p>
            <a:pPr algn="just"/>
            <a:r>
              <a:rPr lang="en-US" dirty="0"/>
              <a:t>Any </a:t>
            </a:r>
            <a:r>
              <a:rPr lang="en-US" dirty="0" err="1"/>
              <a:t>IoT</a:t>
            </a:r>
            <a:r>
              <a:rPr lang="en-US" dirty="0"/>
              <a:t> security framework being </a:t>
            </a:r>
            <a:r>
              <a:rPr lang="en-US" dirty="0" smtClean="0"/>
              <a:t>implemented</a:t>
            </a:r>
            <a:r>
              <a:rPr lang="fa-IR" dirty="0" smtClean="0"/>
              <a:t> </a:t>
            </a:r>
            <a:r>
              <a:rPr lang="en-US" dirty="0" smtClean="0"/>
              <a:t>should </a:t>
            </a:r>
            <a:r>
              <a:rPr lang="en-US" dirty="0"/>
              <a:t>be tested and </a:t>
            </a:r>
            <a:r>
              <a:rPr lang="en-US" dirty="0" smtClean="0"/>
              <a:t>confirmed </a:t>
            </a:r>
            <a:r>
              <a:rPr lang="en-US" dirty="0"/>
              <a:t>for scalability. </a:t>
            </a:r>
            <a:r>
              <a:rPr lang="en-US" dirty="0" smtClean="0"/>
              <a:t>The</a:t>
            </a:r>
            <a:r>
              <a:rPr lang="fa-IR" dirty="0" smtClean="0"/>
              <a:t> </a:t>
            </a:r>
            <a:r>
              <a:rPr lang="en-US" dirty="0" smtClean="0"/>
              <a:t>security </a:t>
            </a:r>
            <a:r>
              <a:rPr lang="en-US" dirty="0"/>
              <a:t>protocols should not be working only for </a:t>
            </a:r>
            <a:r>
              <a:rPr lang="en-US" dirty="0" smtClean="0"/>
              <a:t>a limited </a:t>
            </a:r>
            <a:r>
              <a:rPr lang="en-US" dirty="0"/>
              <a:t>set of users.</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142033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Significant Improvements and Enhancements </a:t>
            </a:r>
          </a:p>
        </p:txBody>
      </p:sp>
      <p:sp>
        <p:nvSpPr>
          <p:cNvPr id="3" name="Content Placeholder 2"/>
          <p:cNvSpPr>
            <a:spLocks noGrp="1"/>
          </p:cNvSpPr>
          <p:nvPr>
            <p:ph idx="1"/>
          </p:nvPr>
        </p:nvSpPr>
        <p:spPr/>
        <p:txBody>
          <a:bodyPr>
            <a:normAutofit/>
          </a:bodyPr>
          <a:lstStyle/>
          <a:p>
            <a:pPr algn="just"/>
            <a:r>
              <a:rPr lang="en-US" dirty="0"/>
              <a:t>A mechanism based on encryption techniques </a:t>
            </a:r>
            <a:r>
              <a:rPr lang="en-US" dirty="0" smtClean="0"/>
              <a:t>like</a:t>
            </a:r>
            <a:r>
              <a:rPr lang="fa-IR" dirty="0" smtClean="0"/>
              <a:t> </a:t>
            </a:r>
            <a:r>
              <a:rPr lang="en-US" dirty="0" smtClean="0"/>
              <a:t>RSA</a:t>
            </a:r>
            <a:r>
              <a:rPr lang="en-US" dirty="0"/>
              <a:t>, SHA256, or hash chains is required to </a:t>
            </a:r>
            <a:r>
              <a:rPr lang="en-US" dirty="0" smtClean="0"/>
              <a:t>secure</a:t>
            </a:r>
            <a:r>
              <a:rPr lang="fa-IR" dirty="0" smtClean="0"/>
              <a:t> </a:t>
            </a:r>
            <a:r>
              <a:rPr lang="en-US" dirty="0" smtClean="0"/>
              <a:t>the </a:t>
            </a:r>
            <a:r>
              <a:rPr lang="en-US" dirty="0"/>
              <a:t>user and environment data from being captured</a:t>
            </a:r>
            <a:r>
              <a:rPr lang="en-US" dirty="0" smtClean="0"/>
              <a:t>.</a:t>
            </a:r>
            <a:endParaRPr lang="fa-IR" dirty="0" smtClean="0"/>
          </a:p>
          <a:p>
            <a:pPr algn="just"/>
            <a:r>
              <a:rPr lang="en-US" dirty="0"/>
              <a:t>A paradigm shift from a </a:t>
            </a:r>
            <a:r>
              <a:rPr lang="en-US" dirty="0" smtClean="0"/>
              <a:t>centralized</a:t>
            </a:r>
            <a:r>
              <a:rPr lang="fa-IR" dirty="0" smtClean="0"/>
              <a:t> </a:t>
            </a:r>
            <a:r>
              <a:rPr lang="en-US" dirty="0" smtClean="0"/>
              <a:t>approach </a:t>
            </a:r>
            <a:r>
              <a:rPr lang="en-US" dirty="0"/>
              <a:t>to some decentralized approach might </a:t>
            </a:r>
            <a:r>
              <a:rPr lang="en-US" dirty="0" smtClean="0"/>
              <a:t>be</a:t>
            </a:r>
            <a:r>
              <a:rPr lang="fa-IR" dirty="0" smtClean="0"/>
              <a:t> </a:t>
            </a:r>
            <a:r>
              <a:rPr lang="en-US" dirty="0" smtClean="0"/>
              <a:t>needed</a:t>
            </a:r>
            <a:r>
              <a:rPr lang="en-US" dirty="0"/>
              <a:t>, where devices can automatically and </a:t>
            </a:r>
            <a:r>
              <a:rPr lang="en-US" dirty="0" smtClean="0"/>
              <a:t>securely</a:t>
            </a:r>
            <a:r>
              <a:rPr lang="fa-IR" dirty="0" smtClean="0"/>
              <a:t> </a:t>
            </a:r>
            <a:r>
              <a:rPr lang="en-US" dirty="0" smtClean="0"/>
              <a:t>communicate </a:t>
            </a:r>
            <a:r>
              <a:rPr lang="en-US" dirty="0"/>
              <a:t>with each other</a:t>
            </a:r>
            <a:r>
              <a:rPr lang="en-US" dirty="0" smtClean="0"/>
              <a:t>.</a:t>
            </a:r>
            <a:endParaRPr lang="fa-IR" dirty="0" smtClean="0"/>
          </a:p>
          <a:p>
            <a:pPr algn="just"/>
            <a:r>
              <a:rPr lang="en-US" dirty="0"/>
              <a:t>Since most of the </a:t>
            </a:r>
            <a:r>
              <a:rPr lang="en-US" dirty="0" err="1"/>
              <a:t>IoT</a:t>
            </a:r>
            <a:r>
              <a:rPr lang="en-US" dirty="0"/>
              <a:t> applications use cloud </a:t>
            </a:r>
            <a:r>
              <a:rPr lang="en-US" dirty="0" smtClean="0"/>
              <a:t>services</a:t>
            </a:r>
            <a:r>
              <a:rPr lang="fa-IR" dirty="0" smtClean="0"/>
              <a:t> </a:t>
            </a:r>
            <a:r>
              <a:rPr lang="en-US" dirty="0" smtClean="0"/>
              <a:t>for </a:t>
            </a:r>
            <a:r>
              <a:rPr lang="en-US" dirty="0"/>
              <a:t>data storage and retrieval, the risks caused by </a:t>
            </a:r>
            <a:r>
              <a:rPr lang="en-US" dirty="0" smtClean="0"/>
              <a:t>the</a:t>
            </a:r>
            <a:r>
              <a:rPr lang="fa-IR" dirty="0" smtClean="0"/>
              <a:t> </a:t>
            </a:r>
            <a:r>
              <a:rPr lang="en-US" dirty="0" smtClean="0"/>
              <a:t>cloud </a:t>
            </a:r>
            <a:r>
              <a:rPr lang="en-US" dirty="0"/>
              <a:t>should also be considered. Cloud is a public </a:t>
            </a:r>
            <a:r>
              <a:rPr lang="en-US" dirty="0" smtClean="0"/>
              <a:t>platform</a:t>
            </a:r>
            <a:r>
              <a:rPr lang="fa-IR" dirty="0" smtClean="0"/>
              <a:t> </a:t>
            </a:r>
            <a:r>
              <a:rPr lang="en-US" dirty="0" smtClean="0"/>
              <a:t>used </a:t>
            </a:r>
            <a:r>
              <a:rPr lang="en-US" dirty="0"/>
              <a:t>by multiple users and there may be </a:t>
            </a:r>
            <a:r>
              <a:rPr lang="en-US" dirty="0" smtClean="0"/>
              <a:t>malicious</a:t>
            </a:r>
            <a:r>
              <a:rPr lang="fa-IR" dirty="0" smtClean="0"/>
              <a:t> </a:t>
            </a:r>
            <a:r>
              <a:rPr lang="en-US" dirty="0" smtClean="0"/>
              <a:t>users </a:t>
            </a:r>
            <a:r>
              <a:rPr lang="en-US" dirty="0"/>
              <a:t>on the cloud who can be the cause of threat for </a:t>
            </a:r>
            <a:r>
              <a:rPr lang="en-US" dirty="0" err="1" smtClean="0"/>
              <a:t>IoT</a:t>
            </a:r>
            <a:r>
              <a:rPr lang="fa-IR" dirty="0" smtClean="0"/>
              <a:t> </a:t>
            </a:r>
            <a:r>
              <a:rPr lang="en-US" dirty="0" smtClean="0"/>
              <a:t>related </a:t>
            </a:r>
            <a:r>
              <a:rPr lang="en-US" dirty="0"/>
              <a:t>data. The data should be stored as </a:t>
            </a:r>
            <a:r>
              <a:rPr lang="en-US" dirty="0" err="1" smtClean="0"/>
              <a:t>ciphertext</a:t>
            </a:r>
            <a:r>
              <a:rPr lang="fa-IR" dirty="0" smtClean="0"/>
              <a:t> </a:t>
            </a:r>
            <a:r>
              <a:rPr lang="en-US" dirty="0" smtClean="0"/>
              <a:t>in </a:t>
            </a:r>
            <a:r>
              <a:rPr lang="en-US" dirty="0"/>
              <a:t>the cloud and the cloud should not be allowed </a:t>
            </a:r>
            <a:r>
              <a:rPr lang="en-US" dirty="0" smtClean="0"/>
              <a:t>to</a:t>
            </a:r>
            <a:r>
              <a:rPr lang="fa-IR" dirty="0" smtClean="0"/>
              <a:t> </a:t>
            </a:r>
            <a:r>
              <a:rPr lang="en-US" dirty="0" smtClean="0"/>
              <a:t>decrypt </a:t>
            </a:r>
            <a:r>
              <a:rPr lang="en-US" dirty="0"/>
              <a:t>any </a:t>
            </a:r>
            <a:r>
              <a:rPr lang="en-US" dirty="0" err="1"/>
              <a:t>ciphertext</a:t>
            </a:r>
            <a:r>
              <a:rPr lang="en-US" dirty="0"/>
              <a:t>.</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659336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a:t>
            </a:r>
            <a:r>
              <a:rPr lang="en-US" dirty="0" smtClean="0"/>
              <a:t>arious </a:t>
            </a:r>
            <a:r>
              <a:rPr lang="en-US" dirty="0"/>
              <a:t>T</a:t>
            </a:r>
            <a:r>
              <a:rPr lang="en-US" dirty="0" smtClean="0"/>
              <a:t>echniques </a:t>
            </a:r>
            <a:r>
              <a:rPr lang="en-US" dirty="0"/>
              <a:t>and </a:t>
            </a:r>
            <a:r>
              <a:rPr lang="en-US" dirty="0" smtClean="0"/>
              <a:t>Approaches for Securing </a:t>
            </a:r>
            <a:r>
              <a:rPr lang="en-US" dirty="0" err="1"/>
              <a:t>IoT</a:t>
            </a:r>
            <a:r>
              <a:rPr lang="en-US" dirty="0"/>
              <a:t> </a:t>
            </a:r>
            <a:r>
              <a:rPr lang="en-US" dirty="0" smtClean="0"/>
              <a:t>Environments</a:t>
            </a:r>
            <a:endParaRPr lang="en-US" dirty="0"/>
          </a:p>
        </p:txBody>
      </p:sp>
      <p:sp>
        <p:nvSpPr>
          <p:cNvPr id="3" name="Content Placeholder 2"/>
          <p:cNvSpPr>
            <a:spLocks noGrp="1"/>
          </p:cNvSpPr>
          <p:nvPr>
            <p:ph idx="1"/>
          </p:nvPr>
        </p:nvSpPr>
        <p:spPr/>
        <p:txBody>
          <a:bodyPr/>
          <a:lstStyle/>
          <a:p>
            <a:r>
              <a:rPr lang="en-US" dirty="0" err="1" smtClean="0"/>
              <a:t>Blockchain</a:t>
            </a:r>
            <a:r>
              <a:rPr lang="en-US" dirty="0" smtClean="0"/>
              <a:t> </a:t>
            </a:r>
            <a:r>
              <a:rPr lang="en-US" dirty="0"/>
              <a:t>based solutions</a:t>
            </a:r>
            <a:r>
              <a:rPr lang="en-US" dirty="0" smtClean="0"/>
              <a:t>;</a:t>
            </a:r>
          </a:p>
          <a:p>
            <a:r>
              <a:rPr lang="en-US" dirty="0"/>
              <a:t>F</a:t>
            </a:r>
            <a:r>
              <a:rPr lang="en-US" dirty="0" smtClean="0"/>
              <a:t>og </a:t>
            </a:r>
            <a:r>
              <a:rPr lang="en-US" dirty="0"/>
              <a:t>computing based</a:t>
            </a:r>
          </a:p>
          <a:p>
            <a:r>
              <a:rPr lang="en-US" dirty="0" smtClean="0"/>
              <a:t>Machine </a:t>
            </a:r>
            <a:r>
              <a:rPr lang="en-US" dirty="0"/>
              <a:t>learning based solutions </a:t>
            </a:r>
          </a:p>
          <a:p>
            <a:r>
              <a:rPr lang="en-US" dirty="0" smtClean="0"/>
              <a:t>Edge computing </a:t>
            </a:r>
            <a:r>
              <a:rPr lang="en-US" dirty="0"/>
              <a:t>based solutions</a:t>
            </a:r>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6784" y="1930400"/>
            <a:ext cx="7150132" cy="4341151"/>
          </a:xfrm>
          <a:prstGeom prst="rect">
            <a:avLst/>
          </a:prstGeom>
        </p:spPr>
      </p:pic>
    </p:spTree>
    <p:extLst>
      <p:ext uri="{BB962C8B-B14F-4D97-AF65-F5344CB8AC3E}">
        <p14:creationId xmlns:p14="http://schemas.microsoft.com/office/powerpoint/2010/main" val="2682159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IoT</a:t>
            </a:r>
            <a:r>
              <a:rPr lang="en-US" b="1" dirty="0"/>
              <a:t> SECURITY USING BLOCKCHAIN</a:t>
            </a:r>
            <a:endParaRPr lang="en-US" dirty="0"/>
          </a:p>
        </p:txBody>
      </p:sp>
      <p:sp>
        <p:nvSpPr>
          <p:cNvPr id="3" name="Content Placeholder 2"/>
          <p:cNvSpPr>
            <a:spLocks noGrp="1"/>
          </p:cNvSpPr>
          <p:nvPr>
            <p:ph idx="1"/>
          </p:nvPr>
        </p:nvSpPr>
        <p:spPr/>
        <p:txBody>
          <a:bodyPr>
            <a:normAutofit/>
          </a:bodyPr>
          <a:lstStyle/>
          <a:p>
            <a:pPr algn="just"/>
            <a:r>
              <a:rPr lang="en-US" dirty="0"/>
              <a:t>The basic idea behind the </a:t>
            </a:r>
            <a:r>
              <a:rPr lang="en-US" dirty="0" err="1"/>
              <a:t>blockchain</a:t>
            </a:r>
            <a:r>
              <a:rPr lang="en-US" dirty="0"/>
              <a:t> is simple: it is </a:t>
            </a:r>
            <a:r>
              <a:rPr lang="en-US" dirty="0" smtClean="0"/>
              <a:t>a distributed </a:t>
            </a:r>
            <a:r>
              <a:rPr lang="en-US" dirty="0"/>
              <a:t>ledger (also called replicated log les</a:t>
            </a:r>
            <a:r>
              <a:rPr lang="en-US" dirty="0" smtClean="0"/>
              <a:t>).</a:t>
            </a:r>
          </a:p>
          <a:p>
            <a:pPr algn="just"/>
            <a:r>
              <a:rPr lang="en-US" dirty="0"/>
              <a:t>There are two types of </a:t>
            </a:r>
            <a:r>
              <a:rPr lang="en-US" dirty="0" err="1"/>
              <a:t>blockchain</a:t>
            </a:r>
            <a:r>
              <a:rPr lang="en-US" dirty="0"/>
              <a:t> architectures based </a:t>
            </a:r>
            <a:r>
              <a:rPr lang="en-US" dirty="0" smtClean="0"/>
              <a:t>on the </a:t>
            </a:r>
            <a:r>
              <a:rPr lang="en-US" dirty="0"/>
              <a:t>type of data being </a:t>
            </a:r>
            <a:r>
              <a:rPr lang="en-US" dirty="0" smtClean="0"/>
              <a:t>added:</a:t>
            </a:r>
          </a:p>
          <a:p>
            <a:pPr lvl="1" algn="just"/>
            <a:r>
              <a:rPr lang="en-US" dirty="0"/>
              <a:t>In permission-less </a:t>
            </a:r>
            <a:r>
              <a:rPr lang="en-US" dirty="0" err="1"/>
              <a:t>blockchain</a:t>
            </a:r>
            <a:r>
              <a:rPr lang="en-US" dirty="0"/>
              <a:t>, there is </a:t>
            </a:r>
            <a:r>
              <a:rPr lang="en-US" dirty="0" smtClean="0"/>
              <a:t>no </a:t>
            </a:r>
            <a:r>
              <a:rPr lang="en-US" dirty="0" err="1" smtClean="0"/>
              <a:t>specic</a:t>
            </a:r>
            <a:r>
              <a:rPr lang="en-US" dirty="0" smtClean="0"/>
              <a:t> </a:t>
            </a:r>
            <a:r>
              <a:rPr lang="en-US" dirty="0"/>
              <a:t>permission required for a user to become the </a:t>
            </a:r>
            <a:r>
              <a:rPr lang="en-US" dirty="0" smtClean="0"/>
              <a:t>part of </a:t>
            </a:r>
            <a:r>
              <a:rPr lang="en-US" dirty="0"/>
              <a:t>the </a:t>
            </a:r>
            <a:r>
              <a:rPr lang="en-US" dirty="0" err="1"/>
              <a:t>blockchain</a:t>
            </a:r>
            <a:r>
              <a:rPr lang="en-US" dirty="0"/>
              <a:t> network or to become a miner. </a:t>
            </a:r>
            <a:r>
              <a:rPr lang="en-US" dirty="0" smtClean="0"/>
              <a:t>Anyone can </a:t>
            </a:r>
            <a:r>
              <a:rPr lang="en-US" dirty="0"/>
              <a:t>join or leave this network of permission-less </a:t>
            </a:r>
            <a:r>
              <a:rPr lang="en-US" dirty="0" err="1" smtClean="0"/>
              <a:t>blockchain</a:t>
            </a:r>
            <a:r>
              <a:rPr lang="en-US" dirty="0" smtClean="0"/>
              <a:t>. The </a:t>
            </a:r>
            <a:r>
              <a:rPr lang="en-US" dirty="0"/>
              <a:t>best example of permission-less </a:t>
            </a:r>
            <a:r>
              <a:rPr lang="en-US" dirty="0" err="1"/>
              <a:t>blockchains</a:t>
            </a:r>
            <a:r>
              <a:rPr lang="en-US" dirty="0"/>
              <a:t> is Bitcoin</a:t>
            </a:r>
            <a:r>
              <a:rPr lang="en-US" dirty="0" smtClean="0"/>
              <a:t>.</a:t>
            </a:r>
          </a:p>
          <a:p>
            <a:pPr lvl="1" algn="just"/>
            <a:r>
              <a:rPr lang="en-US" dirty="0"/>
              <a:t>T</a:t>
            </a:r>
            <a:r>
              <a:rPr lang="en-US" dirty="0" smtClean="0"/>
              <a:t>he </a:t>
            </a:r>
            <a:r>
              <a:rPr lang="en-US" dirty="0"/>
              <a:t>permissioned </a:t>
            </a:r>
            <a:r>
              <a:rPr lang="en-US" dirty="0" err="1"/>
              <a:t>blockchains</a:t>
            </a:r>
            <a:r>
              <a:rPr lang="en-US" dirty="0"/>
              <a:t> have </a:t>
            </a:r>
            <a:r>
              <a:rPr lang="en-US" dirty="0" smtClean="0"/>
              <a:t>a </a:t>
            </a:r>
            <a:r>
              <a:rPr lang="en-US" dirty="0" err="1" smtClean="0"/>
              <a:t>dened</a:t>
            </a:r>
            <a:r>
              <a:rPr lang="en-US" dirty="0" smtClean="0"/>
              <a:t> </a:t>
            </a:r>
            <a:r>
              <a:rPr lang="en-US" dirty="0"/>
              <a:t>set of rules to participate in the </a:t>
            </a:r>
            <a:r>
              <a:rPr lang="en-US" dirty="0" err="1"/>
              <a:t>blockchain</a:t>
            </a:r>
            <a:r>
              <a:rPr lang="en-US" dirty="0"/>
              <a:t> </a:t>
            </a:r>
            <a:r>
              <a:rPr lang="en-US" dirty="0" smtClean="0"/>
              <a:t>network. The </a:t>
            </a:r>
            <a:r>
              <a:rPr lang="en-US" dirty="0"/>
              <a:t>miners are also the authorized persons and the </a:t>
            </a:r>
            <a:r>
              <a:rPr lang="en-US" dirty="0" smtClean="0"/>
              <a:t>blocks are </a:t>
            </a:r>
            <a:r>
              <a:rPr lang="en-US" dirty="0"/>
              <a:t>allowed to be added to the chain only after their </a:t>
            </a:r>
            <a:r>
              <a:rPr lang="en-US" dirty="0" smtClean="0"/>
              <a:t>validation. The </a:t>
            </a:r>
            <a:r>
              <a:rPr lang="en-US" dirty="0" err="1"/>
              <a:t>blockchain</a:t>
            </a:r>
            <a:r>
              <a:rPr lang="en-US" dirty="0"/>
              <a:t> of Ripple and </a:t>
            </a:r>
            <a:r>
              <a:rPr lang="en-US" dirty="0" err="1"/>
              <a:t>Hyperledger</a:t>
            </a:r>
            <a:r>
              <a:rPr lang="en-US" dirty="0"/>
              <a:t> are </a:t>
            </a:r>
            <a:r>
              <a:rPr lang="en-US" dirty="0" smtClean="0"/>
              <a:t>two prime </a:t>
            </a:r>
            <a:r>
              <a:rPr lang="en-US" dirty="0"/>
              <a:t>examples of permissioned </a:t>
            </a:r>
            <a:r>
              <a:rPr lang="en-US" dirty="0" err="1"/>
              <a:t>blockchain</a:t>
            </a:r>
            <a:r>
              <a:rPr lang="en-US" dirty="0"/>
              <a:t>.</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962180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BLOCKCHAIN IN </a:t>
            </a:r>
            <a:r>
              <a:rPr lang="en-US" dirty="0" err="1"/>
              <a:t>IoT</a:t>
            </a:r>
            <a:endParaRPr lang="en-US" dirty="0"/>
          </a:p>
        </p:txBody>
      </p:sp>
      <p:sp>
        <p:nvSpPr>
          <p:cNvPr id="3" name="Content Placeholder 2"/>
          <p:cNvSpPr>
            <a:spLocks noGrp="1"/>
          </p:cNvSpPr>
          <p:nvPr>
            <p:ph idx="1"/>
          </p:nvPr>
        </p:nvSpPr>
        <p:spPr/>
        <p:txBody>
          <a:bodyPr/>
          <a:lstStyle/>
          <a:p>
            <a:r>
              <a:rPr lang="en-US" b="1" dirty="0"/>
              <a:t>Data coming from </a:t>
            </a:r>
            <a:r>
              <a:rPr lang="en-US" b="1" dirty="0" err="1"/>
              <a:t>IoT</a:t>
            </a:r>
            <a:r>
              <a:rPr lang="en-US" b="1" dirty="0"/>
              <a:t> devices can be stored </a:t>
            </a:r>
            <a:r>
              <a:rPr lang="en-US" b="1" dirty="0" smtClean="0"/>
              <a:t>in </a:t>
            </a:r>
            <a:r>
              <a:rPr lang="en-US" b="1" dirty="0" err="1" smtClean="0"/>
              <a:t>Blockchain</a:t>
            </a:r>
            <a:endParaRPr lang="fa-IR" dirty="0" smtClean="0"/>
          </a:p>
          <a:p>
            <a:r>
              <a:rPr lang="en-US" b="1" dirty="0"/>
              <a:t>Distributed nature of </a:t>
            </a:r>
            <a:r>
              <a:rPr lang="en-US" b="1" dirty="0" err="1"/>
              <a:t>blockchain</a:t>
            </a:r>
            <a:r>
              <a:rPr lang="en-US" b="1" dirty="0"/>
              <a:t> allowing </a:t>
            </a:r>
            <a:r>
              <a:rPr lang="en-US" b="1" dirty="0" smtClean="0"/>
              <a:t>secure</a:t>
            </a:r>
            <a:r>
              <a:rPr lang="fa-IR" b="1" dirty="0" smtClean="0"/>
              <a:t> </a:t>
            </a:r>
            <a:r>
              <a:rPr lang="en-US" b="1" dirty="0" smtClean="0"/>
              <a:t>data storage</a:t>
            </a:r>
            <a:endParaRPr lang="fa-IR" b="1" dirty="0"/>
          </a:p>
          <a:p>
            <a:r>
              <a:rPr lang="en-US" b="1" dirty="0"/>
              <a:t>Data encryption using the hash key and </a:t>
            </a:r>
            <a:r>
              <a:rPr lang="en-US" b="1" dirty="0" err="1" smtClean="0"/>
              <a:t>verfied</a:t>
            </a:r>
            <a:r>
              <a:rPr lang="en-US" b="1" dirty="0" smtClean="0"/>
              <a:t> by</a:t>
            </a:r>
            <a:r>
              <a:rPr lang="fa-IR" b="1" dirty="0" smtClean="0"/>
              <a:t> </a:t>
            </a:r>
            <a:r>
              <a:rPr lang="en-US" b="1" dirty="0" smtClean="0"/>
              <a:t>miners</a:t>
            </a:r>
          </a:p>
          <a:p>
            <a:r>
              <a:rPr lang="en-US" b="1" dirty="0"/>
              <a:t>Prevention from data loss and </a:t>
            </a:r>
            <a:r>
              <a:rPr lang="en-US" b="1" dirty="0" err="1"/>
              <a:t>spoong</a:t>
            </a:r>
            <a:r>
              <a:rPr lang="en-US" b="1" dirty="0"/>
              <a:t> </a:t>
            </a:r>
            <a:r>
              <a:rPr lang="en-US" b="1" dirty="0" smtClean="0"/>
              <a:t>attacks</a:t>
            </a:r>
          </a:p>
          <a:p>
            <a:r>
              <a:rPr lang="en-US" b="1" dirty="0" err="1"/>
              <a:t>Blockchain</a:t>
            </a:r>
            <a:r>
              <a:rPr lang="en-US" b="1" dirty="0"/>
              <a:t> to prevent unauthorized </a:t>
            </a:r>
            <a:r>
              <a:rPr lang="en-US" b="1" dirty="0" smtClean="0"/>
              <a:t>access</a:t>
            </a:r>
          </a:p>
          <a:p>
            <a:r>
              <a:rPr lang="en-US" b="1" dirty="0"/>
              <a:t>Proxy-based architecture in </a:t>
            </a:r>
            <a:r>
              <a:rPr lang="en-US" b="1" dirty="0" err="1"/>
              <a:t>blockchain</a:t>
            </a:r>
            <a:r>
              <a:rPr lang="en-US" b="1" dirty="0"/>
              <a:t> </a:t>
            </a:r>
            <a:r>
              <a:rPr lang="en-US" b="1" dirty="0" smtClean="0"/>
              <a:t>for resource-constrained devices</a:t>
            </a:r>
          </a:p>
          <a:p>
            <a:r>
              <a:rPr lang="en-US" b="1" dirty="0"/>
              <a:t>Elimination of centralized cloud </a:t>
            </a:r>
            <a:r>
              <a:rPr lang="en-US" b="1" dirty="0" smtClean="0"/>
              <a:t>servers</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57396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IoT</a:t>
            </a:r>
            <a:r>
              <a:rPr lang="en-US" b="1" dirty="0"/>
              <a:t> SECURITY USING FOG COMPUTING</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260359" y="1293273"/>
            <a:ext cx="3429174" cy="4748089"/>
          </a:xfrm>
        </p:spPr>
      </p:pic>
      <p:sp>
        <p:nvSpPr>
          <p:cNvPr id="4" name="Footer Placeholder 3"/>
          <p:cNvSpPr>
            <a:spLocks noGrp="1"/>
          </p:cNvSpPr>
          <p:nvPr>
            <p:ph type="ftr" sz="quarter" idx="11"/>
          </p:nvPr>
        </p:nvSpPr>
        <p:spPr/>
        <p:txBody>
          <a:bodyPr/>
          <a:lstStyle/>
          <a:p>
            <a:r>
              <a:rPr lang="en-US" smtClean="0"/>
              <a:t>M. Ahmadi, 2020</a:t>
            </a:r>
            <a:endParaRPr lang="en-US"/>
          </a:p>
        </p:txBody>
      </p:sp>
      <p:sp>
        <p:nvSpPr>
          <p:cNvPr id="6" name="Rectangle 5"/>
          <p:cNvSpPr/>
          <p:nvPr/>
        </p:nvSpPr>
        <p:spPr>
          <a:xfrm>
            <a:off x="360783" y="1769889"/>
            <a:ext cx="4315107" cy="1477328"/>
          </a:xfrm>
          <a:prstGeom prst="rect">
            <a:avLst/>
          </a:prstGeom>
        </p:spPr>
        <p:txBody>
          <a:bodyPr wrap="square">
            <a:spAutoFit/>
          </a:bodyPr>
          <a:lstStyle/>
          <a:p>
            <a:pPr algn="just"/>
            <a:r>
              <a:rPr lang="en-US" dirty="0">
                <a:latin typeface="TimesLTStd-Roman"/>
              </a:rPr>
              <a:t>Fog computing reduces </a:t>
            </a:r>
            <a:r>
              <a:rPr lang="en-US" dirty="0" smtClean="0">
                <a:latin typeface="TimesLTStd-Roman"/>
              </a:rPr>
              <a:t>the data traffic </a:t>
            </a:r>
            <a:r>
              <a:rPr lang="en-US" dirty="0">
                <a:latin typeface="TimesLTStd-Roman"/>
              </a:rPr>
              <a:t>between cloud and network edge by 90% </a:t>
            </a:r>
            <a:r>
              <a:rPr lang="en-US" dirty="0" smtClean="0">
                <a:latin typeface="TimesLTStd-Roman"/>
              </a:rPr>
              <a:t>and average </a:t>
            </a:r>
            <a:r>
              <a:rPr lang="en-US" dirty="0">
                <a:latin typeface="TimesLTStd-Roman"/>
              </a:rPr>
              <a:t>response time for a user by 20% when compared </a:t>
            </a:r>
            <a:r>
              <a:rPr lang="en-US" dirty="0" smtClean="0">
                <a:latin typeface="TimesLTStd-Roman"/>
              </a:rPr>
              <a:t>with cloud-only </a:t>
            </a:r>
            <a:r>
              <a:rPr lang="en-US" dirty="0" smtClean="0">
                <a:latin typeface="TimesLTStd-Roman"/>
              </a:rPr>
              <a:t>model.</a:t>
            </a:r>
            <a:endParaRPr lang="en-US" dirty="0"/>
          </a:p>
        </p:txBody>
      </p:sp>
    </p:spTree>
    <p:extLst>
      <p:ext uri="{BB962C8B-B14F-4D97-AF65-F5344CB8AC3E}">
        <p14:creationId xmlns:p14="http://schemas.microsoft.com/office/powerpoint/2010/main" val="2425090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IoT</a:t>
            </a:r>
            <a:r>
              <a:rPr lang="en-US" b="1" dirty="0"/>
              <a:t> SECURITY USING FOG COMPUTING</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
        <p:nvSpPr>
          <p:cNvPr id="3" name="Content Placeholder 2"/>
          <p:cNvSpPr>
            <a:spLocks noGrp="1"/>
          </p:cNvSpPr>
          <p:nvPr>
            <p:ph idx="1"/>
          </p:nvPr>
        </p:nvSpPr>
        <p:spPr/>
        <p:txBody>
          <a:bodyPr>
            <a:normAutofit lnSpcReduction="10000"/>
          </a:bodyPr>
          <a:lstStyle/>
          <a:p>
            <a:pPr algn="just"/>
            <a:r>
              <a:rPr lang="en-US" b="1" dirty="0"/>
              <a:t>Man-in-the-middle attack: </a:t>
            </a:r>
            <a:r>
              <a:rPr lang="en-US" dirty="0"/>
              <a:t>Fog acts as a </a:t>
            </a:r>
            <a:r>
              <a:rPr lang="en-US" dirty="0" smtClean="0"/>
              <a:t>security</a:t>
            </a:r>
            <a:r>
              <a:rPr lang="fa-IR" dirty="0" smtClean="0"/>
              <a:t> </a:t>
            </a:r>
            <a:r>
              <a:rPr lang="en-US" dirty="0" smtClean="0"/>
              <a:t>layer </a:t>
            </a:r>
            <a:r>
              <a:rPr lang="en-US" dirty="0"/>
              <a:t>between end-user and cloud or </a:t>
            </a:r>
            <a:r>
              <a:rPr lang="en-US" dirty="0" err="1"/>
              <a:t>IoT</a:t>
            </a:r>
            <a:r>
              <a:rPr lang="en-US" dirty="0"/>
              <a:t> </a:t>
            </a:r>
            <a:r>
              <a:rPr lang="en-US" dirty="0" smtClean="0"/>
              <a:t>system.</a:t>
            </a:r>
            <a:r>
              <a:rPr lang="fa-IR" dirty="0" smtClean="0"/>
              <a:t> </a:t>
            </a:r>
            <a:r>
              <a:rPr lang="en-US" dirty="0" smtClean="0"/>
              <a:t>All </a:t>
            </a:r>
            <a:r>
              <a:rPr lang="en-US" dirty="0"/>
              <a:t>threats or attacks on the </a:t>
            </a:r>
            <a:r>
              <a:rPr lang="en-US" dirty="0" err="1"/>
              <a:t>IoT</a:t>
            </a:r>
            <a:r>
              <a:rPr lang="en-US" dirty="0"/>
              <a:t> systems need to </a:t>
            </a:r>
            <a:r>
              <a:rPr lang="en-US" dirty="0" smtClean="0"/>
              <a:t>pass</a:t>
            </a:r>
            <a:r>
              <a:rPr lang="fa-IR" dirty="0" smtClean="0"/>
              <a:t> </a:t>
            </a:r>
            <a:r>
              <a:rPr lang="en-US" dirty="0" smtClean="0"/>
              <a:t>through </a:t>
            </a:r>
            <a:r>
              <a:rPr lang="en-US" dirty="0"/>
              <a:t>the fog layer in between, and this layer </a:t>
            </a:r>
            <a:r>
              <a:rPr lang="en-US" dirty="0" smtClean="0"/>
              <a:t>can</a:t>
            </a:r>
            <a:r>
              <a:rPr lang="fa-IR" dirty="0" smtClean="0"/>
              <a:t> </a:t>
            </a:r>
            <a:r>
              <a:rPr lang="en-US" dirty="0" smtClean="0"/>
              <a:t>identify </a:t>
            </a:r>
            <a:r>
              <a:rPr lang="en-US" dirty="0"/>
              <a:t>and mitigate unusual activities before they </a:t>
            </a:r>
            <a:r>
              <a:rPr lang="en-US" dirty="0" smtClean="0"/>
              <a:t>are</a:t>
            </a:r>
            <a:r>
              <a:rPr lang="fa-IR" dirty="0" smtClean="0"/>
              <a:t> </a:t>
            </a:r>
            <a:r>
              <a:rPr lang="en-US" dirty="0" smtClean="0"/>
              <a:t>passed </a:t>
            </a:r>
            <a:r>
              <a:rPr lang="en-US" dirty="0"/>
              <a:t>to the system</a:t>
            </a:r>
            <a:r>
              <a:rPr lang="en-US" dirty="0" smtClean="0"/>
              <a:t>.</a:t>
            </a:r>
            <a:endParaRPr lang="fa-IR" dirty="0" smtClean="0"/>
          </a:p>
          <a:p>
            <a:pPr algn="just"/>
            <a:r>
              <a:rPr lang="en-US" b="1" dirty="0"/>
              <a:t>Data transit attacks: </a:t>
            </a:r>
            <a:r>
              <a:rPr lang="en-US" dirty="0"/>
              <a:t>Data storage and </a:t>
            </a:r>
            <a:r>
              <a:rPr lang="en-US" dirty="0" smtClean="0"/>
              <a:t>management</a:t>
            </a:r>
            <a:r>
              <a:rPr lang="fa-IR" dirty="0" smtClean="0"/>
              <a:t> </a:t>
            </a:r>
            <a:r>
              <a:rPr lang="en-US" dirty="0" smtClean="0"/>
              <a:t>is </a:t>
            </a:r>
            <a:r>
              <a:rPr lang="en-US" dirty="0"/>
              <a:t>much better if performed on the secure fog </a:t>
            </a:r>
            <a:r>
              <a:rPr lang="en-US" dirty="0" smtClean="0"/>
              <a:t>nodes,</a:t>
            </a:r>
            <a:r>
              <a:rPr lang="fa-IR" dirty="0" smtClean="0"/>
              <a:t> </a:t>
            </a:r>
            <a:r>
              <a:rPr lang="en-US" dirty="0" smtClean="0"/>
              <a:t>as </a:t>
            </a:r>
            <a:r>
              <a:rPr lang="en-US" dirty="0"/>
              <a:t>compared to the </a:t>
            </a:r>
            <a:r>
              <a:rPr lang="en-US" dirty="0" err="1"/>
              <a:t>IoT</a:t>
            </a:r>
            <a:r>
              <a:rPr lang="en-US" dirty="0"/>
              <a:t> devices. Data will be </a:t>
            </a:r>
            <a:r>
              <a:rPr lang="en-US" dirty="0" smtClean="0"/>
              <a:t>better</a:t>
            </a:r>
            <a:r>
              <a:rPr lang="fa-IR" dirty="0" smtClean="0"/>
              <a:t> </a:t>
            </a:r>
            <a:r>
              <a:rPr lang="en-US" dirty="0" smtClean="0"/>
              <a:t>protected </a:t>
            </a:r>
            <a:r>
              <a:rPr lang="en-US" dirty="0"/>
              <a:t>if it is stored on the fog nodes as </a:t>
            </a:r>
            <a:r>
              <a:rPr lang="en-US" dirty="0" smtClean="0"/>
              <a:t>compared</a:t>
            </a:r>
            <a:r>
              <a:rPr lang="fa-IR" dirty="0" smtClean="0"/>
              <a:t> </a:t>
            </a:r>
            <a:r>
              <a:rPr lang="en-US" dirty="0" smtClean="0"/>
              <a:t>to </a:t>
            </a:r>
            <a:r>
              <a:rPr lang="en-US" dirty="0"/>
              <a:t>storing the data on the end-user devices. Fog </a:t>
            </a:r>
            <a:r>
              <a:rPr lang="en-US" dirty="0" smtClean="0"/>
              <a:t>nodes</a:t>
            </a:r>
            <a:r>
              <a:rPr lang="fa-IR" dirty="0" smtClean="0"/>
              <a:t> </a:t>
            </a:r>
            <a:r>
              <a:rPr lang="en-US" dirty="0" smtClean="0"/>
              <a:t>also </a:t>
            </a:r>
            <a:r>
              <a:rPr lang="en-US" dirty="0"/>
              <a:t>help in making the user data more available</a:t>
            </a:r>
            <a:r>
              <a:rPr lang="en-US" dirty="0" smtClean="0"/>
              <a:t>.</a:t>
            </a:r>
            <a:endParaRPr lang="fa-IR" dirty="0" smtClean="0"/>
          </a:p>
          <a:p>
            <a:pPr algn="just"/>
            <a:r>
              <a:rPr lang="en-US" b="1" dirty="0"/>
              <a:t>Eavesdropping: </a:t>
            </a:r>
            <a:r>
              <a:rPr lang="en-US" dirty="0"/>
              <a:t>Using fog nodes, the </a:t>
            </a:r>
            <a:r>
              <a:rPr lang="en-US" dirty="0" smtClean="0"/>
              <a:t>communication</a:t>
            </a:r>
            <a:r>
              <a:rPr lang="fa-IR" dirty="0" smtClean="0"/>
              <a:t> </a:t>
            </a:r>
            <a:r>
              <a:rPr lang="en-US" dirty="0" smtClean="0"/>
              <a:t>takes </a:t>
            </a:r>
            <a:r>
              <a:rPr lang="en-US" dirty="0"/>
              <a:t>place between the end-user and the fog </a:t>
            </a:r>
            <a:r>
              <a:rPr lang="en-US" dirty="0" smtClean="0"/>
              <a:t>node</a:t>
            </a:r>
            <a:r>
              <a:rPr lang="fa-IR" dirty="0" smtClean="0"/>
              <a:t> </a:t>
            </a:r>
            <a:r>
              <a:rPr lang="en-US" dirty="0" smtClean="0"/>
              <a:t>only</a:t>
            </a:r>
            <a:r>
              <a:rPr lang="en-US" dirty="0"/>
              <a:t>, rather than routing the information through </a:t>
            </a:r>
            <a:r>
              <a:rPr lang="en-US" dirty="0" smtClean="0"/>
              <a:t>the</a:t>
            </a:r>
            <a:r>
              <a:rPr lang="fa-IR" dirty="0" smtClean="0"/>
              <a:t> </a:t>
            </a:r>
            <a:r>
              <a:rPr lang="en-US" dirty="0" smtClean="0"/>
              <a:t>entire </a:t>
            </a:r>
            <a:r>
              <a:rPr lang="en-US" dirty="0"/>
              <a:t>network. The chances of an adversary </a:t>
            </a:r>
            <a:r>
              <a:rPr lang="en-US" dirty="0" smtClean="0"/>
              <a:t>trying</a:t>
            </a:r>
            <a:r>
              <a:rPr lang="fa-IR" dirty="0" smtClean="0"/>
              <a:t> </a:t>
            </a:r>
            <a:r>
              <a:rPr lang="en-US" dirty="0" smtClean="0"/>
              <a:t>to </a:t>
            </a:r>
            <a:r>
              <a:rPr lang="en-US" dirty="0"/>
              <a:t>eavesdrop reduces a lot because the </a:t>
            </a:r>
            <a:r>
              <a:rPr lang="en-US" dirty="0" smtClean="0"/>
              <a:t>traffic </a:t>
            </a:r>
            <a:r>
              <a:rPr lang="en-US" dirty="0"/>
              <a:t>on </a:t>
            </a:r>
            <a:r>
              <a:rPr lang="en-US" dirty="0" smtClean="0"/>
              <a:t>the</a:t>
            </a:r>
            <a:r>
              <a:rPr lang="fa-IR" dirty="0" smtClean="0"/>
              <a:t> </a:t>
            </a:r>
            <a:r>
              <a:rPr lang="en-US" dirty="0" smtClean="0"/>
              <a:t>network </a:t>
            </a:r>
            <a:r>
              <a:rPr lang="en-US" dirty="0"/>
              <a:t>is reduced.</a:t>
            </a:r>
            <a:endParaRPr lang="en-US" b="1" dirty="0"/>
          </a:p>
        </p:txBody>
      </p:sp>
    </p:spTree>
    <p:extLst>
      <p:ext uri="{BB962C8B-B14F-4D97-AF65-F5344CB8AC3E}">
        <p14:creationId xmlns:p14="http://schemas.microsoft.com/office/powerpoint/2010/main" val="265123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IoT</a:t>
            </a:r>
            <a:r>
              <a:rPr lang="en-US" b="1" dirty="0"/>
              <a:t> SECURITY USING FOG COMPUTING</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
        <p:nvSpPr>
          <p:cNvPr id="3" name="Content Placeholder 2"/>
          <p:cNvSpPr>
            <a:spLocks noGrp="1"/>
          </p:cNvSpPr>
          <p:nvPr>
            <p:ph idx="1"/>
          </p:nvPr>
        </p:nvSpPr>
        <p:spPr/>
        <p:txBody>
          <a:bodyPr>
            <a:normAutofit/>
          </a:bodyPr>
          <a:lstStyle/>
          <a:p>
            <a:pPr algn="just"/>
            <a:r>
              <a:rPr lang="en-US" b="1" dirty="0"/>
              <a:t>Resource-constraint issues: </a:t>
            </a:r>
            <a:r>
              <a:rPr lang="en-US" dirty="0"/>
              <a:t>Most of the </a:t>
            </a:r>
            <a:r>
              <a:rPr lang="en-US" dirty="0" err="1"/>
              <a:t>IoT</a:t>
            </a:r>
            <a:r>
              <a:rPr lang="en-US" dirty="0"/>
              <a:t> </a:t>
            </a:r>
            <a:r>
              <a:rPr lang="en-US" dirty="0" smtClean="0"/>
              <a:t>devices are </a:t>
            </a:r>
            <a:r>
              <a:rPr lang="en-US" dirty="0"/>
              <a:t>resource constrained and the attackers take </a:t>
            </a:r>
            <a:r>
              <a:rPr lang="en-US" dirty="0" smtClean="0"/>
              <a:t>advantage of </a:t>
            </a:r>
            <a:r>
              <a:rPr lang="en-US" dirty="0"/>
              <a:t>this fact. They try to damage the edge </a:t>
            </a:r>
            <a:r>
              <a:rPr lang="en-US" dirty="0" smtClean="0"/>
              <a:t>devices and </a:t>
            </a:r>
            <a:r>
              <a:rPr lang="en-US" dirty="0"/>
              <a:t>use them as the weak links to enter the system. </a:t>
            </a:r>
            <a:r>
              <a:rPr lang="en-US" dirty="0" smtClean="0"/>
              <a:t>Fog nodes </a:t>
            </a:r>
            <a:r>
              <a:rPr lang="en-US" dirty="0"/>
              <a:t>can support the edge devices and can </a:t>
            </a:r>
            <a:r>
              <a:rPr lang="en-US" dirty="0" smtClean="0"/>
              <a:t>prevent them </a:t>
            </a:r>
            <a:r>
              <a:rPr lang="en-US" dirty="0"/>
              <a:t>from being affected by such attacks</a:t>
            </a:r>
            <a:r>
              <a:rPr lang="en-US" dirty="0" smtClean="0"/>
              <a:t>.</a:t>
            </a:r>
          </a:p>
          <a:p>
            <a:pPr algn="just"/>
            <a:r>
              <a:rPr lang="en-US" b="1" dirty="0"/>
              <a:t>Incident response services: </a:t>
            </a:r>
            <a:r>
              <a:rPr lang="en-US" dirty="0"/>
              <a:t>Fog nodes can </a:t>
            </a:r>
            <a:r>
              <a:rPr lang="en-US" dirty="0" smtClean="0"/>
              <a:t>be programmed </a:t>
            </a:r>
            <a:r>
              <a:rPr lang="en-US" dirty="0"/>
              <a:t>to provide real-time incident </a:t>
            </a:r>
            <a:r>
              <a:rPr lang="en-US" dirty="0" smtClean="0"/>
              <a:t>response services</a:t>
            </a:r>
            <a:r>
              <a:rPr lang="en-US" dirty="0"/>
              <a:t>. Fog nodes can generate a ag to the </a:t>
            </a:r>
            <a:r>
              <a:rPr lang="en-US" dirty="0" err="1" smtClean="0"/>
              <a:t>IoT</a:t>
            </a:r>
            <a:r>
              <a:rPr lang="en-US" dirty="0" smtClean="0"/>
              <a:t> system </a:t>
            </a:r>
            <a:r>
              <a:rPr lang="en-US" dirty="0"/>
              <a:t>or the end users as soon as they encounter </a:t>
            </a:r>
            <a:r>
              <a:rPr lang="en-US" dirty="0" smtClean="0"/>
              <a:t>a suspicious </a:t>
            </a:r>
            <a:r>
              <a:rPr lang="en-US" dirty="0"/>
              <a:t>data or request. Fog computing allows </a:t>
            </a:r>
            <a:r>
              <a:rPr lang="en-US" dirty="0" smtClean="0"/>
              <a:t>for malware </a:t>
            </a:r>
            <a:r>
              <a:rPr lang="en-US" dirty="0"/>
              <a:t>detection and problem resolution in </a:t>
            </a:r>
            <a:r>
              <a:rPr lang="en-US" dirty="0" smtClean="0"/>
              <a:t>transit. In </a:t>
            </a:r>
            <a:r>
              <a:rPr lang="en-US" dirty="0"/>
              <a:t>many critical applications, it might not be </a:t>
            </a:r>
            <a:r>
              <a:rPr lang="en-US" dirty="0" smtClean="0"/>
              <a:t>possible to </a:t>
            </a:r>
            <a:r>
              <a:rPr lang="en-US" dirty="0"/>
              <a:t>stop the entire system to resolve malware </a:t>
            </a:r>
            <a:r>
              <a:rPr lang="en-US" dirty="0" smtClean="0"/>
              <a:t>incidences. Fog </a:t>
            </a:r>
            <a:r>
              <a:rPr lang="en-US" dirty="0"/>
              <a:t>nodes can help in such resolutions while the </a:t>
            </a:r>
            <a:r>
              <a:rPr lang="en-US" dirty="0" smtClean="0"/>
              <a:t>system is </a:t>
            </a:r>
            <a:r>
              <a:rPr lang="en-US" dirty="0"/>
              <a:t>up and running.</a:t>
            </a:r>
            <a:endParaRPr lang="en-US" b="1" dirty="0"/>
          </a:p>
        </p:txBody>
      </p:sp>
    </p:spTree>
    <p:extLst>
      <p:ext uri="{BB962C8B-B14F-4D97-AF65-F5344CB8AC3E}">
        <p14:creationId xmlns:p14="http://schemas.microsoft.com/office/powerpoint/2010/main" val="2588526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SOLUTIONS PROVIDED BY ML TO OVERCOME</a:t>
            </a:r>
            <a:br>
              <a:rPr lang="en-US" dirty="0"/>
            </a:br>
            <a:r>
              <a:rPr lang="en-US" dirty="0"/>
              <a:t>SECURITY THREATS</a:t>
            </a:r>
          </a:p>
        </p:txBody>
      </p:sp>
      <p:sp>
        <p:nvSpPr>
          <p:cNvPr id="3" name="Content Placeholder 2"/>
          <p:cNvSpPr>
            <a:spLocks noGrp="1"/>
          </p:cNvSpPr>
          <p:nvPr>
            <p:ph idx="1"/>
          </p:nvPr>
        </p:nvSpPr>
        <p:spPr/>
        <p:txBody>
          <a:bodyPr>
            <a:normAutofit/>
          </a:bodyPr>
          <a:lstStyle/>
          <a:p>
            <a:pPr algn="just"/>
            <a:r>
              <a:rPr lang="en-US" b="1" dirty="0" err="1"/>
              <a:t>DoS</a:t>
            </a:r>
            <a:r>
              <a:rPr lang="en-US" b="1" dirty="0"/>
              <a:t> Attack: </a:t>
            </a:r>
            <a:r>
              <a:rPr lang="en-US" dirty="0" err="1"/>
              <a:t>DoS</a:t>
            </a:r>
            <a:r>
              <a:rPr lang="en-US" dirty="0"/>
              <a:t> attacks on </a:t>
            </a:r>
            <a:r>
              <a:rPr lang="en-US" dirty="0" err="1"/>
              <a:t>IoT</a:t>
            </a:r>
            <a:r>
              <a:rPr lang="en-US" dirty="0"/>
              <a:t> devices or </a:t>
            </a:r>
            <a:r>
              <a:rPr lang="en-US" dirty="0" smtClean="0"/>
              <a:t>originating from </a:t>
            </a:r>
            <a:r>
              <a:rPr lang="en-US" dirty="0" err="1"/>
              <a:t>IoT</a:t>
            </a:r>
            <a:r>
              <a:rPr lang="en-US" dirty="0"/>
              <a:t> devices are a serious concern. One </a:t>
            </a:r>
            <a:r>
              <a:rPr lang="en-US" dirty="0" smtClean="0"/>
              <a:t>approach to </a:t>
            </a:r>
            <a:r>
              <a:rPr lang="en-US" dirty="0"/>
              <a:t>prevent such attacks is to use a Multi-Layer </a:t>
            </a:r>
            <a:r>
              <a:rPr lang="en-US" dirty="0" smtClean="0"/>
              <a:t>Perceptron (MLP</a:t>
            </a:r>
            <a:r>
              <a:rPr lang="en-US" dirty="0"/>
              <a:t>) based protocol that secures </a:t>
            </a:r>
            <a:r>
              <a:rPr lang="en-US" dirty="0" smtClean="0"/>
              <a:t>networks against </a:t>
            </a:r>
            <a:r>
              <a:rPr lang="en-US" dirty="0" err="1"/>
              <a:t>DoS</a:t>
            </a:r>
            <a:r>
              <a:rPr lang="en-US" dirty="0"/>
              <a:t> </a:t>
            </a:r>
            <a:r>
              <a:rPr lang="en-US" dirty="0" smtClean="0"/>
              <a:t>attacks</a:t>
            </a:r>
            <a:r>
              <a:rPr lang="fa-IR" dirty="0" smtClean="0"/>
              <a:t>.</a:t>
            </a:r>
          </a:p>
          <a:p>
            <a:pPr algn="just"/>
            <a:r>
              <a:rPr lang="en-US" b="1" dirty="0"/>
              <a:t>Eavesdropping: </a:t>
            </a:r>
            <a:r>
              <a:rPr lang="en-US" dirty="0"/>
              <a:t>Attackers may eavesdrop on </a:t>
            </a:r>
            <a:r>
              <a:rPr lang="en-US" dirty="0" smtClean="0"/>
              <a:t>messages</a:t>
            </a:r>
            <a:r>
              <a:rPr lang="fa-IR" dirty="0" smtClean="0"/>
              <a:t> </a:t>
            </a:r>
            <a:r>
              <a:rPr lang="en-US" dirty="0" smtClean="0"/>
              <a:t>during </a:t>
            </a:r>
            <a:r>
              <a:rPr lang="en-US" dirty="0"/>
              <a:t>data transmission. To provide </a:t>
            </a:r>
            <a:r>
              <a:rPr lang="en-US" dirty="0" smtClean="0"/>
              <a:t>protection</a:t>
            </a:r>
            <a:r>
              <a:rPr lang="fa-IR" dirty="0" smtClean="0"/>
              <a:t> </a:t>
            </a:r>
            <a:r>
              <a:rPr lang="en-US" dirty="0" smtClean="0"/>
              <a:t>from </a:t>
            </a:r>
            <a:r>
              <a:rPr lang="en-US" dirty="0"/>
              <a:t>such attacks, ML techniques such as </a:t>
            </a:r>
            <a:r>
              <a:rPr lang="en-US" dirty="0" smtClean="0"/>
              <a:t>Q-learning</a:t>
            </a:r>
            <a:r>
              <a:rPr lang="fa-IR" dirty="0" smtClean="0"/>
              <a:t> </a:t>
            </a:r>
            <a:r>
              <a:rPr lang="en-US" dirty="0" smtClean="0"/>
              <a:t>based offloading strategy </a:t>
            </a:r>
            <a:r>
              <a:rPr lang="en-US" dirty="0"/>
              <a:t>or </a:t>
            </a:r>
            <a:r>
              <a:rPr lang="en-US" dirty="0" smtClean="0"/>
              <a:t>non-parametric Bayesian techniques </a:t>
            </a:r>
            <a:r>
              <a:rPr lang="en-US" dirty="0"/>
              <a:t>can be used. Schemes </a:t>
            </a:r>
            <a:r>
              <a:rPr lang="en-US" dirty="0" smtClean="0"/>
              <a:t>such as </a:t>
            </a:r>
            <a:r>
              <a:rPr lang="en-US" dirty="0"/>
              <a:t>Q-learning and Dyna-Q are ML techniques that </a:t>
            </a:r>
            <a:r>
              <a:rPr lang="en-US" dirty="0" smtClean="0"/>
              <a:t>may also </a:t>
            </a:r>
            <a:r>
              <a:rPr lang="en-US" dirty="0"/>
              <a:t>be used to protect devices from eavesdropping</a:t>
            </a:r>
            <a:r>
              <a:rPr lang="en-US" dirty="0" smtClean="0"/>
              <a:t>.</a:t>
            </a:r>
          </a:p>
          <a:p>
            <a:pPr algn="just"/>
            <a:r>
              <a:rPr lang="en-US" b="1" dirty="0" smtClean="0"/>
              <a:t>Spoofing</a:t>
            </a:r>
            <a:r>
              <a:rPr lang="en-US" b="1" dirty="0"/>
              <a:t>: </a:t>
            </a:r>
            <a:r>
              <a:rPr lang="en-US" dirty="0"/>
              <a:t>Attacks from </a:t>
            </a:r>
            <a:r>
              <a:rPr lang="en-US" dirty="0" err="1" smtClean="0"/>
              <a:t>spooffers</a:t>
            </a:r>
            <a:r>
              <a:rPr lang="en-US" dirty="0" smtClean="0"/>
              <a:t> </a:t>
            </a:r>
            <a:r>
              <a:rPr lang="en-US" dirty="0"/>
              <a:t>can be avoided </a:t>
            </a:r>
            <a:r>
              <a:rPr lang="en-US" dirty="0" smtClean="0"/>
              <a:t>by using Q-learning, Dyna-Q, </a:t>
            </a:r>
            <a:r>
              <a:rPr lang="en-US" dirty="0"/>
              <a:t>Support </a:t>
            </a:r>
            <a:r>
              <a:rPr lang="en-US" dirty="0" smtClean="0"/>
              <a:t>Vector Machines </a:t>
            </a:r>
            <a:r>
              <a:rPr lang="en-US" dirty="0"/>
              <a:t>(SVM</a:t>
            </a:r>
            <a:r>
              <a:rPr lang="en-US" dirty="0" smtClean="0"/>
              <a:t>), </a:t>
            </a:r>
            <a:r>
              <a:rPr lang="en-US" dirty="0"/>
              <a:t>Deep Neural </a:t>
            </a:r>
            <a:r>
              <a:rPr lang="en-US" dirty="0" smtClean="0"/>
              <a:t>Network (DNN</a:t>
            </a:r>
            <a:r>
              <a:rPr lang="en-US" dirty="0"/>
              <a:t>) </a:t>
            </a:r>
            <a:r>
              <a:rPr lang="en-US" dirty="0" smtClean="0"/>
              <a:t>model, </a:t>
            </a:r>
            <a:r>
              <a:rPr lang="en-US" dirty="0"/>
              <a:t>incremental aggregated </a:t>
            </a:r>
            <a:r>
              <a:rPr lang="en-US" dirty="0" smtClean="0"/>
              <a:t>gradient (IAG), </a:t>
            </a:r>
            <a:r>
              <a:rPr lang="en-US" dirty="0"/>
              <a:t>and distributed </a:t>
            </a:r>
            <a:r>
              <a:rPr lang="en-US" dirty="0" err="1"/>
              <a:t>FrankWolfe</a:t>
            </a:r>
            <a:r>
              <a:rPr lang="en-US" dirty="0"/>
              <a:t> (</a:t>
            </a:r>
            <a:r>
              <a:rPr lang="en-US" dirty="0" err="1"/>
              <a:t>dFW</a:t>
            </a:r>
            <a:r>
              <a:rPr lang="en-US" dirty="0"/>
              <a:t>) </a:t>
            </a:r>
            <a:r>
              <a:rPr lang="en-US" dirty="0" smtClean="0"/>
              <a:t>techniques</a:t>
            </a:r>
            <a:r>
              <a:rPr lang="en-US" dirty="0"/>
              <a:t>.</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520818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IoT</a:t>
            </a:r>
            <a:r>
              <a:rPr lang="en-US" dirty="0" smtClean="0"/>
              <a:t> Security</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51252" y="1238851"/>
            <a:ext cx="7865815" cy="3090142"/>
          </a:xfrm>
        </p:spPr>
      </p:pic>
      <p:sp>
        <p:nvSpPr>
          <p:cNvPr id="8" name="Rectangle 7"/>
          <p:cNvSpPr/>
          <p:nvPr/>
        </p:nvSpPr>
        <p:spPr>
          <a:xfrm>
            <a:off x="615462" y="4328993"/>
            <a:ext cx="9566030" cy="1477328"/>
          </a:xfrm>
          <a:prstGeom prst="rect">
            <a:avLst/>
          </a:prstGeom>
        </p:spPr>
        <p:txBody>
          <a:bodyPr wrap="square">
            <a:spAutoFit/>
          </a:bodyPr>
          <a:lstStyle/>
          <a:p>
            <a:pPr marL="285750" indent="-285750" algn="just">
              <a:buFont typeface="Arial" panose="020B0604020202020204" pitchFamily="34" charset="0"/>
              <a:buChar char="•"/>
            </a:pPr>
            <a:r>
              <a:rPr lang="en-US" dirty="0">
                <a:latin typeface="TimesLTStd-Roman"/>
              </a:rPr>
              <a:t>In future, the devices are not only </a:t>
            </a:r>
            <a:r>
              <a:rPr lang="en-US" dirty="0" smtClean="0">
                <a:latin typeface="TimesLTStd-Roman"/>
              </a:rPr>
              <a:t>expected to </a:t>
            </a:r>
            <a:r>
              <a:rPr lang="en-US" dirty="0">
                <a:latin typeface="TimesLTStd-Roman"/>
              </a:rPr>
              <a:t>be connected to the Internet and other local devices </a:t>
            </a:r>
            <a:r>
              <a:rPr lang="en-US" dirty="0" smtClean="0">
                <a:latin typeface="TimesLTStd-Roman"/>
              </a:rPr>
              <a:t>but are </a:t>
            </a:r>
            <a:r>
              <a:rPr lang="en-US" dirty="0">
                <a:latin typeface="TimesLTStd-Roman"/>
              </a:rPr>
              <a:t>also expected to communicate with other devices </a:t>
            </a:r>
            <a:r>
              <a:rPr lang="en-US" dirty="0" smtClean="0">
                <a:latin typeface="TimesLTStd-Roman"/>
              </a:rPr>
              <a:t>on the </a:t>
            </a:r>
            <a:r>
              <a:rPr lang="en-US" dirty="0">
                <a:latin typeface="TimesLTStd-Roman"/>
              </a:rPr>
              <a:t>Internet directly. </a:t>
            </a:r>
            <a:endParaRPr lang="en-US" dirty="0" smtClean="0">
              <a:latin typeface="TimesLTStd-Roman"/>
            </a:endParaRPr>
          </a:p>
          <a:p>
            <a:pPr marL="285750" indent="-285750" algn="just">
              <a:buFont typeface="Arial" panose="020B0604020202020204" pitchFamily="34" charset="0"/>
              <a:buChar char="•"/>
            </a:pPr>
            <a:r>
              <a:rPr lang="en-US" dirty="0" smtClean="0">
                <a:latin typeface="TimesLTStd-Roman"/>
              </a:rPr>
              <a:t>The </a:t>
            </a:r>
            <a:r>
              <a:rPr lang="en-US" dirty="0">
                <a:latin typeface="TimesLTStd-Roman"/>
              </a:rPr>
              <a:t>concept of social </a:t>
            </a:r>
            <a:r>
              <a:rPr lang="en-US" dirty="0" err="1">
                <a:latin typeface="TimesLTStd-Roman"/>
              </a:rPr>
              <a:t>IoT</a:t>
            </a:r>
            <a:r>
              <a:rPr lang="en-US" dirty="0">
                <a:latin typeface="TimesLTStd-Roman"/>
              </a:rPr>
              <a:t> (</a:t>
            </a:r>
            <a:r>
              <a:rPr lang="en-US" dirty="0" err="1">
                <a:latin typeface="TimesLTStd-Roman"/>
              </a:rPr>
              <a:t>SIoT</a:t>
            </a:r>
            <a:r>
              <a:rPr lang="en-US" dirty="0">
                <a:latin typeface="TimesLTStd-Roman"/>
              </a:rPr>
              <a:t>) is also </a:t>
            </a:r>
            <a:r>
              <a:rPr lang="en-US" dirty="0" smtClean="0">
                <a:latin typeface="TimesLTStd-Roman"/>
              </a:rPr>
              <a:t>emerging. </a:t>
            </a:r>
            <a:r>
              <a:rPr lang="en-US" dirty="0" err="1" smtClean="0">
                <a:latin typeface="TimesLTStd-Roman"/>
              </a:rPr>
              <a:t>SIoT</a:t>
            </a:r>
            <a:r>
              <a:rPr lang="en-US" dirty="0" smtClean="0">
                <a:latin typeface="TimesLTStd-Roman"/>
              </a:rPr>
              <a:t> </a:t>
            </a:r>
            <a:r>
              <a:rPr lang="en-US" dirty="0">
                <a:latin typeface="TimesLTStd-Roman"/>
              </a:rPr>
              <a:t>will enable different social </a:t>
            </a:r>
            <a:r>
              <a:rPr lang="en-US" dirty="0" smtClean="0">
                <a:latin typeface="TimesLTStd-Roman"/>
              </a:rPr>
              <a:t>networking </a:t>
            </a:r>
            <a:r>
              <a:rPr lang="en-US" dirty="0">
                <a:latin typeface="TimesLTStd-Roman"/>
              </a:rPr>
              <a:t>users to be </a:t>
            </a:r>
            <a:r>
              <a:rPr lang="en-US" dirty="0" smtClean="0">
                <a:latin typeface="TimesLTStd-Roman"/>
              </a:rPr>
              <a:t>connected to </a:t>
            </a:r>
            <a:r>
              <a:rPr lang="en-US" dirty="0">
                <a:latin typeface="TimesLTStd-Roman"/>
              </a:rPr>
              <a:t>the devices and users can share the devices over </a:t>
            </a:r>
            <a:r>
              <a:rPr lang="en-US" dirty="0" smtClean="0">
                <a:latin typeface="TimesLTStd-Roman"/>
              </a:rPr>
              <a:t>the Internet</a:t>
            </a:r>
            <a:endParaRPr lang="en-US" dirty="0"/>
          </a:p>
        </p:txBody>
      </p:sp>
    </p:spTree>
    <p:extLst>
      <p:ext uri="{BB962C8B-B14F-4D97-AF65-F5344CB8AC3E}">
        <p14:creationId xmlns:p14="http://schemas.microsoft.com/office/powerpoint/2010/main" val="6103942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SOLUTIONS PROVIDED BY ML TO OVERCOME</a:t>
            </a:r>
            <a:br>
              <a:rPr lang="en-US" dirty="0"/>
            </a:br>
            <a:r>
              <a:rPr lang="en-US" dirty="0"/>
              <a:t>SECURITY THREATS</a:t>
            </a:r>
          </a:p>
        </p:txBody>
      </p:sp>
      <p:sp>
        <p:nvSpPr>
          <p:cNvPr id="3" name="Content Placeholder 2"/>
          <p:cNvSpPr>
            <a:spLocks noGrp="1"/>
          </p:cNvSpPr>
          <p:nvPr>
            <p:ph idx="1"/>
          </p:nvPr>
        </p:nvSpPr>
        <p:spPr/>
        <p:txBody>
          <a:bodyPr/>
          <a:lstStyle/>
          <a:p>
            <a:pPr algn="just"/>
            <a:r>
              <a:rPr lang="en-US" b="1" dirty="0"/>
              <a:t>Digital Fingerprinting: </a:t>
            </a:r>
            <a:r>
              <a:rPr lang="en-US" dirty="0"/>
              <a:t>Digital </a:t>
            </a:r>
            <a:r>
              <a:rPr lang="en-US" dirty="0" smtClean="0"/>
              <a:t>fingerprinting </a:t>
            </a:r>
            <a:r>
              <a:rPr lang="en-US" dirty="0"/>
              <a:t>is </a:t>
            </a:r>
            <a:r>
              <a:rPr lang="en-US" dirty="0" smtClean="0"/>
              <a:t>one of </a:t>
            </a:r>
            <a:r>
              <a:rPr lang="en-US" dirty="0"/>
              <a:t>the upcoming and promising solutions to </a:t>
            </a:r>
            <a:r>
              <a:rPr lang="en-US" dirty="0" smtClean="0"/>
              <a:t>secure </a:t>
            </a:r>
            <a:r>
              <a:rPr lang="en-US" dirty="0" err="1" smtClean="0"/>
              <a:t>IoT</a:t>
            </a:r>
            <a:r>
              <a:rPr lang="en-US" dirty="0" smtClean="0"/>
              <a:t> </a:t>
            </a:r>
            <a:r>
              <a:rPr lang="en-US" dirty="0"/>
              <a:t>systems and to help the end users gain </a:t>
            </a:r>
            <a:r>
              <a:rPr lang="en-US" dirty="0" smtClean="0"/>
              <a:t>sufficient trust </a:t>
            </a:r>
            <a:r>
              <a:rPr lang="en-US" dirty="0"/>
              <a:t>in the applications. Fingerprints are being </a:t>
            </a:r>
            <a:r>
              <a:rPr lang="en-US" dirty="0" smtClean="0"/>
              <a:t>widely used </a:t>
            </a:r>
            <a:r>
              <a:rPr lang="en-US" dirty="0"/>
              <a:t>to unlock smartphones, approve payments, </a:t>
            </a:r>
            <a:r>
              <a:rPr lang="en-US" dirty="0" smtClean="0"/>
              <a:t>unlock the </a:t>
            </a:r>
            <a:r>
              <a:rPr lang="en-US" dirty="0"/>
              <a:t>car and home doors, etc. Due to its low </a:t>
            </a:r>
            <a:r>
              <a:rPr lang="en-US" dirty="0" smtClean="0"/>
              <a:t>cost, reliability</a:t>
            </a:r>
            <a:r>
              <a:rPr lang="en-US" dirty="0"/>
              <a:t>, acceptability and high-security level, </a:t>
            </a:r>
            <a:r>
              <a:rPr lang="en-US" dirty="0" smtClean="0"/>
              <a:t>digital fingerprinting </a:t>
            </a:r>
            <a:r>
              <a:rPr lang="en-US" dirty="0"/>
              <a:t>is emerging as a dominant </a:t>
            </a:r>
            <a:r>
              <a:rPr lang="en-US" dirty="0" smtClean="0"/>
              <a:t>bio-metric identification </a:t>
            </a:r>
            <a:r>
              <a:rPr lang="en-US" dirty="0"/>
              <a:t>method</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2488066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IoT</a:t>
            </a:r>
            <a:r>
              <a:rPr lang="en-US" b="1" dirty="0"/>
              <a:t> SECURITY USING EDGE COMPUTING</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69363" y="1342214"/>
            <a:ext cx="5669921" cy="3989945"/>
          </a:xfrm>
        </p:spPr>
      </p:pic>
      <p:sp>
        <p:nvSpPr>
          <p:cNvPr id="4" name="Footer Placeholder 3"/>
          <p:cNvSpPr>
            <a:spLocks noGrp="1"/>
          </p:cNvSpPr>
          <p:nvPr>
            <p:ph type="ftr" sz="quarter" idx="11"/>
          </p:nvPr>
        </p:nvSpPr>
        <p:spPr/>
        <p:txBody>
          <a:bodyPr/>
          <a:lstStyle/>
          <a:p>
            <a:r>
              <a:rPr lang="en-US" smtClean="0"/>
              <a:t>M. Ahmadi, 2020</a:t>
            </a:r>
            <a:endParaRPr lang="en-US"/>
          </a:p>
        </p:txBody>
      </p:sp>
      <p:sp>
        <p:nvSpPr>
          <p:cNvPr id="6" name="Rectangle 5"/>
          <p:cNvSpPr/>
          <p:nvPr/>
        </p:nvSpPr>
        <p:spPr>
          <a:xfrm>
            <a:off x="255638" y="1767527"/>
            <a:ext cx="4008451" cy="2585323"/>
          </a:xfrm>
          <a:prstGeom prst="rect">
            <a:avLst/>
          </a:prstGeom>
        </p:spPr>
        <p:txBody>
          <a:bodyPr wrap="square">
            <a:spAutoFit/>
          </a:bodyPr>
          <a:lstStyle/>
          <a:p>
            <a:pPr algn="just"/>
            <a:r>
              <a:rPr lang="en-US" dirty="0"/>
              <a:t>Data Breaches: In edge computing, all the data </a:t>
            </a:r>
            <a:r>
              <a:rPr lang="en-US" dirty="0" smtClean="0"/>
              <a:t>is stored </a:t>
            </a:r>
            <a:r>
              <a:rPr lang="en-US" dirty="0"/>
              <a:t>and processed within the device or local </a:t>
            </a:r>
            <a:r>
              <a:rPr lang="en-US" dirty="0" smtClean="0"/>
              <a:t>network. There </a:t>
            </a:r>
            <a:r>
              <a:rPr lang="en-US" dirty="0"/>
              <a:t>is no movement of the data from the </a:t>
            </a:r>
            <a:r>
              <a:rPr lang="en-US" dirty="0" smtClean="0"/>
              <a:t>data originator </a:t>
            </a:r>
            <a:r>
              <a:rPr lang="en-US" dirty="0"/>
              <a:t>to the processor. This prevents the data </a:t>
            </a:r>
            <a:r>
              <a:rPr lang="en-US" dirty="0" smtClean="0"/>
              <a:t>from being </a:t>
            </a:r>
            <a:r>
              <a:rPr lang="en-US" dirty="0"/>
              <a:t>in transit and thereby prevents the risk of </a:t>
            </a:r>
            <a:r>
              <a:rPr lang="en-US" dirty="0" smtClean="0"/>
              <a:t>data thefts </a:t>
            </a:r>
            <a:r>
              <a:rPr lang="en-US" dirty="0"/>
              <a:t>and data breaches.</a:t>
            </a:r>
          </a:p>
        </p:txBody>
      </p:sp>
    </p:spTree>
    <p:extLst>
      <p:ext uri="{BB962C8B-B14F-4D97-AF65-F5344CB8AC3E}">
        <p14:creationId xmlns:p14="http://schemas.microsoft.com/office/powerpoint/2010/main" val="1010508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IoT</a:t>
            </a:r>
            <a:r>
              <a:rPr lang="en-US" b="1" dirty="0"/>
              <a:t> SECURITY USING EDGE COMPUTING</a:t>
            </a:r>
            <a:endParaRPr lang="en-US" dirty="0"/>
          </a:p>
        </p:txBody>
      </p:sp>
      <p:sp>
        <p:nvSpPr>
          <p:cNvPr id="3" name="Content Placeholder 2"/>
          <p:cNvSpPr>
            <a:spLocks noGrp="1"/>
          </p:cNvSpPr>
          <p:nvPr>
            <p:ph idx="1"/>
          </p:nvPr>
        </p:nvSpPr>
        <p:spPr>
          <a:xfrm>
            <a:off x="677334" y="1297859"/>
            <a:ext cx="8596668" cy="4743504"/>
          </a:xfrm>
        </p:spPr>
        <p:txBody>
          <a:bodyPr>
            <a:normAutofit/>
          </a:bodyPr>
          <a:lstStyle/>
          <a:p>
            <a:pPr algn="just"/>
            <a:r>
              <a:rPr lang="en-US" b="1" dirty="0"/>
              <a:t>Data Compliance Issues: </a:t>
            </a:r>
            <a:r>
              <a:rPr lang="en-US" dirty="0"/>
              <a:t>Many countries have </a:t>
            </a:r>
            <a:r>
              <a:rPr lang="en-US" dirty="0" smtClean="0"/>
              <a:t>strict regulatory </a:t>
            </a:r>
            <a:r>
              <a:rPr lang="en-US" dirty="0"/>
              <a:t>acts to prevent data movement outside </a:t>
            </a:r>
            <a:r>
              <a:rPr lang="en-US" dirty="0" smtClean="0"/>
              <a:t>their boundaries</a:t>
            </a:r>
            <a:r>
              <a:rPr lang="en-US" dirty="0"/>
              <a:t>, e.g., European Union's GDPR (</a:t>
            </a:r>
            <a:r>
              <a:rPr lang="en-US" dirty="0" smtClean="0"/>
              <a:t>General Data </a:t>
            </a:r>
            <a:r>
              <a:rPr lang="en-US" dirty="0"/>
              <a:t>Protection Regulation). Using edge </a:t>
            </a:r>
            <a:r>
              <a:rPr lang="en-US" dirty="0" smtClean="0"/>
              <a:t>computing, organizations </a:t>
            </a:r>
            <a:r>
              <a:rPr lang="en-US" dirty="0"/>
              <a:t>can keep the data within their borders </a:t>
            </a:r>
            <a:r>
              <a:rPr lang="en-US" dirty="0" smtClean="0"/>
              <a:t>and ensure </a:t>
            </a:r>
            <a:r>
              <a:rPr lang="en-US" dirty="0"/>
              <a:t>compliance with data </a:t>
            </a:r>
            <a:r>
              <a:rPr lang="en-US" dirty="0" err="1"/>
              <a:t>sovereignity</a:t>
            </a:r>
            <a:r>
              <a:rPr lang="en-US" dirty="0"/>
              <a:t> </a:t>
            </a:r>
            <a:r>
              <a:rPr lang="en-US" dirty="0" smtClean="0"/>
              <a:t>laws</a:t>
            </a:r>
          </a:p>
          <a:p>
            <a:pPr algn="just"/>
            <a:r>
              <a:rPr lang="en-US" b="1" dirty="0"/>
              <a:t>Safety Issues: </a:t>
            </a:r>
            <a:r>
              <a:rPr lang="en-US" dirty="0"/>
              <a:t>With the increase in the deployment </a:t>
            </a:r>
            <a:r>
              <a:rPr lang="en-US" dirty="0" smtClean="0"/>
              <a:t>of cyber-physical </a:t>
            </a:r>
            <a:r>
              <a:rPr lang="en-US" dirty="0"/>
              <a:t>systems, security and safety are </a:t>
            </a:r>
            <a:r>
              <a:rPr lang="en-US" dirty="0" smtClean="0"/>
              <a:t>considered as </a:t>
            </a:r>
            <a:r>
              <a:rPr lang="en-US" dirty="0"/>
              <a:t>integral issues. If there is even a little delay </a:t>
            </a:r>
            <a:r>
              <a:rPr lang="en-US" dirty="0" smtClean="0"/>
              <a:t>in responses</a:t>
            </a:r>
            <a:r>
              <a:rPr lang="en-US" dirty="0"/>
              <a:t>, then that may lead to physical safety </a:t>
            </a:r>
            <a:r>
              <a:rPr lang="en-US" dirty="0" smtClean="0"/>
              <a:t>issues. For </a:t>
            </a:r>
            <a:r>
              <a:rPr lang="en-US" dirty="0"/>
              <a:t>example, if the sensors in a car predict that a </a:t>
            </a:r>
            <a:r>
              <a:rPr lang="en-US" dirty="0" smtClean="0"/>
              <a:t>crash is </a:t>
            </a:r>
            <a:r>
              <a:rPr lang="en-US" dirty="0"/>
              <a:t>about to happen, then the airbags have to be </a:t>
            </a:r>
            <a:r>
              <a:rPr lang="en-US" dirty="0" smtClean="0"/>
              <a:t>deployed immediately.</a:t>
            </a:r>
          </a:p>
          <a:p>
            <a:pPr algn="just"/>
            <a:r>
              <a:rPr lang="en-US" b="1" dirty="0"/>
              <a:t>Bandwidth Issues: </a:t>
            </a:r>
            <a:r>
              <a:rPr lang="en-US" dirty="0" err="1"/>
              <a:t>IoT</a:t>
            </a:r>
            <a:r>
              <a:rPr lang="en-US" dirty="0"/>
              <a:t> application generate a lot </a:t>
            </a:r>
            <a:r>
              <a:rPr lang="en-US" dirty="0" smtClean="0"/>
              <a:t>of data </a:t>
            </a:r>
            <a:r>
              <a:rPr lang="en-US" dirty="0"/>
              <a:t>at very high rate. Most of this data is raw and </a:t>
            </a:r>
            <a:r>
              <a:rPr lang="en-US" dirty="0" smtClean="0"/>
              <a:t>of relatively </a:t>
            </a:r>
            <a:r>
              <a:rPr lang="en-US" dirty="0"/>
              <a:t>low-value. Sending all the data to the </a:t>
            </a:r>
            <a:r>
              <a:rPr lang="en-US" dirty="0" smtClean="0"/>
              <a:t>cloud involves </a:t>
            </a:r>
            <a:r>
              <a:rPr lang="en-US" dirty="0"/>
              <a:t>a lot of bandwidth cost as well, along with </a:t>
            </a:r>
            <a:r>
              <a:rPr lang="en-US" dirty="0" smtClean="0"/>
              <a:t>the </a:t>
            </a:r>
            <a:r>
              <a:rPr lang="en-US" dirty="0"/>
              <a:t>security challenges of data movement. If edge </a:t>
            </a:r>
            <a:r>
              <a:rPr lang="en-US" dirty="0" smtClean="0"/>
              <a:t>computing is </a:t>
            </a:r>
            <a:r>
              <a:rPr lang="en-US" dirty="0"/>
              <a:t>used, then a lot of data cleaning and </a:t>
            </a:r>
            <a:r>
              <a:rPr lang="en-US" dirty="0" smtClean="0"/>
              <a:t>aggregation can </a:t>
            </a:r>
            <a:r>
              <a:rPr lang="en-US" dirty="0"/>
              <a:t>be done at the edge nodes and only the </a:t>
            </a:r>
            <a:r>
              <a:rPr lang="en-US" dirty="0" smtClean="0"/>
              <a:t>summarized data</a:t>
            </a:r>
            <a:r>
              <a:rPr lang="en-US" dirty="0"/>
              <a:t>, if required, needs to be sent to the cloud</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2542728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IoT</a:t>
            </a:r>
            <a:r>
              <a:rPr lang="en-US" dirty="0" smtClean="0"/>
              <a:t> Security</a:t>
            </a:r>
            <a:endParaRPr lang="en-US" dirty="0"/>
          </a:p>
        </p:txBody>
      </p:sp>
      <p:sp>
        <p:nvSpPr>
          <p:cNvPr id="3" name="Content Placeholder 2"/>
          <p:cNvSpPr>
            <a:spLocks noGrp="1"/>
          </p:cNvSpPr>
          <p:nvPr>
            <p:ph idx="1"/>
          </p:nvPr>
        </p:nvSpPr>
        <p:spPr>
          <a:xfrm>
            <a:off x="387188" y="1625697"/>
            <a:ext cx="8596668" cy="3880773"/>
          </a:xfrm>
        </p:spPr>
        <p:txBody>
          <a:bodyPr/>
          <a:lstStyle/>
          <a:p>
            <a:r>
              <a:rPr lang="en-US" dirty="0" smtClean="0"/>
              <a:t>IT vs </a:t>
            </a:r>
            <a:r>
              <a:rPr lang="en-US" dirty="0" err="1" smtClean="0"/>
              <a:t>IoT</a:t>
            </a:r>
            <a:r>
              <a:rPr lang="en-US" dirty="0" smtClean="0"/>
              <a:t> security </a:t>
            </a:r>
            <a:r>
              <a:rPr lang="en-US" dirty="0" err="1" smtClean="0"/>
              <a:t>challanges</a:t>
            </a:r>
            <a:endParaRPr lang="fa-IR" dirty="0" smtClean="0"/>
          </a:p>
          <a:p>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5" name="Picture 4"/>
          <p:cNvPicPr>
            <a:picLocks noChangeAspect="1"/>
          </p:cNvPicPr>
          <p:nvPr/>
        </p:nvPicPr>
        <p:blipFill>
          <a:blip r:embed="rId2"/>
          <a:stretch>
            <a:fillRect/>
          </a:stretch>
        </p:blipFill>
        <p:spPr>
          <a:xfrm>
            <a:off x="677334" y="1979677"/>
            <a:ext cx="9494401" cy="2276267"/>
          </a:xfrm>
          <a:prstGeom prst="rect">
            <a:avLst/>
          </a:prstGeom>
        </p:spPr>
      </p:pic>
      <p:sp>
        <p:nvSpPr>
          <p:cNvPr id="6" name="Rectangle 5"/>
          <p:cNvSpPr/>
          <p:nvPr/>
        </p:nvSpPr>
        <p:spPr>
          <a:xfrm>
            <a:off x="878768" y="4255944"/>
            <a:ext cx="9091531" cy="923330"/>
          </a:xfrm>
          <a:prstGeom prst="rect">
            <a:avLst/>
          </a:prstGeom>
        </p:spPr>
        <p:txBody>
          <a:bodyPr wrap="square">
            <a:spAutoFit/>
          </a:bodyPr>
          <a:lstStyle/>
          <a:p>
            <a:r>
              <a:rPr lang="en-US" dirty="0" err="1"/>
              <a:t>Mirai</a:t>
            </a:r>
            <a:r>
              <a:rPr lang="en-US" dirty="0"/>
              <a:t> attack in the last quarter of 2016 was estimated to infect around 2.5 million devices connected to the Internet and launch distributed denial of service (</a:t>
            </a:r>
            <a:r>
              <a:rPr lang="en-US" dirty="0" err="1"/>
              <a:t>DDoS</a:t>
            </a:r>
            <a:r>
              <a:rPr lang="en-US" dirty="0"/>
              <a:t>) attack</a:t>
            </a:r>
          </a:p>
        </p:txBody>
      </p:sp>
    </p:spTree>
    <p:extLst>
      <p:ext uri="{BB962C8B-B14F-4D97-AF65-F5344CB8AC3E}">
        <p14:creationId xmlns:p14="http://schemas.microsoft.com/office/powerpoint/2010/main" val="3582990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5285"/>
          </a:xfrm>
        </p:spPr>
        <p:txBody>
          <a:bodyPr/>
          <a:lstStyle/>
          <a:p>
            <a:r>
              <a:rPr lang="en-US" dirty="0" err="1" smtClean="0"/>
              <a:t>Iot</a:t>
            </a:r>
            <a:r>
              <a:rPr lang="en-US" dirty="0" smtClean="0"/>
              <a:t> </a:t>
            </a:r>
            <a:r>
              <a:rPr lang="en-US" dirty="0" err="1" smtClean="0"/>
              <a:t>Architeture</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60071" y="753109"/>
            <a:ext cx="5227862" cy="5288253"/>
          </a:xfrm>
        </p:spPr>
      </p:pic>
      <p:sp>
        <p:nvSpPr>
          <p:cNvPr id="4" name="Footer Placeholder 3"/>
          <p:cNvSpPr>
            <a:spLocks noGrp="1"/>
          </p:cNvSpPr>
          <p:nvPr>
            <p:ph type="ftr" sz="quarter" idx="11"/>
          </p:nvPr>
        </p:nvSpPr>
        <p:spPr/>
        <p:txBody>
          <a:bodyPr/>
          <a:lstStyle/>
          <a:p>
            <a:r>
              <a:rPr lang="en-US" smtClean="0"/>
              <a:t>M. Ahmadi, 2020</a:t>
            </a:r>
            <a:endParaRPr lang="en-US"/>
          </a:p>
        </p:txBody>
      </p:sp>
      <p:sp>
        <p:nvSpPr>
          <p:cNvPr id="6" name="Rectangle 5"/>
          <p:cNvSpPr/>
          <p:nvPr/>
        </p:nvSpPr>
        <p:spPr>
          <a:xfrm>
            <a:off x="677334" y="1573713"/>
            <a:ext cx="6096000" cy="5078313"/>
          </a:xfrm>
          <a:prstGeom prst="rect">
            <a:avLst/>
          </a:prstGeom>
        </p:spPr>
        <p:txBody>
          <a:bodyPr>
            <a:spAutoFit/>
          </a:bodyPr>
          <a:lstStyle/>
          <a:p>
            <a:pPr algn="just"/>
            <a:r>
              <a:rPr lang="en-US" b="1" dirty="0"/>
              <a:t>Smart Cities</a:t>
            </a:r>
            <a:r>
              <a:rPr lang="en-US" dirty="0"/>
              <a:t>: Smart cities involve extensive use of emerging computation and communication resources for increasing the overall quality of life of the </a:t>
            </a:r>
            <a:r>
              <a:rPr lang="en-US" dirty="0" smtClean="0"/>
              <a:t>people. </a:t>
            </a:r>
            <a:r>
              <a:rPr lang="en-US" dirty="0"/>
              <a:t>It includes smart homes, smart trafﬁc </a:t>
            </a:r>
            <a:r>
              <a:rPr lang="en-US" dirty="0" smtClean="0"/>
              <a:t>management</a:t>
            </a:r>
            <a:r>
              <a:rPr lang="en-US" dirty="0"/>
              <a:t>, smart disaster management, smart utilities, etc</a:t>
            </a:r>
            <a:r>
              <a:rPr lang="en-US" dirty="0" smtClean="0"/>
              <a:t>.</a:t>
            </a:r>
          </a:p>
          <a:p>
            <a:pPr algn="just"/>
            <a:r>
              <a:rPr lang="en-US" b="1" dirty="0"/>
              <a:t>Smart Environment</a:t>
            </a:r>
            <a:r>
              <a:rPr lang="en-US" dirty="0"/>
              <a:t>: Smart environment includes various </a:t>
            </a:r>
            <a:r>
              <a:rPr lang="en-US" dirty="0" err="1"/>
              <a:t>IoT</a:t>
            </a:r>
            <a:r>
              <a:rPr lang="en-US" dirty="0"/>
              <a:t> applications such as ﬁre detection in forests, monitoring the level of snow in high altitude regions, preventing landslides, early detection of earth-quakes, pollution </a:t>
            </a:r>
            <a:r>
              <a:rPr lang="en-US" dirty="0" smtClean="0"/>
              <a:t>monitoring.</a:t>
            </a:r>
          </a:p>
          <a:p>
            <a:pPr algn="just"/>
            <a:r>
              <a:rPr lang="en-US" b="1" dirty="0"/>
              <a:t>Smart Metering and Smart </a:t>
            </a:r>
            <a:r>
              <a:rPr lang="en-US" b="1" dirty="0" err="1"/>
              <a:t>Grids</a:t>
            </a:r>
            <a:r>
              <a:rPr lang="en-US" dirty="0" err="1"/>
              <a:t>:smart</a:t>
            </a:r>
            <a:r>
              <a:rPr lang="en-US" dirty="0"/>
              <a:t> metering is smart grids, where the electricity consumption is measured and monitored. Smart metering may also be used to address the </a:t>
            </a:r>
            <a:r>
              <a:rPr lang="en-US" dirty="0" smtClean="0"/>
              <a:t>problem </a:t>
            </a:r>
            <a:r>
              <a:rPr lang="en-US" dirty="0"/>
              <a:t>of electricity </a:t>
            </a:r>
            <a:r>
              <a:rPr lang="en-US" dirty="0" smtClean="0"/>
              <a:t>theft</a:t>
            </a:r>
            <a:r>
              <a:rPr lang="fa-IR" dirty="0" smtClean="0"/>
              <a:t>.</a:t>
            </a:r>
            <a:r>
              <a:rPr lang="en-US" dirty="0" smtClean="0"/>
              <a:t> Monitoring </a:t>
            </a:r>
            <a:r>
              <a:rPr lang="en-US" dirty="0"/>
              <a:t>of water, oil and gas levels in storage tanks and cisterns.</a:t>
            </a:r>
          </a:p>
          <a:p>
            <a:endParaRPr lang="en-US" dirty="0" smtClean="0"/>
          </a:p>
          <a:p>
            <a:endParaRPr lang="en-US" dirty="0"/>
          </a:p>
        </p:txBody>
      </p:sp>
    </p:spTree>
    <p:extLst>
      <p:ext uri="{BB962C8B-B14F-4D97-AF65-F5344CB8AC3E}">
        <p14:creationId xmlns:p14="http://schemas.microsoft.com/office/powerpoint/2010/main" val="1058859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67508"/>
          </a:xfrm>
        </p:spPr>
        <p:txBody>
          <a:bodyPr/>
          <a:lstStyle/>
          <a:p>
            <a:r>
              <a:rPr lang="en-US" dirty="0" err="1"/>
              <a:t>Iot</a:t>
            </a:r>
            <a:r>
              <a:rPr lang="en-US" dirty="0"/>
              <a:t> </a:t>
            </a:r>
            <a:r>
              <a:rPr lang="en-US" dirty="0" err="1"/>
              <a:t>Architeture</a:t>
            </a:r>
            <a:endParaRPr lang="en-US" dirty="0"/>
          </a:p>
        </p:txBody>
      </p:sp>
      <p:sp>
        <p:nvSpPr>
          <p:cNvPr id="3" name="Content Placeholder 2"/>
          <p:cNvSpPr>
            <a:spLocks noGrp="1"/>
          </p:cNvSpPr>
          <p:nvPr>
            <p:ph idx="1"/>
          </p:nvPr>
        </p:nvSpPr>
        <p:spPr>
          <a:xfrm>
            <a:off x="677334" y="1565031"/>
            <a:ext cx="8596668" cy="4476331"/>
          </a:xfrm>
        </p:spPr>
        <p:txBody>
          <a:bodyPr/>
          <a:lstStyle/>
          <a:p>
            <a:pPr algn="just"/>
            <a:r>
              <a:rPr lang="en-US" b="1" dirty="0"/>
              <a:t>Security and Emergencies</a:t>
            </a:r>
            <a:r>
              <a:rPr lang="en-US" dirty="0" smtClean="0"/>
              <a:t>:</a:t>
            </a:r>
            <a:r>
              <a:rPr lang="fa-IR" dirty="0" smtClean="0"/>
              <a:t> </a:t>
            </a:r>
            <a:r>
              <a:rPr lang="en-US" dirty="0"/>
              <a:t>authorized people in restricted </a:t>
            </a:r>
            <a:r>
              <a:rPr lang="en-US" dirty="0" smtClean="0"/>
              <a:t>areas</a:t>
            </a:r>
            <a:r>
              <a:rPr lang="en-US" dirty="0"/>
              <a:t>, detection of leakage of hazardous gases in industrial </a:t>
            </a:r>
            <a:r>
              <a:rPr lang="en-US" dirty="0" smtClean="0"/>
              <a:t>areas</a:t>
            </a:r>
            <a:r>
              <a:rPr lang="en-US" dirty="0"/>
              <a:t>, Radiation levels can also be measured in the areas around nuclear power reactors or cellular base </a:t>
            </a:r>
            <a:r>
              <a:rPr lang="en-US" dirty="0" smtClean="0"/>
              <a:t>stations.</a:t>
            </a:r>
          </a:p>
          <a:p>
            <a:pPr algn="just"/>
            <a:r>
              <a:rPr lang="en-US" b="1" dirty="0"/>
              <a:t>Smart retail</a:t>
            </a:r>
            <a:r>
              <a:rPr lang="en-US" dirty="0"/>
              <a:t>: Various applications have been developed to monitor the storage conditions of the goods as they move along the supply chain. </a:t>
            </a:r>
            <a:r>
              <a:rPr lang="en-US" dirty="0" smtClean="0"/>
              <a:t>	</a:t>
            </a:r>
          </a:p>
          <a:p>
            <a:pPr algn="just"/>
            <a:r>
              <a:rPr lang="en-US" b="1" dirty="0"/>
              <a:t>Smart Agriculture and Animal Farming</a:t>
            </a:r>
            <a:r>
              <a:rPr lang="en-US" dirty="0"/>
              <a:t>: Smart agriculture includes monitoring soil moisture, </a:t>
            </a:r>
            <a:r>
              <a:rPr lang="en-US" dirty="0" smtClean="0"/>
              <a:t>controlling </a:t>
            </a:r>
            <a:r>
              <a:rPr lang="en-US" dirty="0"/>
              <a:t>micro-climate conditions, selective irrigation in dry zones, and controlling humidity and temperature</a:t>
            </a:r>
            <a:r>
              <a:rPr lang="en-US" dirty="0" smtClean="0"/>
              <a:t>.</a:t>
            </a:r>
          </a:p>
          <a:p>
            <a:pPr algn="just"/>
            <a:r>
              <a:rPr lang="en-US" b="1" dirty="0"/>
              <a:t>Home Automation</a:t>
            </a:r>
            <a:r>
              <a:rPr lang="en-US" dirty="0"/>
              <a:t>: Home automation is one of the most widely used and deployed </a:t>
            </a:r>
            <a:r>
              <a:rPr lang="en-US" dirty="0" err="1"/>
              <a:t>IoT</a:t>
            </a:r>
            <a:r>
              <a:rPr lang="en-US" dirty="0"/>
              <a:t> applications.</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312785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37846"/>
          </a:xfrm>
        </p:spPr>
        <p:txBody>
          <a:bodyPr/>
          <a:lstStyle/>
          <a:p>
            <a:r>
              <a:rPr lang="en-US" dirty="0" err="1" smtClean="0"/>
              <a:t>IoT</a:t>
            </a:r>
            <a:r>
              <a:rPr lang="en-US" dirty="0" smtClean="0"/>
              <a:t> Security  </a:t>
            </a:r>
            <a:r>
              <a:rPr lang="en-US" dirty="0" err="1" smtClean="0"/>
              <a:t>Architeture</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05173" y="1419219"/>
            <a:ext cx="7450190" cy="4622143"/>
          </a:xfrm>
        </p:spPr>
      </p:pic>
      <p:sp>
        <p:nvSpPr>
          <p:cNvPr id="4" name="Footer Placeholder 3"/>
          <p:cNvSpPr>
            <a:spLocks noGrp="1"/>
          </p:cNvSpPr>
          <p:nvPr>
            <p:ph type="ftr" sz="quarter" idx="11"/>
          </p:nvPr>
        </p:nvSpPr>
        <p:spPr/>
        <p:txBody>
          <a:bodyPr/>
          <a:lstStyle/>
          <a:p>
            <a:r>
              <a:rPr lang="en-US" smtClean="0"/>
              <a:t>M. Ahmadi, 2020</a:t>
            </a:r>
            <a:endParaRPr lang="en-US"/>
          </a:p>
        </p:txBody>
      </p:sp>
      <p:sp>
        <p:nvSpPr>
          <p:cNvPr id="6" name="Rectangle 5"/>
          <p:cNvSpPr/>
          <p:nvPr/>
        </p:nvSpPr>
        <p:spPr>
          <a:xfrm>
            <a:off x="146539" y="1916613"/>
            <a:ext cx="3396761" cy="2308324"/>
          </a:xfrm>
          <a:prstGeom prst="rect">
            <a:avLst/>
          </a:prstGeom>
        </p:spPr>
        <p:txBody>
          <a:bodyPr wrap="square">
            <a:spAutoFit/>
          </a:bodyPr>
          <a:lstStyle/>
          <a:p>
            <a:pPr algn="just"/>
            <a:r>
              <a:rPr lang="en-US" dirty="0">
                <a:solidFill>
                  <a:srgbClr val="000000"/>
                </a:solidFill>
                <a:latin typeface="JKKIG J+ Gulliver"/>
              </a:rPr>
              <a:t>Due to the diversity of the devices and multitude of </a:t>
            </a:r>
            <a:r>
              <a:rPr lang="en-US" dirty="0" smtClean="0">
                <a:solidFill>
                  <a:srgbClr val="000000"/>
                </a:solidFill>
                <a:latin typeface="JKKIG J+ Gulliver"/>
              </a:rPr>
              <a:t>communication </a:t>
            </a:r>
            <a:r>
              <a:rPr lang="en-US" dirty="0">
                <a:solidFill>
                  <a:srgbClr val="000000"/>
                </a:solidFill>
                <a:latin typeface="JKKIG J+ Gulliver"/>
              </a:rPr>
              <a:t>protocols in an </a:t>
            </a:r>
            <a:r>
              <a:rPr lang="en-US" dirty="0" err="1">
                <a:solidFill>
                  <a:srgbClr val="000000"/>
                </a:solidFill>
                <a:latin typeface="JKKIG J+ Gulliver"/>
              </a:rPr>
              <a:t>IoT</a:t>
            </a:r>
            <a:r>
              <a:rPr lang="en-US" dirty="0">
                <a:solidFill>
                  <a:srgbClr val="000000"/>
                </a:solidFill>
                <a:latin typeface="JKKIG J+ Gulliver"/>
              </a:rPr>
              <a:t> systems, and also various interfaces and services offered, it is not suitable to implement security </a:t>
            </a:r>
            <a:r>
              <a:rPr lang="en-US" dirty="0" smtClean="0">
                <a:solidFill>
                  <a:srgbClr val="000000"/>
                </a:solidFill>
                <a:latin typeface="JKKIG J+ Gulliver"/>
              </a:rPr>
              <a:t>mitigation </a:t>
            </a:r>
            <a:r>
              <a:rPr lang="en-US" dirty="0">
                <a:solidFill>
                  <a:srgbClr val="000000"/>
                </a:solidFill>
                <a:latin typeface="JKKIG J+ Gulliver"/>
              </a:rPr>
              <a:t>based on the traditional IT network solutions. </a:t>
            </a:r>
            <a:endParaRPr lang="en-US" dirty="0"/>
          </a:p>
        </p:txBody>
      </p:sp>
    </p:spTree>
    <p:extLst>
      <p:ext uri="{BB962C8B-B14F-4D97-AF65-F5344CB8AC3E}">
        <p14:creationId xmlns:p14="http://schemas.microsoft.com/office/powerpoint/2010/main" val="2219900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attacks on </a:t>
            </a:r>
            <a:r>
              <a:rPr lang="en-US" dirty="0" err="1" smtClean="0"/>
              <a:t>IoT</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8518" y="2171700"/>
            <a:ext cx="9902127" cy="4343038"/>
          </a:xfrm>
        </p:spPr>
      </p:pic>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2928394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1131"/>
          </a:xfrm>
        </p:spPr>
        <p:txBody>
          <a:bodyPr/>
          <a:lstStyle/>
          <a:p>
            <a:r>
              <a:rPr lang="en-US" dirty="0" smtClean="0"/>
              <a:t>Security Issues at Sensing </a:t>
            </a:r>
            <a:r>
              <a:rPr lang="en-US" dirty="0"/>
              <a:t>L</a:t>
            </a:r>
            <a:r>
              <a:rPr lang="en-US" dirty="0" smtClean="0"/>
              <a:t>ayer</a:t>
            </a:r>
            <a:endParaRPr lang="en-US" dirty="0"/>
          </a:p>
        </p:txBody>
      </p:sp>
      <p:sp>
        <p:nvSpPr>
          <p:cNvPr id="3" name="Content Placeholder 2"/>
          <p:cNvSpPr>
            <a:spLocks noGrp="1"/>
          </p:cNvSpPr>
          <p:nvPr>
            <p:ph idx="1"/>
          </p:nvPr>
        </p:nvSpPr>
        <p:spPr>
          <a:xfrm>
            <a:off x="677334" y="1670538"/>
            <a:ext cx="6919220" cy="4370824"/>
          </a:xfrm>
        </p:spPr>
        <p:txBody>
          <a:bodyPr>
            <a:normAutofit/>
          </a:bodyPr>
          <a:lstStyle/>
          <a:p>
            <a:pPr algn="just"/>
            <a:r>
              <a:rPr lang="en-US" b="1" dirty="0" smtClean="0"/>
              <a:t>Node capturing</a:t>
            </a:r>
            <a:r>
              <a:rPr lang="en-US" dirty="0" smtClean="0"/>
              <a:t>: The </a:t>
            </a:r>
            <a:r>
              <a:rPr lang="en-US" dirty="0"/>
              <a:t>attackers may try to capture or </a:t>
            </a:r>
            <a:r>
              <a:rPr lang="en-US" dirty="0" smtClean="0"/>
              <a:t>replace the </a:t>
            </a:r>
            <a:r>
              <a:rPr lang="en-US" dirty="0"/>
              <a:t>node in the </a:t>
            </a:r>
            <a:r>
              <a:rPr lang="en-US" dirty="0" err="1"/>
              <a:t>IoT</a:t>
            </a:r>
            <a:r>
              <a:rPr lang="en-US" dirty="0"/>
              <a:t> system with a malicious node. </a:t>
            </a:r>
            <a:r>
              <a:rPr lang="en-US" dirty="0" smtClean="0"/>
              <a:t>The new </a:t>
            </a:r>
            <a:r>
              <a:rPr lang="en-US" dirty="0"/>
              <a:t>node may appear to be the part of the system but </a:t>
            </a:r>
            <a:r>
              <a:rPr lang="en-US" dirty="0" smtClean="0"/>
              <a:t>is controlled </a:t>
            </a:r>
            <a:r>
              <a:rPr lang="en-US" dirty="0"/>
              <a:t>by the attacker. This may lead to </a:t>
            </a:r>
            <a:r>
              <a:rPr lang="en-US" dirty="0" smtClean="0"/>
              <a:t>compromising the </a:t>
            </a:r>
            <a:r>
              <a:rPr lang="en-US" dirty="0"/>
              <a:t>security of the complete </a:t>
            </a:r>
            <a:r>
              <a:rPr lang="en-US" dirty="0" err="1"/>
              <a:t>IoT</a:t>
            </a:r>
            <a:r>
              <a:rPr lang="en-US" dirty="0"/>
              <a:t> </a:t>
            </a:r>
            <a:r>
              <a:rPr lang="en-US" dirty="0" smtClean="0"/>
              <a:t>application.</a:t>
            </a:r>
          </a:p>
          <a:p>
            <a:pPr algn="just"/>
            <a:r>
              <a:rPr lang="en-US" b="1" dirty="0"/>
              <a:t>Malicious Code Injection Attack: </a:t>
            </a:r>
            <a:r>
              <a:rPr lang="en-US" dirty="0"/>
              <a:t>The attack </a:t>
            </a:r>
            <a:r>
              <a:rPr lang="en-US" dirty="0" smtClean="0"/>
              <a:t>involves the </a:t>
            </a:r>
            <a:r>
              <a:rPr lang="en-US" dirty="0"/>
              <a:t>attacker injecting some malicious code in the </a:t>
            </a:r>
            <a:r>
              <a:rPr lang="en-US" dirty="0" smtClean="0"/>
              <a:t>memory of </a:t>
            </a:r>
            <a:r>
              <a:rPr lang="en-US" dirty="0"/>
              <a:t>the node. Generally, the </a:t>
            </a:r>
            <a:r>
              <a:rPr lang="en-US" dirty="0" err="1"/>
              <a:t>rmware</a:t>
            </a:r>
            <a:r>
              <a:rPr lang="en-US" dirty="0"/>
              <a:t> or </a:t>
            </a:r>
            <a:r>
              <a:rPr lang="en-US" dirty="0" smtClean="0"/>
              <a:t>software of </a:t>
            </a:r>
            <a:r>
              <a:rPr lang="en-US" dirty="0" err="1"/>
              <a:t>IoT</a:t>
            </a:r>
            <a:r>
              <a:rPr lang="en-US" dirty="0"/>
              <a:t> nodes are upgraded on the air, and this gives </a:t>
            </a:r>
            <a:r>
              <a:rPr lang="en-US" dirty="0" smtClean="0"/>
              <a:t>a gateway </a:t>
            </a:r>
            <a:r>
              <a:rPr lang="en-US" dirty="0"/>
              <a:t>to the attackers to inject malicious code. </a:t>
            </a:r>
            <a:r>
              <a:rPr lang="en-US" dirty="0" smtClean="0"/>
              <a:t>Using such </a:t>
            </a:r>
            <a:r>
              <a:rPr lang="en-US" dirty="0"/>
              <a:t>malicious code, the attackers may force the </a:t>
            </a:r>
            <a:r>
              <a:rPr lang="en-US" dirty="0" smtClean="0"/>
              <a:t>nodes to </a:t>
            </a:r>
            <a:r>
              <a:rPr lang="en-US" dirty="0"/>
              <a:t>perform some unintended functions or may even </a:t>
            </a:r>
            <a:r>
              <a:rPr lang="en-US" dirty="0" smtClean="0"/>
              <a:t>try to </a:t>
            </a:r>
            <a:r>
              <a:rPr lang="en-US" dirty="0"/>
              <a:t>access the complete </a:t>
            </a:r>
            <a:r>
              <a:rPr lang="en-US" dirty="0" err="1"/>
              <a:t>IoT</a:t>
            </a:r>
            <a:r>
              <a:rPr lang="en-US" dirty="0"/>
              <a:t> system.</a:t>
            </a:r>
            <a:endParaRPr lang="en-US" b="1" dirty="0"/>
          </a:p>
        </p:txBody>
      </p:sp>
      <p:sp>
        <p:nvSpPr>
          <p:cNvPr id="4" name="Footer Placeholder 3"/>
          <p:cNvSpPr>
            <a:spLocks noGrp="1"/>
          </p:cNvSpPr>
          <p:nvPr>
            <p:ph type="ftr" sz="quarter" idx="11"/>
          </p:nvPr>
        </p:nvSpPr>
        <p:spPr/>
        <p:txBody>
          <a:bodyPr/>
          <a:lstStyle/>
          <a:p>
            <a:r>
              <a:rPr lang="en-US" smtClean="0"/>
              <a:t>M. Ahmadi, 2020</a:t>
            </a:r>
            <a:endParaRPr lang="en-US"/>
          </a:p>
        </p:txBody>
      </p:sp>
      <p:sp>
        <p:nvSpPr>
          <p:cNvPr id="5" name="Rectangle 4"/>
          <p:cNvSpPr/>
          <p:nvPr/>
        </p:nvSpPr>
        <p:spPr>
          <a:xfrm>
            <a:off x="7737230" y="1494692"/>
            <a:ext cx="2593731" cy="4247317"/>
          </a:xfrm>
          <a:prstGeom prst="rect">
            <a:avLst/>
          </a:prstGeom>
          <a:solidFill>
            <a:schemeClr val="accent2">
              <a:lumMod val="40000"/>
              <a:lumOff val="60000"/>
            </a:schemeClr>
          </a:solidFill>
        </p:spPr>
        <p:txBody>
          <a:bodyPr wrap="square">
            <a:spAutoFit/>
          </a:bodyPr>
          <a:lstStyle/>
          <a:p>
            <a:pPr algn="just"/>
            <a:r>
              <a:rPr lang="en-US" dirty="0"/>
              <a:t>There are various kinds of sensors for sensing different kinds of data, e.g., ultrasonic sensors, camera sensors, smoke detection sensors, temperature and humidity sensors, etc. There can be mechanical, electrical, electronic or chemical sensors used to sense the physical environment.</a:t>
            </a:r>
          </a:p>
        </p:txBody>
      </p:sp>
    </p:spTree>
    <p:extLst>
      <p:ext uri="{BB962C8B-B14F-4D97-AF65-F5344CB8AC3E}">
        <p14:creationId xmlns:p14="http://schemas.microsoft.com/office/powerpoint/2010/main" val="314391994"/>
      </p:ext>
    </p:extLst>
  </p:cSld>
  <p:clrMapOvr>
    <a:masterClrMapping/>
  </p:clrMapOvr>
</p:sld>
</file>

<file path=ppt/theme/theme1.xml><?xml version="1.0" encoding="utf-8"?>
<a:theme xmlns:a="http://schemas.openxmlformats.org/drawingml/2006/main" name="Fac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112937</TotalTime>
  <Words>3894</Words>
  <Application>Microsoft Office PowerPoint</Application>
  <PresentationFormat>Widescreen</PresentationFormat>
  <Paragraphs>145</Paragraphs>
  <Slides>32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JKKIG J+ Gulliver</vt:lpstr>
      <vt:lpstr>Tahoma</vt:lpstr>
      <vt:lpstr>Times New Roman</vt:lpstr>
      <vt:lpstr>TimesLTStd-Roman</vt:lpstr>
      <vt:lpstr>Trebuchet MS</vt:lpstr>
      <vt:lpstr>Wingdings 3</vt:lpstr>
      <vt:lpstr>Facet</vt:lpstr>
      <vt:lpstr>IoT Security</vt:lpstr>
      <vt:lpstr>Rererences</vt:lpstr>
      <vt:lpstr>IoT Security</vt:lpstr>
      <vt:lpstr>IoT Security</vt:lpstr>
      <vt:lpstr>Iot Architeture</vt:lpstr>
      <vt:lpstr>Iot Architeture</vt:lpstr>
      <vt:lpstr>IoT Security  Architeture</vt:lpstr>
      <vt:lpstr>Types of attacks on IoT</vt:lpstr>
      <vt:lpstr>Security Issues at Sensing Layer</vt:lpstr>
      <vt:lpstr>Security Issues at Sensing Layer</vt:lpstr>
      <vt:lpstr>Security Issues at Sensing Layer</vt:lpstr>
      <vt:lpstr>Security Issues at Network Layer</vt:lpstr>
      <vt:lpstr>Security Issues at Network Layer</vt:lpstr>
      <vt:lpstr>Security Issues at Network Layer</vt:lpstr>
      <vt:lpstr>Security Issues at Middleware Layer</vt:lpstr>
      <vt:lpstr>Security Issues at Middleware Layer</vt:lpstr>
      <vt:lpstr>Security Issues at Gateway Layer</vt:lpstr>
      <vt:lpstr>Security Issues at Gateway Layer</vt:lpstr>
      <vt:lpstr>Security Issues at  Application Layer</vt:lpstr>
      <vt:lpstr>Security Issues at  Application Layer</vt:lpstr>
      <vt:lpstr>Significant Improvements and Enhancements </vt:lpstr>
      <vt:lpstr>Significant Improvements and Enhancements </vt:lpstr>
      <vt:lpstr>Various Techniques and Approaches for Securing IoT Environments</vt:lpstr>
      <vt:lpstr>IoT SECURITY USING BLOCKCHAIN</vt:lpstr>
      <vt:lpstr>BENEFITS OF BLOCKCHAIN IN IoT</vt:lpstr>
      <vt:lpstr>IoT SECURITY USING FOG COMPUTING</vt:lpstr>
      <vt:lpstr>IoT SECURITY USING FOG COMPUTING</vt:lpstr>
      <vt:lpstr>IoT SECURITY USING FOG COMPUTING</vt:lpstr>
      <vt:lpstr>SOLUTIONS PROVIDED BY ML TO OVERCOME SECURITY THREATS</vt:lpstr>
      <vt:lpstr>SOLUTIONS PROVIDED BY ML TO OVERCOME SECURITY THREATS</vt:lpstr>
      <vt:lpstr>IoT SECURITY USING EDGE COMPUTING</vt:lpstr>
      <vt:lpstr>IoT SECURITY USING EDGE COMPUTING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of things</dc:title>
  <dc:creator>star</dc:creator>
  <cp:lastModifiedBy>star</cp:lastModifiedBy>
  <cp:revision>1103</cp:revision>
  <dcterms:created xsi:type="dcterms:W3CDTF">2020-09-18T06:43:52Z</dcterms:created>
  <dcterms:modified xsi:type="dcterms:W3CDTF">2022-01-05T11:22:12Z</dcterms:modified>
</cp:coreProperties>
</file>