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8"/>
  </p:notesMasterIdLst>
  <p:sldIdLst>
    <p:sldId id="256" r:id="rId2"/>
    <p:sldId id="257" r:id="rId3"/>
    <p:sldId id="259" r:id="rId4"/>
    <p:sldId id="301" r:id="rId5"/>
    <p:sldId id="302" r:id="rId6"/>
    <p:sldId id="260" r:id="rId7"/>
    <p:sldId id="261" r:id="rId8"/>
    <p:sldId id="272" r:id="rId9"/>
    <p:sldId id="273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4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12/8/2024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12/8/2024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12/8/2024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7/978-981-10-5861-5_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sco.com/c/en/us/solutions/internet-of-things/iot-kinetic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pPr algn="ctr"/>
            <a:r>
              <a:rPr lang="en-US" dirty="0" err="1" smtClean="0"/>
              <a:t>IoT</a:t>
            </a:r>
            <a:r>
              <a:rPr lang="en-US" dirty="0" smtClean="0"/>
              <a:t> Platforms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06287"/>
            <a:ext cx="8596668" cy="4735076"/>
          </a:xfrm>
        </p:spPr>
        <p:txBody>
          <a:bodyPr/>
          <a:lstStyle/>
          <a:p>
            <a:pPr algn="just"/>
            <a:r>
              <a:rPr lang="en-US" dirty="0"/>
              <a:t>FIWARE is funded by the European </a:t>
            </a:r>
            <a:r>
              <a:rPr lang="en-US" dirty="0" smtClean="0"/>
              <a:t>Union and </a:t>
            </a:r>
            <a:r>
              <a:rPr lang="en-US" dirty="0"/>
              <a:t>the European Commission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provides an enhanced </a:t>
            </a:r>
            <a:r>
              <a:rPr lang="en-US" dirty="0" smtClean="0"/>
              <a:t>OpenStack-based cloud.</a:t>
            </a:r>
          </a:p>
          <a:p>
            <a:pPr algn="just"/>
            <a:r>
              <a:rPr lang="en-US" dirty="0"/>
              <a:t>Devices can </a:t>
            </a:r>
            <a:r>
              <a:rPr lang="en-US" dirty="0" smtClean="0"/>
              <a:t>communicate directly </a:t>
            </a:r>
            <a:r>
              <a:rPr lang="en-US" dirty="0"/>
              <a:t>with the </a:t>
            </a:r>
            <a:r>
              <a:rPr lang="en-US" dirty="0" err="1"/>
              <a:t>IoT</a:t>
            </a:r>
            <a:r>
              <a:rPr lang="en-US" dirty="0"/>
              <a:t> Back-End or via a </a:t>
            </a:r>
            <a:r>
              <a:rPr lang="en-US" dirty="0" smtClean="0"/>
              <a:t>Gateway.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Edge represents </a:t>
            </a:r>
            <a:r>
              <a:rPr lang="en-US" dirty="0"/>
              <a:t>the </a:t>
            </a:r>
            <a:r>
              <a:rPr lang="en-US" dirty="0" smtClean="0"/>
              <a:t>Gateway</a:t>
            </a:r>
          </a:p>
          <a:p>
            <a:pPr algn="just"/>
            <a:r>
              <a:rPr lang="en-US" dirty="0"/>
              <a:t>The </a:t>
            </a:r>
            <a:r>
              <a:rPr lang="en-US" dirty="0" err="1"/>
              <a:t>IoT</a:t>
            </a:r>
            <a:r>
              <a:rPr lang="en-US" dirty="0"/>
              <a:t> Back-End and </a:t>
            </a:r>
            <a:r>
              <a:rPr lang="en-US" dirty="0" smtClean="0"/>
              <a:t>the Data </a:t>
            </a:r>
            <a:r>
              <a:rPr lang="en-US" dirty="0"/>
              <a:t>Context Broker provide the main functionality of FIWARE, and therefore </a:t>
            </a:r>
            <a:r>
              <a:rPr lang="en-US" dirty="0" smtClean="0"/>
              <a:t>they are </a:t>
            </a:r>
            <a:r>
              <a:rPr lang="en-US" dirty="0"/>
              <a:t>encapsulated by our </a:t>
            </a:r>
            <a:r>
              <a:rPr lang="en-US" dirty="0" err="1"/>
              <a:t>IoT</a:t>
            </a:r>
            <a:r>
              <a:rPr lang="en-US" dirty="0"/>
              <a:t> Integration Middleware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523" y="4046309"/>
            <a:ext cx="4410891" cy="162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03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FiWARE</a:t>
            </a:r>
            <a:r>
              <a:rPr lang="en-US" dirty="0" smtClean="0"/>
              <a:t> </a:t>
            </a:r>
            <a:r>
              <a:rPr lang="en-US" dirty="0" err="1" smtClean="0"/>
              <a:t>refrence</a:t>
            </a:r>
            <a:r>
              <a:rPr lang="en-US" dirty="0" smtClean="0"/>
              <a:t> </a:t>
            </a:r>
            <a:r>
              <a:rPr lang="en-US" dirty="0" err="1" smtClean="0"/>
              <a:t>architeture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02" y="1111379"/>
            <a:ext cx="6648480" cy="54551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9936" y="1901371"/>
            <a:ext cx="3904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City Platform as a </a:t>
            </a:r>
            <a:r>
              <a:rPr lang="en-US" dirty="0" smtClean="0"/>
              <a:t>Service</a:t>
            </a:r>
          </a:p>
          <a:p>
            <a:endParaRPr lang="en-US" dirty="0" smtClean="0"/>
          </a:p>
          <a:p>
            <a:r>
              <a:rPr lang="en-US" dirty="0"/>
              <a:t>Urban water management scenario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 automated deriving scenario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12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Fiware</a:t>
            </a:r>
            <a:r>
              <a:rPr lang="en-US" dirty="0" smtClean="0"/>
              <a:t> sample cases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5" y="1334277"/>
            <a:ext cx="6201269" cy="537443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903" y="1627726"/>
            <a:ext cx="5788197" cy="471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5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OpenMTC</a:t>
            </a:r>
            <a:r>
              <a:rPr lang="en-US" dirty="0" smtClean="0"/>
              <a:t> 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613778"/>
          </a:xfrm>
        </p:spPr>
        <p:txBody>
          <a:bodyPr/>
          <a:lstStyle/>
          <a:p>
            <a:pPr algn="just"/>
            <a:r>
              <a:rPr lang="en-US" dirty="0" smtClean="0"/>
              <a:t>OpenMTC7 </a:t>
            </a:r>
            <a:r>
              <a:rPr lang="en-US" dirty="0"/>
              <a:t>is an open-source, </a:t>
            </a:r>
            <a:r>
              <a:rPr lang="en-US" dirty="0" smtClean="0"/>
              <a:t>cloud-enabled </a:t>
            </a:r>
            <a:r>
              <a:rPr lang="en-US" dirty="0" err="1" smtClean="0"/>
              <a:t>IoT</a:t>
            </a:r>
            <a:r>
              <a:rPr lang="en-US" dirty="0" smtClean="0"/>
              <a:t> platform.</a:t>
            </a:r>
          </a:p>
          <a:p>
            <a:pPr algn="just"/>
            <a:r>
              <a:rPr lang="en-US" dirty="0" err="1"/>
              <a:t>OpenMTC</a:t>
            </a:r>
            <a:r>
              <a:rPr lang="en-US" dirty="0"/>
              <a:t> </a:t>
            </a:r>
            <a:r>
              <a:rPr lang="en-US" dirty="0" smtClean="0"/>
              <a:t>is composed </a:t>
            </a:r>
            <a:r>
              <a:rPr lang="en-US" dirty="0"/>
              <a:t>of the following components: The Front- and Back-End, the Sensors </a:t>
            </a:r>
            <a:r>
              <a:rPr lang="en-US" dirty="0" smtClean="0"/>
              <a:t>and Actuators component </a:t>
            </a:r>
            <a:r>
              <a:rPr lang="en-US" dirty="0"/>
              <a:t>beneath the Front-End, the connectivity between the Front- </a:t>
            </a:r>
            <a:r>
              <a:rPr lang="en-US" dirty="0" smtClean="0"/>
              <a:t>and Back-End</a:t>
            </a:r>
            <a:r>
              <a:rPr lang="en-US" dirty="0"/>
              <a:t>, Applications positioned on top of the Back-End and on the right </a:t>
            </a:r>
            <a:r>
              <a:rPr lang="en-US" dirty="0" smtClean="0"/>
              <a:t>side of </a:t>
            </a:r>
            <a:r>
              <a:rPr lang="en-US" dirty="0"/>
              <a:t>the </a:t>
            </a:r>
            <a:r>
              <a:rPr lang="en-US" dirty="0" smtClean="0"/>
              <a:t>Front-End</a:t>
            </a:r>
          </a:p>
          <a:p>
            <a:pPr algn="just"/>
            <a:r>
              <a:rPr lang="en-US" dirty="0" smtClean="0"/>
              <a:t>Mobile tracking system, Forest fire detection, smart city, and ECG monitoring</a:t>
            </a:r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14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OpenMTC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042" y="93306"/>
            <a:ext cx="6947522" cy="676469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52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79" y="0"/>
            <a:ext cx="8596668" cy="1320800"/>
          </a:xfrm>
        </p:spPr>
        <p:txBody>
          <a:bodyPr/>
          <a:lstStyle/>
          <a:p>
            <a:r>
              <a:rPr lang="en-US" dirty="0" err="1"/>
              <a:t>SiteWhere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131" y="214604"/>
            <a:ext cx="8453869" cy="611244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4964" y="660400"/>
            <a:ext cx="393452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/>
              <a:t>SiteWhere</a:t>
            </a:r>
            <a:r>
              <a:rPr lang="en-US" dirty="0"/>
              <a:t> is an open-source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platform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Connectivity: </a:t>
            </a:r>
            <a:r>
              <a:rPr lang="en-US" dirty="0" err="1"/>
              <a:t>SiteWhere</a:t>
            </a:r>
            <a:r>
              <a:rPr lang="en-US" dirty="0"/>
              <a:t> supports various </a:t>
            </a:r>
            <a:r>
              <a:rPr lang="en-US" dirty="0" err="1"/>
              <a:t>IoT</a:t>
            </a:r>
            <a:r>
              <a:rPr lang="en-US" dirty="0"/>
              <a:t> protocols such as Restful, MQTT, AMQP, Stomp, </a:t>
            </a:r>
            <a:r>
              <a:rPr lang="en-US" dirty="0" err="1"/>
              <a:t>CoAP</a:t>
            </a:r>
            <a:r>
              <a:rPr lang="en-US" dirty="0"/>
              <a:t>, Socket, and Web Socket. </a:t>
            </a:r>
            <a:endParaRPr lang="fa-I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Device </a:t>
            </a:r>
            <a:r>
              <a:rPr lang="en-US" dirty="0"/>
              <a:t>management: </a:t>
            </a:r>
            <a:r>
              <a:rPr lang="en-US" dirty="0" err="1"/>
              <a:t>SiteWhere</a:t>
            </a:r>
            <a:r>
              <a:rPr lang="en-US" dirty="0"/>
              <a:t> provides device specifications, device groups, asset assignment and comprehensive administration GUI. </a:t>
            </a:r>
            <a:endParaRPr lang="fa-I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storage and visualization: </a:t>
            </a:r>
            <a:r>
              <a:rPr lang="en-US" dirty="0" err="1"/>
              <a:t>SiteWhere</a:t>
            </a:r>
            <a:r>
              <a:rPr lang="en-US" dirty="0"/>
              <a:t> support various databases such as MongoDB, </a:t>
            </a:r>
            <a:r>
              <a:rPr lang="en-US" dirty="0" err="1"/>
              <a:t>HBase</a:t>
            </a:r>
            <a:r>
              <a:rPr lang="en-US" dirty="0"/>
              <a:t>, and </a:t>
            </a:r>
            <a:r>
              <a:rPr lang="en-US" dirty="0" err="1"/>
              <a:t>InfluxDB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Analytics: can be obtained by integrating </a:t>
            </a:r>
            <a:r>
              <a:rPr lang="en-US" dirty="0" err="1"/>
              <a:t>SiteWhere</a:t>
            </a:r>
            <a:r>
              <a:rPr lang="en-US" dirty="0"/>
              <a:t> with a Siddhi software engine for Complex Event Processing (CEP) and Apache Spark.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89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705" y="68425"/>
            <a:ext cx="8596668" cy="1320800"/>
          </a:xfrm>
        </p:spPr>
        <p:txBody>
          <a:bodyPr/>
          <a:lstStyle/>
          <a:p>
            <a:r>
              <a:rPr lang="en-US" dirty="0" err="1"/>
              <a:t>Webinos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5577"/>
            <a:ext cx="8596668" cy="4585786"/>
          </a:xfrm>
        </p:spPr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dirty="0" err="1" smtClean="0"/>
              <a:t>Webinos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an open-source middleware for </a:t>
            </a:r>
            <a:r>
              <a:rPr lang="en-US" dirty="0" smtClean="0"/>
              <a:t>the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and mobile devices, sponsored by the European Union FP7 project.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aim </a:t>
            </a:r>
            <a:r>
              <a:rPr lang="en-US" dirty="0" smtClean="0"/>
              <a:t>of </a:t>
            </a:r>
            <a:r>
              <a:rPr lang="en-US" dirty="0" err="1" smtClean="0"/>
              <a:t>Webinos</a:t>
            </a:r>
            <a:r>
              <a:rPr lang="en-US" dirty="0" smtClean="0"/>
              <a:t> </a:t>
            </a:r>
            <a:r>
              <a:rPr lang="en-US" dirty="0"/>
              <a:t>is to provide a secure framework for personal devices to communicate </a:t>
            </a:r>
            <a:r>
              <a:rPr lang="en-US" dirty="0" smtClean="0"/>
              <a:t>and for </a:t>
            </a:r>
            <a:r>
              <a:rPr lang="en-US" dirty="0"/>
              <a:t>individuals to publish data to third-parties and to other </a:t>
            </a:r>
            <a:r>
              <a:rPr lang="en-US" dirty="0" smtClean="0"/>
              <a:t>individuals.</a:t>
            </a:r>
          </a:p>
          <a:p>
            <a:pPr algn="just"/>
            <a:r>
              <a:rPr lang="en-US" dirty="0"/>
              <a:t>The main components of the </a:t>
            </a:r>
            <a:r>
              <a:rPr lang="en-US" dirty="0" err="1"/>
              <a:t>Webinos</a:t>
            </a:r>
            <a:r>
              <a:rPr lang="en-US" dirty="0"/>
              <a:t> architecture are the </a:t>
            </a:r>
            <a:r>
              <a:rPr lang="en-US" dirty="0" smtClean="0"/>
              <a:t>Personal Zone </a:t>
            </a:r>
            <a:r>
              <a:rPr lang="en-US" dirty="0"/>
              <a:t>Hub (PZH), and the Personal Zone Proxy (PZP). </a:t>
            </a:r>
            <a:endParaRPr lang="en-US" dirty="0" smtClean="0"/>
          </a:p>
          <a:p>
            <a:pPr lvl="1" algn="just"/>
            <a:r>
              <a:rPr lang="en-US" dirty="0" smtClean="0"/>
              <a:t>The </a:t>
            </a:r>
            <a:r>
              <a:rPr lang="en-US" dirty="0"/>
              <a:t>PZH provides the </a:t>
            </a:r>
            <a:r>
              <a:rPr lang="en-US" dirty="0" smtClean="0"/>
              <a:t>Gateway, where </a:t>
            </a:r>
            <a:r>
              <a:rPr lang="en-US" dirty="0"/>
              <a:t>each Device connects to. </a:t>
            </a:r>
            <a:r>
              <a:rPr lang="en-US" dirty="0" smtClean="0"/>
              <a:t>The </a:t>
            </a:r>
            <a:r>
              <a:rPr lang="en-US" dirty="0"/>
              <a:t>PZH also provides local </a:t>
            </a:r>
            <a:r>
              <a:rPr lang="en-US" dirty="0" smtClean="0"/>
              <a:t>communications between </a:t>
            </a:r>
            <a:r>
              <a:rPr lang="en-US" dirty="0"/>
              <a:t>devices by acting as a messaging </a:t>
            </a:r>
            <a:r>
              <a:rPr lang="en-US" dirty="0" smtClean="0"/>
              <a:t>hub.</a:t>
            </a:r>
          </a:p>
          <a:p>
            <a:pPr lvl="1" algn="just"/>
            <a:r>
              <a:rPr lang="en-US" dirty="0"/>
              <a:t>T</a:t>
            </a:r>
            <a:r>
              <a:rPr lang="en-US" dirty="0" smtClean="0"/>
              <a:t>he PZP, that </a:t>
            </a:r>
            <a:r>
              <a:rPr lang="en-US" dirty="0"/>
              <a:t>aggregates sensor data and actuator commands and communicates with the PZH.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38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26" y="105747"/>
            <a:ext cx="8596668" cy="1320800"/>
          </a:xfrm>
        </p:spPr>
        <p:txBody>
          <a:bodyPr/>
          <a:lstStyle/>
          <a:p>
            <a:r>
              <a:rPr lang="en-US" dirty="0" err="1" smtClean="0"/>
              <a:t>Webinos</a:t>
            </a:r>
            <a:r>
              <a:rPr lang="en-US" dirty="0" smtClean="0"/>
              <a:t> </a:t>
            </a:r>
            <a:r>
              <a:rPr lang="en-US" dirty="0" err="1" smtClean="0"/>
              <a:t>Architeture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59" y="186612"/>
            <a:ext cx="7659742" cy="667138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77334" y="1005972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505050"/>
                </a:solidFill>
                <a:latin typeface="NexusSerif"/>
              </a:rPr>
              <a:t>Smart </a:t>
            </a:r>
            <a:r>
              <a:rPr lang="en-US" dirty="0" smtClean="0">
                <a:solidFill>
                  <a:srgbClr val="505050"/>
                </a:solidFill>
                <a:latin typeface="NexusSerif"/>
              </a:rPr>
              <a:t>city</a:t>
            </a:r>
          </a:p>
          <a:p>
            <a:endParaRPr lang="en-US" b="0" i="0" dirty="0">
              <a:solidFill>
                <a:srgbClr val="505050"/>
              </a:solidFill>
              <a:effectLst/>
              <a:latin typeface="NexusSerif"/>
            </a:endParaRPr>
          </a:p>
        </p:txBody>
      </p:sp>
    </p:spTree>
    <p:extLst>
      <p:ext uri="{BB962C8B-B14F-4D97-AF65-F5344CB8AC3E}">
        <p14:creationId xmlns:p14="http://schemas.microsoft.com/office/powerpoint/2010/main" val="983639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AmazonWeb</a:t>
            </a:r>
            <a:r>
              <a:rPr lang="en-US" dirty="0" smtClean="0"/>
              <a:t> </a:t>
            </a:r>
            <a:r>
              <a:rPr lang="en-US" dirty="0"/>
              <a:t>Services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i="1" dirty="0" smtClean="0"/>
              <a:t>AWS </a:t>
            </a:r>
            <a:r>
              <a:rPr lang="en-US" b="1" i="1" dirty="0" err="1" smtClean="0"/>
              <a:t>IoT</a:t>
            </a:r>
            <a:r>
              <a:rPr lang="en-US" b="1" i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613778"/>
          </a:xfrm>
        </p:spPr>
        <p:txBody>
          <a:bodyPr/>
          <a:lstStyle/>
          <a:p>
            <a:pPr algn="just"/>
            <a:r>
              <a:rPr lang="en-US" dirty="0" smtClean="0"/>
              <a:t>AWS uses the </a:t>
            </a:r>
            <a:r>
              <a:rPr lang="en-US" dirty="0"/>
              <a:t>concept of Things instead of devices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</a:t>
            </a:r>
            <a:r>
              <a:rPr lang="en-US" dirty="0" smtClean="0"/>
              <a:t>he Things component </a:t>
            </a:r>
            <a:r>
              <a:rPr lang="en-US" dirty="0"/>
              <a:t>is covered by our </a:t>
            </a:r>
            <a:r>
              <a:rPr lang="en-US" i="1" dirty="0"/>
              <a:t>Device</a:t>
            </a:r>
            <a:r>
              <a:rPr lang="en-US" dirty="0"/>
              <a:t>, </a:t>
            </a:r>
            <a:r>
              <a:rPr lang="en-US" i="1" dirty="0"/>
              <a:t>Sensor</a:t>
            </a:r>
            <a:r>
              <a:rPr lang="en-US" dirty="0"/>
              <a:t>, and </a:t>
            </a:r>
            <a:r>
              <a:rPr lang="en-US" i="1" dirty="0"/>
              <a:t>Actuator </a:t>
            </a:r>
            <a:r>
              <a:rPr lang="en-US" dirty="0"/>
              <a:t>components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Message Broker, Thing Shadows, Thing Registry, Rules Engine, </a:t>
            </a:r>
            <a:r>
              <a:rPr lang="en-US" dirty="0" smtClean="0"/>
              <a:t>and the </a:t>
            </a:r>
            <a:r>
              <a:rPr lang="en-US" dirty="0" smtClean="0"/>
              <a:t>Security</a:t>
            </a:r>
            <a:r>
              <a:rPr lang="fa-IR" dirty="0" smtClean="0"/>
              <a:t> </a:t>
            </a:r>
            <a:r>
              <a:rPr lang="en-US" smtClean="0"/>
              <a:t>and </a:t>
            </a:r>
            <a:r>
              <a:rPr lang="en-US" dirty="0"/>
              <a:t>Identity components provide the main functionality of the platform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Our </a:t>
            </a:r>
            <a:r>
              <a:rPr lang="en-US" i="1" dirty="0"/>
              <a:t>Application </a:t>
            </a:r>
            <a:r>
              <a:rPr lang="en-US" dirty="0"/>
              <a:t>component encapsulates the already </a:t>
            </a:r>
            <a:r>
              <a:rPr lang="en-US" dirty="0" smtClean="0"/>
              <a:t>integrated data </a:t>
            </a:r>
            <a:r>
              <a:rPr lang="en-US" dirty="0"/>
              <a:t>processing services, such </a:t>
            </a:r>
            <a:r>
              <a:rPr lang="en-US" dirty="0" smtClean="0"/>
              <a:t>as </a:t>
            </a:r>
            <a:r>
              <a:rPr lang="en-US" dirty="0" err="1" smtClean="0"/>
              <a:t>AWSLambda</a:t>
            </a:r>
            <a:r>
              <a:rPr lang="en-US" dirty="0" smtClean="0"/>
              <a:t> </a:t>
            </a:r>
            <a:r>
              <a:rPr lang="en-US" dirty="0"/>
              <a:t>or Amazon </a:t>
            </a:r>
            <a:r>
              <a:rPr lang="en-US" dirty="0" smtClean="0"/>
              <a:t>Kinesis.</a:t>
            </a:r>
          </a:p>
          <a:p>
            <a:pPr algn="just"/>
            <a:r>
              <a:rPr lang="en-US" dirty="0"/>
              <a:t>It provides a virtual cluster of computers including CPUs, HDD/SDD storage, RAM memory, GPUs for </a:t>
            </a:r>
            <a:r>
              <a:rPr lang="en-US" dirty="0" smtClean="0"/>
              <a:t>processing.</a:t>
            </a:r>
          </a:p>
          <a:p>
            <a:pPr algn="just"/>
            <a:r>
              <a:rPr lang="en-US" dirty="0"/>
              <a:t>AWS </a:t>
            </a:r>
            <a:r>
              <a:rPr lang="en-US" dirty="0" err="1"/>
              <a:t>IoT</a:t>
            </a:r>
            <a:r>
              <a:rPr lang="en-US" dirty="0"/>
              <a:t> supports both the MQTT, </a:t>
            </a:r>
            <a:r>
              <a:rPr lang="en-US" dirty="0" err="1"/>
              <a:t>Websockets</a:t>
            </a:r>
            <a:r>
              <a:rPr lang="en-US" dirty="0"/>
              <a:t> and HTTP protocol for data transfer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82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97" y="117817"/>
            <a:ext cx="8596668" cy="1320800"/>
          </a:xfrm>
        </p:spPr>
        <p:txBody>
          <a:bodyPr/>
          <a:lstStyle/>
          <a:p>
            <a:r>
              <a:rPr lang="en-US" dirty="0" smtClean="0"/>
              <a:t>AWS-IOT platform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36" y="1270000"/>
            <a:ext cx="8709264" cy="553305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34736" y="1607234"/>
            <a:ext cx="304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NewRomanPSMT"/>
              </a:rPr>
              <a:t>Hardware compatibility: Broadcom</a:t>
            </a:r>
            <a:r>
              <a:rPr lang="en-US" dirty="0">
                <a:latin typeface="TimesNewRomanPSMT"/>
              </a:rPr>
              <a:t>, Marvell, </a:t>
            </a:r>
            <a:r>
              <a:rPr lang="en-US" dirty="0" err="1">
                <a:latin typeface="TimesNewRomanPSMT"/>
              </a:rPr>
              <a:t>Renasas</a:t>
            </a:r>
            <a:r>
              <a:rPr lang="en-US" dirty="0">
                <a:latin typeface="TimesNewRomanPSMT"/>
              </a:rPr>
              <a:t>, Texas Instruments,</a:t>
            </a:r>
          </a:p>
          <a:p>
            <a:r>
              <a:rPr lang="en-US" dirty="0">
                <a:latin typeface="TimesNewRomanPSMT"/>
              </a:rPr>
              <a:t>Microchip Intel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10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1320800"/>
          </a:xfrm>
        </p:spPr>
        <p:txBody>
          <a:bodyPr/>
          <a:lstStyle/>
          <a:p>
            <a:r>
              <a:rPr lang="en-US" dirty="0" err="1" smtClean="0"/>
              <a:t>Rererences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33061"/>
            <a:ext cx="8596668" cy="510830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Papers: </a:t>
            </a:r>
          </a:p>
          <a:p>
            <a:pPr lvl="1" algn="just"/>
            <a:r>
              <a:rPr lang="en-US" dirty="0" err="1"/>
              <a:t>Guth</a:t>
            </a:r>
            <a:r>
              <a:rPr lang="en-US" dirty="0"/>
              <a:t> J. et al. (2018) A Detailed Analysis of </a:t>
            </a:r>
            <a:r>
              <a:rPr lang="en-US" dirty="0" err="1"/>
              <a:t>IoT</a:t>
            </a:r>
            <a:r>
              <a:rPr lang="en-US" dirty="0"/>
              <a:t> Platform Architectures: Concepts, Similarities, and Differences. In: Di Martino B., Li KC., Yang L., Esposito A. (</a:t>
            </a:r>
            <a:r>
              <a:rPr lang="en-US" dirty="0" err="1"/>
              <a:t>eds</a:t>
            </a:r>
            <a:r>
              <a:rPr lang="en-US" dirty="0"/>
              <a:t>) Internet of Everything. Internet of Things (Technology, Communications and Computing). Springer, Singapore.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doi.org/10.1007/978-981-10-5861-5_4</a:t>
            </a:r>
            <a:endParaRPr lang="en-US" dirty="0" smtClean="0"/>
          </a:p>
          <a:p>
            <a:pPr lvl="1" algn="just"/>
            <a:r>
              <a:rPr lang="en-US" dirty="0"/>
              <a:t>Ray PP, A Survey of </a:t>
            </a:r>
            <a:r>
              <a:rPr lang="en-US" dirty="0" err="1"/>
              <a:t>IoT</a:t>
            </a:r>
            <a:r>
              <a:rPr lang="en-US" dirty="0"/>
              <a:t> Cloud Platforms, </a:t>
            </a:r>
            <a:r>
              <a:rPr lang="en-US" i="1" dirty="0"/>
              <a:t>Future Computing and </a:t>
            </a:r>
            <a:r>
              <a:rPr lang="en-US" i="1" dirty="0" smtClean="0"/>
              <a:t>Informatics Journal </a:t>
            </a:r>
            <a:r>
              <a:rPr lang="en-US" dirty="0"/>
              <a:t>(2017), </a:t>
            </a:r>
            <a:r>
              <a:rPr lang="en-US" dirty="0" smtClean="0"/>
              <a:t>https:/doi.org/ </a:t>
            </a:r>
            <a:r>
              <a:rPr lang="en-US" dirty="0"/>
              <a:t>10.1016/j.fcij.2017.02.001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Agarwal P., </a:t>
            </a:r>
            <a:r>
              <a:rPr lang="en-US" dirty="0" err="1"/>
              <a:t>Alam</a:t>
            </a:r>
            <a:r>
              <a:rPr lang="en-US" dirty="0"/>
              <a:t> M. (2020) Investigating </a:t>
            </a:r>
            <a:r>
              <a:rPr lang="en-US" dirty="0" err="1"/>
              <a:t>IoT</a:t>
            </a:r>
            <a:r>
              <a:rPr lang="en-US" dirty="0"/>
              <a:t> Middleware Platforms for Smart Application Development. In: Ahmed S., Abbas S., Zia H. (</a:t>
            </a:r>
            <a:r>
              <a:rPr lang="en-US" dirty="0" err="1"/>
              <a:t>eds</a:t>
            </a:r>
            <a:r>
              <a:rPr lang="en-US" dirty="0"/>
              <a:t>) Smart Cities—Opportunities and Challenges. Lecture Notes in Civil Engineering, </a:t>
            </a:r>
            <a:r>
              <a:rPr lang="en-US" dirty="0" err="1"/>
              <a:t>vol</a:t>
            </a:r>
            <a:r>
              <a:rPr lang="en-US" dirty="0"/>
              <a:t> 58. Springer, Singapore. https://doi.org/10.1007/978-981-15-2545-2_21</a:t>
            </a:r>
            <a:endParaRPr lang="en-US" dirty="0" smtClean="0"/>
          </a:p>
          <a:p>
            <a:pPr lvl="1" algn="just"/>
            <a:endParaRPr lang="en-US" dirty="0" smtClean="0"/>
          </a:p>
          <a:p>
            <a:pPr algn="just"/>
            <a:r>
              <a:rPr lang="en-US" dirty="0" smtClean="0"/>
              <a:t>A chapter of book:</a:t>
            </a:r>
          </a:p>
          <a:p>
            <a:pPr lvl="1" algn="just"/>
            <a:r>
              <a:rPr lang="en-US" b="1" i="1" dirty="0"/>
              <a:t>Chapter </a:t>
            </a:r>
            <a:r>
              <a:rPr lang="en-US" b="1" i="1" dirty="0" smtClean="0"/>
              <a:t>5, </a:t>
            </a:r>
            <a:r>
              <a:rPr lang="en-US" b="1" dirty="0" smtClean="0"/>
              <a:t>The </a:t>
            </a:r>
            <a:r>
              <a:rPr lang="en-US" b="1" dirty="0"/>
              <a:t>Enablement Platforms </a:t>
            </a:r>
            <a:r>
              <a:rPr lang="en-US" b="1" dirty="0" smtClean="0"/>
              <a:t>for </a:t>
            </a:r>
            <a:r>
              <a:rPr lang="en-US" b="1" dirty="0" err="1" smtClean="0"/>
              <a:t>IoT</a:t>
            </a:r>
            <a:r>
              <a:rPr lang="en-US" b="1" dirty="0" smtClean="0"/>
              <a:t> </a:t>
            </a:r>
            <a:r>
              <a:rPr lang="en-US" b="1" dirty="0"/>
              <a:t>Applications and </a:t>
            </a:r>
            <a:r>
              <a:rPr lang="en-US" b="1" dirty="0" smtClean="0"/>
              <a:t>Analytics, </a:t>
            </a:r>
            <a:r>
              <a:rPr lang="en-US" dirty="0"/>
              <a:t>The Internet of </a:t>
            </a:r>
            <a:r>
              <a:rPr lang="en-US" dirty="0" smtClean="0"/>
              <a:t>Things Enabling </a:t>
            </a:r>
            <a:r>
              <a:rPr lang="en-US" dirty="0"/>
              <a:t>Technologies, Platforms, and Use </a:t>
            </a:r>
            <a:r>
              <a:rPr lang="en-US" dirty="0" smtClean="0"/>
              <a:t>Cases, </a:t>
            </a:r>
            <a:r>
              <a:rPr lang="en-US" dirty="0" err="1" smtClean="0"/>
              <a:t>Pethuru</a:t>
            </a:r>
            <a:r>
              <a:rPr lang="en-US" dirty="0" smtClean="0"/>
              <a:t> Raj, </a:t>
            </a:r>
            <a:r>
              <a:rPr lang="en-US" dirty="0" err="1" smtClean="0"/>
              <a:t>Anupama</a:t>
            </a:r>
            <a:r>
              <a:rPr lang="en-US" dirty="0" smtClean="0"/>
              <a:t> </a:t>
            </a:r>
            <a:r>
              <a:rPr lang="en-US" dirty="0"/>
              <a:t>C. </a:t>
            </a:r>
            <a:r>
              <a:rPr lang="en-US" dirty="0" smtClean="0"/>
              <a:t>Raman, Taylor an Francis, CRC press,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14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Watson </a:t>
            </a:r>
            <a:r>
              <a:rPr lang="en-US" dirty="0" err="1"/>
              <a:t>IoT</a:t>
            </a:r>
            <a:r>
              <a:rPr lang="en-US" dirty="0"/>
              <a:t> Platform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4339"/>
            <a:ext cx="8596668" cy="3880773"/>
          </a:xfrm>
        </p:spPr>
        <p:txBody>
          <a:bodyPr/>
          <a:lstStyle/>
          <a:p>
            <a:r>
              <a:rPr lang="en-US" dirty="0"/>
              <a:t>It </a:t>
            </a:r>
            <a:r>
              <a:rPr lang="en-US" dirty="0" smtClean="0"/>
              <a:t>supports programing </a:t>
            </a:r>
            <a:r>
              <a:rPr lang="en-US" dirty="0"/>
              <a:t>languages like java, </a:t>
            </a:r>
            <a:r>
              <a:rPr lang="en-US" dirty="0" err="1"/>
              <a:t>php</a:t>
            </a:r>
            <a:r>
              <a:rPr lang="en-US" dirty="0"/>
              <a:t>, Python, </a:t>
            </a:r>
            <a:r>
              <a:rPr lang="en-US" dirty="0" smtClean="0"/>
              <a:t>Node.js</a:t>
            </a:r>
          </a:p>
          <a:p>
            <a:r>
              <a:rPr lang="en-US" dirty="0"/>
              <a:t>Key features:</a:t>
            </a:r>
          </a:p>
          <a:p>
            <a:pPr lvl="1"/>
            <a:r>
              <a:rPr lang="en-US" dirty="0" smtClean="0"/>
              <a:t>Powerful </a:t>
            </a:r>
            <a:r>
              <a:rPr lang="en-US" dirty="0"/>
              <a:t>web dashboard</a:t>
            </a:r>
          </a:p>
          <a:p>
            <a:pPr lvl="1"/>
            <a:r>
              <a:rPr lang="en-US" dirty="0" smtClean="0"/>
              <a:t>Device Registration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Scalable connectivity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Security of communication</a:t>
            </a:r>
          </a:p>
          <a:p>
            <a:pPr lvl="1"/>
            <a:r>
              <a:rPr lang="en-US" dirty="0" smtClean="0"/>
              <a:t>Storage </a:t>
            </a:r>
            <a:r>
              <a:rPr lang="en-US" dirty="0"/>
              <a:t>of data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Provided support if </a:t>
            </a:r>
            <a:r>
              <a:rPr lang="en-US" dirty="0" smtClean="0"/>
              <a:t>required</a:t>
            </a:r>
          </a:p>
          <a:p>
            <a:r>
              <a:rPr lang="en-US" dirty="0"/>
              <a:t>Pay according to number of devices, data traffic and data </a:t>
            </a:r>
            <a:r>
              <a:rPr lang="en-US" dirty="0" smtClean="0"/>
              <a:t>storage</a:t>
            </a:r>
          </a:p>
          <a:p>
            <a:r>
              <a:rPr lang="en-US" dirty="0"/>
              <a:t>ARM </a:t>
            </a:r>
            <a:r>
              <a:rPr lang="en-US" dirty="0" smtClean="0"/>
              <a:t>Embed</a:t>
            </a:r>
            <a:r>
              <a:rPr lang="en-US" dirty="0"/>
              <a:t>, Texas Instruments, Raspberry Pi, Arduino Uno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21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Watson </a:t>
            </a:r>
            <a:r>
              <a:rPr lang="en-US" dirty="0" err="1"/>
              <a:t>IoT</a:t>
            </a:r>
            <a:r>
              <a:rPr lang="en-US" dirty="0"/>
              <a:t> Platform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330" y="32212"/>
            <a:ext cx="6340670" cy="679357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9564" y="1561068"/>
            <a:ext cx="28799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MQTT and </a:t>
            </a:r>
            <a:r>
              <a:rPr lang="en-US" dirty="0" err="1" smtClean="0"/>
              <a:t>restfull</a:t>
            </a:r>
            <a:r>
              <a:rPr lang="en-US" dirty="0" smtClean="0"/>
              <a:t> support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64" y="2022733"/>
            <a:ext cx="4274240" cy="2602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542" y="4464017"/>
            <a:ext cx="3233578" cy="175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36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20" y="171062"/>
            <a:ext cx="8596668" cy="1320800"/>
          </a:xfrm>
        </p:spPr>
        <p:txBody>
          <a:bodyPr/>
          <a:lstStyle/>
          <a:p>
            <a:r>
              <a:rPr lang="en-US" dirty="0"/>
              <a:t>Microsoft Azure </a:t>
            </a:r>
            <a:r>
              <a:rPr lang="en-US" dirty="0" err="1"/>
              <a:t>IoT</a:t>
            </a:r>
            <a:r>
              <a:rPr lang="en-US" dirty="0"/>
              <a:t> 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61053"/>
            <a:ext cx="8596668" cy="5080310"/>
          </a:xfrm>
        </p:spPr>
        <p:txBody>
          <a:bodyPr/>
          <a:lstStyle/>
          <a:p>
            <a:pPr algn="just"/>
            <a:r>
              <a:rPr lang="en-US" dirty="0" smtClean="0"/>
              <a:t>In Microsoft </a:t>
            </a:r>
            <a:r>
              <a:rPr lang="en-US" dirty="0" err="1" smtClean="0"/>
              <a:t>Azur</a:t>
            </a:r>
            <a:r>
              <a:rPr lang="en-US" dirty="0" smtClean="0"/>
              <a:t> opinion, </a:t>
            </a:r>
            <a:r>
              <a:rPr lang="en-US" dirty="0" err="1" smtClean="0"/>
              <a:t>IoT</a:t>
            </a:r>
            <a:r>
              <a:rPr lang="en-US" dirty="0" smtClean="0"/>
              <a:t> is Internet </a:t>
            </a:r>
            <a:r>
              <a:rPr lang="en-US" dirty="0"/>
              <a:t>of Your things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Azure </a:t>
            </a:r>
            <a:r>
              <a:rPr lang="en-US" dirty="0" err="1"/>
              <a:t>IoT</a:t>
            </a:r>
            <a:r>
              <a:rPr lang="en-US" dirty="0"/>
              <a:t> offerings are divided into two categories: SaaS and </a:t>
            </a:r>
            <a:r>
              <a:rPr lang="en-US" dirty="0" smtClean="0"/>
              <a:t>PaaS</a:t>
            </a:r>
          </a:p>
          <a:p>
            <a:pPr algn="just"/>
            <a:r>
              <a:rPr lang="en-US" dirty="0" err="1"/>
              <a:t>IoT</a:t>
            </a:r>
            <a:r>
              <a:rPr lang="en-US" dirty="0"/>
              <a:t> Central has three tiers to choose from: Free, Standard 1, and Standard 2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Free tier is only free for seven days with the first five devices free. </a:t>
            </a:r>
            <a:r>
              <a:rPr lang="en-US" dirty="0" smtClean="0"/>
              <a:t>Additional devices </a:t>
            </a:r>
            <a:r>
              <a:rPr lang="en-US" dirty="0"/>
              <a:t>cost less than $1 per month and an additional 1 million messages cost $15 </a:t>
            </a:r>
            <a:r>
              <a:rPr lang="en-US" dirty="0" smtClean="0"/>
              <a:t>per month </a:t>
            </a:r>
            <a:r>
              <a:rPr lang="en-US" dirty="0"/>
              <a:t>for a standard message size of 4 KB</a:t>
            </a:r>
            <a:r>
              <a:rPr lang="en-US" dirty="0" smtClean="0"/>
              <a:t>.</a:t>
            </a:r>
          </a:p>
          <a:p>
            <a:pPr algn="just"/>
            <a:r>
              <a:rPr lang="en-US" i="1" dirty="0" err="1"/>
              <a:t>IoT</a:t>
            </a:r>
            <a:r>
              <a:rPr lang="en-US" i="1" dirty="0"/>
              <a:t> Hub </a:t>
            </a:r>
            <a:r>
              <a:rPr lang="en-US" dirty="0"/>
              <a:t>is a PaaS solution. It is called hub because it is a central unit for all of </a:t>
            </a:r>
            <a:r>
              <a:rPr lang="en-US" dirty="0" smtClean="0"/>
              <a:t>the Messages </a:t>
            </a:r>
            <a:r>
              <a:rPr lang="en-US" dirty="0"/>
              <a:t>supporting bidirectional communication between device and cloud</a:t>
            </a:r>
            <a:r>
              <a:rPr lang="en-US" dirty="0" smtClean="0"/>
              <a:t>;</a:t>
            </a:r>
          </a:p>
          <a:p>
            <a:pPr algn="just"/>
            <a:r>
              <a:rPr lang="en-US" dirty="0"/>
              <a:t>It manages billions of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devices.</a:t>
            </a:r>
          </a:p>
          <a:p>
            <a:pPr algn="just"/>
            <a:r>
              <a:rPr lang="en-US" dirty="0"/>
              <a:t>There are two tiers available in </a:t>
            </a:r>
            <a:r>
              <a:rPr lang="en-US" dirty="0" err="1"/>
              <a:t>IoT</a:t>
            </a:r>
            <a:r>
              <a:rPr lang="en-US" dirty="0"/>
              <a:t> Hub: Basic and Standard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Standard allows </a:t>
            </a:r>
            <a:r>
              <a:rPr lang="en-US" dirty="0" err="1"/>
              <a:t>IoT</a:t>
            </a:r>
            <a:r>
              <a:rPr lang="en-US" dirty="0"/>
              <a:t> Edge, streaming, and </a:t>
            </a:r>
            <a:r>
              <a:rPr lang="en-US" dirty="0" smtClean="0"/>
              <a:t>cloud-to-device communication.</a:t>
            </a:r>
          </a:p>
          <a:p>
            <a:pPr algn="just"/>
            <a:r>
              <a:rPr lang="en-US" dirty="0"/>
              <a:t>IPv6 is </a:t>
            </a:r>
            <a:r>
              <a:rPr lang="en-US" dirty="0" smtClean="0"/>
              <a:t>currently not </a:t>
            </a:r>
            <a:r>
              <a:rPr lang="en-US" dirty="0"/>
              <a:t>supported on </a:t>
            </a:r>
            <a:r>
              <a:rPr lang="en-US" dirty="0" err="1"/>
              <a:t>IoT</a:t>
            </a:r>
            <a:r>
              <a:rPr lang="en-US" dirty="0"/>
              <a:t> Hub.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17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771" y="96417"/>
            <a:ext cx="8596668" cy="967273"/>
          </a:xfrm>
        </p:spPr>
        <p:txBody>
          <a:bodyPr/>
          <a:lstStyle/>
          <a:p>
            <a:r>
              <a:rPr lang="en-US" dirty="0"/>
              <a:t>Microsoft Azure </a:t>
            </a:r>
            <a:r>
              <a:rPr lang="en-US" dirty="0" err="1"/>
              <a:t>IoT</a:t>
            </a:r>
            <a:r>
              <a:rPr lang="en-US" dirty="0"/>
              <a:t> Hub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376" y="577438"/>
            <a:ext cx="6142118" cy="595017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114" y="951922"/>
            <a:ext cx="52420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latin typeface="LpsngnRnllkcWlcfmgUtopiaStd-Italic"/>
              </a:rPr>
              <a:t>Digital Twins </a:t>
            </a:r>
            <a:r>
              <a:rPr lang="en-US" dirty="0">
                <a:latin typeface="DlvktfLfywqmSjkskmUtopiaStd-Regular"/>
              </a:rPr>
              <a:t>is a PaaS service. This service represents the next generation of </a:t>
            </a:r>
            <a:r>
              <a:rPr lang="en-US" dirty="0" err="1" smtClean="0">
                <a:latin typeface="DlvktfLfywqmSjkskmUtopiaStd-Regular"/>
              </a:rPr>
              <a:t>IoT</a:t>
            </a:r>
            <a:r>
              <a:rPr lang="en-US" dirty="0" smtClean="0">
                <a:latin typeface="DlvktfLfywqmSjkskmUtopiaStd-Regular"/>
              </a:rPr>
              <a:t>, which </a:t>
            </a:r>
            <a:r>
              <a:rPr lang="en-US" dirty="0">
                <a:latin typeface="DlvktfLfywqmSjkskmUtopiaStd-Regular"/>
              </a:rPr>
              <a:t>models the world of devices in physical space</a:t>
            </a:r>
            <a:r>
              <a:rPr lang="en-US" dirty="0" smtClean="0">
                <a:latin typeface="DlvktfLfywqmSjkskmUtopiaStd-Regular"/>
              </a:rPr>
              <a:t>.</a:t>
            </a:r>
          </a:p>
          <a:p>
            <a:pPr algn="just"/>
            <a:endParaRPr lang="en-US" dirty="0">
              <a:latin typeface="DlvktfLfywqmSjkskmUtopiaStd-Regular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can maintain a </a:t>
            </a:r>
            <a:r>
              <a:rPr lang="en-US" dirty="0" smtClean="0"/>
              <a:t>graph of </a:t>
            </a:r>
            <a:r>
              <a:rPr lang="en-US" dirty="0"/>
              <a:t>people and devices, so when a lot of people walk in a corner of the floor that no one </a:t>
            </a:r>
            <a:r>
              <a:rPr lang="en-US" dirty="0" smtClean="0"/>
              <a:t>had previously </a:t>
            </a:r>
            <a:r>
              <a:rPr lang="en-US" dirty="0"/>
              <a:t>been in that day, the cooler or heater will start in that section of the floor.</a:t>
            </a:r>
          </a:p>
        </p:txBody>
      </p:sp>
    </p:spTree>
    <p:extLst>
      <p:ext uri="{BB962C8B-B14F-4D97-AF65-F5344CB8AC3E}">
        <p14:creationId xmlns:p14="http://schemas.microsoft.com/office/powerpoint/2010/main" val="228841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1290"/>
          </a:xfrm>
        </p:spPr>
        <p:txBody>
          <a:bodyPr/>
          <a:lstStyle/>
          <a:p>
            <a:r>
              <a:rPr lang="en-US" dirty="0"/>
              <a:t>Microsoft Azure </a:t>
            </a:r>
            <a:r>
              <a:rPr lang="en-US" dirty="0" err="1"/>
              <a:t>IoT</a:t>
            </a:r>
            <a:r>
              <a:rPr lang="en-US" dirty="0"/>
              <a:t> Hub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492" y="1278294"/>
            <a:ext cx="7351090" cy="522744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03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95" y="124408"/>
            <a:ext cx="8596668" cy="1320800"/>
          </a:xfrm>
        </p:spPr>
        <p:txBody>
          <a:bodyPr/>
          <a:lstStyle/>
          <a:p>
            <a:r>
              <a:rPr lang="en-US" dirty="0"/>
              <a:t>SmartThings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297" y="0"/>
            <a:ext cx="9078342" cy="662473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5510" y="784808"/>
            <a:ext cx="32315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NimbusRomNo9L-Regu"/>
              </a:rPr>
              <a:t>SmartThings</a:t>
            </a:r>
            <a:r>
              <a:rPr lang="en-US" sz="800" dirty="0" smtClean="0">
                <a:latin typeface="NimbusRomNo9L-Regu"/>
              </a:rPr>
              <a:t> </a:t>
            </a:r>
            <a:r>
              <a:rPr lang="en-US" dirty="0">
                <a:latin typeface="NimbusRomNo9L-Regu"/>
              </a:rPr>
              <a:t>is an </a:t>
            </a:r>
            <a:r>
              <a:rPr lang="en-US" dirty="0" err="1">
                <a:latin typeface="NimbusRomNo9L-Regu"/>
              </a:rPr>
              <a:t>IoT</a:t>
            </a:r>
            <a:r>
              <a:rPr lang="en-US" dirty="0">
                <a:latin typeface="NimbusRomNo9L-Regu"/>
              </a:rPr>
              <a:t> platform provided by Samsung for a smart home environment</a:t>
            </a:r>
            <a:r>
              <a:rPr lang="en-US" dirty="0" smtClean="0">
                <a:latin typeface="NimbusRomNo9L-Regu"/>
              </a:rPr>
              <a:t>.</a:t>
            </a:r>
          </a:p>
          <a:p>
            <a:pPr algn="just"/>
            <a:endParaRPr lang="en-US" dirty="0">
              <a:latin typeface="NimbusRomNo9L-Regu"/>
            </a:endParaRPr>
          </a:p>
          <a:p>
            <a:pPr algn="just"/>
            <a:r>
              <a:rPr lang="en-US" dirty="0"/>
              <a:t>It is composed of three core elements, namely the Device </a:t>
            </a:r>
            <a:r>
              <a:rPr lang="en-US" dirty="0" smtClean="0"/>
              <a:t>Type Handlers</a:t>
            </a:r>
            <a:r>
              <a:rPr lang="en-US" dirty="0"/>
              <a:t>, the Subscription Processing, and the Application Management </a:t>
            </a:r>
            <a:r>
              <a:rPr lang="en-US" dirty="0" smtClean="0"/>
              <a:t>System.</a:t>
            </a:r>
          </a:p>
          <a:p>
            <a:pPr algn="just"/>
            <a:endParaRPr lang="en-US" dirty="0">
              <a:latin typeface="NimbusRomNo9L-Regu"/>
            </a:endParaRPr>
          </a:p>
          <a:p>
            <a:pPr algn="just"/>
            <a:r>
              <a:rPr lang="en-US" dirty="0" err="1" smtClean="0">
                <a:latin typeface="NimbusRomNo9L-Regu"/>
              </a:rPr>
              <a:t>Zigbee</a:t>
            </a:r>
            <a:r>
              <a:rPr lang="en-US" dirty="0" smtClean="0">
                <a:latin typeface="NimbusRomNo9L-Regu"/>
              </a:rPr>
              <a:t>, </a:t>
            </a:r>
            <a:r>
              <a:rPr lang="en-US" dirty="0" err="1" smtClean="0">
                <a:latin typeface="NimbusRomNo9L-Regu"/>
              </a:rPr>
              <a:t>Zwave</a:t>
            </a:r>
            <a:r>
              <a:rPr lang="en-US" dirty="0" smtClean="0">
                <a:latin typeface="NimbusRomNo9L-Regu"/>
              </a:rPr>
              <a:t>, </a:t>
            </a:r>
            <a:r>
              <a:rPr lang="en-US" dirty="0" err="1" smtClean="0">
                <a:latin typeface="NimbusRomNo9L-Regu"/>
              </a:rPr>
              <a:t>Wifi</a:t>
            </a:r>
            <a:endParaRPr lang="en-US" dirty="0" smtClean="0">
              <a:latin typeface="NimbusRomNo9L-Regu"/>
            </a:endParaRPr>
          </a:p>
          <a:p>
            <a:pPr algn="just"/>
            <a:endParaRPr lang="en-US" dirty="0">
              <a:latin typeface="NimbusRomNo9L-Regu"/>
            </a:endParaRPr>
          </a:p>
          <a:p>
            <a:pPr algn="just"/>
            <a:r>
              <a:rPr lang="en-US" dirty="0"/>
              <a:t>Access and control devices from the SmartThings app, available on all platforms and installed on more than 200 million Samsung mobile devices and TVs.</a:t>
            </a:r>
            <a:endParaRPr lang="en-US" dirty="0" smtClean="0">
              <a:latin typeface="NimbusRomNo9L-Regu"/>
            </a:endParaRPr>
          </a:p>
          <a:p>
            <a:endParaRPr lang="en-US" dirty="0">
              <a:latin typeface="NimbusRomNo9L-Regu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68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01" y="0"/>
            <a:ext cx="8596668" cy="1320800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platforms comparison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4" y="557991"/>
            <a:ext cx="10045959" cy="630000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50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ThingSpeak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2939"/>
            <a:ext cx="8596668" cy="468842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ThingSpeak</a:t>
            </a:r>
            <a:r>
              <a:rPr lang="en-US" dirty="0"/>
              <a:t> is an open </a:t>
            </a:r>
            <a:r>
              <a:rPr lang="en-US" dirty="0" smtClean="0"/>
              <a:t>data platform </a:t>
            </a:r>
            <a:r>
              <a:rPr lang="en-US" dirty="0"/>
              <a:t>for </a:t>
            </a:r>
            <a:r>
              <a:rPr lang="en-US" dirty="0" err="1"/>
              <a:t>IoT</a:t>
            </a:r>
            <a:r>
              <a:rPr lang="en-US" dirty="0"/>
              <a:t> application development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ThingSpeak</a:t>
            </a:r>
            <a:r>
              <a:rPr lang="en-US" dirty="0"/>
              <a:t> platform provides </a:t>
            </a:r>
            <a:r>
              <a:rPr lang="en-US" dirty="0" smtClean="0"/>
              <a:t>following functionality </a:t>
            </a:r>
            <a:r>
              <a:rPr lang="en-US" dirty="0"/>
              <a:t>to support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smtClean="0"/>
              <a:t>system:</a:t>
            </a:r>
          </a:p>
          <a:p>
            <a:pPr lvl="1" algn="just"/>
            <a:r>
              <a:rPr lang="en-US" dirty="0"/>
              <a:t>Collect: Sends sensor and device data collected from it </a:t>
            </a:r>
            <a:r>
              <a:rPr lang="en-US" dirty="0" smtClean="0"/>
              <a:t>to the cloud</a:t>
            </a:r>
          </a:p>
          <a:p>
            <a:pPr lvl="1" algn="just"/>
            <a:r>
              <a:rPr lang="en-US" dirty="0" err="1"/>
              <a:t>Analyse</a:t>
            </a:r>
            <a:r>
              <a:rPr lang="en-US" dirty="0"/>
              <a:t>: </a:t>
            </a:r>
            <a:r>
              <a:rPr lang="en-US" dirty="0" err="1"/>
              <a:t>ThingSpeak</a:t>
            </a:r>
            <a:r>
              <a:rPr lang="en-US" dirty="0"/>
              <a:t> can </a:t>
            </a:r>
            <a:r>
              <a:rPr lang="en-US" dirty="0" err="1"/>
              <a:t>analyse</a:t>
            </a:r>
            <a:r>
              <a:rPr lang="en-US" dirty="0"/>
              <a:t> the </a:t>
            </a:r>
            <a:r>
              <a:rPr lang="en-US" dirty="0" smtClean="0"/>
              <a:t>data received </a:t>
            </a:r>
            <a:r>
              <a:rPr lang="en-US" dirty="0"/>
              <a:t>from sensors or </a:t>
            </a:r>
            <a:r>
              <a:rPr lang="en-US" dirty="0" smtClean="0"/>
              <a:t>devices</a:t>
            </a:r>
          </a:p>
          <a:p>
            <a:pPr lvl="1" algn="just"/>
            <a:r>
              <a:rPr lang="en-US" dirty="0" smtClean="0"/>
              <a:t>Act: Based </a:t>
            </a:r>
            <a:r>
              <a:rPr lang="en-US" dirty="0"/>
              <a:t>upon the analysis, it will trigger the action to enable functioning of </a:t>
            </a:r>
            <a:r>
              <a:rPr lang="en-US" dirty="0" err="1"/>
              <a:t>IoT</a:t>
            </a:r>
            <a:r>
              <a:rPr lang="en-US" dirty="0"/>
              <a:t> system </a:t>
            </a:r>
            <a:r>
              <a:rPr lang="en-US" dirty="0" smtClean="0"/>
              <a:t>and application.</a:t>
            </a:r>
          </a:p>
          <a:p>
            <a:pPr algn="just"/>
            <a:r>
              <a:rPr lang="en-US" dirty="0"/>
              <a:t>Key features: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It provides real time collection of data storage</a:t>
            </a:r>
          </a:p>
          <a:p>
            <a:pPr lvl="1" algn="just"/>
            <a:r>
              <a:rPr lang="en-US" dirty="0" smtClean="0"/>
              <a:t> Data analytics and Visualization using MATLAB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Device Communication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Open API support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Provides Geolocation data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Facilitates </a:t>
            </a:r>
            <a:r>
              <a:rPr lang="en-US" dirty="0" smtClean="0"/>
              <a:t>plugins</a:t>
            </a:r>
          </a:p>
          <a:p>
            <a:pPr lvl="1" algn="just"/>
            <a:r>
              <a:rPr lang="en-US" dirty="0" smtClean="0"/>
              <a:t>MQTT and HTTP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16351" y="3809117"/>
            <a:ext cx="331485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 err="1">
                <a:latin typeface="TimesNewRomanPSMT"/>
              </a:rPr>
              <a:t>Arduino</a:t>
            </a:r>
            <a:r>
              <a:rPr lang="fr-FR" dirty="0">
                <a:latin typeface="TimesNewRomanPSMT"/>
              </a:rPr>
              <a:t>, </a:t>
            </a:r>
            <a:r>
              <a:rPr lang="fr-FR" dirty="0" err="1">
                <a:latin typeface="TimesNewRomanPSMT"/>
              </a:rPr>
              <a:t>Particle</a:t>
            </a:r>
            <a:r>
              <a:rPr lang="fr-FR" dirty="0">
                <a:latin typeface="TimesNewRomanPSMT"/>
              </a:rPr>
              <a:t> photon, ESP8266 </a:t>
            </a:r>
            <a:r>
              <a:rPr lang="fr-FR" dirty="0" smtClean="0">
                <a:latin typeface="TimesNewRomanPSMT"/>
              </a:rPr>
              <a:t>wifi, </a:t>
            </a:r>
            <a:r>
              <a:rPr lang="en-US" dirty="0" smtClean="0">
                <a:latin typeface="TimesNewRomanPSMT"/>
              </a:rPr>
              <a:t>Raspberry </a:t>
            </a:r>
            <a:r>
              <a:rPr lang="en-US" dirty="0">
                <a:latin typeface="TimesNewRomanPSMT"/>
              </a:rPr>
              <a:t>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30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312737"/>
            <a:ext cx="8596668" cy="1320800"/>
          </a:xfrm>
        </p:spPr>
        <p:txBody>
          <a:bodyPr/>
          <a:lstStyle/>
          <a:p>
            <a:r>
              <a:rPr lang="en-US" dirty="0" err="1" smtClean="0"/>
              <a:t>Kaa</a:t>
            </a:r>
            <a:r>
              <a:rPr lang="en-US" dirty="0" smtClean="0"/>
              <a:t> </a:t>
            </a:r>
            <a:r>
              <a:rPr lang="en-US" dirty="0" err="1" smtClean="0"/>
              <a:t>IoT</a:t>
            </a:r>
            <a:r>
              <a:rPr lang="en-US" dirty="0" smtClean="0"/>
              <a:t> Platform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1026" name="Picture 2" descr="IoT technology stac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63" y="222595"/>
            <a:ext cx="4790689" cy="599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industrial pipeline and data visualiz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industrial pipeline and data visualiz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industrial pipeline and data visualizat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7974" y="1139606"/>
            <a:ext cx="41943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Rubik"/>
              </a:rPr>
              <a:t>All the features in </a:t>
            </a:r>
            <a:r>
              <a:rPr lang="en-US" dirty="0" err="1">
                <a:solidFill>
                  <a:srgbClr val="000000"/>
                </a:solidFill>
                <a:latin typeface="Rubik"/>
              </a:rPr>
              <a:t>Kaa</a:t>
            </a:r>
            <a:r>
              <a:rPr lang="en-US" dirty="0">
                <a:solidFill>
                  <a:srgbClr val="000000"/>
                </a:solidFill>
                <a:latin typeface="Rubik"/>
              </a:rPr>
              <a:t> are implemented with portable </a:t>
            </a:r>
            <a:r>
              <a:rPr lang="en-US" dirty="0" err="1" smtClean="0">
                <a:solidFill>
                  <a:srgbClr val="000000"/>
                </a:solidFill>
                <a:latin typeface="Rubik"/>
              </a:rPr>
              <a:t>microservices</a:t>
            </a:r>
            <a:r>
              <a:rPr lang="en-US" dirty="0" smtClean="0">
                <a:solidFill>
                  <a:srgbClr val="000000"/>
                </a:solidFill>
                <a:latin typeface="Rubik"/>
              </a:rPr>
              <a:t>.</a:t>
            </a:r>
          </a:p>
          <a:p>
            <a:pPr algn="just"/>
            <a:endParaRPr lang="en-US" dirty="0">
              <a:solidFill>
                <a:srgbClr val="000000"/>
              </a:solidFill>
              <a:latin typeface="Rubik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Kaa</a:t>
            </a:r>
            <a:r>
              <a:rPr lang="en-US" dirty="0" smtClean="0"/>
              <a:t> </a:t>
            </a:r>
            <a:r>
              <a:rPr lang="en-US" dirty="0"/>
              <a:t>provides a register of digital twins, which represent things, devices, and other entities managed by the platform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/>
              <a:t>Kaa</a:t>
            </a:r>
            <a:r>
              <a:rPr lang="en-US" dirty="0"/>
              <a:t> tracks the device throughout its </a:t>
            </a:r>
            <a:r>
              <a:rPr lang="en-US" dirty="0" smtClean="0"/>
              <a:t>lifecycle.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436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71450"/>
            <a:ext cx="8596668" cy="1320800"/>
          </a:xfrm>
        </p:spPr>
        <p:txBody>
          <a:bodyPr/>
          <a:lstStyle/>
          <a:p>
            <a:r>
              <a:rPr lang="en-US" dirty="0" err="1" smtClean="0"/>
              <a:t>Kaa</a:t>
            </a:r>
            <a:r>
              <a:rPr lang="en-US" dirty="0" smtClean="0"/>
              <a:t> </a:t>
            </a:r>
            <a:r>
              <a:rPr lang="en-US" dirty="0" err="1" smtClean="0"/>
              <a:t>IoT</a:t>
            </a:r>
            <a:r>
              <a:rPr lang="en-US" dirty="0" smtClean="0"/>
              <a:t> platform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915603"/>
            <a:ext cx="9334500" cy="5490884"/>
          </a:xfrm>
        </p:spPr>
      </p:pic>
      <p:sp>
        <p:nvSpPr>
          <p:cNvPr id="29" name="Rectangle 28"/>
          <p:cNvSpPr/>
          <p:nvPr/>
        </p:nvSpPr>
        <p:spPr>
          <a:xfrm>
            <a:off x="476250" y="1788549"/>
            <a:ext cx="2628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The </a:t>
            </a:r>
            <a:r>
              <a:rPr lang="en-US" dirty="0" err="1"/>
              <a:t>Kaa</a:t>
            </a:r>
            <a:r>
              <a:rPr lang="en-US" dirty="0"/>
              <a:t> platform supports advanced multitenancy, which means that a </a:t>
            </a:r>
            <a:r>
              <a:rPr lang="en-US" b="1" dirty="0"/>
              <a:t>single </a:t>
            </a:r>
            <a:r>
              <a:rPr lang="en-US" b="1" dirty="0" err="1"/>
              <a:t>Kaa</a:t>
            </a:r>
            <a:r>
              <a:rPr lang="en-US" b="1" dirty="0"/>
              <a:t> instance may serve multiple independent tenants and each tenant’s data is completely isolated from other tenants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70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7541"/>
            <a:ext cx="8596668" cy="1320800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reference architecture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859453"/>
            <a:ext cx="4729829" cy="504514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5034" y="667941"/>
            <a:ext cx="490168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NimbusRomNo9L-Regu"/>
              </a:rPr>
              <a:t>An </a:t>
            </a:r>
            <a:r>
              <a:rPr lang="en-US" dirty="0">
                <a:latin typeface="NimbusRomNo9L-ReguItal"/>
              </a:rPr>
              <a:t>Actuator </a:t>
            </a:r>
            <a:r>
              <a:rPr lang="en-US" dirty="0">
                <a:latin typeface="NimbusRomNo9L-Regu"/>
              </a:rPr>
              <a:t>is a hardware component which manipulates the </a:t>
            </a:r>
            <a:r>
              <a:rPr lang="en-US" b="1" dirty="0">
                <a:latin typeface="NimbusRomNo9L-Regu"/>
              </a:rPr>
              <a:t>physical environment</a:t>
            </a:r>
            <a:r>
              <a:rPr lang="en-US" dirty="0" smtClean="0">
                <a:latin typeface="NimbusRomNo9L-Regu"/>
              </a:rPr>
              <a:t>.</a:t>
            </a:r>
            <a:r>
              <a:rPr lang="fa-IR" dirty="0" smtClean="0">
                <a:latin typeface="NimbusRomNo9L-Regu"/>
              </a:rPr>
              <a:t> </a:t>
            </a:r>
            <a:r>
              <a:rPr lang="en-US" dirty="0"/>
              <a:t>Actuators receive commands from their connected Device and translate these </a:t>
            </a:r>
            <a:r>
              <a:rPr lang="en-US" dirty="0" smtClean="0"/>
              <a:t>electrical</a:t>
            </a:r>
            <a:r>
              <a:rPr lang="fa-IR" dirty="0" smtClean="0"/>
              <a:t> </a:t>
            </a:r>
            <a:r>
              <a:rPr lang="en-US" dirty="0" smtClean="0"/>
              <a:t>signals </a:t>
            </a:r>
            <a:r>
              <a:rPr lang="en-US" dirty="0"/>
              <a:t>into some kind of physical action. For instance, an Actuator turning </a:t>
            </a:r>
            <a:r>
              <a:rPr lang="en-US" dirty="0" smtClean="0"/>
              <a:t>on or </a:t>
            </a:r>
            <a:r>
              <a:rPr lang="en-US" dirty="0"/>
              <a:t>off a ventilation within a room acts on the physical environment by </a:t>
            </a:r>
            <a:r>
              <a:rPr lang="en-US" dirty="0" smtClean="0"/>
              <a:t>influencing the </a:t>
            </a:r>
            <a:r>
              <a:rPr lang="en-US" dirty="0"/>
              <a:t>humidity of the room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endParaRPr lang="fa-IR" dirty="0">
              <a:latin typeface="NimbusRomNo9L-Reg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Devices have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and storage capacity to run software and to establish a connection to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Integration Middleware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endParaRPr lang="fa-IR" dirty="0">
              <a:latin typeface="NimbusRomNo9L-Reg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 Gateway provides required technologies and </a:t>
            </a:r>
            <a:r>
              <a:rPr lang="en-US" dirty="0" smtClean="0"/>
              <a:t>mechanisms</a:t>
            </a:r>
            <a:r>
              <a:rPr lang="fa-I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translate between different protocols, communication technologies, and </a:t>
            </a:r>
            <a:r>
              <a:rPr lang="en-US" dirty="0" smtClean="0"/>
              <a:t>payload formats</a:t>
            </a:r>
            <a:r>
              <a:rPr lang="en-US" dirty="0"/>
              <a:t>.</a:t>
            </a:r>
            <a:endParaRPr lang="fa-IR" dirty="0" smtClean="0">
              <a:latin typeface="NimbusRomNo9L-Regu"/>
            </a:endParaRPr>
          </a:p>
          <a:p>
            <a:pPr algn="just"/>
            <a:endParaRPr lang="fa-IR" dirty="0">
              <a:latin typeface="NimbusRomNo9L-Regu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820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Zetta</a:t>
            </a:r>
            <a:r>
              <a:rPr lang="en-US" b="1" dirty="0" smtClean="0"/>
              <a:t> </a:t>
            </a:r>
            <a:r>
              <a:rPr lang="en-US" b="1" dirty="0" err="1" smtClean="0"/>
              <a:t>IoT</a:t>
            </a:r>
            <a:r>
              <a:rPr lang="en-US" b="1" dirty="0" smtClean="0"/>
              <a:t>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2075"/>
            <a:ext cx="8596668" cy="467928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Zetta</a:t>
            </a:r>
            <a:r>
              <a:rPr lang="en-US" dirty="0"/>
              <a:t> is an open source platform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It is developed in Node.js for creating </a:t>
            </a:r>
            <a:r>
              <a:rPr lang="en-US" dirty="0" err="1"/>
              <a:t>IoT</a:t>
            </a:r>
            <a:r>
              <a:rPr lang="en-US" dirty="0"/>
              <a:t> servers that </a:t>
            </a:r>
            <a:r>
              <a:rPr lang="en-US" dirty="0" smtClean="0"/>
              <a:t>run across </a:t>
            </a:r>
            <a:r>
              <a:rPr lang="en-US" dirty="0"/>
              <a:t>geo-distributed servers and cloud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Zetta</a:t>
            </a:r>
            <a:r>
              <a:rPr lang="en-US" dirty="0"/>
              <a:t> runs everywhere: It means </a:t>
            </a:r>
            <a:r>
              <a:rPr lang="en-US" dirty="0" err="1"/>
              <a:t>zetta</a:t>
            </a:r>
            <a:r>
              <a:rPr lang="en-US" dirty="0"/>
              <a:t> runs in the cloud, on PCs and </a:t>
            </a:r>
            <a:r>
              <a:rPr lang="en-US" dirty="0" smtClean="0"/>
              <a:t>on single </a:t>
            </a:r>
            <a:r>
              <a:rPr lang="en-US" dirty="0"/>
              <a:t>board computers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Raspberry </a:t>
            </a:r>
            <a:r>
              <a:rPr lang="en-US" dirty="0" err="1"/>
              <a:t>Pis</a:t>
            </a:r>
            <a:r>
              <a:rPr lang="en-US" dirty="0"/>
              <a:t>, </a:t>
            </a:r>
            <a:r>
              <a:rPr lang="en-US" dirty="0" err="1"/>
              <a:t>BwangleBones</a:t>
            </a:r>
            <a:r>
              <a:rPr lang="en-US" dirty="0"/>
              <a:t> and PCs together can be linked with </a:t>
            </a:r>
            <a:r>
              <a:rPr lang="en-US" dirty="0" smtClean="0"/>
              <a:t>cloud platform </a:t>
            </a:r>
            <a:r>
              <a:rPr lang="en-US" dirty="0"/>
              <a:t>like </a:t>
            </a:r>
            <a:r>
              <a:rPr lang="en-US" dirty="0" err="1"/>
              <a:t>Heroku</a:t>
            </a:r>
            <a:r>
              <a:rPr lang="en-US" dirty="0"/>
              <a:t> with the help of </a:t>
            </a:r>
            <a:r>
              <a:rPr lang="en-US" dirty="0" err="1" smtClean="0"/>
              <a:t>Zetta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Architecture of </a:t>
            </a:r>
            <a:r>
              <a:rPr lang="en-US" dirty="0" err="1"/>
              <a:t>Zetta</a:t>
            </a:r>
            <a:r>
              <a:rPr lang="en-US" dirty="0"/>
              <a:t> is </a:t>
            </a:r>
            <a:r>
              <a:rPr lang="en-US" dirty="0" smtClean="0"/>
              <a:t>optimized for </a:t>
            </a:r>
            <a:r>
              <a:rPr lang="en-US" dirty="0"/>
              <a:t>data intensive and real-time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Provides streaming </a:t>
            </a:r>
            <a:r>
              <a:rPr lang="en-US" dirty="0"/>
              <a:t>of data into machine analytics platforms like </a:t>
            </a:r>
            <a:r>
              <a:rPr lang="en-US" dirty="0" err="1"/>
              <a:t>Splunk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Zetta</a:t>
            </a:r>
            <a:r>
              <a:rPr lang="en-US" dirty="0"/>
              <a:t> allows you to assemble smartphone apps, device apps and cloud apps together into </a:t>
            </a:r>
            <a:r>
              <a:rPr lang="en-US" dirty="0" smtClean="0"/>
              <a:t>large and </a:t>
            </a:r>
            <a:r>
              <a:rPr lang="en-US" dirty="0"/>
              <a:t>complex systems. Example of such complex and large scale systems is home </a:t>
            </a:r>
            <a:r>
              <a:rPr lang="en-US" dirty="0" smtClean="0"/>
              <a:t>automation, smart </a:t>
            </a:r>
            <a:r>
              <a:rPr lang="en-US" dirty="0"/>
              <a:t>transportation and wearable computing.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67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Nimbits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7801"/>
            <a:ext cx="8596668" cy="4593562"/>
          </a:xfrm>
        </p:spPr>
        <p:txBody>
          <a:bodyPr/>
          <a:lstStyle/>
          <a:p>
            <a:pPr algn="just"/>
            <a:r>
              <a:rPr lang="en-US" dirty="0" err="1"/>
              <a:t>Nimbits</a:t>
            </a:r>
            <a:r>
              <a:rPr lang="en-US" dirty="0"/>
              <a:t> is a PaaS that can be downloaded on any from Raspberry Pi, Web Server, Amazon </a:t>
            </a:r>
            <a:r>
              <a:rPr lang="en-US" dirty="0" smtClean="0"/>
              <a:t>EC2, or </a:t>
            </a:r>
            <a:r>
              <a:rPr lang="en-US" dirty="0"/>
              <a:t>Google App Engine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Nimbits</a:t>
            </a:r>
            <a:r>
              <a:rPr lang="en-US" dirty="0"/>
              <a:t> is a platform for connecting people, sensors and software to the cloud and with </a:t>
            </a:r>
            <a:r>
              <a:rPr lang="en-US" dirty="0" smtClean="0"/>
              <a:t>one another.</a:t>
            </a:r>
          </a:p>
          <a:p>
            <a:pPr algn="just"/>
            <a:r>
              <a:rPr lang="en-US" dirty="0"/>
              <a:t>Key features:</a:t>
            </a:r>
          </a:p>
          <a:p>
            <a:pPr lvl="1" algn="just"/>
            <a:r>
              <a:rPr lang="en-US" dirty="0" smtClean="0"/>
              <a:t>Download </a:t>
            </a:r>
            <a:r>
              <a:rPr lang="en-US" dirty="0" err="1"/>
              <a:t>Nimbits</a:t>
            </a:r>
            <a:r>
              <a:rPr lang="en-US" dirty="0"/>
              <a:t> servers on chips, servers or on the cloud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It is an Open-source platform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Facilitates event triggers and alerts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Process geo and time-stamped data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Build provided for Google App Engine and Linux Systems for development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Compatible with most J2EE servers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7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Yaler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Yaler</a:t>
            </a:r>
            <a:r>
              <a:rPr lang="en-US" dirty="0"/>
              <a:t> is a pay-as-you use platform which provides a relay infrastructure which offers </a:t>
            </a:r>
            <a:r>
              <a:rPr lang="en-US" dirty="0" smtClean="0"/>
              <a:t>secure access </a:t>
            </a:r>
            <a:r>
              <a:rPr lang="en-US" dirty="0"/>
              <a:t>to embedded systems and it works with any device with a TCP socket</a:t>
            </a:r>
            <a:r>
              <a:rPr lang="en-US" dirty="0" smtClean="0"/>
              <a:t>.</a:t>
            </a:r>
          </a:p>
          <a:p>
            <a:r>
              <a:rPr lang="en-US" dirty="0"/>
              <a:t>Key features: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It provides plug-and-play functionality for end users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Access via any browser or even phone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Enables addressability and accessibility for devices blocked by firewalls, NAT or </a:t>
            </a:r>
            <a:r>
              <a:rPr lang="en-US" dirty="0" smtClean="0"/>
              <a:t>mobile routers</a:t>
            </a:r>
            <a:endParaRPr lang="en-US" dirty="0"/>
          </a:p>
          <a:p>
            <a:pPr lvl="1"/>
            <a:r>
              <a:rPr lang="en-US" dirty="0" smtClean="0"/>
              <a:t> </a:t>
            </a:r>
            <a:r>
              <a:rPr lang="en-US" dirty="0"/>
              <a:t>It provides access to your device from a client such as a browser, Android, 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22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Axeda</a:t>
            </a:r>
            <a:r>
              <a:rPr lang="en-US" b="1" dirty="0"/>
              <a:t> and Oracle Java </a:t>
            </a:r>
            <a:r>
              <a:rPr lang="en-US" b="1" dirty="0" smtClean="0"/>
              <a:t>Embedded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dirty="0" err="1"/>
              <a:t>Axeda</a:t>
            </a:r>
            <a:r>
              <a:rPr lang="en-US" dirty="0"/>
              <a:t> Machine Cloud service provides M2M services, </a:t>
            </a:r>
            <a:r>
              <a:rPr lang="en-US" dirty="0" err="1"/>
              <a:t>IoT</a:t>
            </a:r>
            <a:r>
              <a:rPr lang="en-US" dirty="0"/>
              <a:t> connectivity services, </a:t>
            </a:r>
            <a:r>
              <a:rPr lang="en-US" dirty="0" smtClean="0"/>
              <a:t>software agents </a:t>
            </a:r>
            <a:r>
              <a:rPr lang="en-US" dirty="0"/>
              <a:t>and toolkits that allow you to select communication method and hardware which </a:t>
            </a:r>
            <a:r>
              <a:rPr lang="en-US" dirty="0" smtClean="0"/>
              <a:t>is appropriate </a:t>
            </a:r>
            <a:r>
              <a:rPr lang="en-US" dirty="0"/>
              <a:t>for your </a:t>
            </a:r>
            <a:r>
              <a:rPr lang="en-US" dirty="0" err="1"/>
              <a:t>IoT</a:t>
            </a:r>
            <a:r>
              <a:rPr lang="en-US" dirty="0"/>
              <a:t> solution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</a:t>
            </a:r>
            <a:r>
              <a:rPr lang="en-US" dirty="0" err="1"/>
              <a:t>Axeda</a:t>
            </a:r>
            <a:r>
              <a:rPr lang="en-US" dirty="0"/>
              <a:t> </a:t>
            </a:r>
            <a:r>
              <a:rPr lang="en-US" dirty="0" err="1"/>
              <a:t>IoT</a:t>
            </a:r>
            <a:r>
              <a:rPr lang="en-US" dirty="0"/>
              <a:t> platform provides end-to-end </a:t>
            </a:r>
            <a:r>
              <a:rPr lang="en-US" dirty="0" smtClean="0"/>
              <a:t>enterprise capabilities </a:t>
            </a:r>
            <a:r>
              <a:rPr lang="en-US" dirty="0"/>
              <a:t>using Java EE technology and the Oracle Database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Key features: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Real time data capture</a:t>
            </a:r>
          </a:p>
          <a:p>
            <a:pPr lvl="1" algn="just"/>
            <a:r>
              <a:rPr lang="en-US" dirty="0" smtClean="0"/>
              <a:t>Millions </a:t>
            </a:r>
            <a:r>
              <a:rPr lang="en-US" dirty="0"/>
              <a:t>of device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It is an M2M platform with proven middleware capabilities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Also facilitate communications among devices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1403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AerCloud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AerCloud</a:t>
            </a:r>
            <a:r>
              <a:rPr lang="en-US" dirty="0"/>
              <a:t> is an </a:t>
            </a:r>
            <a:r>
              <a:rPr lang="en-US" dirty="0" err="1"/>
              <a:t>IoT</a:t>
            </a:r>
            <a:r>
              <a:rPr lang="en-US" dirty="0"/>
              <a:t> cloud platform for collecting, managing, and analyzing sensor data for </a:t>
            </a:r>
            <a:r>
              <a:rPr lang="en-US" dirty="0" err="1" smtClean="0"/>
              <a:t>IoT</a:t>
            </a:r>
            <a:r>
              <a:rPr lang="en-US" dirty="0" smtClean="0"/>
              <a:t> and </a:t>
            </a:r>
            <a:r>
              <a:rPr lang="en-US" dirty="0"/>
              <a:t>M2M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</a:t>
            </a:r>
            <a:r>
              <a:rPr lang="en-US" dirty="0" smtClean="0"/>
              <a:t>key features:</a:t>
            </a:r>
          </a:p>
          <a:p>
            <a:pPr lvl="1" algn="just"/>
            <a:r>
              <a:rPr lang="en-US" dirty="0"/>
              <a:t>Secure, reliable collection, storage, analysis, and publishing of M2M and </a:t>
            </a:r>
            <a:r>
              <a:rPr lang="en-US" dirty="0" err="1"/>
              <a:t>IoT</a:t>
            </a:r>
            <a:r>
              <a:rPr lang="en-US" dirty="0"/>
              <a:t> data that </a:t>
            </a:r>
            <a:r>
              <a:rPr lang="en-US" dirty="0" smtClean="0"/>
              <a:t>scales to </a:t>
            </a:r>
            <a:r>
              <a:rPr lang="en-US" dirty="0"/>
              <a:t>millions of users and billions of devices as </a:t>
            </a:r>
            <a:r>
              <a:rPr lang="en-US" dirty="0" smtClean="0"/>
              <a:t>needed.</a:t>
            </a:r>
          </a:p>
          <a:p>
            <a:pPr lvl="1" algn="just"/>
            <a:r>
              <a:rPr lang="en-US" dirty="0"/>
              <a:t>Industry standard protocols for collecting data from devices including </a:t>
            </a:r>
            <a:r>
              <a:rPr lang="en-US" dirty="0" err="1"/>
              <a:t>CoAP</a:t>
            </a:r>
            <a:r>
              <a:rPr lang="en-US" dirty="0"/>
              <a:t> and MQTT </a:t>
            </a:r>
            <a:r>
              <a:rPr lang="en-US" dirty="0" smtClean="0"/>
              <a:t>as well </a:t>
            </a:r>
            <a:r>
              <a:rPr lang="en-US" dirty="0"/>
              <a:t>as support for custom </a:t>
            </a:r>
            <a:r>
              <a:rPr lang="en-US" dirty="0" smtClean="0"/>
              <a:t>protocols.</a:t>
            </a:r>
          </a:p>
          <a:p>
            <a:pPr lvl="1" algn="just"/>
            <a:r>
              <a:rPr lang="en-US" dirty="0"/>
              <a:t>REST API that supports both pushing data to applications and applications pulling </a:t>
            </a:r>
            <a:r>
              <a:rPr lang="en-US" dirty="0" smtClean="0"/>
              <a:t>data on-demand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07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AerCloud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1" y="1690553"/>
            <a:ext cx="8810186" cy="3804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29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6675"/>
            <a:ext cx="8596668" cy="1320800"/>
          </a:xfrm>
        </p:spPr>
        <p:txBody>
          <a:bodyPr/>
          <a:lstStyle/>
          <a:p>
            <a:r>
              <a:rPr lang="en-US" b="1" i="1" dirty="0"/>
              <a:t>ORBCOMM </a:t>
            </a:r>
            <a:r>
              <a:rPr lang="en-US" b="1" i="1" dirty="0" err="1"/>
              <a:t>IoT</a:t>
            </a:r>
            <a:r>
              <a:rPr lang="en-US" b="1" i="1" dirty="0"/>
              <a:t>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66775"/>
            <a:ext cx="8596668" cy="5174587"/>
          </a:xfrm>
        </p:spPr>
        <p:txBody>
          <a:bodyPr/>
          <a:lstStyle/>
          <a:p>
            <a:r>
              <a:rPr lang="en-US" b="1" dirty="0"/>
              <a:t>ORBCOMM </a:t>
            </a:r>
            <a:r>
              <a:rPr lang="en-US" dirty="0"/>
              <a:t>is a single source provider of multi-network connectivity, leading edge devices and powerful applications for industries including </a:t>
            </a:r>
            <a:r>
              <a:rPr lang="en-US" b="1" dirty="0"/>
              <a:t>transportation and distribution, heavy equipment, oil and gas, maritime and government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Transportation</a:t>
            </a:r>
            <a:r>
              <a:rPr lang="en-US" b="1" dirty="0"/>
              <a:t>: </a:t>
            </a:r>
            <a:r>
              <a:rPr lang="en-US" dirty="0"/>
              <a:t>ORBCOMM's comprehensive truck management solutions enable simplified driver performance and communications, better fuel efficiency, enhanced fleet safety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74" y="2652049"/>
            <a:ext cx="8048625" cy="43232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34" y="3252753"/>
            <a:ext cx="46714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Smart Agriculture, Mining Asset </a:t>
            </a:r>
            <a:r>
              <a:rPr lang="en-US" dirty="0" smtClean="0"/>
              <a:t>Tracking, </a:t>
            </a:r>
          </a:p>
          <a:p>
            <a:r>
              <a:rPr lang="en-US" dirty="0"/>
              <a:t>SCADA System Monitoring, </a:t>
            </a:r>
            <a:endParaRPr lang="en-US" dirty="0" smtClean="0"/>
          </a:p>
          <a:p>
            <a:r>
              <a:rPr lang="en-US" dirty="0" smtClean="0"/>
              <a:t>Oil </a:t>
            </a:r>
            <a:r>
              <a:rPr lang="en-US" dirty="0"/>
              <a:t>&amp; Gas Equipment &amp; Pipeline </a:t>
            </a:r>
            <a:r>
              <a:rPr lang="en-US" dirty="0" smtClean="0"/>
              <a:t>Monitoring</a:t>
            </a:r>
          </a:p>
          <a:p>
            <a:r>
              <a:rPr lang="en-US" dirty="0"/>
              <a:t>Water Monitoring and Utilities Management</a:t>
            </a:r>
          </a:p>
        </p:txBody>
      </p:sp>
    </p:spTree>
    <p:extLst>
      <p:ext uri="{BB962C8B-B14F-4D97-AF65-F5344CB8AC3E}">
        <p14:creationId xmlns:p14="http://schemas.microsoft.com/office/powerpoint/2010/main" val="115126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 9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1089026"/>
            <a:ext cx="50006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 6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3898237"/>
            <a:ext cx="50006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3450"/>
          </a:xfrm>
        </p:spPr>
        <p:txBody>
          <a:bodyPr/>
          <a:lstStyle/>
          <a:p>
            <a:r>
              <a:rPr lang="en-US" b="1" i="1" dirty="0"/>
              <a:t>ORBCOMM </a:t>
            </a:r>
            <a:r>
              <a:rPr lang="en-US" b="1" i="1" dirty="0" err="1"/>
              <a:t>IoT</a:t>
            </a:r>
            <a:r>
              <a:rPr lang="en-US" b="1" i="1" dirty="0"/>
              <a:t> Platform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Mining: Fleet Management and Underground Mine Tracking</a:t>
            </a:r>
          </a:p>
          <a:p>
            <a:pPr lvl="1"/>
            <a:r>
              <a:rPr lang="en-US" dirty="0" smtClean="0"/>
              <a:t>ST </a:t>
            </a:r>
            <a:r>
              <a:rPr lang="en-US" dirty="0"/>
              <a:t>9100 (</a:t>
            </a:r>
            <a:r>
              <a:rPr lang="en-US" dirty="0" smtClean="0"/>
              <a:t>Dual-Mode)</a:t>
            </a:r>
          </a:p>
          <a:p>
            <a:pPr lvl="2" algn="just"/>
            <a:r>
              <a:rPr lang="en-US" dirty="0" smtClean="0"/>
              <a:t>The </a:t>
            </a:r>
            <a:r>
              <a:rPr lang="en-US" dirty="0"/>
              <a:t>fully programmable ST 9100 is a dual-mode satellite/cellular device, combining cellular network coverage and the two-way </a:t>
            </a:r>
            <a:r>
              <a:rPr lang="en-US" dirty="0" err="1"/>
              <a:t>IsatData</a:t>
            </a:r>
            <a:r>
              <a:rPr lang="en-US" dirty="0"/>
              <a:t> Pro satellite service. This versatile device enables asset tracking and monitoring for a wide variety of applications on land and at sea, in the most remote areas of the world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/>
              <a:t>Smart Agriculture Management</a:t>
            </a:r>
          </a:p>
          <a:p>
            <a:pPr lvl="1"/>
            <a:r>
              <a:rPr lang="en-US" dirty="0"/>
              <a:t>ST 6100: Satellite Remote </a:t>
            </a:r>
            <a:r>
              <a:rPr lang="en-US" dirty="0" smtClean="0"/>
              <a:t>Monitoring</a:t>
            </a:r>
            <a:endParaRPr lang="en-US" dirty="0"/>
          </a:p>
          <a:p>
            <a:pPr lvl="2" algn="just"/>
            <a:r>
              <a:rPr lang="en-US" dirty="0"/>
              <a:t>Choose the ST 6100 for remote asset management. The IDP series of satellite devices offers customers a quick and smart way to integrate into agriculture solutions to enable sensor-based monitoring of environmental conditions, water consumption, soil moisture/temperature, irrigation parameters and more.</a:t>
            </a:r>
          </a:p>
        </p:txBody>
      </p:sp>
    </p:spTree>
    <p:extLst>
      <p:ext uri="{BB962C8B-B14F-4D97-AF65-F5344CB8AC3E}">
        <p14:creationId xmlns:p14="http://schemas.microsoft.com/office/powerpoint/2010/main" val="3250642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ParStream</a:t>
            </a:r>
            <a:r>
              <a:rPr lang="en-US" b="1" i="1" dirty="0"/>
              <a:t> </a:t>
            </a:r>
            <a:r>
              <a:rPr lang="en-US" b="1" i="1" dirty="0" err="1"/>
              <a:t>IoT</a:t>
            </a:r>
            <a:r>
              <a:rPr lang="en-US" b="1" i="1" dirty="0"/>
              <a:t> Analytics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71625"/>
            <a:ext cx="8596668" cy="4469737"/>
          </a:xfrm>
        </p:spPr>
        <p:txBody>
          <a:bodyPr/>
          <a:lstStyle/>
          <a:p>
            <a:pPr algn="just"/>
            <a:r>
              <a:rPr lang="en-US" dirty="0" err="1"/>
              <a:t>ParStream</a:t>
            </a:r>
            <a:r>
              <a:rPr lang="en-US" dirty="0"/>
              <a:t> is the first platform built for </a:t>
            </a:r>
            <a:r>
              <a:rPr lang="en-US" dirty="0" err="1"/>
              <a:t>IoT</a:t>
            </a:r>
            <a:r>
              <a:rPr lang="en-US" dirty="0"/>
              <a:t> that provides immediate insights from big data </a:t>
            </a:r>
            <a:r>
              <a:rPr lang="en-US" dirty="0" smtClean="0"/>
              <a:t>volumes and </a:t>
            </a:r>
            <a:r>
              <a:rPr lang="en-US" dirty="0"/>
              <a:t>high bandwidth data streams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ParStream</a:t>
            </a:r>
            <a:r>
              <a:rPr lang="en-US" dirty="0"/>
              <a:t> delivers </a:t>
            </a:r>
            <a:r>
              <a:rPr lang="en-US" dirty="0" err="1"/>
              <a:t>subsecond</a:t>
            </a:r>
            <a:r>
              <a:rPr lang="en-US" dirty="0"/>
              <a:t> query response times </a:t>
            </a:r>
            <a:r>
              <a:rPr lang="en-US" dirty="0" smtClean="0"/>
              <a:t>even on </a:t>
            </a:r>
            <a:r>
              <a:rPr lang="en-US" dirty="0"/>
              <a:t>hundreds of billions of data </a:t>
            </a:r>
            <a:r>
              <a:rPr lang="en-US" dirty="0" smtClean="0"/>
              <a:t>records.</a:t>
            </a:r>
          </a:p>
          <a:p>
            <a:pPr algn="just"/>
            <a:r>
              <a:rPr lang="en-US" dirty="0"/>
              <a:t>It also includes innovative tools such as </a:t>
            </a:r>
            <a:r>
              <a:rPr lang="en-US" dirty="0" err="1"/>
              <a:t>geodistributed</a:t>
            </a:r>
            <a:r>
              <a:rPr lang="en-US" dirty="0"/>
              <a:t> analytics, alerts </a:t>
            </a:r>
            <a:r>
              <a:rPr lang="en-US" dirty="0" smtClean="0"/>
              <a:t>and actions</a:t>
            </a:r>
            <a:r>
              <a:rPr lang="en-US" dirty="0"/>
              <a:t>, time series, advanced analytics, interfaces for the leading streaming or Extract, </a:t>
            </a:r>
            <a:r>
              <a:rPr lang="en-US" dirty="0" smtClean="0"/>
              <a:t>Transform and </a:t>
            </a:r>
            <a:r>
              <a:rPr lang="en-US" dirty="0"/>
              <a:t>Load (ETL) technologies, and seamless integration of the leading visualization tools for </a:t>
            </a:r>
            <a:r>
              <a:rPr lang="en-US" dirty="0" err="1"/>
              <a:t>IoT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functionality of Cisco </a:t>
            </a:r>
            <a:r>
              <a:rPr lang="en-US" dirty="0" err="1"/>
              <a:t>ParStream</a:t>
            </a:r>
            <a:r>
              <a:rPr lang="en-US" dirty="0"/>
              <a:t> is now part of </a:t>
            </a:r>
            <a:r>
              <a:rPr lang="en-US" u="sng" dirty="0">
                <a:hlinkClick r:id="rId2"/>
              </a:rPr>
              <a:t>Cisco Kinetic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726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204201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Application domain </a:t>
            </a:r>
            <a:r>
              <a:rPr lang="en-US" dirty="0" err="1" smtClean="0"/>
              <a:t>specifc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IOT clouds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535" y="-81802"/>
            <a:ext cx="8167620" cy="704738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61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7541"/>
            <a:ext cx="8596668" cy="1320800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reference architecture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M. Ahmadi, 2020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26" name="Picture 2" descr="Three Layer (Tier) IoT Architecture. Adapted from [5] | Download Scientific  Dia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007909"/>
            <a:ext cx="3545405" cy="281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SIST-IoT: A Modular Implementation of a Reference Architectur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06" y="842784"/>
            <a:ext cx="3436256" cy="329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7 Layers of IoT Archite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42" y="3946374"/>
            <a:ext cx="3215588" cy="239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ternet of things referenc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68" y="4221312"/>
            <a:ext cx="3886211" cy="199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812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74" y="143069"/>
            <a:ext cx="4463833" cy="1320800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Platforms Comparison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24941"/>
            <a:ext cx="7158442" cy="6833059"/>
          </a:xfrm>
        </p:spPr>
      </p:pic>
    </p:spTree>
    <p:extLst>
      <p:ext uri="{BB962C8B-B14F-4D97-AF65-F5344CB8AC3E}">
        <p14:creationId xmlns:p14="http://schemas.microsoft.com/office/powerpoint/2010/main" val="17732647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platforms Sensing </a:t>
            </a:r>
            <a:r>
              <a:rPr lang="en-US" dirty="0"/>
              <a:t>F</a:t>
            </a:r>
            <a:r>
              <a:rPr lang="en-US" dirty="0" smtClean="0"/>
              <a:t>eatures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76" y="2410627"/>
            <a:ext cx="12108024" cy="346837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208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platforms Sensing </a:t>
            </a:r>
            <a:r>
              <a:rPr lang="en-US" dirty="0"/>
              <a:t>F</a:t>
            </a:r>
            <a:r>
              <a:rPr lang="en-US" dirty="0" smtClean="0"/>
              <a:t>eatures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418"/>
            <a:ext cx="12023965" cy="525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87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Features Of Various </a:t>
            </a:r>
            <a:r>
              <a:rPr lang="en-US" dirty="0" err="1"/>
              <a:t>IoT</a:t>
            </a:r>
            <a:r>
              <a:rPr lang="en-US" dirty="0"/>
              <a:t> Middleware Platform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236" y="2032975"/>
            <a:ext cx="9231721" cy="252036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540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20" y="0"/>
            <a:ext cx="11756571" cy="1320800"/>
          </a:xfrm>
        </p:spPr>
        <p:txBody>
          <a:bodyPr/>
          <a:lstStyle/>
          <a:p>
            <a:r>
              <a:rPr lang="en-US" dirty="0"/>
              <a:t>Communication Features Of Various </a:t>
            </a:r>
            <a:r>
              <a:rPr lang="en-US" dirty="0" err="1"/>
              <a:t>IoT</a:t>
            </a:r>
            <a:r>
              <a:rPr lang="en-US" dirty="0"/>
              <a:t> Middleware Platform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6257" y="548433"/>
            <a:ext cx="9045164" cy="611631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61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98" y="115077"/>
            <a:ext cx="3110895" cy="3887756"/>
          </a:xfrm>
        </p:spPr>
        <p:txBody>
          <a:bodyPr>
            <a:normAutofit fontScale="90000"/>
          </a:bodyPr>
          <a:lstStyle/>
          <a:p>
            <a:r>
              <a:rPr lang="en-US" dirty="0"/>
              <a:t>Application Development Support Features In </a:t>
            </a:r>
            <a:r>
              <a:rPr lang="en-US" dirty="0" err="1"/>
              <a:t>Iot</a:t>
            </a:r>
            <a:r>
              <a:rPr lang="en-US" dirty="0"/>
              <a:t> Middleware Platform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003" y="0"/>
            <a:ext cx="7329680" cy="683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033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98" y="115077"/>
            <a:ext cx="9147802" cy="3887756"/>
          </a:xfrm>
        </p:spPr>
        <p:txBody>
          <a:bodyPr>
            <a:normAutofit/>
          </a:bodyPr>
          <a:lstStyle/>
          <a:p>
            <a:r>
              <a:rPr lang="en-US" dirty="0"/>
              <a:t>Application Development Support Features In </a:t>
            </a:r>
            <a:r>
              <a:rPr lang="en-US" dirty="0" err="1"/>
              <a:t>Iot</a:t>
            </a:r>
            <a:r>
              <a:rPr lang="en-US" dirty="0"/>
              <a:t> Middleware Platform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09" y="1719752"/>
            <a:ext cx="10570533" cy="295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0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7541"/>
            <a:ext cx="8596668" cy="1320800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reference architecture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M. Ahmadi, 2020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58" y="741240"/>
            <a:ext cx="3699198" cy="23380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932" y="824553"/>
            <a:ext cx="4046294" cy="27162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001" y="3415732"/>
            <a:ext cx="3769087" cy="321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78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7943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Integration Middleware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7543"/>
            <a:ext cx="8596668" cy="4473819"/>
          </a:xfrm>
        </p:spPr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dirty="0" err="1"/>
              <a:t>IoT</a:t>
            </a:r>
            <a:r>
              <a:rPr lang="en-US" dirty="0"/>
              <a:t> Integration Middleware (</a:t>
            </a:r>
            <a:r>
              <a:rPr lang="en-US" dirty="0" err="1"/>
              <a:t>IoTIM</a:t>
            </a:r>
            <a:r>
              <a:rPr lang="en-US" dirty="0"/>
              <a:t>) serves as an integration layer for </a:t>
            </a:r>
            <a:r>
              <a:rPr lang="en-US" dirty="0" smtClean="0"/>
              <a:t>different kinds </a:t>
            </a:r>
            <a:r>
              <a:rPr lang="en-US" dirty="0"/>
              <a:t>of Sensors, Actuators, Devices, and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is responsible </a:t>
            </a:r>
            <a:r>
              <a:rPr lang="en-US" dirty="0" smtClean="0"/>
              <a:t>for</a:t>
            </a:r>
          </a:p>
          <a:p>
            <a:pPr lvl="1" algn="just"/>
            <a:r>
              <a:rPr lang="en-US" dirty="0" smtClean="0"/>
              <a:t> Receiving data </a:t>
            </a:r>
            <a:r>
              <a:rPr lang="en-US" dirty="0"/>
              <a:t>from the connected Devices, </a:t>
            </a:r>
            <a:endParaRPr lang="en-US" dirty="0" smtClean="0"/>
          </a:p>
          <a:p>
            <a:pPr lvl="1" algn="just"/>
            <a:r>
              <a:rPr lang="en-US" dirty="0"/>
              <a:t>P</a:t>
            </a:r>
            <a:r>
              <a:rPr lang="en-US" dirty="0" smtClean="0"/>
              <a:t>rocessing </a:t>
            </a:r>
            <a:r>
              <a:rPr lang="en-US" dirty="0"/>
              <a:t>the received data</a:t>
            </a:r>
            <a:r>
              <a:rPr lang="en-US" dirty="0" smtClean="0"/>
              <a:t>,</a:t>
            </a:r>
          </a:p>
          <a:p>
            <a:pPr lvl="1" algn="just"/>
            <a:r>
              <a:rPr lang="en-US" dirty="0" smtClean="0"/>
              <a:t> Providing the </a:t>
            </a:r>
            <a:r>
              <a:rPr lang="en-US" dirty="0"/>
              <a:t>received data to connected Applications, and </a:t>
            </a:r>
            <a:r>
              <a:rPr lang="en-US" dirty="0" smtClean="0"/>
              <a:t> </a:t>
            </a:r>
            <a:r>
              <a:rPr lang="en-US" dirty="0"/>
              <a:t>controlling Devices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 Device can communicate directly with </a:t>
            </a:r>
            <a:r>
              <a:rPr lang="en-US" dirty="0" smtClean="0"/>
              <a:t>the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Integration Middleware if it supports an appropriate communication </a:t>
            </a:r>
            <a:r>
              <a:rPr lang="en-US" dirty="0" smtClean="0"/>
              <a:t>technology, such </a:t>
            </a:r>
            <a:r>
              <a:rPr lang="en-US" dirty="0"/>
              <a:t>as IP over Ethernet or </a:t>
            </a:r>
            <a:r>
              <a:rPr lang="en-US" dirty="0" err="1"/>
              <a:t>WiFi</a:t>
            </a:r>
            <a:r>
              <a:rPr lang="en-US" dirty="0"/>
              <a:t>, a corresponding transport protocol, such </a:t>
            </a:r>
            <a:r>
              <a:rPr lang="en-US" dirty="0" smtClean="0"/>
              <a:t>as HTTP </a:t>
            </a:r>
            <a:r>
              <a:rPr lang="en-US" dirty="0"/>
              <a:t>or </a:t>
            </a:r>
            <a:r>
              <a:rPr lang="en-US" dirty="0" smtClean="0"/>
              <a:t>MQTT</a:t>
            </a:r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4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domains of </a:t>
            </a:r>
            <a:r>
              <a:rPr lang="en-US" dirty="0" err="1"/>
              <a:t>IoT</a:t>
            </a:r>
            <a:r>
              <a:rPr lang="en-US" dirty="0"/>
              <a:t> cloud platforms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628" y="1277815"/>
            <a:ext cx="5756995" cy="569385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1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0"/>
            <a:ext cx="8596668" cy="1320800"/>
          </a:xfrm>
        </p:spPr>
        <p:txBody>
          <a:bodyPr>
            <a:normAutofit/>
          </a:bodyPr>
          <a:lstStyle/>
          <a:p>
            <a:r>
              <a:rPr lang="en-US" b="1" dirty="0"/>
              <a:t>Criteria for Selection of the Right </a:t>
            </a:r>
            <a:r>
              <a:rPr lang="en-US" b="1" dirty="0" err="1"/>
              <a:t>IoT</a:t>
            </a:r>
            <a:r>
              <a:rPr lang="en-US" b="1" dirty="0"/>
              <a:t> </a:t>
            </a:r>
            <a:r>
              <a:rPr lang="en-US" b="1" dirty="0" smtClean="0"/>
              <a:t>Middleware</a:t>
            </a:r>
            <a:r>
              <a:rPr lang="fa-IR" b="1" dirty="0" smtClean="0"/>
              <a:t> </a:t>
            </a:r>
            <a:r>
              <a:rPr lang="en-US" b="1" dirty="0" smtClean="0"/>
              <a:t>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50303"/>
            <a:ext cx="8596668" cy="4791060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Availability: </a:t>
            </a:r>
            <a:r>
              <a:rPr lang="en-US" dirty="0"/>
              <a:t>Availability and stability are important parameters for </a:t>
            </a:r>
            <a:r>
              <a:rPr lang="en-US" dirty="0" smtClean="0"/>
              <a:t>application</a:t>
            </a:r>
            <a:r>
              <a:rPr lang="fa-IR" dirty="0" smtClean="0"/>
              <a:t> </a:t>
            </a:r>
            <a:r>
              <a:rPr lang="en-US" dirty="0" smtClean="0"/>
              <a:t>requirement.</a:t>
            </a:r>
            <a:r>
              <a:rPr lang="en-US" dirty="0"/>
              <a:t> </a:t>
            </a:r>
            <a:r>
              <a:rPr lang="fa-IR" dirty="0" smtClean="0"/>
              <a:t> </a:t>
            </a:r>
            <a:r>
              <a:rPr lang="en-US" dirty="0" smtClean="0"/>
              <a:t>Smart healthcare </a:t>
            </a:r>
            <a:r>
              <a:rPr lang="en-US" dirty="0"/>
              <a:t>application requires patient </a:t>
            </a:r>
            <a:r>
              <a:rPr lang="en-US" dirty="0" smtClean="0"/>
              <a:t>medical data </a:t>
            </a:r>
            <a:r>
              <a:rPr lang="en-US" dirty="0"/>
              <a:t>to be monitored continuously (24*7</a:t>
            </a:r>
            <a:r>
              <a:rPr lang="en-US" dirty="0" smtClean="0"/>
              <a:t>).</a:t>
            </a:r>
          </a:p>
          <a:p>
            <a:pPr algn="just"/>
            <a:r>
              <a:rPr lang="en-US" b="1" dirty="0"/>
              <a:t>Deployment type</a:t>
            </a:r>
            <a:r>
              <a:rPr lang="en-US" b="1" dirty="0" smtClean="0"/>
              <a:t>: </a:t>
            </a:r>
            <a:r>
              <a:rPr lang="en-US" dirty="0"/>
              <a:t>According to the resource requirement, developer can </a:t>
            </a:r>
            <a:r>
              <a:rPr lang="en-US" dirty="0" smtClean="0"/>
              <a:t>choose among </a:t>
            </a:r>
            <a:r>
              <a:rPr lang="en-US" dirty="0"/>
              <a:t>different cloud deployment models- Infrastructure as a Service (IaaS), </a:t>
            </a:r>
            <a:r>
              <a:rPr lang="en-US" dirty="0" smtClean="0"/>
              <a:t>Platform as </a:t>
            </a:r>
            <a:r>
              <a:rPr lang="en-US" dirty="0"/>
              <a:t>a Service (PaaS), and Software as a Service (SaaS</a:t>
            </a:r>
            <a:r>
              <a:rPr lang="en-US" dirty="0" smtClean="0"/>
              <a:t>).</a:t>
            </a:r>
          </a:p>
          <a:p>
            <a:pPr algn="just"/>
            <a:r>
              <a:rPr lang="en-US" b="1" dirty="0"/>
              <a:t>Pricing Model</a:t>
            </a:r>
            <a:r>
              <a:rPr lang="en-US" b="1" dirty="0" smtClean="0"/>
              <a:t>:</a:t>
            </a:r>
            <a:r>
              <a:rPr lang="en-US" dirty="0"/>
              <a:t> Some </a:t>
            </a:r>
            <a:r>
              <a:rPr lang="en-US" dirty="0" smtClean="0"/>
              <a:t>support pay </a:t>
            </a:r>
            <a:r>
              <a:rPr lang="en-US" dirty="0"/>
              <a:t>as you execute, some pay per storage, pay according to number of </a:t>
            </a:r>
            <a:r>
              <a:rPr lang="en-US" dirty="0" smtClean="0"/>
              <a:t>connected devices</a:t>
            </a:r>
            <a:r>
              <a:rPr lang="en-US" dirty="0"/>
              <a:t>, some are subscription based</a:t>
            </a:r>
            <a:r>
              <a:rPr lang="en-US" dirty="0" smtClean="0"/>
              <a:t>. </a:t>
            </a:r>
            <a:r>
              <a:rPr lang="en-US" dirty="0"/>
              <a:t>Microsoft </a:t>
            </a:r>
            <a:r>
              <a:rPr lang="en-US" dirty="0" smtClean="0"/>
              <a:t>Azure charges </a:t>
            </a:r>
            <a:r>
              <a:rPr lang="en-US" dirty="0"/>
              <a:t>based on number of devices and messages</a:t>
            </a:r>
            <a:r>
              <a:rPr lang="en-US" dirty="0" smtClean="0"/>
              <a:t>. </a:t>
            </a:r>
            <a:r>
              <a:rPr lang="en-US" dirty="0" err="1"/>
              <a:t>Kaa</a:t>
            </a:r>
            <a:r>
              <a:rPr lang="en-US" dirty="0"/>
              <a:t> and </a:t>
            </a:r>
            <a:r>
              <a:rPr lang="en-US" dirty="0" err="1"/>
              <a:t>ThingSpeak</a:t>
            </a:r>
            <a:r>
              <a:rPr lang="en-US" dirty="0"/>
              <a:t> are </a:t>
            </a:r>
            <a:r>
              <a:rPr lang="en-US" dirty="0" smtClean="0"/>
              <a:t>open sources </a:t>
            </a:r>
            <a:r>
              <a:rPr lang="en-US" dirty="0"/>
              <a:t>and free, good for personalized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/>
              <a:t>Support for required Hardware: </a:t>
            </a:r>
            <a:r>
              <a:rPr lang="en-US" dirty="0"/>
              <a:t>Number of </a:t>
            </a:r>
            <a:r>
              <a:rPr lang="en-US" dirty="0" err="1"/>
              <a:t>IoT</a:t>
            </a:r>
            <a:r>
              <a:rPr lang="en-US" dirty="0"/>
              <a:t> boards like Arduino Yun, </a:t>
            </a:r>
            <a:r>
              <a:rPr lang="en-US" dirty="0" smtClean="0"/>
              <a:t>Photon, Raspberry </a:t>
            </a:r>
            <a:r>
              <a:rPr lang="en-US" dirty="0"/>
              <a:t>Pi, etc. are available in market</a:t>
            </a:r>
            <a:r>
              <a:rPr lang="en-US" dirty="0" smtClean="0"/>
              <a:t>.</a:t>
            </a:r>
            <a:r>
              <a:rPr lang="en-US" dirty="0"/>
              <a:t> AWS </a:t>
            </a:r>
            <a:r>
              <a:rPr lang="en-US" dirty="0" err="1"/>
              <a:t>IoT</a:t>
            </a:r>
            <a:r>
              <a:rPr lang="en-US" dirty="0"/>
              <a:t> have highest </a:t>
            </a:r>
            <a:r>
              <a:rPr lang="en-US" dirty="0" smtClean="0"/>
              <a:t>number of </a:t>
            </a:r>
            <a:r>
              <a:rPr lang="en-US" dirty="0"/>
              <a:t>compatible hardware devices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/>
              <a:t>Security </a:t>
            </a:r>
            <a:r>
              <a:rPr lang="en-US" b="1" dirty="0" smtClean="0"/>
              <a:t>Requirement: </a:t>
            </a:r>
            <a:r>
              <a:rPr lang="en-US" dirty="0"/>
              <a:t>Microsoft </a:t>
            </a:r>
            <a:r>
              <a:rPr lang="en-US" dirty="0" smtClean="0"/>
              <a:t>Azure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Kaa</a:t>
            </a:r>
            <a:r>
              <a:rPr lang="en-US" dirty="0"/>
              <a:t> platform provides flexibility to users to implement their own </a:t>
            </a:r>
            <a:r>
              <a:rPr lang="en-US" dirty="0" smtClean="0"/>
              <a:t>security policies.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0"/>
            <a:ext cx="8596668" cy="1320800"/>
          </a:xfrm>
        </p:spPr>
        <p:txBody>
          <a:bodyPr>
            <a:normAutofit/>
          </a:bodyPr>
          <a:lstStyle/>
          <a:p>
            <a:r>
              <a:rPr lang="en-US" b="1" dirty="0"/>
              <a:t>Criteria for Selection of the Right </a:t>
            </a:r>
            <a:r>
              <a:rPr lang="en-US" b="1" dirty="0" err="1"/>
              <a:t>IoT</a:t>
            </a:r>
            <a:r>
              <a:rPr lang="en-US" b="1" dirty="0"/>
              <a:t> </a:t>
            </a:r>
            <a:r>
              <a:rPr lang="en-US" b="1" dirty="0" smtClean="0"/>
              <a:t>Middleware</a:t>
            </a:r>
            <a:r>
              <a:rPr lang="fa-IR" b="1" dirty="0" smtClean="0"/>
              <a:t> </a:t>
            </a:r>
            <a:r>
              <a:rPr lang="en-US" b="1" dirty="0" smtClean="0"/>
              <a:t>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50303"/>
            <a:ext cx="8596668" cy="4791060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Type of communication protocol support</a:t>
            </a:r>
            <a:r>
              <a:rPr lang="en-US" b="1" dirty="0" smtClean="0"/>
              <a:t>: </a:t>
            </a:r>
            <a:r>
              <a:rPr lang="en-US" dirty="0" err="1"/>
              <a:t>CoAP</a:t>
            </a:r>
            <a:r>
              <a:rPr lang="en-US" dirty="0"/>
              <a:t> is similar to </a:t>
            </a:r>
            <a:r>
              <a:rPr lang="en-US" dirty="0" smtClean="0"/>
              <a:t>HTTP but </a:t>
            </a:r>
            <a:r>
              <a:rPr lang="en-US" dirty="0"/>
              <a:t>is lightweight, therefore more suitable for mobile applications. MQTT is </a:t>
            </a:r>
            <a:r>
              <a:rPr lang="en-US" dirty="0" smtClean="0"/>
              <a:t>also lightweight </a:t>
            </a:r>
            <a:r>
              <a:rPr lang="en-US" dirty="0"/>
              <a:t>and supports broker concept, making it good for limited bandwidth </a:t>
            </a:r>
            <a:r>
              <a:rPr lang="en-US" dirty="0" smtClean="0"/>
              <a:t>applications. </a:t>
            </a:r>
          </a:p>
          <a:p>
            <a:pPr algn="just"/>
            <a:r>
              <a:rPr lang="en-US" b="1" dirty="0"/>
              <a:t>Storage Technologies used: </a:t>
            </a:r>
            <a:r>
              <a:rPr lang="en-US" dirty="0"/>
              <a:t>Mainly vendors use cloud as their storage</a:t>
            </a:r>
            <a:r>
              <a:rPr lang="en-US" dirty="0" smtClean="0"/>
              <a:t>.</a:t>
            </a:r>
            <a:r>
              <a:rPr lang="en-US" dirty="0"/>
              <a:t> AWS </a:t>
            </a:r>
            <a:r>
              <a:rPr lang="en-US" dirty="0" err="1"/>
              <a:t>IoT</a:t>
            </a:r>
            <a:r>
              <a:rPr lang="en-US" dirty="0"/>
              <a:t> supports largest number of storage technologies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b="1" dirty="0"/>
              <a:t>Type of Analytics Supported: </a:t>
            </a:r>
            <a:r>
              <a:rPr lang="en-US" dirty="0" err="1"/>
              <a:t>IoT</a:t>
            </a:r>
            <a:r>
              <a:rPr lang="en-US" dirty="0"/>
              <a:t> applications usually require either </a:t>
            </a:r>
            <a:r>
              <a:rPr lang="en-US" dirty="0" smtClean="0"/>
              <a:t>Real time/Streaming </a:t>
            </a:r>
            <a:r>
              <a:rPr lang="en-US" dirty="0"/>
              <a:t>data or historic data for application </a:t>
            </a:r>
            <a:r>
              <a:rPr lang="en-US" dirty="0" smtClean="0"/>
              <a:t>development. </a:t>
            </a:r>
            <a:r>
              <a:rPr lang="en-US" dirty="0" err="1"/>
              <a:t>ThingSpeak</a:t>
            </a:r>
            <a:r>
              <a:rPr lang="en-US" dirty="0"/>
              <a:t> and </a:t>
            </a:r>
            <a:r>
              <a:rPr lang="en-US" dirty="0" err="1"/>
              <a:t>Kaa</a:t>
            </a:r>
            <a:r>
              <a:rPr lang="en-US" dirty="0"/>
              <a:t> supports </a:t>
            </a:r>
            <a:r>
              <a:rPr lang="en-US" dirty="0" smtClean="0"/>
              <a:t>M2M applications</a:t>
            </a:r>
            <a:r>
              <a:rPr lang="en-US" dirty="0"/>
              <a:t>. AWS </a:t>
            </a:r>
            <a:r>
              <a:rPr lang="en-US" dirty="0" err="1"/>
              <a:t>IoT</a:t>
            </a:r>
            <a:r>
              <a:rPr lang="en-US" dirty="0"/>
              <a:t>, Microsoft Azure </a:t>
            </a:r>
            <a:r>
              <a:rPr lang="en-US" dirty="0" err="1"/>
              <a:t>IoT</a:t>
            </a:r>
            <a:r>
              <a:rPr lang="en-US" dirty="0"/>
              <a:t>, Google </a:t>
            </a:r>
            <a:r>
              <a:rPr lang="en-US" dirty="0" err="1"/>
              <a:t>IoT</a:t>
            </a:r>
            <a:r>
              <a:rPr lang="en-US" dirty="0"/>
              <a:t>, Oracle </a:t>
            </a:r>
            <a:r>
              <a:rPr lang="en-US" dirty="0" err="1"/>
              <a:t>IoT</a:t>
            </a:r>
            <a:r>
              <a:rPr lang="en-US" dirty="0"/>
              <a:t>, </a:t>
            </a:r>
            <a:r>
              <a:rPr lang="en-US" dirty="0" err="1" smtClean="0"/>
              <a:t>ThingSpeak</a:t>
            </a:r>
            <a:r>
              <a:rPr lang="en-US" dirty="0" smtClean="0"/>
              <a:t> support </a:t>
            </a:r>
            <a:r>
              <a:rPr lang="en-US" dirty="0"/>
              <a:t>real time analytics on streaming data. AWS </a:t>
            </a:r>
            <a:r>
              <a:rPr lang="en-US" dirty="0" err="1"/>
              <a:t>IoT</a:t>
            </a:r>
            <a:r>
              <a:rPr lang="en-US" dirty="0"/>
              <a:t> also supports artificial Intelligence.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498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99995</TotalTime>
  <Words>2731</Words>
  <Application>Microsoft Office PowerPoint</Application>
  <PresentationFormat>Widescreen</PresentationFormat>
  <Paragraphs>253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Arial</vt:lpstr>
      <vt:lpstr>Calibri</vt:lpstr>
      <vt:lpstr>DlvktfLfywqmSjkskmUtopiaStd-Regular</vt:lpstr>
      <vt:lpstr>LpsngnRnllkcWlcfmgUtopiaStd-Italic</vt:lpstr>
      <vt:lpstr>NexusSerif</vt:lpstr>
      <vt:lpstr>NimbusRomNo9L-Regu</vt:lpstr>
      <vt:lpstr>NimbusRomNo9L-ReguItal</vt:lpstr>
      <vt:lpstr>Rubik</vt:lpstr>
      <vt:lpstr>Tahoma</vt:lpstr>
      <vt:lpstr>TimesNewRomanPSMT</vt:lpstr>
      <vt:lpstr>Trebuchet MS</vt:lpstr>
      <vt:lpstr>Wingdings 3</vt:lpstr>
      <vt:lpstr>Facet</vt:lpstr>
      <vt:lpstr>IoT Platforms</vt:lpstr>
      <vt:lpstr>Rererences</vt:lpstr>
      <vt:lpstr>IoT reference architecture</vt:lpstr>
      <vt:lpstr>IoT reference architecture</vt:lpstr>
      <vt:lpstr>IoT reference architecture</vt:lpstr>
      <vt:lpstr>IoT Integration Middleware</vt:lpstr>
      <vt:lpstr>Application domains of IoT cloud platforms</vt:lpstr>
      <vt:lpstr>Criteria for Selection of the Right IoT Middleware Platform</vt:lpstr>
      <vt:lpstr>Criteria for Selection of the Right IoT Middleware Platform</vt:lpstr>
      <vt:lpstr>FIWARE</vt:lpstr>
      <vt:lpstr>FiWARE refrence architeture</vt:lpstr>
      <vt:lpstr>Fiware sample cases</vt:lpstr>
      <vt:lpstr>OpenMTC  Platform</vt:lpstr>
      <vt:lpstr>OpenMTC</vt:lpstr>
      <vt:lpstr>SiteWhere</vt:lpstr>
      <vt:lpstr>Webinos</vt:lpstr>
      <vt:lpstr>Webinos Architeture</vt:lpstr>
      <vt:lpstr>AmazonWeb Services IoT (AWS IoT)</vt:lpstr>
      <vt:lpstr>AWS-IOT platform</vt:lpstr>
      <vt:lpstr>IBM Watson IoT Platform</vt:lpstr>
      <vt:lpstr>IBM Watson IoT Platform</vt:lpstr>
      <vt:lpstr>Microsoft Azure IoT Hub</vt:lpstr>
      <vt:lpstr>Microsoft Azure IoT Hub</vt:lpstr>
      <vt:lpstr>Microsoft Azure IoT Hub</vt:lpstr>
      <vt:lpstr>SmartThings</vt:lpstr>
      <vt:lpstr>IoT platforms comparison</vt:lpstr>
      <vt:lpstr>ThingSpeak</vt:lpstr>
      <vt:lpstr>Kaa IoT Platform</vt:lpstr>
      <vt:lpstr>Kaa IoT platform</vt:lpstr>
      <vt:lpstr>Zetta IoT platform</vt:lpstr>
      <vt:lpstr>Nimbits</vt:lpstr>
      <vt:lpstr>Yaler</vt:lpstr>
      <vt:lpstr>Axeda and Oracle Java Embedded</vt:lpstr>
      <vt:lpstr>AerCloud</vt:lpstr>
      <vt:lpstr>AerCloud</vt:lpstr>
      <vt:lpstr>ORBCOMM IoT Platform</vt:lpstr>
      <vt:lpstr>ORBCOMM IoT Platform</vt:lpstr>
      <vt:lpstr>ParStream IoT Analytics Platform</vt:lpstr>
      <vt:lpstr>Application domain specifc IOT clouds</vt:lpstr>
      <vt:lpstr>IoT Platforms Comparison</vt:lpstr>
      <vt:lpstr>IoT platforms Sensing Features</vt:lpstr>
      <vt:lpstr>IoT platforms Sensing Features</vt:lpstr>
      <vt:lpstr>Communication Features Of Various IoT Middleware Platform</vt:lpstr>
      <vt:lpstr>Communication Features Of Various IoT Middleware Platform</vt:lpstr>
      <vt:lpstr>Application Development Support Features In Iot Middleware Platform</vt:lpstr>
      <vt:lpstr>Application Development Support Features In Iot Middleware Platform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890</cp:revision>
  <dcterms:created xsi:type="dcterms:W3CDTF">2020-09-18T06:43:52Z</dcterms:created>
  <dcterms:modified xsi:type="dcterms:W3CDTF">2024-12-08T15:33:08Z</dcterms:modified>
</cp:coreProperties>
</file>