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83" r:id="rId4"/>
    <p:sldId id="258" r:id="rId5"/>
    <p:sldId id="259" r:id="rId6"/>
    <p:sldId id="28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84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07/978-981-10-5861-5_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r>
              <a:rPr lang="en-US" dirty="0" smtClean="0"/>
              <a:t>Internet of things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Final Exam       110 points</a:t>
            </a:r>
          </a:p>
          <a:p>
            <a:pPr algn="ctr"/>
            <a:r>
              <a:rPr lang="en-US" dirty="0" smtClean="0"/>
              <a:t>Research topic   60 points</a:t>
            </a:r>
          </a:p>
          <a:p>
            <a:pPr algn="ctr"/>
            <a:r>
              <a:rPr lang="en-US" dirty="0" err="1" smtClean="0"/>
              <a:t>Homeworks</a:t>
            </a:r>
            <a:r>
              <a:rPr lang="en-US" dirty="0" smtClean="0"/>
              <a:t>       30 points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1770185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IOT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8253"/>
            <a:ext cx="8596668" cy="4623109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You wake up Tuesday, May 17, </a:t>
            </a:r>
            <a:r>
              <a:rPr lang="en-US" dirty="0" smtClean="0"/>
              <a:t>2025, </a:t>
            </a:r>
            <a:r>
              <a:rPr lang="en-US" dirty="0"/>
              <a:t>around 6:30 </a:t>
            </a:r>
            <a:r>
              <a:rPr lang="en-US" dirty="0" smtClean="0"/>
              <a:t>AM Everything </a:t>
            </a:r>
            <a:r>
              <a:rPr lang="en-US" dirty="0"/>
              <a:t>about the world you live in will be different: energy, healthcare, </a:t>
            </a:r>
            <a:r>
              <a:rPr lang="en-US" dirty="0" smtClean="0"/>
              <a:t>farming, manufacturing</a:t>
            </a:r>
            <a:r>
              <a:rPr lang="en-US" dirty="0"/>
              <a:t>, logistics, mass transit, environment, security, shopping, and even clothing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This is the impact of connecting ordinary objects to the Internet</a:t>
            </a:r>
            <a:r>
              <a:rPr lang="en-US" dirty="0" smtClean="0"/>
              <a:t>,</a:t>
            </a:r>
            <a:r>
              <a:rPr lang="en-US" b="1" dirty="0"/>
              <a:t> Internet </a:t>
            </a:r>
            <a:r>
              <a:rPr lang="en-US" b="1" dirty="0" smtClean="0"/>
              <a:t>of Things </a:t>
            </a:r>
            <a:r>
              <a:rPr lang="en-US" dirty="0"/>
              <a:t>(</a:t>
            </a:r>
            <a:r>
              <a:rPr lang="en-US" b="1" dirty="0" err="1" smtClean="0"/>
              <a:t>IoT</a:t>
            </a:r>
            <a:r>
              <a:rPr lang="en-US" b="1" dirty="0" smtClean="0"/>
              <a:t>) or </a:t>
            </a:r>
            <a:r>
              <a:rPr lang="en-US" dirty="0" smtClean="0"/>
              <a:t>Internet </a:t>
            </a:r>
            <a:r>
              <a:rPr lang="en-US" dirty="0"/>
              <a:t>of Everything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Y</a:t>
            </a:r>
            <a:r>
              <a:rPr lang="en-US" smtClean="0"/>
              <a:t>our </a:t>
            </a:r>
            <a:r>
              <a:rPr lang="en-US" dirty="0"/>
              <a:t>smoke alarms, doorbell, irrigation systems, garage </a:t>
            </a:r>
            <a:r>
              <a:rPr lang="en-US" dirty="0" smtClean="0"/>
              <a:t>door, surveillance </a:t>
            </a:r>
            <a:r>
              <a:rPr lang="en-US" dirty="0"/>
              <a:t>cameras</a:t>
            </a:r>
            <a:r>
              <a:rPr lang="en-US" dirty="0" smtClean="0"/>
              <a:t>, and </a:t>
            </a:r>
            <a:r>
              <a:rPr lang="en-US" dirty="0"/>
              <a:t>security </a:t>
            </a:r>
            <a:r>
              <a:rPr lang="en-US" dirty="0" smtClean="0"/>
              <a:t>system. </a:t>
            </a:r>
          </a:p>
          <a:p>
            <a:pPr algn="just"/>
            <a:r>
              <a:rPr lang="en-US" dirty="0"/>
              <a:t>Your bike jersey uses printable sensors, and monitors </a:t>
            </a:r>
            <a:r>
              <a:rPr lang="en-US" dirty="0" smtClean="0"/>
              <a:t>your heart </a:t>
            </a:r>
            <a:r>
              <a:rPr lang="en-US" dirty="0"/>
              <a:t>rate and temperature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Most people arrive at work via their car and are directed to the optimal </a:t>
            </a:r>
            <a:r>
              <a:rPr lang="en-US" dirty="0" smtClean="0"/>
              <a:t>parking space </a:t>
            </a:r>
            <a:r>
              <a:rPr lang="en-US" dirty="0"/>
              <a:t>via smart sensors in each parking slot.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3925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IOT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i="1" dirty="0"/>
              <a:t>Internet of things (</a:t>
            </a:r>
            <a:r>
              <a:rPr lang="en-US" i="1" dirty="0" err="1"/>
              <a:t>IoT</a:t>
            </a:r>
            <a:r>
              <a:rPr lang="en-US" i="1" dirty="0"/>
              <a:t>) is the inter-networking of physical devices, vehicles (also referred to </a:t>
            </a:r>
            <a:r>
              <a:rPr lang="en-US" i="1" dirty="0" smtClean="0"/>
              <a:t>as "connected </a:t>
            </a:r>
            <a:r>
              <a:rPr lang="en-US" i="1" dirty="0"/>
              <a:t>devices" and "smart devices"), buildings, and other items embedded with </a:t>
            </a:r>
            <a:r>
              <a:rPr lang="en-US" i="1" dirty="0" smtClean="0"/>
              <a:t>electronics, software</a:t>
            </a:r>
            <a:r>
              <a:rPr lang="en-US" i="1" dirty="0"/>
              <a:t>, sensors, actuators, and network connectivity which enable these objects to collect </a:t>
            </a:r>
            <a:r>
              <a:rPr lang="en-US" i="1" dirty="0" smtClean="0"/>
              <a:t>and exchange </a:t>
            </a:r>
            <a:r>
              <a:rPr lang="en-US" i="1" dirty="0"/>
              <a:t>data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3170752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IOT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26163"/>
            <a:ext cx="8596668" cy="4315199"/>
          </a:xfrm>
        </p:spPr>
        <p:txBody>
          <a:bodyPr/>
          <a:lstStyle/>
          <a:p>
            <a:pPr algn="just"/>
            <a:r>
              <a:rPr lang="en-US" dirty="0"/>
              <a:t>The term </a:t>
            </a:r>
            <a:r>
              <a:rPr lang="en-US" dirty="0" err="1"/>
              <a:t>IoT</a:t>
            </a:r>
            <a:r>
              <a:rPr lang="en-US" dirty="0"/>
              <a:t> can most likely be attributed to </a:t>
            </a:r>
            <a:r>
              <a:rPr lang="en-US" b="1" dirty="0"/>
              <a:t>Kevin Ashton </a:t>
            </a:r>
            <a:r>
              <a:rPr lang="en-US" dirty="0"/>
              <a:t>in 1997 with his work at </a:t>
            </a:r>
            <a:r>
              <a:rPr lang="en-US" dirty="0" smtClean="0"/>
              <a:t>Proctor and </a:t>
            </a:r>
            <a:r>
              <a:rPr lang="en-US" dirty="0"/>
              <a:t>Gamble using RFID tags to manage supply chains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IoT</a:t>
            </a:r>
            <a:r>
              <a:rPr lang="en-US" dirty="0"/>
              <a:t> has taken off from simple RFID tags to an ecosystem and industry that by </a:t>
            </a:r>
            <a:r>
              <a:rPr lang="en-US" dirty="0" smtClean="0"/>
              <a:t>2020.</a:t>
            </a:r>
          </a:p>
          <a:p>
            <a:pPr algn="just"/>
            <a:r>
              <a:rPr lang="en-US" dirty="0"/>
              <a:t> </a:t>
            </a:r>
            <a:r>
              <a:rPr lang="en-US" dirty="0" smtClean="0"/>
              <a:t>Five </a:t>
            </a:r>
            <a:r>
              <a:rPr lang="en-US" dirty="0"/>
              <a:t>trillion out of one hundred trillion global GDP dollars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192649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7355"/>
          </a:xfrm>
        </p:spPr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history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7038" y="1370080"/>
            <a:ext cx="6772102" cy="467194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201346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6686"/>
          </a:xfrm>
        </p:spPr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history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389" y="1306286"/>
            <a:ext cx="7573129" cy="484258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4167595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1331"/>
          </a:xfrm>
        </p:spPr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history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471" y="1380930"/>
            <a:ext cx="8543100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73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97" y="214604"/>
            <a:ext cx="8596668" cy="789992"/>
          </a:xfrm>
        </p:spPr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potential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99593"/>
            <a:ext cx="8596668" cy="46417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97" y="895578"/>
            <a:ext cx="9026242" cy="59406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88571" y="139959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average of these 10 analyst forecasts is about 33.4 billion connected things by 2020-2021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ARM recently conducted a study and forecast that by 2035 one trillion connected devices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000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Potential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13" y="1270000"/>
            <a:ext cx="9012865" cy="449631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  <p:sp>
        <p:nvSpPr>
          <p:cNvPr id="7" name="Rectangle 6"/>
          <p:cNvSpPr/>
          <p:nvPr/>
        </p:nvSpPr>
        <p:spPr>
          <a:xfrm>
            <a:off x="1433804" y="237017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Global GDP for 2016 was $75.64 trillion dollars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estimate that by 2020 it will rise to $81.5 trillion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IoT</a:t>
            </a:r>
            <a:r>
              <a:rPr lang="en-US" dirty="0"/>
              <a:t> solutions of $2.4 trillion to about $4.9 trillion</a:t>
            </a:r>
          </a:p>
        </p:txBody>
      </p:sp>
    </p:spTree>
    <p:extLst>
      <p:ext uri="{BB962C8B-B14F-4D97-AF65-F5344CB8AC3E}">
        <p14:creationId xmlns:p14="http://schemas.microsoft.com/office/powerpoint/2010/main" val="3149273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potential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4433" y="0"/>
            <a:ext cx="4648660" cy="716668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06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4335"/>
            <a:ext cx="8596668" cy="4537027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1. </a:t>
            </a:r>
            <a:r>
              <a:rPr lang="en-US" b="1" dirty="0"/>
              <a:t>Internet of Things </a:t>
            </a:r>
            <a:r>
              <a:rPr lang="en-US" b="1" dirty="0" smtClean="0"/>
              <a:t>for Architects</a:t>
            </a:r>
            <a:r>
              <a:rPr lang="en-US" dirty="0" smtClean="0"/>
              <a:t>, </a:t>
            </a:r>
            <a:r>
              <a:rPr lang="en-US" dirty="0"/>
              <a:t>Architecting </a:t>
            </a:r>
            <a:r>
              <a:rPr lang="en-US" dirty="0" err="1"/>
              <a:t>IoT</a:t>
            </a:r>
            <a:r>
              <a:rPr lang="en-US" dirty="0"/>
              <a:t> solutions by implementing </a:t>
            </a:r>
            <a:r>
              <a:rPr lang="en-US" dirty="0" smtClean="0"/>
              <a:t>sensors, communication </a:t>
            </a:r>
            <a:r>
              <a:rPr lang="en-US" dirty="0"/>
              <a:t>infrastructure, edge computing, </a:t>
            </a:r>
            <a:r>
              <a:rPr lang="en-US" dirty="0" smtClean="0"/>
              <a:t>analytics, and security, </a:t>
            </a:r>
            <a:r>
              <a:rPr lang="en-US" b="1" dirty="0"/>
              <a:t>Perry </a:t>
            </a:r>
            <a:r>
              <a:rPr lang="en-US" b="1" dirty="0" smtClean="0"/>
              <a:t>Lea, 2018.</a:t>
            </a:r>
          </a:p>
          <a:p>
            <a:pPr algn="just"/>
            <a:r>
              <a:rPr lang="en-US" b="1" dirty="0" smtClean="0"/>
              <a:t>2. </a:t>
            </a:r>
            <a:r>
              <a:rPr lang="en-US" dirty="0"/>
              <a:t>The Internet of </a:t>
            </a:r>
            <a:r>
              <a:rPr lang="en-US" dirty="0" smtClean="0"/>
              <a:t>Things Enabling </a:t>
            </a:r>
            <a:r>
              <a:rPr lang="en-US" dirty="0"/>
              <a:t>Technologies, Platforms, and Use </a:t>
            </a:r>
            <a:r>
              <a:rPr lang="en-US" dirty="0" smtClean="0"/>
              <a:t>Cases, </a:t>
            </a:r>
            <a:r>
              <a:rPr lang="en-US" dirty="0" err="1"/>
              <a:t>Pethuru</a:t>
            </a:r>
            <a:r>
              <a:rPr lang="en-US" dirty="0"/>
              <a:t> </a:t>
            </a:r>
            <a:r>
              <a:rPr lang="en-US" dirty="0" smtClean="0"/>
              <a:t>Raj, </a:t>
            </a:r>
            <a:r>
              <a:rPr lang="en-US" dirty="0" err="1" smtClean="0"/>
              <a:t>Anupama</a:t>
            </a:r>
            <a:r>
              <a:rPr lang="en-US" dirty="0" smtClean="0"/>
              <a:t> </a:t>
            </a:r>
            <a:r>
              <a:rPr lang="en-US" dirty="0"/>
              <a:t>C. </a:t>
            </a:r>
            <a:r>
              <a:rPr lang="en-US" dirty="0" smtClean="0"/>
              <a:t>Raman, </a:t>
            </a:r>
            <a:r>
              <a:rPr lang="en-US" dirty="0" err="1" smtClean="0"/>
              <a:t>CRCpress</a:t>
            </a:r>
            <a:r>
              <a:rPr lang="en-US" dirty="0" smtClean="0"/>
              <a:t>, 2017.</a:t>
            </a:r>
          </a:p>
          <a:p>
            <a:pPr algn="just"/>
            <a:r>
              <a:rPr lang="en-US" dirty="0" smtClean="0"/>
              <a:t>3. </a:t>
            </a:r>
            <a:r>
              <a:rPr lang="en-US" dirty="0"/>
              <a:t>Internet of Things with the Arduino </a:t>
            </a:r>
            <a:r>
              <a:rPr lang="en-US" dirty="0" err="1" smtClean="0"/>
              <a:t>Yún</a:t>
            </a:r>
            <a:r>
              <a:rPr lang="en-US" dirty="0" smtClean="0"/>
              <a:t>, </a:t>
            </a:r>
            <a:r>
              <a:rPr lang="en-US" b="1" dirty="0"/>
              <a:t>Marco </a:t>
            </a:r>
            <a:r>
              <a:rPr lang="en-US" b="1" dirty="0" smtClean="0"/>
              <a:t>Schwartz,</a:t>
            </a:r>
            <a:r>
              <a:rPr lang="en-US" dirty="0"/>
              <a:t> </a:t>
            </a:r>
            <a:r>
              <a:rPr lang="en-US" dirty="0" err="1"/>
              <a:t>Packt</a:t>
            </a:r>
            <a:r>
              <a:rPr lang="en-US" dirty="0"/>
              <a:t> Publishing Ltd</a:t>
            </a:r>
            <a:r>
              <a:rPr lang="en-US" dirty="0" smtClean="0"/>
              <a:t>.,</a:t>
            </a:r>
            <a:r>
              <a:rPr lang="en-US" b="1" dirty="0" smtClean="0"/>
              <a:t> 2014.</a:t>
            </a:r>
          </a:p>
          <a:p>
            <a:pPr algn="just"/>
            <a:r>
              <a:rPr lang="en-US" b="1" dirty="0" smtClean="0"/>
              <a:t>4. </a:t>
            </a:r>
            <a:r>
              <a:rPr lang="en-US" dirty="0"/>
              <a:t>Internet of Things with </a:t>
            </a:r>
            <a:r>
              <a:rPr lang="en-US" dirty="0" smtClean="0"/>
              <a:t>Python, Interact </a:t>
            </a:r>
            <a:r>
              <a:rPr lang="en-US" dirty="0"/>
              <a:t>with the world and rapidly prototype </a:t>
            </a:r>
            <a:r>
              <a:rPr lang="en-US" dirty="0" err="1"/>
              <a:t>IoT</a:t>
            </a:r>
            <a:r>
              <a:rPr lang="en-US" dirty="0"/>
              <a:t> applications using </a:t>
            </a:r>
            <a:r>
              <a:rPr lang="en-US" dirty="0" smtClean="0"/>
              <a:t>Python, </a:t>
            </a:r>
            <a:r>
              <a:rPr lang="en-US" b="1" dirty="0" err="1"/>
              <a:t>Gastón</a:t>
            </a:r>
            <a:r>
              <a:rPr lang="en-US" b="1" dirty="0"/>
              <a:t> C. </a:t>
            </a:r>
            <a:r>
              <a:rPr lang="en-US" b="1" dirty="0" err="1" smtClean="0"/>
              <a:t>Hillar</a:t>
            </a:r>
            <a:r>
              <a:rPr lang="en-US" b="1" dirty="0" smtClean="0"/>
              <a:t>, 2016</a:t>
            </a:r>
          </a:p>
          <a:p>
            <a:pPr algn="just"/>
            <a:r>
              <a:rPr lang="en-US" b="1" dirty="0" smtClean="0"/>
              <a:t>5. </a:t>
            </a:r>
            <a:r>
              <a:rPr lang="en-US" b="1" dirty="0"/>
              <a:t>Practical Internet of Things </a:t>
            </a:r>
            <a:r>
              <a:rPr lang="en-US" b="1" dirty="0" smtClean="0"/>
              <a:t>with JavaScript </a:t>
            </a:r>
            <a:r>
              <a:rPr lang="en-US" dirty="0" smtClean="0"/>
              <a:t>Build </a:t>
            </a:r>
            <a:r>
              <a:rPr lang="en-US" dirty="0"/>
              <a:t>standalone exciting </a:t>
            </a:r>
            <a:r>
              <a:rPr lang="en-US" dirty="0" err="1"/>
              <a:t>IoT</a:t>
            </a:r>
            <a:r>
              <a:rPr lang="en-US" dirty="0"/>
              <a:t> projects with Raspberry Pi </a:t>
            </a:r>
            <a:r>
              <a:rPr lang="en-US" dirty="0" smtClean="0"/>
              <a:t>3 and JavaScript, </a:t>
            </a:r>
            <a:r>
              <a:rPr lang="en-US" b="1" dirty="0"/>
              <a:t>Arvind </a:t>
            </a:r>
            <a:r>
              <a:rPr lang="en-US" b="1" dirty="0" err="1" smtClean="0"/>
              <a:t>Ravulavaru</a:t>
            </a:r>
            <a:r>
              <a:rPr lang="en-US" b="1" dirty="0" smtClean="0"/>
              <a:t>, 2017</a:t>
            </a:r>
            <a:endParaRPr lang="fa-IR" b="1" dirty="0" smtClean="0"/>
          </a:p>
          <a:p>
            <a:pPr marL="342900" lvl="1" indent="-342900" algn="just"/>
            <a:r>
              <a:rPr lang="en-US" b="1" i="1" dirty="0" smtClean="0"/>
              <a:t>6. Chapter </a:t>
            </a:r>
            <a:r>
              <a:rPr lang="en-US" b="1" i="1" dirty="0"/>
              <a:t>7, </a:t>
            </a:r>
            <a:r>
              <a:rPr lang="en-US" b="1" dirty="0"/>
              <a:t>Internet of Things Architectures, Protocols and Standards, </a:t>
            </a:r>
            <a:r>
              <a:rPr lang="en-US" dirty="0"/>
              <a:t>Simone </a:t>
            </a:r>
            <a:r>
              <a:rPr lang="en-US" dirty="0" err="1"/>
              <a:t>Cirani</a:t>
            </a:r>
            <a:r>
              <a:rPr lang="en-US" dirty="0"/>
              <a:t>, Gianluigi Ferrari, Marco </a:t>
            </a:r>
            <a:r>
              <a:rPr lang="en-US" dirty="0" err="1"/>
              <a:t>Picone</a:t>
            </a:r>
            <a:r>
              <a:rPr lang="en-US" dirty="0"/>
              <a:t>, Luca </a:t>
            </a:r>
            <a:r>
              <a:rPr lang="en-US" dirty="0" err="1"/>
              <a:t>Veltri</a:t>
            </a:r>
            <a:r>
              <a:rPr lang="en-US" dirty="0"/>
              <a:t>, Wiley, 2019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9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Industrial and manufacturing </a:t>
            </a:r>
            <a:r>
              <a:rPr lang="en-US" b="1" dirty="0" err="1"/>
              <a:t>IoT</a:t>
            </a:r>
            <a:r>
              <a:rPr lang="en-US" b="1" dirty="0"/>
              <a:t> use cases and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Preventative maintenance on new and pre-existing factory machinery</a:t>
            </a:r>
          </a:p>
          <a:p>
            <a:r>
              <a:rPr lang="en-US" dirty="0"/>
              <a:t>Throughput increase through real-time demand</a:t>
            </a:r>
          </a:p>
          <a:p>
            <a:r>
              <a:rPr lang="en-US" dirty="0"/>
              <a:t>Energy savings</a:t>
            </a:r>
          </a:p>
          <a:p>
            <a:r>
              <a:rPr lang="en-US" dirty="0"/>
              <a:t>Safety systems such as thermal sensing, pressure sensing, and gas leaks</a:t>
            </a:r>
          </a:p>
          <a:p>
            <a:r>
              <a:rPr lang="en-US" dirty="0"/>
              <a:t>Factory floor expert systems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3182558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for consumer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following are some of the consumer </a:t>
            </a:r>
            <a:r>
              <a:rPr lang="en-US" dirty="0" err="1"/>
              <a:t>IoT</a:t>
            </a:r>
            <a:r>
              <a:rPr lang="en-US" dirty="0"/>
              <a:t> use cases:</a:t>
            </a:r>
          </a:p>
          <a:p>
            <a:pPr lvl="1"/>
            <a:r>
              <a:rPr lang="en-US" b="1" dirty="0"/>
              <a:t>Smart home gadgetry</a:t>
            </a:r>
            <a:r>
              <a:rPr lang="en-US" dirty="0"/>
              <a:t>: Smart irrigation, smart garage doors, smart locks, </a:t>
            </a:r>
            <a:r>
              <a:rPr lang="en-US" dirty="0" smtClean="0"/>
              <a:t>smart lights</a:t>
            </a:r>
            <a:r>
              <a:rPr lang="en-US" dirty="0"/>
              <a:t>, smart thermostats, and smart security.</a:t>
            </a:r>
          </a:p>
          <a:p>
            <a:pPr lvl="1"/>
            <a:r>
              <a:rPr lang="en-US" b="1" dirty="0"/>
              <a:t>Wearables</a:t>
            </a:r>
            <a:r>
              <a:rPr lang="en-US" dirty="0"/>
              <a:t>: Health and movement trackers, smart clothing/wearables.</a:t>
            </a:r>
          </a:p>
          <a:p>
            <a:pPr lvl="1"/>
            <a:r>
              <a:rPr lang="en-US" b="1" dirty="0"/>
              <a:t>Pets</a:t>
            </a:r>
            <a:r>
              <a:rPr lang="en-US" dirty="0"/>
              <a:t>: Pet location systems, smart dog doors.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17299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IoT</a:t>
            </a:r>
            <a:r>
              <a:rPr lang="en-US" b="1" dirty="0" smtClean="0"/>
              <a:t> in Healthcare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8213"/>
            <a:ext cx="8596668" cy="4483150"/>
          </a:xfrm>
        </p:spPr>
        <p:txBody>
          <a:bodyPr/>
          <a:lstStyle/>
          <a:p>
            <a:r>
              <a:rPr lang="en-US" dirty="0"/>
              <a:t>In-home patient care</a:t>
            </a:r>
          </a:p>
          <a:p>
            <a:r>
              <a:rPr lang="en-US" dirty="0"/>
              <a:t>Learning models of predictive and preventative healthcare</a:t>
            </a:r>
          </a:p>
          <a:p>
            <a:r>
              <a:rPr lang="en-US" dirty="0"/>
              <a:t>Dementia and elderly care and </a:t>
            </a:r>
            <a:r>
              <a:rPr lang="en-US" dirty="0" smtClean="0"/>
              <a:t>tracking</a:t>
            </a:r>
          </a:p>
          <a:p>
            <a:r>
              <a:rPr lang="en-US" dirty="0"/>
              <a:t>Hospital equipment and supply asset tracking</a:t>
            </a:r>
          </a:p>
          <a:p>
            <a:r>
              <a:rPr lang="en-US" dirty="0"/>
              <a:t>Pharmaceutical tracking and security</a:t>
            </a:r>
          </a:p>
          <a:p>
            <a:r>
              <a:rPr lang="en-US" dirty="0"/>
              <a:t>Remote field medicine</a:t>
            </a:r>
          </a:p>
          <a:p>
            <a:r>
              <a:rPr lang="en-US" dirty="0"/>
              <a:t>Drug research</a:t>
            </a:r>
          </a:p>
          <a:p>
            <a:r>
              <a:rPr lang="en-US" dirty="0"/>
              <a:t>Patient fall indicators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3036837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Transportation and logistics </a:t>
            </a:r>
            <a:r>
              <a:rPr lang="en-US" b="1" dirty="0" err="1"/>
              <a:t>IoT</a:t>
            </a:r>
            <a:r>
              <a:rPr lang="en-US" b="1" dirty="0"/>
              <a:t>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Fleet tracking and location awareness</a:t>
            </a:r>
          </a:p>
          <a:p>
            <a:r>
              <a:rPr lang="en-US" dirty="0"/>
              <a:t>Railcar identification and tracking</a:t>
            </a:r>
          </a:p>
          <a:p>
            <a:r>
              <a:rPr lang="en-US" dirty="0"/>
              <a:t>Asset and package tracking within fleets</a:t>
            </a:r>
          </a:p>
          <a:p>
            <a:r>
              <a:rPr lang="en-US" dirty="0"/>
              <a:t>Preventative maintenance of vehicles on the road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582526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Agricultural and environmental </a:t>
            </a:r>
            <a:r>
              <a:rPr lang="en-US" b="1" dirty="0" err="1"/>
              <a:t>IoT</a:t>
            </a:r>
            <a:r>
              <a:rPr lang="en-US" b="1" dirty="0"/>
              <a:t>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Smart irrigation and fertilization techniques to improve yield</a:t>
            </a:r>
          </a:p>
          <a:p>
            <a:r>
              <a:rPr lang="en-US" dirty="0"/>
              <a:t>Smart lighting in nesting or poultry farming to improve yield</a:t>
            </a:r>
          </a:p>
          <a:p>
            <a:r>
              <a:rPr lang="en-US" dirty="0"/>
              <a:t>Livestock health and asset tracking</a:t>
            </a:r>
          </a:p>
          <a:p>
            <a:r>
              <a:rPr lang="en-US" dirty="0"/>
              <a:t>Preventative maintenance on remote farming equipment via manufacturer</a:t>
            </a:r>
          </a:p>
          <a:p>
            <a:r>
              <a:rPr lang="en-US" dirty="0"/>
              <a:t>Drones-based land surveys</a:t>
            </a:r>
          </a:p>
          <a:p>
            <a:r>
              <a:rPr lang="en-US" dirty="0"/>
              <a:t>Farm-to-market supply chain efficiencies with asset tracking</a:t>
            </a:r>
          </a:p>
          <a:p>
            <a:r>
              <a:rPr lang="en-US" dirty="0"/>
              <a:t>Robotic farming</a:t>
            </a:r>
          </a:p>
          <a:p>
            <a:r>
              <a:rPr lang="en-US" dirty="0"/>
              <a:t>Volcanic and fault line monitoring for predictive disasters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4266355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Energy </a:t>
            </a:r>
            <a:r>
              <a:rPr lang="en-US" b="1" dirty="0" err="1"/>
              <a:t>IoT</a:t>
            </a:r>
            <a:r>
              <a:rPr lang="en-US" b="1" dirty="0"/>
              <a:t>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Oil rig analysis of thousands of sensors and data points for efficiency gains</a:t>
            </a:r>
          </a:p>
          <a:p>
            <a:r>
              <a:rPr lang="en-US" dirty="0"/>
              <a:t>Remote solar panel monitoring and maintenance</a:t>
            </a:r>
          </a:p>
          <a:p>
            <a:r>
              <a:rPr lang="en-US" dirty="0"/>
              <a:t>Hazardous analysis of nuclear facilities</a:t>
            </a:r>
          </a:p>
          <a:p>
            <a:r>
              <a:rPr lang="en-US" dirty="0"/>
              <a:t>Smart electric meters in a citywide deployment to monitor energy usage </a:t>
            </a:r>
            <a:r>
              <a:rPr lang="en-US" dirty="0" smtClean="0"/>
              <a:t>and demand</a:t>
            </a:r>
            <a:endParaRPr lang="en-US" dirty="0"/>
          </a:p>
          <a:p>
            <a:r>
              <a:rPr lang="en-US" dirty="0"/>
              <a:t>Real-time blade adjustments as a function of weather on remote wind turbines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1622870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11020"/>
            <a:ext cx="8596668" cy="864637"/>
          </a:xfrm>
        </p:spPr>
        <p:txBody>
          <a:bodyPr/>
          <a:lstStyle/>
          <a:p>
            <a:r>
              <a:rPr lang="en-US" b="1" dirty="0"/>
              <a:t>Smart city </a:t>
            </a:r>
            <a:r>
              <a:rPr lang="en-US" b="1" dirty="0" err="1"/>
              <a:t>IoT</a:t>
            </a:r>
            <a:r>
              <a:rPr lang="en-US" b="1" dirty="0"/>
              <a:t>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596668" cy="4613778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Pollution control and regulatory analysis through environmental sensing</a:t>
            </a:r>
          </a:p>
          <a:p>
            <a:r>
              <a:rPr lang="en-US" smtClean="0"/>
              <a:t>Microclimate weather predictions using citywide sensor networks</a:t>
            </a:r>
          </a:p>
          <a:p>
            <a:r>
              <a:rPr lang="en-US" smtClean="0"/>
              <a:t>Efficiency gains and improved costs through waste management service on Demand</a:t>
            </a:r>
          </a:p>
          <a:p>
            <a:r>
              <a:rPr lang="en-US" smtClean="0"/>
              <a:t>Improved traffic flow and fuel economy through smart traffic light control and patterning</a:t>
            </a:r>
          </a:p>
          <a:p>
            <a:r>
              <a:rPr lang="en-US" smtClean="0"/>
              <a:t>Energy efficiency of city lighting on demand</a:t>
            </a:r>
          </a:p>
          <a:p>
            <a:r>
              <a:rPr lang="en-US" smtClean="0"/>
              <a:t>Smart snow plowing based on real-time road demand, weather conditions, and nearby plows</a:t>
            </a:r>
          </a:p>
          <a:p>
            <a:r>
              <a:rPr lang="en-US" smtClean="0"/>
              <a:t>Smart irrigation of parks and public spaces, depending on weather and current usage</a:t>
            </a:r>
          </a:p>
          <a:p>
            <a:r>
              <a:rPr lang="en-US" smtClean="0"/>
              <a:t>Smart cameras to watch for crime and real-time automated AMBER Alerts</a:t>
            </a:r>
          </a:p>
          <a:p>
            <a:r>
              <a:rPr lang="en-US" smtClean="0"/>
              <a:t>Smart parking lots to automatically find best space parking on demand</a:t>
            </a:r>
          </a:p>
          <a:p>
            <a:r>
              <a:rPr lang="en-US" smtClean="0"/>
              <a:t>Bridge, street, and infrastructure wear and usage monitors to improve longevity and service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138255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5247" y="2101479"/>
            <a:ext cx="5673013" cy="60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Remember, data is the new oil.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424118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1731"/>
            <a:ext cx="8596668" cy="1320800"/>
          </a:xfrm>
        </p:spPr>
        <p:txBody>
          <a:bodyPr/>
          <a:lstStyle/>
          <a:p>
            <a:r>
              <a:rPr lang="en-US" dirty="0" err="1" smtClean="0"/>
              <a:t>Rererences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33061"/>
            <a:ext cx="8596668" cy="510830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Papers: </a:t>
            </a:r>
          </a:p>
          <a:p>
            <a:pPr lvl="1" algn="just"/>
            <a:r>
              <a:rPr lang="en-US" dirty="0" err="1"/>
              <a:t>Guth</a:t>
            </a:r>
            <a:r>
              <a:rPr lang="en-US" dirty="0"/>
              <a:t> J. et al. (2018) A Detailed Analysis of </a:t>
            </a:r>
            <a:r>
              <a:rPr lang="en-US" dirty="0" err="1"/>
              <a:t>IoT</a:t>
            </a:r>
            <a:r>
              <a:rPr lang="en-US" dirty="0"/>
              <a:t> Platform Architectures: Concepts, Similarities, and Differences. In: Di Martino B., Li KC., Yang L., Esposito A. (</a:t>
            </a:r>
            <a:r>
              <a:rPr lang="en-US" dirty="0" err="1"/>
              <a:t>eds</a:t>
            </a:r>
            <a:r>
              <a:rPr lang="en-US" dirty="0"/>
              <a:t>) Internet of Everything. Internet of Things (Technology, Communications and Computing). Springer, Singapore.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doi.org/10.1007/978-981-10-5861-5_4</a:t>
            </a:r>
            <a:endParaRPr lang="en-US" dirty="0" smtClean="0"/>
          </a:p>
          <a:p>
            <a:pPr lvl="1" algn="just"/>
            <a:r>
              <a:rPr lang="en-US" dirty="0"/>
              <a:t>Ray PP, A Survey of </a:t>
            </a:r>
            <a:r>
              <a:rPr lang="en-US" dirty="0" err="1"/>
              <a:t>IoT</a:t>
            </a:r>
            <a:r>
              <a:rPr lang="en-US" dirty="0"/>
              <a:t> Cloud Platforms, </a:t>
            </a:r>
            <a:r>
              <a:rPr lang="en-US" i="1" dirty="0"/>
              <a:t>Future Computing and </a:t>
            </a:r>
            <a:r>
              <a:rPr lang="en-US" i="1" dirty="0" smtClean="0"/>
              <a:t>Informatics Journal </a:t>
            </a:r>
            <a:r>
              <a:rPr lang="en-US" dirty="0"/>
              <a:t>(2017), </a:t>
            </a:r>
            <a:r>
              <a:rPr lang="en-US" dirty="0" smtClean="0"/>
              <a:t>https:/doi.org/ </a:t>
            </a:r>
            <a:r>
              <a:rPr lang="en-US" dirty="0"/>
              <a:t>10.1016/j.fcij.2017.02.001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Agarwal P., </a:t>
            </a:r>
            <a:r>
              <a:rPr lang="en-US" dirty="0" err="1"/>
              <a:t>Alam</a:t>
            </a:r>
            <a:r>
              <a:rPr lang="en-US" dirty="0"/>
              <a:t> M. (2020) Investigating </a:t>
            </a:r>
            <a:r>
              <a:rPr lang="en-US" dirty="0" err="1"/>
              <a:t>IoT</a:t>
            </a:r>
            <a:r>
              <a:rPr lang="en-US" dirty="0"/>
              <a:t> Middleware Platforms for Smart Application Development. In: Ahmed S., Abbas S., Zia H. (</a:t>
            </a:r>
            <a:r>
              <a:rPr lang="en-US" dirty="0" err="1"/>
              <a:t>eds</a:t>
            </a:r>
            <a:r>
              <a:rPr lang="en-US" dirty="0"/>
              <a:t>) Smart Cities—Opportunities and Challenges. Lecture Notes in Civil Engineering, </a:t>
            </a:r>
            <a:r>
              <a:rPr lang="en-US" dirty="0" err="1"/>
              <a:t>vol</a:t>
            </a:r>
            <a:r>
              <a:rPr lang="en-US" dirty="0"/>
              <a:t> 58. Springer, Singapore. https://doi.org/10.1007/978-981-15-2545-2_21</a:t>
            </a:r>
            <a:endParaRPr lang="en-US" dirty="0" smtClean="0"/>
          </a:p>
          <a:p>
            <a:pPr lvl="1" algn="just"/>
            <a:endParaRPr lang="en-US" dirty="0" smtClean="0"/>
          </a:p>
          <a:p>
            <a:pPr algn="just"/>
            <a:r>
              <a:rPr lang="en-US" dirty="0" smtClean="0"/>
              <a:t>A chapter of book:</a:t>
            </a:r>
          </a:p>
          <a:p>
            <a:pPr lvl="1" algn="just"/>
            <a:r>
              <a:rPr lang="en-US" b="1" i="1" dirty="0"/>
              <a:t>Chapter </a:t>
            </a:r>
            <a:r>
              <a:rPr lang="en-US" b="1" i="1" dirty="0" smtClean="0"/>
              <a:t>5, </a:t>
            </a:r>
            <a:r>
              <a:rPr lang="en-US" b="1" dirty="0" smtClean="0"/>
              <a:t>The </a:t>
            </a:r>
            <a:r>
              <a:rPr lang="en-US" b="1" dirty="0"/>
              <a:t>Enablement Platforms </a:t>
            </a:r>
            <a:r>
              <a:rPr lang="en-US" b="1" dirty="0" smtClean="0"/>
              <a:t>for </a:t>
            </a:r>
            <a:r>
              <a:rPr lang="en-US" b="1" dirty="0" err="1" smtClean="0"/>
              <a:t>IoT</a:t>
            </a:r>
            <a:r>
              <a:rPr lang="en-US" b="1" dirty="0" smtClean="0"/>
              <a:t> </a:t>
            </a:r>
            <a:r>
              <a:rPr lang="en-US" b="1" dirty="0"/>
              <a:t>Applications and </a:t>
            </a:r>
            <a:r>
              <a:rPr lang="en-US" b="1" dirty="0" smtClean="0"/>
              <a:t>Analytics, </a:t>
            </a:r>
            <a:r>
              <a:rPr lang="en-US" dirty="0"/>
              <a:t>The Internet of </a:t>
            </a:r>
            <a:r>
              <a:rPr lang="en-US" dirty="0" smtClean="0"/>
              <a:t>Things Enabling </a:t>
            </a:r>
            <a:r>
              <a:rPr lang="en-US" dirty="0"/>
              <a:t>Technologies, Platforms, and Use </a:t>
            </a:r>
            <a:r>
              <a:rPr lang="en-US" dirty="0" smtClean="0"/>
              <a:t>Cases, </a:t>
            </a:r>
            <a:r>
              <a:rPr lang="en-US" dirty="0" err="1" smtClean="0"/>
              <a:t>Pethuru</a:t>
            </a:r>
            <a:r>
              <a:rPr lang="en-US" dirty="0" smtClean="0"/>
              <a:t> Raj, </a:t>
            </a:r>
            <a:r>
              <a:rPr lang="en-US" dirty="0" err="1" smtClean="0"/>
              <a:t>Anupama</a:t>
            </a:r>
            <a:r>
              <a:rPr lang="en-US" dirty="0" smtClean="0"/>
              <a:t> </a:t>
            </a:r>
            <a:r>
              <a:rPr lang="en-US" dirty="0"/>
              <a:t>C. </a:t>
            </a:r>
            <a:r>
              <a:rPr lang="en-US" dirty="0" smtClean="0"/>
              <a:t>Raman, Taylor an Francis, CRC press,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51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3497"/>
            <a:ext cx="8596668" cy="4487865"/>
          </a:xfrm>
        </p:spPr>
        <p:txBody>
          <a:bodyPr/>
          <a:lstStyle/>
          <a:p>
            <a:r>
              <a:rPr lang="en-US" b="1" dirty="0" smtClean="0"/>
              <a:t>Chapter 1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IO story</a:t>
            </a:r>
          </a:p>
          <a:p>
            <a:pPr lvl="1"/>
            <a:r>
              <a:rPr lang="en-US" dirty="0" smtClean="0"/>
              <a:t>History of </a:t>
            </a:r>
            <a:r>
              <a:rPr lang="en-US" dirty="0" err="1" smtClean="0"/>
              <a:t>IoT</a:t>
            </a:r>
            <a:endParaRPr lang="en-US" dirty="0" smtClean="0"/>
          </a:p>
          <a:p>
            <a:pPr lvl="1"/>
            <a:r>
              <a:rPr lang="en-US" dirty="0" smtClean="0"/>
              <a:t>IOT potential</a:t>
            </a:r>
          </a:p>
          <a:p>
            <a:r>
              <a:rPr lang="en-US" b="1" dirty="0" smtClean="0"/>
              <a:t>Chapter 2</a:t>
            </a:r>
          </a:p>
          <a:p>
            <a:pPr lvl="1"/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Architecture and Core </a:t>
            </a:r>
            <a:r>
              <a:rPr lang="en-US" dirty="0" err="1"/>
              <a:t>IoT</a:t>
            </a:r>
            <a:r>
              <a:rPr lang="en-US" dirty="0"/>
              <a:t> Modules </a:t>
            </a:r>
          </a:p>
          <a:p>
            <a:pPr lvl="1"/>
            <a:r>
              <a:rPr lang="en-US" dirty="0" err="1"/>
              <a:t>IoT</a:t>
            </a:r>
            <a:r>
              <a:rPr lang="en-US" dirty="0"/>
              <a:t> ecosystem </a:t>
            </a:r>
          </a:p>
          <a:p>
            <a:pPr lvl="1"/>
            <a:r>
              <a:rPr lang="en-US" dirty="0" err="1"/>
              <a:t>IoT</a:t>
            </a:r>
            <a:r>
              <a:rPr lang="en-US" dirty="0"/>
              <a:t> versus machine to machine </a:t>
            </a:r>
          </a:p>
          <a:p>
            <a:pPr lvl="1"/>
            <a:r>
              <a:rPr lang="en-US" dirty="0"/>
              <a:t>The value of a network and Metcalfe's and </a:t>
            </a:r>
            <a:r>
              <a:rPr lang="en-US" dirty="0" err="1"/>
              <a:t>Beckstrom's</a:t>
            </a:r>
            <a:r>
              <a:rPr lang="en-US" dirty="0"/>
              <a:t> law </a:t>
            </a:r>
          </a:p>
          <a:p>
            <a:pPr lvl="1"/>
            <a:r>
              <a:rPr lang="en-US" dirty="0" err="1"/>
              <a:t>IoT</a:t>
            </a:r>
            <a:r>
              <a:rPr lang="en-US" dirty="0"/>
              <a:t> architecture </a:t>
            </a:r>
          </a:p>
          <a:p>
            <a:pPr lvl="1"/>
            <a:r>
              <a:rPr lang="en-US" dirty="0"/>
              <a:t>Role of an architect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40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79639"/>
            <a:ext cx="8596668" cy="4261723"/>
          </a:xfrm>
        </p:spPr>
        <p:txBody>
          <a:bodyPr/>
          <a:lstStyle/>
          <a:p>
            <a:r>
              <a:rPr lang="en-US" b="1" dirty="0" smtClean="0"/>
              <a:t>Chapter 3: Sensors</a:t>
            </a:r>
            <a:r>
              <a:rPr lang="en-US" b="1" dirty="0"/>
              <a:t>, Endpoints, and Power </a:t>
            </a:r>
            <a:r>
              <a:rPr lang="en-US" b="1" dirty="0" smtClean="0"/>
              <a:t>Systems</a:t>
            </a:r>
          </a:p>
          <a:p>
            <a:r>
              <a:rPr lang="en-US" dirty="0"/>
              <a:t>Sensing </a:t>
            </a:r>
            <a:r>
              <a:rPr lang="en-US" dirty="0" smtClean="0"/>
              <a:t>devices</a:t>
            </a:r>
          </a:p>
          <a:p>
            <a:r>
              <a:rPr lang="en-US" dirty="0"/>
              <a:t>Thermocouples and temperature </a:t>
            </a:r>
            <a:r>
              <a:rPr lang="en-US" dirty="0" smtClean="0"/>
              <a:t>sensing</a:t>
            </a:r>
          </a:p>
          <a:p>
            <a:pPr lvl="1"/>
            <a:r>
              <a:rPr lang="en-US" dirty="0"/>
              <a:t>Hall effect sensors and current sensors </a:t>
            </a:r>
          </a:p>
          <a:p>
            <a:pPr lvl="1"/>
            <a:r>
              <a:rPr lang="en-US" dirty="0"/>
              <a:t>Photoelectric sensors </a:t>
            </a:r>
          </a:p>
          <a:p>
            <a:pPr lvl="1"/>
            <a:r>
              <a:rPr lang="en-US" dirty="0"/>
              <a:t>PIR sensors </a:t>
            </a:r>
          </a:p>
          <a:p>
            <a:pPr lvl="1"/>
            <a:r>
              <a:rPr lang="en-US" dirty="0"/>
              <a:t>LiDAR and active sensing systems </a:t>
            </a:r>
          </a:p>
          <a:p>
            <a:pPr lvl="1"/>
            <a:r>
              <a:rPr lang="en-US" dirty="0"/>
              <a:t>MEMS </a:t>
            </a:r>
            <a:r>
              <a:rPr lang="en-US" dirty="0" smtClean="0"/>
              <a:t>sensors</a:t>
            </a:r>
          </a:p>
          <a:p>
            <a:r>
              <a:rPr lang="en-US" dirty="0"/>
              <a:t>Sensor </a:t>
            </a:r>
            <a:r>
              <a:rPr lang="en-US" dirty="0" smtClean="0"/>
              <a:t>fusion</a:t>
            </a:r>
          </a:p>
          <a:p>
            <a:r>
              <a:rPr lang="en-US" dirty="0"/>
              <a:t>Energy sources and power management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83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7984"/>
          </a:xfrm>
        </p:spPr>
        <p:txBody>
          <a:bodyPr/>
          <a:lstStyle/>
          <a:p>
            <a:r>
              <a:rPr lang="en-US" dirty="0"/>
              <a:t>Table of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596668" cy="4982546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/>
              <a:t>4</a:t>
            </a:r>
            <a:endParaRPr lang="en-US" dirty="0" smtClean="0"/>
          </a:p>
          <a:p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Hardware </a:t>
            </a:r>
            <a:r>
              <a:rPr lang="en-US" dirty="0" smtClean="0"/>
              <a:t>Platforms</a:t>
            </a:r>
            <a:endParaRPr lang="fa-IR" dirty="0" smtClean="0"/>
          </a:p>
          <a:p>
            <a:pPr lvl="2"/>
            <a:r>
              <a:rPr lang="en-US" dirty="0"/>
              <a:t>Hardware Platforms: </a:t>
            </a:r>
            <a:r>
              <a:rPr lang="en-US" dirty="0" err="1" smtClean="0"/>
              <a:t>TelosB</a:t>
            </a:r>
            <a:endParaRPr lang="fa-IR" dirty="0" smtClean="0"/>
          </a:p>
          <a:p>
            <a:pPr lvl="2"/>
            <a:r>
              <a:rPr lang="en-US" dirty="0" err="1"/>
              <a:t>Zolertia</a:t>
            </a:r>
            <a:r>
              <a:rPr lang="en-US" dirty="0"/>
              <a:t> </a:t>
            </a:r>
            <a:r>
              <a:rPr lang="en-US" dirty="0" smtClean="0"/>
              <a:t>Z1</a:t>
            </a:r>
            <a:endParaRPr lang="fa-IR" dirty="0" smtClean="0"/>
          </a:p>
          <a:p>
            <a:pPr lvl="2"/>
            <a:r>
              <a:rPr lang="en-US" dirty="0" smtClean="0"/>
              <a:t>Arduino</a:t>
            </a:r>
            <a:endParaRPr lang="fa-IR" dirty="0" smtClean="0"/>
          </a:p>
          <a:p>
            <a:pPr lvl="2"/>
            <a:r>
              <a:rPr lang="en-US" dirty="0" err="1" smtClean="0"/>
              <a:t>OpenMote</a:t>
            </a:r>
            <a:endParaRPr lang="fa-IR" dirty="0" smtClean="0"/>
          </a:p>
          <a:p>
            <a:pPr lvl="2"/>
            <a:r>
              <a:rPr lang="en-US" dirty="0" smtClean="0"/>
              <a:t>Raspberry Pi</a:t>
            </a:r>
            <a:endParaRPr lang="fa-IR" dirty="0" smtClean="0"/>
          </a:p>
          <a:p>
            <a:pPr lvl="3"/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</a:t>
            </a:r>
            <a:r>
              <a:rPr lang="en-US" altLang="en-US" dirty="0" smtClean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Pi</a:t>
            </a:r>
            <a:r>
              <a:rPr lang="fa-IR" altLang="en-US" dirty="0" smtClean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 1,2, 3</a:t>
            </a:r>
          </a:p>
          <a:p>
            <a:pPr lvl="2"/>
            <a:r>
              <a:rPr lang="en-US" dirty="0"/>
              <a:t>ESP </a:t>
            </a:r>
            <a:r>
              <a:rPr lang="en-US" dirty="0" smtClean="0"/>
              <a:t>Modules</a:t>
            </a:r>
          </a:p>
          <a:p>
            <a:pPr lvl="2"/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184585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1716"/>
          </a:xfrm>
        </p:spPr>
        <p:txBody>
          <a:bodyPr/>
          <a:lstStyle/>
          <a:p>
            <a:r>
              <a:rPr lang="en-US" dirty="0"/>
              <a:t>Table of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5677"/>
            <a:ext cx="8596668" cy="4615685"/>
          </a:xfrm>
        </p:spPr>
        <p:txBody>
          <a:bodyPr/>
          <a:lstStyle/>
          <a:p>
            <a:r>
              <a:rPr lang="en-US" b="1" dirty="0" smtClean="0"/>
              <a:t>Chapter 5</a:t>
            </a:r>
          </a:p>
          <a:p>
            <a:r>
              <a:rPr lang="en-US" b="1" dirty="0" smtClean="0"/>
              <a:t>Non-IP </a:t>
            </a:r>
            <a:r>
              <a:rPr lang="en-US" b="1" dirty="0"/>
              <a:t>Based </a:t>
            </a:r>
            <a:r>
              <a:rPr lang="en-US" b="1" dirty="0" smtClean="0"/>
              <a:t>WPAN</a:t>
            </a:r>
          </a:p>
          <a:p>
            <a:pPr lvl="1"/>
            <a:r>
              <a:rPr lang="en-US" b="1" dirty="0"/>
              <a:t>Wireless personal area network standards </a:t>
            </a:r>
            <a:endParaRPr lang="en-US" dirty="0"/>
          </a:p>
          <a:p>
            <a:pPr lvl="2"/>
            <a:r>
              <a:rPr lang="en-US" dirty="0"/>
              <a:t>802.15 </a:t>
            </a:r>
            <a:r>
              <a:rPr lang="en-US" dirty="0" smtClean="0"/>
              <a:t>standards</a:t>
            </a:r>
          </a:p>
          <a:p>
            <a:pPr lvl="2"/>
            <a:r>
              <a:rPr lang="en-US" dirty="0" smtClean="0"/>
              <a:t>Bluetooth</a:t>
            </a:r>
          </a:p>
          <a:p>
            <a:pPr lvl="2"/>
            <a:r>
              <a:rPr lang="en-US" dirty="0"/>
              <a:t>IEEE </a:t>
            </a:r>
            <a:r>
              <a:rPr lang="en-US" dirty="0" smtClean="0"/>
              <a:t>802.15.4</a:t>
            </a:r>
          </a:p>
          <a:p>
            <a:pPr lvl="2"/>
            <a:r>
              <a:rPr lang="en-US" dirty="0" err="1" smtClean="0"/>
              <a:t>Zigbee</a:t>
            </a:r>
            <a:endParaRPr lang="en-US" dirty="0" smtClean="0"/>
          </a:p>
          <a:p>
            <a:pPr lvl="2"/>
            <a:r>
              <a:rPr lang="en-US" dirty="0" smtClean="0"/>
              <a:t>Z-Wave</a:t>
            </a:r>
          </a:p>
          <a:p>
            <a:r>
              <a:rPr lang="en-US" b="1" dirty="0" err="1" smtClean="0"/>
              <a:t>Chpater</a:t>
            </a:r>
            <a:r>
              <a:rPr lang="en-US" b="1" dirty="0" smtClean="0"/>
              <a:t> 6</a:t>
            </a:r>
          </a:p>
          <a:p>
            <a:pPr lvl="1"/>
            <a:r>
              <a:rPr lang="en-US" b="1" dirty="0"/>
              <a:t>IP-Based WPAN and </a:t>
            </a:r>
            <a:r>
              <a:rPr lang="en-US" b="1" dirty="0" smtClean="0"/>
              <a:t>WLAN</a:t>
            </a:r>
          </a:p>
          <a:p>
            <a:pPr lvl="1"/>
            <a:r>
              <a:rPr lang="en-US" b="1" dirty="0"/>
              <a:t>Internet protocol and transmission control </a:t>
            </a:r>
            <a:r>
              <a:rPr lang="en-US" b="1" dirty="0" smtClean="0"/>
              <a:t>protocol</a:t>
            </a:r>
          </a:p>
          <a:p>
            <a:pPr lvl="1"/>
            <a:r>
              <a:rPr lang="en-US" b="1" dirty="0"/>
              <a:t>WPAN with IP – 6LoWPAN</a:t>
            </a:r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5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98" y="169833"/>
            <a:ext cx="8596668" cy="799322"/>
          </a:xfrm>
        </p:spPr>
        <p:txBody>
          <a:bodyPr/>
          <a:lstStyle/>
          <a:p>
            <a:r>
              <a:rPr lang="en-US" dirty="0"/>
              <a:t>Table of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98" y="737120"/>
            <a:ext cx="8596668" cy="4707084"/>
          </a:xfrm>
        </p:spPr>
        <p:txBody>
          <a:bodyPr>
            <a:normAutofit lnSpcReduction="10000"/>
          </a:bodyPr>
          <a:lstStyle/>
          <a:p>
            <a:pPr lvl="1"/>
            <a:r>
              <a:rPr lang="en-US" b="1" dirty="0"/>
              <a:t>WPAN with IP – </a:t>
            </a:r>
            <a:r>
              <a:rPr lang="en-US" b="1" dirty="0" smtClean="0"/>
              <a:t>Thread</a:t>
            </a:r>
          </a:p>
          <a:p>
            <a:pPr lvl="1"/>
            <a:r>
              <a:rPr lang="en-US" b="1" dirty="0"/>
              <a:t>IEEE 802.11 protocols and </a:t>
            </a:r>
            <a:r>
              <a:rPr lang="en-US" b="1" dirty="0" smtClean="0"/>
              <a:t>WLAN</a:t>
            </a:r>
          </a:p>
          <a:p>
            <a:r>
              <a:rPr lang="en-US" b="1" dirty="0" smtClean="0"/>
              <a:t>Chapter 7</a:t>
            </a:r>
          </a:p>
          <a:p>
            <a:r>
              <a:rPr lang="en-US" b="1" dirty="0"/>
              <a:t>Long-Range Communication Systems and Protocols (WAN</a:t>
            </a:r>
            <a:r>
              <a:rPr lang="en-US" b="1" dirty="0" smtClean="0"/>
              <a:t>)</a:t>
            </a:r>
          </a:p>
          <a:p>
            <a:pPr lvl="1"/>
            <a:r>
              <a:rPr lang="en-US" dirty="0"/>
              <a:t>Cellular </a:t>
            </a:r>
            <a:r>
              <a:rPr lang="en-US" dirty="0" smtClean="0"/>
              <a:t>connectivity (3G, 4G LTE, NB-</a:t>
            </a:r>
            <a:r>
              <a:rPr lang="en-US" dirty="0" err="1" smtClean="0"/>
              <a:t>IoT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/>
              <a:t>LoRa</a:t>
            </a:r>
            <a:r>
              <a:rPr lang="en-US" dirty="0"/>
              <a:t> and </a:t>
            </a:r>
            <a:r>
              <a:rPr lang="en-US" dirty="0" err="1" smtClean="0"/>
              <a:t>LoRaWAN</a:t>
            </a:r>
            <a:endParaRPr lang="en-US" dirty="0" smtClean="0"/>
          </a:p>
          <a:p>
            <a:r>
              <a:rPr lang="en-US" b="1" dirty="0" smtClean="0"/>
              <a:t>Chapter 8</a:t>
            </a:r>
          </a:p>
          <a:p>
            <a:r>
              <a:rPr lang="en-US" b="1" dirty="0" err="1"/>
              <a:t>IoT</a:t>
            </a:r>
            <a:r>
              <a:rPr lang="en-US" b="1" dirty="0"/>
              <a:t> Edge to Cloud </a:t>
            </a:r>
            <a:r>
              <a:rPr lang="en-US" b="1" dirty="0" smtClean="0"/>
              <a:t>Protocols</a:t>
            </a:r>
          </a:p>
          <a:p>
            <a:pPr lvl="1"/>
            <a:r>
              <a:rPr lang="en-US" dirty="0"/>
              <a:t>Protocols </a:t>
            </a:r>
            <a:r>
              <a:rPr lang="en-US" dirty="0" smtClean="0"/>
              <a:t> MQTT</a:t>
            </a:r>
          </a:p>
          <a:p>
            <a:pPr lvl="1"/>
            <a:r>
              <a:rPr lang="en-US" dirty="0" smtClean="0"/>
              <a:t>MQTT-SN</a:t>
            </a:r>
            <a:endParaRPr lang="fa-IR" dirty="0" smtClean="0"/>
          </a:p>
          <a:p>
            <a:pPr lvl="1"/>
            <a:r>
              <a:rPr lang="en-US" dirty="0" smtClean="0"/>
              <a:t>COAP</a:t>
            </a:r>
          </a:p>
          <a:p>
            <a:r>
              <a:rPr lang="en-US" b="1" dirty="0" smtClean="0"/>
              <a:t>Chapter 9</a:t>
            </a:r>
          </a:p>
          <a:p>
            <a:r>
              <a:rPr lang="en-US" b="1" dirty="0" smtClean="0"/>
              <a:t>The </a:t>
            </a:r>
            <a:r>
              <a:rPr lang="en-US" b="1" dirty="0"/>
              <a:t>Platforms for </a:t>
            </a:r>
            <a:r>
              <a:rPr lang="en-US" b="1" dirty="0" err="1"/>
              <a:t>IoT</a:t>
            </a:r>
            <a:r>
              <a:rPr lang="en-US" b="1" dirty="0"/>
              <a:t> Applications and Analytics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086510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7045"/>
            <a:ext cx="8596668" cy="817984"/>
          </a:xfrm>
        </p:spPr>
        <p:txBody>
          <a:bodyPr/>
          <a:lstStyle/>
          <a:p>
            <a:r>
              <a:rPr lang="en-US" dirty="0"/>
              <a:t>Table of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33063"/>
            <a:ext cx="8596668" cy="4982546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Chapter </a:t>
            </a:r>
            <a:r>
              <a:rPr lang="en-US" dirty="0"/>
              <a:t>9</a:t>
            </a:r>
            <a:endParaRPr lang="en-US" dirty="0" smtClean="0"/>
          </a:p>
          <a:p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Application Enablement Platforms </a:t>
            </a:r>
          </a:p>
          <a:p>
            <a:r>
              <a:rPr lang="en-US" dirty="0"/>
              <a:t>Characterizing </a:t>
            </a:r>
            <a:r>
              <a:rPr lang="en-US" dirty="0" err="1"/>
              <a:t>IoT</a:t>
            </a:r>
            <a:r>
              <a:rPr lang="en-US" dirty="0"/>
              <a:t> or Machine-to-Machine Application Platforms </a:t>
            </a:r>
          </a:p>
          <a:p>
            <a:r>
              <a:rPr lang="en-US" dirty="0" err="1"/>
              <a:t>IoT</a:t>
            </a:r>
            <a:r>
              <a:rPr lang="en-US" dirty="0"/>
              <a:t> AEPs—The Architectural Building-Blocks </a:t>
            </a:r>
          </a:p>
          <a:p>
            <a:r>
              <a:rPr lang="en-US" dirty="0" err="1"/>
              <a:t>IoT</a:t>
            </a:r>
            <a:r>
              <a:rPr lang="en-US" dirty="0"/>
              <a:t> and M2M Sensor Data Platform by </a:t>
            </a:r>
            <a:r>
              <a:rPr lang="en-US" dirty="0" err="1" smtClean="0"/>
              <a:t>AerCloud</a:t>
            </a:r>
            <a:endParaRPr lang="fa-IR" dirty="0" smtClean="0"/>
          </a:p>
          <a:p>
            <a:r>
              <a:rPr lang="en-US" dirty="0"/>
              <a:t>FIWARE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ThingWorx</a:t>
            </a:r>
            <a:r>
              <a:rPr lang="en-US" dirty="0" smtClean="0"/>
              <a:t> </a:t>
            </a:r>
            <a:r>
              <a:rPr lang="en-US" dirty="0" err="1"/>
              <a:t>IoT</a:t>
            </a:r>
            <a:r>
              <a:rPr lang="en-US" dirty="0"/>
              <a:t> AEP </a:t>
            </a:r>
            <a:endParaRPr lang="en-US" dirty="0" smtClean="0"/>
          </a:p>
          <a:p>
            <a:r>
              <a:rPr lang="en-US" dirty="0" smtClean="0"/>
              <a:t>ORBCOMM </a:t>
            </a:r>
            <a:r>
              <a:rPr lang="en-US" dirty="0" err="1"/>
              <a:t>IoT</a:t>
            </a:r>
            <a:r>
              <a:rPr lang="en-US" dirty="0"/>
              <a:t> Platform </a:t>
            </a:r>
            <a:endParaRPr lang="en-US" dirty="0" smtClean="0"/>
          </a:p>
          <a:p>
            <a:r>
              <a:rPr lang="en-US" dirty="0" smtClean="0"/>
              <a:t>Azure </a:t>
            </a:r>
            <a:r>
              <a:rPr lang="en-US" dirty="0" err="1"/>
              <a:t>IoT</a:t>
            </a:r>
            <a:r>
              <a:rPr lang="en-US" dirty="0"/>
              <a:t> Hub </a:t>
            </a:r>
          </a:p>
          <a:p>
            <a:r>
              <a:rPr lang="en-US" dirty="0"/>
              <a:t>Amazon Web Service </a:t>
            </a:r>
            <a:r>
              <a:rPr lang="en-US" dirty="0" err="1"/>
              <a:t>IoT</a:t>
            </a:r>
            <a:r>
              <a:rPr lang="en-US" dirty="0"/>
              <a:t> Platform </a:t>
            </a:r>
            <a:endParaRPr lang="fa-IR" dirty="0" smtClean="0"/>
          </a:p>
          <a:p>
            <a:r>
              <a:rPr lang="en-US" dirty="0" err="1"/>
              <a:t>OpenMTC</a:t>
            </a:r>
            <a:r>
              <a:rPr lang="en-US" dirty="0"/>
              <a:t>  Platform</a:t>
            </a:r>
          </a:p>
          <a:p>
            <a:r>
              <a:rPr lang="en-US" dirty="0" smtClean="0"/>
              <a:t>The </a:t>
            </a:r>
            <a:r>
              <a:rPr lang="en-US" dirty="0" err="1"/>
              <a:t>IoT</a:t>
            </a:r>
            <a:r>
              <a:rPr lang="en-US" dirty="0"/>
              <a:t> Data Analytics Platforms </a:t>
            </a:r>
          </a:p>
          <a:p>
            <a:r>
              <a:rPr lang="en-US" dirty="0"/>
              <a:t>IBM Watson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Platform </a:t>
            </a:r>
            <a:endParaRPr lang="en-US" dirty="0"/>
          </a:p>
          <a:p>
            <a:r>
              <a:rPr lang="en-US" dirty="0" err="1"/>
              <a:t>ParStream</a:t>
            </a:r>
            <a:r>
              <a:rPr lang="en-US" dirty="0"/>
              <a:t> </a:t>
            </a:r>
            <a:r>
              <a:rPr lang="en-US" dirty="0" err="1"/>
              <a:t>IoT</a:t>
            </a:r>
            <a:r>
              <a:rPr lang="en-US" dirty="0"/>
              <a:t> Analytics </a:t>
            </a:r>
            <a:r>
              <a:rPr lang="en-US" dirty="0" smtClean="0"/>
              <a:t>Platform</a:t>
            </a:r>
            <a:endParaRPr lang="en-US" dirty="0"/>
          </a:p>
          <a:p>
            <a:r>
              <a:rPr lang="sv-SE" dirty="0"/>
              <a:t>Vitria IoT Analytics Platform </a:t>
            </a:r>
          </a:p>
          <a:p>
            <a:r>
              <a:rPr lang="en-US" dirty="0"/>
              <a:t>Pentaho </a:t>
            </a:r>
            <a:r>
              <a:rPr lang="en-US" dirty="0" err="1"/>
              <a:t>IoT</a:t>
            </a:r>
            <a:r>
              <a:rPr lang="en-US" dirty="0"/>
              <a:t> Analytics Platform </a:t>
            </a:r>
          </a:p>
          <a:p>
            <a:r>
              <a:rPr lang="en-US" dirty="0" err="1"/>
              <a:t>Splunk</a:t>
            </a:r>
            <a:r>
              <a:rPr lang="en-US" dirty="0"/>
              <a:t> Software for </a:t>
            </a:r>
            <a:r>
              <a:rPr lang="en-US" dirty="0" err="1"/>
              <a:t>IoT</a:t>
            </a:r>
            <a:r>
              <a:rPr lang="en-US" dirty="0"/>
              <a:t> Data </a:t>
            </a:r>
          </a:p>
          <a:p>
            <a:r>
              <a:rPr lang="en-US" dirty="0" err="1"/>
              <a:t>Guavus</a:t>
            </a:r>
            <a:r>
              <a:rPr lang="en-US" dirty="0"/>
              <a:t> </a:t>
            </a:r>
            <a:r>
              <a:rPr lang="en-US" dirty="0" err="1"/>
              <a:t>IoT</a:t>
            </a:r>
            <a:r>
              <a:rPr lang="en-US" dirty="0"/>
              <a:t> Analytics Platform </a:t>
            </a:r>
          </a:p>
          <a:p>
            <a:r>
              <a:rPr lang="en-US" dirty="0" err="1"/>
              <a:t>Virdata</a:t>
            </a:r>
            <a:r>
              <a:rPr lang="en-US" dirty="0"/>
              <a:t> </a:t>
            </a:r>
            <a:r>
              <a:rPr lang="en-US" dirty="0" err="1"/>
              <a:t>IoT</a:t>
            </a:r>
            <a:r>
              <a:rPr lang="en-US" dirty="0"/>
              <a:t> Analytics Platform </a:t>
            </a:r>
          </a:p>
          <a:p>
            <a:r>
              <a:rPr lang="en-US" dirty="0"/>
              <a:t>The </a:t>
            </a:r>
            <a:r>
              <a:rPr lang="en-US" dirty="0" err="1"/>
              <a:t>IoT</a:t>
            </a:r>
            <a:r>
              <a:rPr lang="en-US" dirty="0"/>
              <a:t> Data Virtualization Platforms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Ahmadi, 2021</a:t>
            </a:r>
          </a:p>
        </p:txBody>
      </p:sp>
    </p:spTree>
    <p:extLst>
      <p:ext uri="{BB962C8B-B14F-4D97-AF65-F5344CB8AC3E}">
        <p14:creationId xmlns:p14="http://schemas.microsoft.com/office/powerpoint/2010/main" val="2663379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3156</TotalTime>
  <Words>1505</Words>
  <Application>Microsoft Office PowerPoint</Application>
  <PresentationFormat>Widescreen</PresentationFormat>
  <Paragraphs>206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Tahoma</vt:lpstr>
      <vt:lpstr>Times New Roman</vt:lpstr>
      <vt:lpstr>Trebuchet MS</vt:lpstr>
      <vt:lpstr>Tw Cen MT (Body)</vt:lpstr>
      <vt:lpstr>Wingdings 3</vt:lpstr>
      <vt:lpstr>Facet</vt:lpstr>
      <vt:lpstr>Internet of things</vt:lpstr>
      <vt:lpstr>References</vt:lpstr>
      <vt:lpstr>Rererences</vt:lpstr>
      <vt:lpstr>Table of content</vt:lpstr>
      <vt:lpstr>Table of content</vt:lpstr>
      <vt:lpstr>Table of content</vt:lpstr>
      <vt:lpstr>Table of content</vt:lpstr>
      <vt:lpstr>Table of content</vt:lpstr>
      <vt:lpstr>Table of content</vt:lpstr>
      <vt:lpstr>Table of contents</vt:lpstr>
      <vt:lpstr>IOT Story</vt:lpstr>
      <vt:lpstr>IOT definition</vt:lpstr>
      <vt:lpstr>IOT history</vt:lpstr>
      <vt:lpstr>IoT history</vt:lpstr>
      <vt:lpstr>IoT history</vt:lpstr>
      <vt:lpstr>IoT history</vt:lpstr>
      <vt:lpstr>IoT potential</vt:lpstr>
      <vt:lpstr>IoT Potential</vt:lpstr>
      <vt:lpstr>IoT potential</vt:lpstr>
      <vt:lpstr>Industrial and manufacturing IoT use cases and impact</vt:lpstr>
      <vt:lpstr>IoT for consumer</vt:lpstr>
      <vt:lpstr>IoT in Healthcare</vt:lpstr>
      <vt:lpstr>Transportation and logistics IoT use cases</vt:lpstr>
      <vt:lpstr>Agricultural and environmental IoT use cases</vt:lpstr>
      <vt:lpstr>Energy IoT use cases</vt:lpstr>
      <vt:lpstr>Smart city IoT use cases</vt:lpstr>
      <vt:lpstr>IoT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69</cp:revision>
  <dcterms:created xsi:type="dcterms:W3CDTF">2020-09-18T06:43:52Z</dcterms:created>
  <dcterms:modified xsi:type="dcterms:W3CDTF">2024-09-23T20:22:39Z</dcterms:modified>
</cp:coreProperties>
</file>