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61" r:id="rId5"/>
    <p:sldId id="278" r:id="rId6"/>
    <p:sldId id="266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4" r:id="rId17"/>
    <p:sldId id="272" r:id="rId18"/>
    <p:sldId id="275" r:id="rId19"/>
    <p:sldId id="276" r:id="rId20"/>
    <p:sldId id="277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95" r:id="rId32"/>
    <p:sldId id="289" r:id="rId33"/>
    <p:sldId id="290" r:id="rId34"/>
    <p:sldId id="291" r:id="rId35"/>
    <p:sldId id="293" r:id="rId36"/>
    <p:sldId id="294" r:id="rId37"/>
    <p:sldId id="292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-126" y="-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30.jp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955" y="1076093"/>
            <a:ext cx="1859160" cy="15676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21229"/>
            <a:ext cx="7766936" cy="2376582"/>
          </a:xfrm>
        </p:spPr>
        <p:txBody>
          <a:bodyPr/>
          <a:lstStyle/>
          <a:p>
            <a:pPr algn="ctr"/>
            <a:r>
              <a:rPr lang="en-US" sz="8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/>
            </a:r>
            <a:br>
              <a:rPr lang="en-US" sz="8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</a:br>
            <a:r>
              <a:rPr lang="fa-IR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دانشکده ادبیات و علوم انسانی</a:t>
            </a:r>
            <a:endParaRPr lang="en-US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2369" y="5101537"/>
            <a:ext cx="7766936" cy="1300767"/>
          </a:xfrm>
        </p:spPr>
        <p:txBody>
          <a:bodyPr anchor="ctr">
            <a:normAutofit/>
          </a:bodyPr>
          <a:lstStyle/>
          <a:p>
            <a:pPr algn="ctr"/>
            <a:r>
              <a:rPr lang="fa-IR" sz="4800" dirty="0" smtClean="0">
                <a:solidFill>
                  <a:schemeClr val="accent1">
                    <a:lumMod val="75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هفته پژوهش سال 97-96</a:t>
            </a:r>
            <a:endParaRPr lang="en-US" sz="4800" dirty="0">
              <a:solidFill>
                <a:schemeClr val="accent1">
                  <a:lumMod val="75000"/>
                </a:schemeClr>
              </a:solidFill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12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fa-IR" b="1" dirty="0">
                <a:ln w="22225">
                  <a:solidFill>
                    <a:srgbClr val="54A021"/>
                  </a:solidFill>
                  <a:prstDash val="solid"/>
                </a:ln>
                <a:solidFill>
                  <a:srgbClr val="54A021">
                    <a:lumMod val="40000"/>
                    <a:lumOff val="60000"/>
                  </a:srgbClr>
                </a:solidFill>
              </a:rPr>
              <a:t>حضور چهره های ماندگار ادب فارسی در کنفرانس 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745" y="77273"/>
            <a:ext cx="4353449" cy="4378045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 anchor="b">
            <a:normAutofit/>
          </a:bodyPr>
          <a:lstStyle/>
          <a:p>
            <a:pPr algn="ctr"/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دکتر میر </a:t>
            </a:r>
            <a:r>
              <a:rPr lang="fa-IR" sz="2800" dirty="0" err="1" smtClean="0">
                <a:solidFill>
                  <a:schemeClr val="accent1">
                    <a:lumMod val="75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جلال‌الدین</a:t>
            </a:r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کزازی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83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b="1" dirty="0">
                <a:ln w="22225">
                  <a:solidFill>
                    <a:srgbClr val="54A021"/>
                  </a:solidFill>
                  <a:prstDash val="solid"/>
                </a:ln>
                <a:solidFill>
                  <a:srgbClr val="54A021">
                    <a:lumMod val="40000"/>
                    <a:lumOff val="60000"/>
                  </a:srgbClr>
                </a:solidFill>
              </a:rPr>
              <a:t>حضور چهره های ماندگار ادب فارسی در کنفرانس 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80" b="17580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7"/>
            <a:ext cx="8596667" cy="1072099"/>
          </a:xfrm>
        </p:spPr>
        <p:txBody>
          <a:bodyPr anchor="ctr">
            <a:normAutofit/>
          </a:bodyPr>
          <a:lstStyle/>
          <a:p>
            <a:pPr algn="ctr"/>
            <a:r>
              <a:rPr lang="fa-IR" sz="3600" dirty="0" smtClean="0">
                <a:solidFill>
                  <a:schemeClr val="accent1">
                    <a:lumMod val="75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دکتر تقی </a:t>
            </a:r>
            <a:r>
              <a:rPr lang="fa-IR" sz="4000" dirty="0" err="1" smtClean="0">
                <a:solidFill>
                  <a:schemeClr val="accent1">
                    <a:lumMod val="75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پورنامداریان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829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b="1" dirty="0">
                <a:ln w="22225">
                  <a:solidFill>
                    <a:srgbClr val="54A021"/>
                  </a:solidFill>
                  <a:prstDash val="solid"/>
                </a:ln>
                <a:solidFill>
                  <a:srgbClr val="54A021">
                    <a:lumMod val="40000"/>
                    <a:lumOff val="60000"/>
                  </a:srgbClr>
                </a:solidFill>
              </a:rPr>
              <a:t>حضور چهره های ماندگار ادب فارسی در کنفرانس 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79" b="27279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1059220"/>
          </a:xfrm>
        </p:spPr>
        <p:txBody>
          <a:bodyPr anchor="b">
            <a:normAutofit/>
          </a:bodyPr>
          <a:lstStyle/>
          <a:p>
            <a:pPr algn="ctr"/>
            <a:r>
              <a:rPr lang="fa-IR" sz="3600" dirty="0" smtClean="0">
                <a:solidFill>
                  <a:schemeClr val="accent1">
                    <a:lumMod val="75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د</a:t>
            </a:r>
            <a:r>
              <a:rPr lang="fa-IR" sz="4400" dirty="0" smtClean="0">
                <a:solidFill>
                  <a:schemeClr val="accent1">
                    <a:lumMod val="75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کتر </a:t>
            </a:r>
            <a:r>
              <a:rPr lang="fa-IR" sz="4400" dirty="0" err="1" smtClean="0">
                <a:solidFill>
                  <a:schemeClr val="accent1">
                    <a:lumMod val="75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علی‌اشرف</a:t>
            </a:r>
            <a:r>
              <a:rPr lang="fa-IR" sz="4400" dirty="0" smtClean="0">
                <a:solidFill>
                  <a:schemeClr val="accent1">
                    <a:lumMod val="75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صادقی</a:t>
            </a:r>
            <a:endParaRPr lang="en-US" sz="4400" dirty="0">
              <a:solidFill>
                <a:schemeClr val="accent1">
                  <a:lumMod val="75000"/>
                </a:schemeClr>
              </a:solidFill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778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23" y="296214"/>
            <a:ext cx="8596668" cy="1608428"/>
          </a:xfrm>
        </p:spPr>
        <p:txBody>
          <a:bodyPr>
            <a:normAutofit fontScale="90000"/>
          </a:bodyPr>
          <a:lstStyle/>
          <a:p>
            <a:pPr algn="ctr"/>
            <a:r>
              <a:rPr lang="fa-I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حضور مستمر دبیر علمی و دبیران اجرایی گردهمایی در برنامه های اصلی و جانبی گردهمایی </a:t>
            </a:r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269" y="2160588"/>
            <a:ext cx="3141548" cy="4085666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459" y="2160588"/>
            <a:ext cx="3232597" cy="4085666"/>
          </a:xfrm>
        </p:spPr>
      </p:pic>
    </p:spTree>
    <p:extLst>
      <p:ext uri="{BB962C8B-B14F-4D97-AF65-F5344CB8AC3E}">
        <p14:creationId xmlns:p14="http://schemas.microsoft.com/office/powerpoint/2010/main" val="157729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1445654"/>
          </a:xfrm>
        </p:spPr>
        <p:txBody>
          <a:bodyPr anchor="ctr">
            <a:normAutofit fontScale="90000"/>
          </a:bodyPr>
          <a:lstStyle/>
          <a:p>
            <a:pPr algn="ctr">
              <a:lnSpc>
                <a:spcPct val="200000"/>
              </a:lnSpc>
            </a:pPr>
            <a:r>
              <a:rPr lang="fa-I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افتتاح </a:t>
            </a:r>
            <a:r>
              <a:rPr lang="fa-IR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دبیرخانۀ</a:t>
            </a:r>
            <a:r>
              <a:rPr lang="fa-I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دائمی انجمن ترویج زبان و ادب فارسی ایران در دانشگاه رازی با حضور خانم دکتر </a:t>
            </a:r>
            <a:r>
              <a:rPr lang="fa-IR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آیونا</a:t>
            </a:r>
            <a:r>
              <a:rPr lang="fa-I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fa-IR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ساساکی</a:t>
            </a:r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679" y="746974"/>
            <a:ext cx="4399978" cy="4314423"/>
          </a:xfrm>
        </p:spPr>
      </p:pic>
    </p:spTree>
    <p:extLst>
      <p:ext uri="{BB962C8B-B14F-4D97-AF65-F5344CB8AC3E}">
        <p14:creationId xmlns:p14="http://schemas.microsoft.com/office/powerpoint/2010/main" val="294390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866104"/>
          </a:xfrm>
        </p:spPr>
        <p:txBody>
          <a:bodyPr>
            <a:normAutofit/>
          </a:bodyPr>
          <a:lstStyle/>
          <a:p>
            <a:pPr algn="ctr"/>
            <a:r>
              <a:rPr lang="fa-I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حضور مسئولان پژوهشی و آموزشی دانشگاه رازی در گردهمایی</a:t>
            </a:r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588" y="609600"/>
            <a:ext cx="3842160" cy="3845718"/>
          </a:xfrm>
        </p:spPr>
      </p:pic>
    </p:spTree>
    <p:extLst>
      <p:ext uri="{BB962C8B-B14F-4D97-AF65-F5344CB8AC3E}">
        <p14:creationId xmlns:p14="http://schemas.microsoft.com/office/powerpoint/2010/main" val="213196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01521" y="437882"/>
            <a:ext cx="8358389" cy="59371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Low" rtl="1">
              <a:lnSpc>
                <a:spcPct val="150000"/>
              </a:lnSpc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B Zar" panose="00000400000000000000" pitchFamily="2" charset="-78"/>
              </a:rPr>
              <a:t>مجموعه مقالات این گردهمایی در 12 جلد مقاله کامل و یک جلد چکیده مقالات </a:t>
            </a:r>
            <a:r>
              <a:rPr lang="fa-I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B Zar" panose="00000400000000000000" pitchFamily="2" charset="-78"/>
              </a:rPr>
              <a:t>بصورت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B Zar" panose="00000400000000000000" pitchFamily="2" charset="-78"/>
              </a:rPr>
              <a:t>  الکترونیکی و کاغذی توسط دبیرخانه انجمن ترویج زبان و ادب فارسی ایران شعبه کرمانشاه با همراهی مسئولان دبیرخانه ، دبیر علمی و رئیس  دبیرخانه دکتر خلیل  </a:t>
            </a:r>
            <a:r>
              <a:rPr lang="fa-I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B Zar" panose="00000400000000000000" pitchFamily="2" charset="-78"/>
              </a:rPr>
              <a:t>بیگ‌زاده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B Zar" panose="00000400000000000000" pitchFamily="2" charset="-78"/>
              </a:rPr>
              <a:t>، دبیر اجرایی دکتر  </a:t>
            </a:r>
            <a:r>
              <a:rPr lang="fa-I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B Zar" panose="00000400000000000000" pitchFamily="2" charset="-78"/>
              </a:rPr>
              <a:t>الیاس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B Zar" panose="00000400000000000000" pitchFamily="2" charset="-78"/>
              </a:rPr>
              <a:t> نورایی و معاون دبیر اجرایی دکتر عبدالرضا نادری فر  آماده  و چاپ شده است. </a:t>
            </a:r>
            <a:endParaRPr lang="en-U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IranNastaliq" panose="02020505000000020003" pitchFamily="18" charset="0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0288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18941"/>
            <a:ext cx="8788637" cy="414699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18" y="218941"/>
            <a:ext cx="8989453" cy="6181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153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589" y="0"/>
            <a:ext cx="5898523" cy="6426558"/>
          </a:xfrm>
        </p:spPr>
      </p:pic>
    </p:spTree>
    <p:extLst>
      <p:ext uri="{BB962C8B-B14F-4D97-AF65-F5344CB8AC3E}">
        <p14:creationId xmlns:p14="http://schemas.microsoft.com/office/powerpoint/2010/main" val="1796147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16699"/>
            <a:ext cx="8596667" cy="1622738"/>
          </a:xfrm>
        </p:spPr>
        <p:txBody>
          <a:bodyPr anchor="ctr">
            <a:noAutofit/>
          </a:bodyPr>
          <a:lstStyle/>
          <a:p>
            <a:pPr algn="ctr"/>
            <a:r>
              <a:rPr lang="fa-IR" sz="3600" dirty="0" smtClean="0">
                <a:latin typeface="IranNastaliq" panose="02020505000000020003" pitchFamily="18" charset="0"/>
                <a:cs typeface="IranNastaliq" panose="02020505000000020003" pitchFamily="18" charset="0"/>
              </a:rPr>
              <a:t>همایش</a:t>
            </a:r>
            <a:r>
              <a:rPr lang="fa-IR" sz="4800" dirty="0" smtClean="0">
                <a:latin typeface="IranNastaliq" panose="02020505000000020003" pitchFamily="18" charset="0"/>
                <a:cs typeface="IranNastaliq" panose="02020505000000020003" pitchFamily="18" charset="0"/>
              </a:rPr>
              <a:t>بین‌المللی بزرگداشت </a:t>
            </a:r>
            <a:r>
              <a:rPr lang="fa-IR" sz="4800" dirty="0" err="1" smtClean="0">
                <a:latin typeface="IranNastaliq" panose="02020505000000020003" pitchFamily="18" charset="0"/>
                <a:cs typeface="IranNastaliq" panose="02020505000000020003" pitchFamily="18" charset="0"/>
              </a:rPr>
              <a:t>محمدبن</a:t>
            </a:r>
            <a:r>
              <a:rPr lang="fa-IR" sz="4800" dirty="0" smtClean="0">
                <a:latin typeface="IranNastaliq" panose="02020505000000020003" pitchFamily="18" charset="0"/>
                <a:cs typeface="IranNastaliq" panose="02020505000000020003" pitchFamily="18" charset="0"/>
              </a:rPr>
              <a:t> </a:t>
            </a:r>
            <a:r>
              <a:rPr lang="fa-IR" sz="4800" dirty="0" err="1" smtClean="0">
                <a:latin typeface="IranNastaliq" panose="02020505000000020003" pitchFamily="18" charset="0"/>
                <a:cs typeface="IranNastaliq" panose="02020505000000020003" pitchFamily="18" charset="0"/>
              </a:rPr>
              <a:t>زکریای</a:t>
            </a:r>
            <a:r>
              <a:rPr lang="fa-IR" sz="4800" dirty="0" smtClean="0">
                <a:latin typeface="IranNastaliq" panose="02020505000000020003" pitchFamily="18" charset="0"/>
                <a:cs typeface="IranNastaliq" panose="02020505000000020003" pitchFamily="18" charset="0"/>
              </a:rPr>
              <a:t> رازی</a:t>
            </a:r>
            <a:endParaRPr lang="en-US" sz="4800" dirty="0"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69" b="33769"/>
          <a:stretch>
            <a:fillRect/>
          </a:stretch>
        </p:blipFill>
        <p:spPr>
          <a:xfrm>
            <a:off x="677334" y="347730"/>
            <a:ext cx="8596668" cy="4107588"/>
          </a:xfrm>
        </p:spPr>
      </p:pic>
    </p:spTree>
    <p:extLst>
      <p:ext uri="{BB962C8B-B14F-4D97-AF65-F5344CB8AC3E}">
        <p14:creationId xmlns:p14="http://schemas.microsoft.com/office/powerpoint/2010/main" val="2392994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5064" y="1107583"/>
            <a:ext cx="8596668" cy="4662151"/>
          </a:xfrm>
        </p:spPr>
        <p:txBody>
          <a:bodyPr anchor="ctr">
            <a:noAutofit/>
          </a:bodyPr>
          <a:lstStyle/>
          <a:p>
            <a:pPr algn="ctr" rtl="1"/>
            <a:r>
              <a:rPr lang="fa-IR" sz="96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همایـش</a:t>
            </a:r>
            <a:r>
              <a:rPr lang="fa-IR" sz="9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های </a:t>
            </a:r>
            <a:r>
              <a:rPr lang="fa-IR" sz="96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بین‌المللی</a:t>
            </a:r>
            <a:endParaRPr lang="en-US" sz="9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  <p:pic>
        <p:nvPicPr>
          <p:cNvPr id="3" name="02 The Angel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13798" y="381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10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95459" y="231820"/>
            <a:ext cx="9195516" cy="64008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Low" rtl="1">
              <a:lnSpc>
                <a:spcPct val="150000"/>
              </a:lnSpc>
            </a:pPr>
            <a:r>
              <a:rPr lang="fa-I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Yekan"/>
                <a:cs typeface="B Zar" panose="00000400000000000000" pitchFamily="2" charset="-78"/>
              </a:rPr>
              <a:t>به مناسبت نام گذاری سال ۲۰۱۷میلادی(۹۶-۱۳۹۵شمسی)از سوی سازمان علمی و فرهنگی ملل متحد(یونسکو) به نام محمد بن </a:t>
            </a:r>
            <a:r>
              <a:rPr lang="fa-I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Yekan"/>
                <a:cs typeface="B Zar" panose="00000400000000000000" pitchFamily="2" charset="-78"/>
              </a:rPr>
              <a:t>زکریای</a:t>
            </a:r>
            <a:r>
              <a:rPr lang="fa-I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Yekan"/>
                <a:cs typeface="B Zar" panose="00000400000000000000" pitchFamily="2" charset="-78"/>
              </a:rPr>
              <a:t> رازی و به منظور تکریم و </a:t>
            </a:r>
            <a:r>
              <a:rPr lang="fa-I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Yekan"/>
                <a:cs typeface="B Zar" panose="00000400000000000000" pitchFamily="2" charset="-78"/>
              </a:rPr>
              <a:t>پاسداشت</a:t>
            </a:r>
            <a:r>
              <a:rPr lang="fa-I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Yekan"/>
                <a:cs typeface="B Zar" panose="00000400000000000000" pitchFamily="2" charset="-78"/>
              </a:rPr>
              <a:t> مقام شامخ علمی این دانشمند شهیر </a:t>
            </a:r>
            <a:r>
              <a:rPr lang="fa-I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Yekan"/>
                <a:cs typeface="B Zar" panose="00000400000000000000" pitchFamily="2" charset="-78"/>
              </a:rPr>
              <a:t>ایرانیِ</a:t>
            </a:r>
            <a:r>
              <a:rPr lang="fa-I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Yekan"/>
                <a:cs typeface="B Zar" panose="00000400000000000000" pitchFamily="2" charset="-78"/>
              </a:rPr>
              <a:t> مسلمان در تاریخ جهان علم و با هدف بررسی و تبیین ابعاد شخصیتی، فکری و علمی وی و نیز نقش و تاثیر رازی در شکل گیری و پیشرفت علوم گوناگونی چون؛ شیمی ،پزشکی ،داروسازی ، فلسفه و علوم انسانی ،کمیته فرهنگ و تمدن اسلام و ایران </a:t>
            </a:r>
            <a:r>
              <a:rPr lang="fa-I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Yekan"/>
                <a:cs typeface="B Zar" panose="00000400000000000000" pitchFamily="2" charset="-78"/>
              </a:rPr>
              <a:t>ِشورای</a:t>
            </a:r>
            <a:r>
              <a:rPr lang="fa-I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Yekan"/>
                <a:cs typeface="B Zar" panose="00000400000000000000" pitchFamily="2" charset="-78"/>
              </a:rPr>
              <a:t> عالی انقلاب فرهنگی پیشنهاد برگزاری </a:t>
            </a:r>
            <a:r>
              <a:rPr lang="fa-I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Yekan"/>
                <a:cs typeface="B Zar" panose="00000400000000000000" pitchFamily="2" charset="-78"/>
              </a:rPr>
              <a:t>همایشی</a:t>
            </a:r>
            <a:r>
              <a:rPr lang="fa-I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Yekan"/>
                <a:cs typeface="B Zar" panose="00000400000000000000" pitchFamily="2" charset="-78"/>
              </a:rPr>
              <a:t> در این راستا و تحت عنوان «همایش بین </a:t>
            </a:r>
            <a:r>
              <a:rPr lang="fa-I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Yekan"/>
                <a:cs typeface="B Zar" panose="00000400000000000000" pitchFamily="2" charset="-78"/>
              </a:rPr>
              <a:t>المللی</a:t>
            </a:r>
            <a:r>
              <a:rPr lang="fa-I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Yekan"/>
                <a:cs typeface="B Zar" panose="00000400000000000000" pitchFamily="2" charset="-78"/>
              </a:rPr>
              <a:t> بزرگداشت جهانی محمد بن </a:t>
            </a:r>
            <a:r>
              <a:rPr lang="fa-I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Yekan"/>
                <a:cs typeface="B Zar" panose="00000400000000000000" pitchFamily="2" charset="-78"/>
              </a:rPr>
              <a:t>زکریای</a:t>
            </a:r>
            <a:r>
              <a:rPr lang="fa-I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Yekan"/>
                <a:cs typeface="B Zar" panose="00000400000000000000" pitchFamily="2" charset="-78"/>
              </a:rPr>
              <a:t> رازی» ارائه گردید. از آنجا که دانشگاه رازی به عنوان بزرگترین نهاد علمی کشور به یاد و نام محمد بن </a:t>
            </a:r>
            <a:r>
              <a:rPr lang="fa-I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Yekan"/>
                <a:cs typeface="B Zar" panose="00000400000000000000" pitchFamily="2" charset="-78"/>
              </a:rPr>
              <a:t>زکریای</a:t>
            </a:r>
            <a:r>
              <a:rPr lang="fa-I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Yekan"/>
                <a:cs typeface="B Zar" panose="00000400000000000000" pitchFamily="2" charset="-78"/>
              </a:rPr>
              <a:t> رازی مزین گشته است، برگزاری این همایش  به دانشگاه رازی و سایر نهادهای علمی و اجرایی همکار از جمله دانشگاه علوم پزشکی کرمانشاه و استانداری کرمانشاه در شهر کرمانشاه واگذار گردید.</a:t>
            </a:r>
            <a:endParaRPr lang="en-US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9866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719" y="292592"/>
            <a:ext cx="6309360" cy="6309360"/>
          </a:xfrm>
        </p:spPr>
      </p:pic>
    </p:spTree>
    <p:extLst>
      <p:ext uri="{BB962C8B-B14F-4D97-AF65-F5344CB8AC3E}">
        <p14:creationId xmlns:p14="http://schemas.microsoft.com/office/powerpoint/2010/main" val="95486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94704" y="450761"/>
            <a:ext cx="8783392" cy="60917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Low" rtl="1">
              <a:buFont typeface="Wingdings" panose="05000000000000000000" pitchFamily="2" charset="2"/>
              <a:buChar char="v"/>
            </a:pPr>
            <a:r>
              <a:rPr lang="fa-IR" dirty="0" smtClean="0">
                <a:cs typeface="B Zar" panose="00000400000000000000" pitchFamily="2" charset="-78"/>
              </a:rPr>
              <a:t> </a:t>
            </a:r>
            <a:r>
              <a:rPr lang="fa-IR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اعضای علمی و اجرایی همایش</a:t>
            </a:r>
          </a:p>
          <a:p>
            <a:pPr marL="342900" indent="-342900" algn="justLow" rtl="1">
              <a:buFont typeface="Wingdings" panose="05000000000000000000" pitchFamily="2" charset="2"/>
              <a:buChar char="v"/>
            </a:pPr>
            <a:endParaRPr lang="fa-IR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B Zar" panose="00000400000000000000" pitchFamily="2" charset="-78"/>
            </a:endParaRPr>
          </a:p>
          <a:p>
            <a:pPr marL="342900" indent="-342900" algn="justLow" rtl="1">
              <a:buFont typeface="Wingdings" panose="05000000000000000000" pitchFamily="2" charset="2"/>
              <a:buChar char="v"/>
            </a:pPr>
            <a:r>
              <a:rPr lang="fa-IR" sz="2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دبیر </a:t>
            </a:r>
            <a:r>
              <a:rPr lang="fa-IR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علمی و اجرایی همایش، آقای دکتر علی اکبر محسنی، معاون فرهنگی و اجتماعی دانشگاه رازی</a:t>
            </a:r>
          </a:p>
          <a:p>
            <a:pPr marL="342900" indent="-342900" algn="justLow" rtl="1">
              <a:buFont typeface="Wingdings" panose="05000000000000000000" pitchFamily="2" charset="2"/>
              <a:buChar char="v"/>
            </a:pPr>
            <a:endParaRPr lang="fa-IR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B Zar" panose="00000400000000000000" pitchFamily="2" charset="-78"/>
            </a:endParaRPr>
          </a:p>
          <a:p>
            <a:pPr marL="342900" indent="-342900" algn="justLow" rtl="1">
              <a:buFont typeface="Wingdings" panose="05000000000000000000" pitchFamily="2" charset="2"/>
              <a:buChar char="v"/>
            </a:pPr>
            <a:r>
              <a:rPr lang="fa-IR" sz="2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 </a:t>
            </a:r>
            <a:r>
              <a:rPr lang="fa-IR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قائم مقام دبیر همایش: دکتر روح الله بهرامی</a:t>
            </a:r>
          </a:p>
          <a:p>
            <a:pPr marL="342900" indent="-342900" algn="justLow" rtl="1">
              <a:buFont typeface="Wingdings" panose="05000000000000000000" pitchFamily="2" charset="2"/>
              <a:buChar char="v"/>
            </a:pPr>
            <a:endParaRPr lang="fa-IR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B Zar" panose="00000400000000000000" pitchFamily="2" charset="-78"/>
            </a:endParaRPr>
          </a:p>
          <a:p>
            <a:pPr marL="342900" indent="-342900" algn="justLow" rtl="1">
              <a:buFont typeface="Wingdings" panose="05000000000000000000" pitchFamily="2" charset="2"/>
              <a:buChar char="v"/>
            </a:pPr>
            <a:r>
              <a:rPr lang="fa-IR" sz="2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دبیر </a:t>
            </a:r>
            <a:r>
              <a:rPr lang="fa-IR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کمیته علمی علوم انسانی، آقای دکتر روح الله بهرامی، عضو </a:t>
            </a:r>
            <a:r>
              <a:rPr lang="fa-IR" sz="2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هیأت </a:t>
            </a:r>
            <a:r>
              <a:rPr lang="fa-IR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علمی دانشگاه رازی، گروه تاریخ</a:t>
            </a:r>
          </a:p>
          <a:p>
            <a:pPr marL="342900" indent="-342900" algn="justLow" rtl="1">
              <a:buFont typeface="Wingdings" panose="05000000000000000000" pitchFamily="2" charset="2"/>
              <a:buChar char="v"/>
            </a:pPr>
            <a:endParaRPr lang="fa-IR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B Zar" panose="00000400000000000000" pitchFamily="2" charset="-78"/>
            </a:endParaRPr>
          </a:p>
          <a:p>
            <a:pPr marL="342900" indent="-342900" algn="justLow" rtl="1">
              <a:buFont typeface="Wingdings" panose="05000000000000000000" pitchFamily="2" charset="2"/>
              <a:buChar char="v"/>
            </a:pPr>
            <a:r>
              <a:rPr lang="fa-IR" sz="2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دبیر </a:t>
            </a:r>
            <a:r>
              <a:rPr lang="fa-IR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کمیته علمی شیمی: خانم دکتر رضایی، عضو هیئت علمی دانشگاه رازی، گروه شیمی</a:t>
            </a:r>
          </a:p>
          <a:p>
            <a:pPr marL="342900" indent="-342900" algn="justLow" rtl="1">
              <a:buFont typeface="Wingdings" panose="05000000000000000000" pitchFamily="2" charset="2"/>
              <a:buChar char="v"/>
            </a:pPr>
            <a:endParaRPr lang="fa-IR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B Zar" panose="00000400000000000000" pitchFamily="2" charset="-78"/>
            </a:endParaRPr>
          </a:p>
          <a:p>
            <a:pPr marL="342900" indent="-342900" algn="justLow" rtl="1">
              <a:buFont typeface="Wingdings" panose="05000000000000000000" pitchFamily="2" charset="2"/>
              <a:buChar char="v"/>
            </a:pPr>
            <a:r>
              <a:rPr lang="fa-IR" sz="2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دبیر </a:t>
            </a:r>
            <a:r>
              <a:rPr lang="fa-IR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کمیته داروسازی و طب سنتی و طب </a:t>
            </a:r>
            <a:r>
              <a:rPr lang="fa-IR" sz="2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النفوس</a:t>
            </a:r>
            <a:r>
              <a:rPr lang="fa-IR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: آقای دکتر محمدحسین </a:t>
            </a:r>
            <a:r>
              <a:rPr lang="fa-IR" sz="2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فرزایی،عضو</a:t>
            </a:r>
            <a:r>
              <a:rPr lang="fa-IR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 هیئت علمی دانشگاه علوم پزشکی کرمانشاه، گروه داروسازی</a:t>
            </a:r>
          </a:p>
          <a:p>
            <a:pPr marL="342900" indent="-342900" algn="justLow" rtl="1">
              <a:buFont typeface="Wingdings" panose="05000000000000000000" pitchFamily="2" charset="2"/>
              <a:buChar char="v"/>
            </a:pPr>
            <a:endParaRPr lang="fa-IR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B Zar" panose="00000400000000000000" pitchFamily="2" charset="-78"/>
            </a:endParaRPr>
          </a:p>
          <a:p>
            <a:pPr marL="342900" indent="-342900" algn="justLow" rtl="1">
              <a:buFont typeface="Wingdings" panose="05000000000000000000" pitchFamily="2" charset="2"/>
              <a:buChar char="v"/>
            </a:pPr>
            <a:r>
              <a:rPr lang="fa-IR" sz="2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مسؤول </a:t>
            </a:r>
            <a:r>
              <a:rPr lang="fa-IR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امور علمی دبیرخانه همایش: آقای دکتر مهدی </a:t>
            </a:r>
            <a:r>
              <a:rPr lang="fa-IR" sz="2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عزتی</a:t>
            </a:r>
            <a:endParaRPr lang="fa-IR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B Zar" panose="00000400000000000000" pitchFamily="2" charset="-78"/>
            </a:endParaRPr>
          </a:p>
          <a:p>
            <a:pPr marL="342900" indent="-342900" algn="justLow" rtl="1">
              <a:buFont typeface="Wingdings" panose="05000000000000000000" pitchFamily="2" charset="2"/>
              <a:buChar char="v"/>
            </a:pPr>
            <a:endParaRPr lang="fa-IR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B Zar" panose="00000400000000000000" pitchFamily="2" charset="-78"/>
            </a:endParaRPr>
          </a:p>
          <a:p>
            <a:pPr marL="342900" indent="-342900" algn="justLow" rtl="1">
              <a:buFont typeface="Wingdings" panose="05000000000000000000" pitchFamily="2" charset="2"/>
              <a:buChar char="v"/>
            </a:pPr>
            <a:r>
              <a:rPr lang="fa-IR" sz="2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مسؤول </a:t>
            </a:r>
            <a:r>
              <a:rPr lang="fa-IR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امور اجرایی دبیرخانه: آقای جلالی</a:t>
            </a:r>
            <a:endParaRPr lang="en-US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5521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94704" y="450761"/>
            <a:ext cx="8783392" cy="60917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Low" rtl="1"/>
            <a:r>
              <a:rPr lang="fa-I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محورهای علمی کمیته علوم انسانی:</a:t>
            </a:r>
          </a:p>
          <a:p>
            <a:pPr marL="285750" indent="-285750" algn="justLow" rtl="1">
              <a:buFont typeface="Wingdings" panose="05000000000000000000" pitchFamily="2" charset="2"/>
              <a:buChar char="v"/>
            </a:pPr>
            <a:endParaRPr lang="fa-IR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B Zar" panose="00000400000000000000" pitchFamily="2" charset="-78"/>
            </a:endParaRPr>
          </a:p>
          <a:p>
            <a:pPr marL="285750" indent="-285750" algn="justLow" rtl="1">
              <a:buFont typeface="Wingdings" panose="05000000000000000000" pitchFamily="2" charset="2"/>
              <a:buChar char="v"/>
            </a:pPr>
            <a:r>
              <a:rPr lang="fa-IR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 </a:t>
            </a:r>
            <a:r>
              <a:rPr lang="fa-I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منبع </a:t>
            </a:r>
            <a:r>
              <a:rPr lang="fa-I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شناسی</a:t>
            </a:r>
            <a:r>
              <a:rPr lang="fa-I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، نسخه </a:t>
            </a:r>
            <a:r>
              <a:rPr lang="fa-I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شناسی</a:t>
            </a:r>
            <a:r>
              <a:rPr lang="fa-I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 و نقد و بررسی آثار و تألیفات محمد بن </a:t>
            </a:r>
            <a:r>
              <a:rPr lang="fa-I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زکریای</a:t>
            </a:r>
            <a:r>
              <a:rPr lang="fa-I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 رازی</a:t>
            </a:r>
          </a:p>
          <a:p>
            <a:pPr marL="285750" indent="-285750" algn="justLow" rtl="1">
              <a:buFont typeface="Wingdings" panose="05000000000000000000" pitchFamily="2" charset="2"/>
              <a:buChar char="v"/>
            </a:pPr>
            <a:endParaRPr lang="fa-IR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B Zar" panose="00000400000000000000" pitchFamily="2" charset="-78"/>
            </a:endParaRPr>
          </a:p>
          <a:p>
            <a:pPr marL="285750" indent="-285750" algn="justLow" rtl="1">
              <a:buFont typeface="Wingdings" panose="05000000000000000000" pitchFamily="2" charset="2"/>
              <a:buChar char="v"/>
            </a:pPr>
            <a:r>
              <a:rPr lang="fa-IR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 </a:t>
            </a:r>
            <a:r>
              <a:rPr lang="fa-I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راهبردها</a:t>
            </a:r>
            <a:r>
              <a:rPr lang="fa-I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 و </a:t>
            </a:r>
            <a:r>
              <a:rPr lang="fa-I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تکاپوهای</a:t>
            </a:r>
            <a:r>
              <a:rPr lang="fa-I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 محمد بن </a:t>
            </a:r>
            <a:r>
              <a:rPr lang="fa-I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زکریای</a:t>
            </a:r>
            <a:r>
              <a:rPr lang="fa-I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 رازی در تولید، رشد و اعتلای علم در تمدن اسلامی</a:t>
            </a:r>
          </a:p>
          <a:p>
            <a:pPr marL="285750" indent="-285750" algn="justLow" rtl="1">
              <a:buFont typeface="Wingdings" panose="05000000000000000000" pitchFamily="2" charset="2"/>
              <a:buChar char="v"/>
            </a:pPr>
            <a:endParaRPr lang="fa-IR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B Zar" panose="00000400000000000000" pitchFamily="2" charset="-78"/>
            </a:endParaRPr>
          </a:p>
          <a:p>
            <a:pPr marL="285750" indent="-285750" algn="justLow" rtl="1">
              <a:buFont typeface="Wingdings" panose="05000000000000000000" pitchFamily="2" charset="2"/>
              <a:buChar char="v"/>
            </a:pPr>
            <a:r>
              <a:rPr lang="fa-IR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 </a:t>
            </a:r>
            <a:r>
              <a:rPr lang="fa-I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آراء، اندیشه ها و مؤلفه های فکری و فلسفی محمد بن </a:t>
            </a:r>
            <a:r>
              <a:rPr lang="fa-I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زکریای</a:t>
            </a:r>
            <a:r>
              <a:rPr lang="fa-I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 رازی</a:t>
            </a:r>
          </a:p>
          <a:p>
            <a:pPr marL="285750" indent="-285750" algn="justLow" rtl="1">
              <a:buFont typeface="Wingdings" panose="05000000000000000000" pitchFamily="2" charset="2"/>
              <a:buChar char="v"/>
            </a:pPr>
            <a:endParaRPr lang="fa-IR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B Zar" panose="00000400000000000000" pitchFamily="2" charset="-78"/>
            </a:endParaRPr>
          </a:p>
          <a:p>
            <a:pPr marL="285750" indent="-285750" algn="justLow" rtl="1">
              <a:buFont typeface="Wingdings" panose="05000000000000000000" pitchFamily="2" charset="2"/>
              <a:buChar char="v"/>
            </a:pPr>
            <a:r>
              <a:rPr lang="fa-IR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 </a:t>
            </a:r>
            <a:r>
              <a:rPr lang="fa-I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نقد و بررسی آثار و دیدگاه های رازی </a:t>
            </a:r>
            <a:r>
              <a:rPr lang="fa-I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شناسان</a:t>
            </a:r>
            <a:endParaRPr lang="fa-IR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B Zar" panose="00000400000000000000" pitchFamily="2" charset="-78"/>
            </a:endParaRPr>
          </a:p>
          <a:p>
            <a:pPr marL="285750" indent="-285750" algn="justLow" rtl="1">
              <a:buFont typeface="Wingdings" panose="05000000000000000000" pitchFamily="2" charset="2"/>
              <a:buChar char="v"/>
            </a:pPr>
            <a:endParaRPr lang="fa-IR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B Zar" panose="00000400000000000000" pitchFamily="2" charset="-78"/>
            </a:endParaRPr>
          </a:p>
          <a:p>
            <a:pPr marL="285750" indent="-285750" algn="justLow" rtl="1">
              <a:buFont typeface="Wingdings" panose="05000000000000000000" pitchFamily="2" charset="2"/>
              <a:buChar char="v"/>
            </a:pPr>
            <a:r>
              <a:rPr lang="fa-IR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 </a:t>
            </a:r>
            <a:r>
              <a:rPr lang="fa-I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تاریخ علم جهان و جایگاه محمد بن </a:t>
            </a:r>
            <a:r>
              <a:rPr lang="fa-IR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زکریای</a:t>
            </a:r>
            <a:r>
              <a:rPr lang="fa-I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 رازی</a:t>
            </a:r>
            <a:endParaRPr lang="en-US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34111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765183"/>
            <a:ext cx="8102024" cy="1777285"/>
          </a:xfrm>
        </p:spPr>
        <p:txBody>
          <a:bodyPr anchor="ctr">
            <a:noAutofit/>
          </a:bodyPr>
          <a:lstStyle/>
          <a:p>
            <a:pPr algn="ctr"/>
            <a:r>
              <a:rPr lang="fa-IR" sz="4400" dirty="0" smtClean="0">
                <a:latin typeface="IranNastaliq" panose="02020505000000020003" pitchFamily="18" charset="0"/>
                <a:cs typeface="IranNastaliq" panose="02020505000000020003" pitchFamily="18" charset="0"/>
              </a:rPr>
              <a:t>نمایشگاه کیمیای رازی با همکاری موزه علوم و فناوری</a:t>
            </a:r>
            <a:endParaRPr lang="en-US" sz="4400" dirty="0"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82" b="20182"/>
          <a:stretch>
            <a:fillRect/>
          </a:stretch>
        </p:blipFill>
        <p:spPr>
          <a:xfrm>
            <a:off x="677334" y="296214"/>
            <a:ext cx="8596668" cy="4159104"/>
          </a:xfrm>
        </p:spPr>
      </p:pic>
    </p:spTree>
    <p:extLst>
      <p:ext uri="{BB962C8B-B14F-4D97-AF65-F5344CB8AC3E}">
        <p14:creationId xmlns:p14="http://schemas.microsoft.com/office/powerpoint/2010/main" val="1747677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57578"/>
            <a:ext cx="8596668" cy="1262130"/>
          </a:xfrm>
        </p:spPr>
        <p:txBody>
          <a:bodyPr anchor="b"/>
          <a:lstStyle/>
          <a:p>
            <a:pPr algn="ctr"/>
            <a:r>
              <a:rPr lang="fa-I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غر</a:t>
            </a:r>
            <a:r>
              <a:rPr lang="fa-IR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فه‌های نمایشگاهی</a:t>
            </a:r>
            <a:endParaRPr lang="en-US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rtl="1"/>
            <a:r>
              <a:rPr lang="fa-I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مصاحبه با شرکت شیمی تجهیز </a:t>
            </a:r>
            <a:r>
              <a:rPr lang="fa-IR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محیا</a:t>
            </a:r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B Zar" panose="00000400000000000000" pitchFamily="2" charset="-78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2820194"/>
            <a:ext cx="4184650" cy="3138487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925" y="2160983"/>
            <a:ext cx="4413076" cy="576262"/>
          </a:xfrm>
        </p:spPr>
        <p:txBody>
          <a:bodyPr/>
          <a:lstStyle/>
          <a:p>
            <a:pPr algn="r" rtl="1"/>
            <a:r>
              <a:rPr lang="fa-I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مصاحبه با انجمن تولید </a:t>
            </a:r>
            <a:r>
              <a:rPr lang="fa-IR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کنندگان</a:t>
            </a:r>
            <a:r>
              <a:rPr lang="fa-I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 </a:t>
            </a:r>
            <a:r>
              <a:rPr lang="fa-IR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اتانول</a:t>
            </a:r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B Zar" panose="00000400000000000000" pitchFamily="2" charset="-78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938" y="2819599"/>
            <a:ext cx="4186237" cy="3139677"/>
          </a:xfrm>
        </p:spPr>
      </p:pic>
    </p:spTree>
    <p:extLst>
      <p:ext uri="{BB962C8B-B14F-4D97-AF65-F5344CB8AC3E}">
        <p14:creationId xmlns:p14="http://schemas.microsoft.com/office/powerpoint/2010/main" val="422081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21972"/>
            <a:ext cx="8596668" cy="1056067"/>
          </a:xfrm>
        </p:spPr>
        <p:txBody>
          <a:bodyPr anchor="b">
            <a:normAutofit/>
          </a:bodyPr>
          <a:lstStyle/>
          <a:p>
            <a:pPr algn="ctr"/>
            <a:r>
              <a:rPr lang="fa-IR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غرفه‌های نمایشگاهی</a:t>
            </a:r>
            <a:endParaRPr lang="en-US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1893194"/>
            <a:ext cx="4527320" cy="844051"/>
          </a:xfrm>
        </p:spPr>
        <p:txBody>
          <a:bodyPr/>
          <a:lstStyle/>
          <a:p>
            <a:pPr algn="ctr" rtl="1"/>
            <a:r>
              <a:rPr lang="fa-I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صنایع دستی استان کرمانشاه با همکاری سازمان میراث فرهنگی استان</a:t>
            </a:r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B Zar" panose="00000400000000000000" pitchFamily="2" charset="-78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2820194"/>
            <a:ext cx="4184650" cy="3138487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 rtl="1"/>
            <a:r>
              <a:rPr lang="fa-I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آثار رازی و مطالعات </a:t>
            </a:r>
            <a:r>
              <a:rPr lang="fa-IR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رازی‌شناسان</a:t>
            </a:r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B Zar" panose="00000400000000000000" pitchFamily="2" charset="-78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938" y="2819599"/>
            <a:ext cx="4186237" cy="3139677"/>
          </a:xfrm>
        </p:spPr>
      </p:pic>
    </p:spTree>
    <p:extLst>
      <p:ext uri="{BB962C8B-B14F-4D97-AF65-F5344CB8AC3E}">
        <p14:creationId xmlns:p14="http://schemas.microsoft.com/office/powerpoint/2010/main" val="332117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fa-IR" sz="4400" dirty="0" smtClean="0">
                <a:latin typeface="IranNastaliq" panose="02020505000000020003" pitchFamily="18" charset="0"/>
                <a:cs typeface="IranNastaliq" panose="02020505000000020003" pitchFamily="18" charset="0"/>
              </a:rPr>
              <a:t>آیین افتتاح همایش </a:t>
            </a:r>
            <a:r>
              <a:rPr lang="fa-IR" sz="4400" dirty="0" err="1" smtClean="0">
                <a:latin typeface="IranNastaliq" panose="02020505000000020003" pitchFamily="18" charset="0"/>
                <a:cs typeface="IranNastaliq" panose="02020505000000020003" pitchFamily="18" charset="0"/>
              </a:rPr>
              <a:t>بین‌المللی</a:t>
            </a:r>
            <a:r>
              <a:rPr lang="fa-IR" sz="4400" dirty="0" smtClean="0">
                <a:latin typeface="IranNastaliq" panose="02020505000000020003" pitchFamily="18" charset="0"/>
                <a:cs typeface="IranNastaliq" panose="02020505000000020003" pitchFamily="18" charset="0"/>
              </a:rPr>
              <a:t> بزرگداشت </a:t>
            </a:r>
            <a:r>
              <a:rPr lang="fa-IR" sz="4400" dirty="0" err="1" smtClean="0">
                <a:latin typeface="IranNastaliq" panose="02020505000000020003" pitchFamily="18" charset="0"/>
                <a:cs typeface="IranNastaliq" panose="02020505000000020003" pitchFamily="18" charset="0"/>
              </a:rPr>
              <a:t>محمدبن</a:t>
            </a:r>
            <a:r>
              <a:rPr lang="fa-IR" sz="4400" dirty="0" smtClean="0">
                <a:latin typeface="IranNastaliq" panose="02020505000000020003" pitchFamily="18" charset="0"/>
                <a:cs typeface="IranNastaliq" panose="02020505000000020003" pitchFamily="18" charset="0"/>
              </a:rPr>
              <a:t> </a:t>
            </a:r>
            <a:r>
              <a:rPr lang="fa-IR" sz="4400" dirty="0" err="1" smtClean="0">
                <a:latin typeface="IranNastaliq" panose="02020505000000020003" pitchFamily="18" charset="0"/>
                <a:cs typeface="IranNastaliq" panose="02020505000000020003" pitchFamily="18" charset="0"/>
              </a:rPr>
              <a:t>زکریای</a:t>
            </a:r>
            <a:r>
              <a:rPr lang="fa-IR" sz="4400" dirty="0" smtClean="0">
                <a:latin typeface="IranNastaliq" panose="02020505000000020003" pitchFamily="18" charset="0"/>
                <a:cs typeface="IranNastaliq" panose="02020505000000020003" pitchFamily="18" charset="0"/>
              </a:rPr>
              <a:t> رازی</a:t>
            </a:r>
            <a:endParaRPr lang="en-US" sz="4400" dirty="0"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868" y="1930400"/>
            <a:ext cx="5943600" cy="4596304"/>
          </a:xfrm>
        </p:spPr>
      </p:pic>
    </p:spTree>
    <p:extLst>
      <p:ext uri="{BB962C8B-B14F-4D97-AF65-F5344CB8AC3E}">
        <p14:creationId xmlns:p14="http://schemas.microsoft.com/office/powerpoint/2010/main" val="405041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 algn="ctr"/>
            <a:r>
              <a:rPr lang="fa-IR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سخنرانی ریاست دانشگاه رازی، دبیر اجرایی همایش و قائم مقام </a:t>
            </a:r>
            <a:r>
              <a:rPr lang="fa-IR" sz="4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دبیراجرایی</a:t>
            </a:r>
            <a:endParaRPr lang="en-US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868" y="2559391"/>
            <a:ext cx="5943600" cy="3338322"/>
          </a:xfrm>
        </p:spPr>
      </p:pic>
    </p:spTree>
    <p:extLst>
      <p:ext uri="{BB962C8B-B14F-4D97-AF65-F5344CB8AC3E}">
        <p14:creationId xmlns:p14="http://schemas.microsoft.com/office/powerpoint/2010/main" val="348252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47730"/>
            <a:ext cx="8596668" cy="1582670"/>
          </a:xfrm>
        </p:spPr>
        <p:txBody>
          <a:bodyPr anchor="ctr">
            <a:normAutofit/>
          </a:bodyPr>
          <a:lstStyle/>
          <a:p>
            <a:pPr algn="ctr"/>
            <a:r>
              <a:rPr lang="fa-IR" sz="6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سخنرانی استادان </a:t>
            </a:r>
            <a:endParaRPr lang="en-US" sz="6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fa-IR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دکتر حسن </a:t>
            </a:r>
            <a:r>
              <a:rPr lang="fa-IR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بلخاری</a:t>
            </a:r>
            <a:r>
              <a:rPr lang="fa-IR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 </a:t>
            </a:r>
            <a:r>
              <a:rPr lang="fa-IR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قهی</a:t>
            </a:r>
            <a:endParaRPr lang="en-U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B Zar" panose="00000400000000000000" pitchFamily="2" charset="-78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94" y="2736850"/>
            <a:ext cx="3821011" cy="3305175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fa-IR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دکتر ابراهیم ذاکر</a:t>
            </a:r>
            <a:endParaRPr lang="en-U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B Zar" panose="00000400000000000000" pitchFamily="2" charset="-78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443" y="2736850"/>
            <a:ext cx="3843226" cy="3305175"/>
          </a:xfrm>
        </p:spPr>
      </p:pic>
    </p:spTree>
    <p:extLst>
      <p:ext uri="{BB962C8B-B14F-4D97-AF65-F5344CB8AC3E}">
        <p14:creationId xmlns:p14="http://schemas.microsoft.com/office/powerpoint/2010/main" val="350915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73" y="1694159"/>
            <a:ext cx="9316672" cy="3652134"/>
          </a:xfrm>
        </p:spPr>
      </p:pic>
    </p:spTree>
    <p:extLst>
      <p:ext uri="{BB962C8B-B14F-4D97-AF65-F5344CB8AC3E}">
        <p14:creationId xmlns:p14="http://schemas.microsoft.com/office/powerpoint/2010/main" val="2144409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47730"/>
            <a:ext cx="8596668" cy="1582670"/>
          </a:xfrm>
        </p:spPr>
        <p:txBody>
          <a:bodyPr anchor="ctr">
            <a:normAutofit/>
          </a:bodyPr>
          <a:lstStyle/>
          <a:p>
            <a:pPr algn="ctr"/>
            <a:r>
              <a:rPr lang="fa-IR" sz="6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سخنرانی استادان </a:t>
            </a:r>
            <a:endParaRPr lang="en-US" sz="6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fa-IR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دکتر سعید </a:t>
            </a:r>
            <a:r>
              <a:rPr lang="fa-IR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بلالایی</a:t>
            </a:r>
            <a:endParaRPr lang="en-U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B Zar" panose="00000400000000000000" pitchFamily="2" charset="-78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94" y="2956558"/>
            <a:ext cx="3821011" cy="2865758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fa-IR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دکتر ناهید </a:t>
            </a:r>
            <a:r>
              <a:rPr lang="fa-IR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شاه‌آیادی</a:t>
            </a:r>
            <a:endParaRPr lang="en-U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B Zar" panose="00000400000000000000" pitchFamily="2" charset="-78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443" y="3175619"/>
            <a:ext cx="3843226" cy="2427637"/>
          </a:xfrm>
        </p:spPr>
      </p:pic>
    </p:spTree>
    <p:extLst>
      <p:ext uri="{BB962C8B-B14F-4D97-AF65-F5344CB8AC3E}">
        <p14:creationId xmlns:p14="http://schemas.microsoft.com/office/powerpoint/2010/main" val="371843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67862"/>
            <a:ext cx="8596668" cy="1562538"/>
          </a:xfrm>
        </p:spPr>
        <p:txBody>
          <a:bodyPr anchor="b">
            <a:normAutofit/>
          </a:bodyPr>
          <a:lstStyle/>
          <a:p>
            <a:pPr algn="ctr"/>
            <a:r>
              <a:rPr lang="fa-IR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IranNastaliq" pitchFamily="2" charset="0"/>
                <a:cs typeface="IranNastaliq" pitchFamily="2" charset="0"/>
              </a:rPr>
              <a:t>تندیس همایش</a:t>
            </a:r>
            <a:endParaRPr lang="fa-IR" sz="54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IranNastaliq" pitchFamily="2" charset="0"/>
              <a:cs typeface="IranNastaliq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80" r="26691"/>
          <a:stretch/>
        </p:blipFill>
        <p:spPr>
          <a:xfrm>
            <a:off x="4004439" y="2013441"/>
            <a:ext cx="1756442" cy="4536000"/>
          </a:xfrm>
        </p:spPr>
      </p:pic>
    </p:spTree>
    <p:extLst>
      <p:ext uri="{BB962C8B-B14F-4D97-AF65-F5344CB8AC3E}">
        <p14:creationId xmlns:p14="http://schemas.microsoft.com/office/powerpoint/2010/main" val="145544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 rtl="1"/>
            <a:r>
              <a:rPr lang="fa-IR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مجموعه مقالات همایش </a:t>
            </a:r>
            <a:r>
              <a:rPr lang="fa-IR" sz="4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بین‌المللی</a:t>
            </a:r>
            <a:r>
              <a:rPr lang="fa-IR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بزرگداشت </a:t>
            </a:r>
            <a:r>
              <a:rPr lang="fa-IR" sz="4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محمدبن</a:t>
            </a:r>
            <a:r>
              <a:rPr lang="fa-IR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</a:t>
            </a:r>
            <a:r>
              <a:rPr lang="fa-IR" sz="4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زکریای</a:t>
            </a:r>
            <a:r>
              <a:rPr lang="fa-IR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رازی</a:t>
            </a:r>
            <a:endParaRPr lang="en-US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112" y="2160588"/>
            <a:ext cx="5705814" cy="3881437"/>
          </a:xfrm>
        </p:spPr>
      </p:pic>
    </p:spTree>
    <p:extLst>
      <p:ext uri="{BB962C8B-B14F-4D97-AF65-F5344CB8AC3E}">
        <p14:creationId xmlns:p14="http://schemas.microsoft.com/office/powerpoint/2010/main" val="2549644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 rtl="1"/>
            <a:r>
              <a:rPr lang="fa-IR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مجموعه مقالات همایش </a:t>
            </a:r>
            <a:r>
              <a:rPr lang="fa-IR" sz="4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بین‌المللی</a:t>
            </a:r>
            <a:r>
              <a:rPr lang="fa-IR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بزرگداشت </a:t>
            </a:r>
            <a:r>
              <a:rPr lang="fa-IR" sz="4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محمدبن</a:t>
            </a:r>
            <a:r>
              <a:rPr lang="fa-IR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</a:t>
            </a:r>
            <a:r>
              <a:rPr lang="fa-IR" sz="4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زکریای</a:t>
            </a:r>
            <a:r>
              <a:rPr lang="fa-IR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رازی</a:t>
            </a:r>
            <a:endParaRPr lang="en-US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069" y="2160588"/>
            <a:ext cx="5783900" cy="3881437"/>
          </a:xfrm>
        </p:spPr>
      </p:pic>
      <p:pic>
        <p:nvPicPr>
          <p:cNvPr id="5" name="0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57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 algn="ctr" rtl="1"/>
            <a:r>
              <a:rPr lang="fa-IR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مجموعه چکیده مقالات همایش </a:t>
            </a:r>
            <a:r>
              <a:rPr lang="fa-IR" sz="4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بین‌المللی</a:t>
            </a:r>
            <a:r>
              <a:rPr lang="fa-IR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بزرگداشت </a:t>
            </a:r>
            <a:r>
              <a:rPr lang="fa-IR" sz="4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محمدبن</a:t>
            </a:r>
            <a:r>
              <a:rPr lang="fa-IR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</a:t>
            </a:r>
            <a:r>
              <a:rPr lang="fa-IR" sz="4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زکریای</a:t>
            </a:r>
            <a:r>
              <a:rPr lang="fa-IR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رازی</a:t>
            </a:r>
            <a:endParaRPr lang="en-US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352" y="1661376"/>
            <a:ext cx="4636394" cy="4958366"/>
          </a:xfrm>
        </p:spPr>
      </p:pic>
    </p:spTree>
    <p:extLst>
      <p:ext uri="{BB962C8B-B14F-4D97-AF65-F5344CB8AC3E}">
        <p14:creationId xmlns:p14="http://schemas.microsoft.com/office/powerpoint/2010/main" val="2850196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579549"/>
            <a:ext cx="8596668" cy="1350851"/>
          </a:xfrm>
        </p:spPr>
        <p:txBody>
          <a:bodyPr anchor="b"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fa-I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چاپ </a:t>
            </a:r>
            <a:r>
              <a:rPr lang="fa-IR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ویژه‌نامه</a:t>
            </a:r>
            <a:r>
              <a:rPr lang="fa-I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همایش </a:t>
            </a:r>
            <a:r>
              <a:rPr lang="fa-IR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بین‌المللی</a:t>
            </a:r>
            <a:r>
              <a:rPr lang="fa-I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بزرگداشت </a:t>
            </a:r>
            <a:r>
              <a:rPr lang="fa-IR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محدبن</a:t>
            </a:r>
            <a:r>
              <a:rPr lang="fa-I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</a:t>
            </a:r>
            <a:r>
              <a:rPr lang="fa-IR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زکریای</a:t>
            </a:r>
            <a:r>
              <a:rPr lang="fa-I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رازی توسط نشریه ی دانشجویی </a:t>
            </a:r>
            <a:r>
              <a:rPr lang="fa-IR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قرمسین</a:t>
            </a:r>
            <a:r>
              <a:rPr lang="fa-I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در دو شماره</a:t>
            </a:r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29" y="2160587"/>
            <a:ext cx="3116909" cy="4480560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798" y="2160587"/>
            <a:ext cx="3041962" cy="4389120"/>
          </a:xfrm>
        </p:spPr>
      </p:pic>
    </p:spTree>
    <p:extLst>
      <p:ext uri="{BB962C8B-B14F-4D97-AF65-F5344CB8AC3E}">
        <p14:creationId xmlns:p14="http://schemas.microsoft.com/office/powerpoint/2010/main" val="1469515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579549"/>
            <a:ext cx="8596668" cy="1350851"/>
          </a:xfrm>
        </p:spPr>
        <p:txBody>
          <a:bodyPr anchor="b"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fa-I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چاپ </a:t>
            </a:r>
            <a:r>
              <a:rPr lang="fa-IR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ویژه‌نامه</a:t>
            </a:r>
            <a:r>
              <a:rPr lang="fa-I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همایش </a:t>
            </a:r>
            <a:r>
              <a:rPr lang="fa-IR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بین‌المللی</a:t>
            </a:r>
            <a:r>
              <a:rPr lang="fa-I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بزرگداشت </a:t>
            </a:r>
            <a:r>
              <a:rPr lang="fa-IR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محدبن</a:t>
            </a:r>
            <a:r>
              <a:rPr lang="fa-I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</a:t>
            </a:r>
            <a:r>
              <a:rPr lang="fa-IR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زکریای</a:t>
            </a:r>
            <a:r>
              <a:rPr lang="fa-I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رازی توسط نشریه ی دانشجویی </a:t>
            </a:r>
            <a:r>
              <a:rPr lang="fa-IR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قرمسین</a:t>
            </a:r>
            <a:r>
              <a:rPr lang="fa-I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در دو شماره</a:t>
            </a:r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29" y="2224776"/>
            <a:ext cx="3116909" cy="4352181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798" y="2202160"/>
            <a:ext cx="3041962" cy="4305973"/>
          </a:xfrm>
        </p:spPr>
      </p:pic>
    </p:spTree>
    <p:extLst>
      <p:ext uri="{BB962C8B-B14F-4D97-AF65-F5344CB8AC3E}">
        <p14:creationId xmlns:p14="http://schemas.microsoft.com/office/powerpoint/2010/main" val="66446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031346"/>
          </a:xfrm>
        </p:spPr>
        <p:txBody>
          <a:bodyPr anchor="ctr">
            <a:normAutofit/>
          </a:bodyPr>
          <a:lstStyle/>
          <a:p>
            <a:pPr algn="ctr" rtl="1">
              <a:lnSpc>
                <a:spcPct val="200000"/>
              </a:lnSpc>
            </a:pPr>
            <a:r>
              <a:rPr lang="fa-IR" sz="7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پژوهش دانشکده ادبیات و علوم انسانی </a:t>
            </a:r>
            <a:br>
              <a:rPr lang="fa-IR" sz="7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</a:br>
            <a:r>
              <a:rPr lang="fa-IR" sz="7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پاییز 1397</a:t>
            </a:r>
            <a:endParaRPr lang="en-US" sz="7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37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37882" y="386366"/>
            <a:ext cx="9478850" cy="615610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1">
              <a:lnSpc>
                <a:spcPct val="115000"/>
              </a:lnSpc>
              <a:spcAft>
                <a:spcPts val="0"/>
              </a:spcAft>
            </a:pPr>
            <a:r>
              <a:rPr lang="ar-SA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دوازدهمین گردهمایی بین‌المللی انجمن ترویج زبان و ادب فارسی از پانزدهم تا هفدهم شهریور ماه سال 1396 به مدّت 3 روز با حضور پژوهشگرانی از ایران و دیگر کشورهای جهان در دانشگاه رازی برگزار ‌شد. محورهای علمی و اصلی این گردهمایی عبارتند از: نظریه‌ها و نقد ادبی، فرهنگ و ادب عامه، ادبیات پایداری و انقلاب اسلامی، ادبیات روایی و داستانی، ادبیات کودک و نوجوان، ادبیات تعلیمی، ادبیات غنایی، ادبیات عرفانی، ادبیات اسطوره‌ای و حماسی، ادبیات تطبیقی، ادبیات معاصر، فنون ادبی و بلاغی، سبک‌ها و مکتب‌های ادبی، نسخه‌شناسی و زبان‌شناسی و نیز رویکردهای آموزش‌محور.</a:t>
            </a:r>
            <a:endParaRPr lang="en-US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9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2276" y="244698"/>
            <a:ext cx="8925059" cy="59886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lvl="0" indent="-285750" algn="justLow" rtl="1">
              <a:buFont typeface="Wingdings" panose="05000000000000000000" pitchFamily="2" charset="2"/>
              <a:buChar char="v"/>
            </a:pPr>
            <a:r>
              <a:rPr lang="fa-IR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دبیر علمی گردهمایی: دکتر خلیل </a:t>
            </a:r>
            <a:r>
              <a:rPr lang="fa-IR" sz="2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بیگ‌زاده</a:t>
            </a:r>
            <a:r>
              <a:rPr lang="fa-IR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 دانشیار زبان و ادبیات فارسی </a:t>
            </a:r>
            <a:r>
              <a:rPr lang="fa-I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 گروه زبان و ادبیات فارسی دانشکده ادبیات و علوم انسانی دانشگاه </a:t>
            </a:r>
            <a:r>
              <a:rPr lang="fa-IR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رازی</a:t>
            </a:r>
          </a:p>
          <a:p>
            <a:pPr marL="171450" lvl="0" algn="justLow" rtl="1"/>
            <a:endParaRPr lang="fa-IR" sz="24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B Zar" panose="00000400000000000000" pitchFamily="2" charset="-78"/>
            </a:endParaRPr>
          </a:p>
          <a:p>
            <a:pPr marL="285750" indent="-285750" algn="justLow" rtl="1">
              <a:buFont typeface="Wingdings" panose="05000000000000000000" pitchFamily="2" charset="2"/>
              <a:buChar char="v"/>
            </a:pPr>
            <a:r>
              <a:rPr lang="fa-IR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دبیر اجرایی گردهمایی: دکتر </a:t>
            </a:r>
            <a:r>
              <a:rPr lang="fa-IR" sz="2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الیاس</a:t>
            </a:r>
            <a:r>
              <a:rPr lang="fa-IR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 نورایی دانشیار زبان و ادبیات فارسی گروه زبان و ادبیات فارسی دانشکده ادبیات و علوم انسانی دانشگاه رازی</a:t>
            </a:r>
          </a:p>
          <a:p>
            <a:pPr marL="285750" indent="-285750" algn="justLow" rtl="1">
              <a:buFont typeface="Wingdings" panose="05000000000000000000" pitchFamily="2" charset="2"/>
              <a:buChar char="v"/>
            </a:pPr>
            <a:endParaRPr lang="fa-IR" sz="24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B Zar" panose="00000400000000000000" pitchFamily="2" charset="-78"/>
            </a:endParaRPr>
          </a:p>
          <a:p>
            <a:pPr marL="285750" lvl="0" indent="-285750" algn="justLow" rtl="1">
              <a:buFont typeface="Wingdings" panose="05000000000000000000" pitchFamily="2" charset="2"/>
              <a:buChar char="v"/>
            </a:pPr>
            <a:r>
              <a:rPr lang="fa-IR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معاون دبیر اجرایی گردهمایی: دکتر عبدالرضا </a:t>
            </a:r>
            <a:r>
              <a:rPr lang="fa-IR" sz="2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نادری‌فر</a:t>
            </a:r>
            <a:r>
              <a:rPr lang="fa-IR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 استادیار </a:t>
            </a:r>
            <a:r>
              <a:rPr lang="fa-I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زبان و ادبیات فارسی گروه زبان و ادبیات فارسی دانشکده ادبیات و علوم انسانی دانشگاه </a:t>
            </a:r>
            <a:r>
              <a:rPr lang="fa-IR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رازی</a:t>
            </a:r>
          </a:p>
          <a:p>
            <a:pPr lvl="0" algn="justLow" rtl="1"/>
            <a:endParaRPr lang="fa-IR" sz="24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B Zar" panose="00000400000000000000" pitchFamily="2" charset="-78"/>
            </a:endParaRPr>
          </a:p>
          <a:p>
            <a:pPr lvl="0" algn="justLow" rtl="1"/>
            <a:r>
              <a:rPr lang="fa-IR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مسئولان دبیرخانه:</a:t>
            </a:r>
          </a:p>
          <a:p>
            <a:pPr marL="285750" lvl="0" indent="-285750" algn="justLow" rtl="1">
              <a:buFont typeface="Wingdings" panose="05000000000000000000" pitchFamily="2" charset="2"/>
              <a:buChar char="v"/>
            </a:pPr>
            <a:r>
              <a:rPr lang="fa-IR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لیلا </a:t>
            </a:r>
            <a:r>
              <a:rPr lang="fa-IR" sz="2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رحمتیان</a:t>
            </a:r>
            <a:r>
              <a:rPr lang="fa-IR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: کارشناس ارشد زبان و ادبیات فارسی از دانشگاه رازی</a:t>
            </a:r>
          </a:p>
          <a:p>
            <a:pPr marL="285750" lvl="0" indent="-285750" algn="justLow" rtl="1">
              <a:buFont typeface="Wingdings" panose="05000000000000000000" pitchFamily="2" charset="2"/>
              <a:buChar char="v"/>
            </a:pPr>
            <a:r>
              <a:rPr lang="fa-IR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اسما رستمی </a:t>
            </a:r>
            <a:r>
              <a:rPr lang="fa-IR" sz="2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جلیلیان</a:t>
            </a:r>
            <a:r>
              <a:rPr lang="fa-IR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 :</a:t>
            </a:r>
            <a:r>
              <a:rPr lang="fa-I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Zar" panose="00000400000000000000" pitchFamily="2" charset="-78"/>
              </a:rPr>
              <a:t>کارشناس ارشد زبان و ادبیات فارسی از دانشگاه رازی</a:t>
            </a:r>
          </a:p>
          <a:p>
            <a:pPr marL="285750" lvl="0" indent="-285750" algn="r" rtl="1">
              <a:buFont typeface="Wingdings" panose="05000000000000000000" pitchFamily="2" charset="2"/>
              <a:buChar char="v"/>
            </a:pPr>
            <a:endParaRPr lang="fa-IR" sz="2400" dirty="0">
              <a:solidFill>
                <a:prstClr val="white"/>
              </a:solidFill>
            </a:endParaRP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55600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687" y="0"/>
            <a:ext cx="48493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343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2581" y="231820"/>
            <a:ext cx="8603087" cy="58985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Low" rtl="1">
              <a:lnSpc>
                <a:spcPct val="115000"/>
              </a:lnSpc>
              <a:spcAft>
                <a:spcPts val="0"/>
              </a:spcAft>
            </a:pP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Bold"/>
                <a:ea typeface="Calibri" panose="020F0502020204030204" pitchFamily="34" charset="0"/>
                <a:cs typeface="B Zar" panose="00000400000000000000" pitchFamily="2" charset="-78"/>
              </a:rPr>
              <a:t>اهداف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BLotusBold"/>
              </a:rPr>
              <a:t> 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Bold"/>
                <a:ea typeface="Calibri" panose="020F0502020204030204" pitchFamily="34" charset="0"/>
                <a:cs typeface="B Zar" panose="00000400000000000000" pitchFamily="2" charset="-78"/>
              </a:rPr>
              <a:t>گردهمایی</a:t>
            </a:r>
            <a:endParaRPr lang="en-US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Low" rtl="1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a-I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آشنايي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با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پژوهش‌هاي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جديد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در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گسترة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زبان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و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ادب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فارسی.</a:t>
            </a:r>
            <a:endParaRPr lang="en-U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342900" lvl="0" indent="-342900" algn="justLow" rtl="1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a-I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گفت‌وگو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و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تبادل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نظر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در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عرصه‌هاي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گوناگون زبان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و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ادب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فارسي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.</a:t>
            </a:r>
            <a:endParaRPr lang="en-U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342900" lvl="0" indent="-342900" algn="justLow" rtl="1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a-I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ترغيب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پژوهشگران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جوان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به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ژرف‌انديشي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در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پژوهش‌هاي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فرهنگی، </a:t>
            </a:r>
            <a:r>
              <a:rPr lang="fa-I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علمي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 و ادبی.</a:t>
            </a:r>
            <a:endParaRPr lang="en-U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342900" lvl="0" indent="-342900" algn="justLow" rtl="1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تأکید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بر تقویت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زبان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فارسي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به عنوان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يكي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از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مؤلفه‌هاي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مهم و اثرگذار در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وحدت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ملي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و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يكپارچگي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ايران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.</a:t>
            </a:r>
            <a:endParaRPr lang="en-U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22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89397" y="347730"/>
            <a:ext cx="9478851" cy="59886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Low" rtl="1">
              <a:lnSpc>
                <a:spcPct val="115000"/>
              </a:lnSpc>
              <a:spcAft>
                <a:spcPts val="0"/>
              </a:spcAft>
            </a:pPr>
            <a:r>
              <a:rPr lang="fa-I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Bold"/>
                <a:ea typeface="Calibri" panose="020F0502020204030204" pitchFamily="34" charset="0"/>
                <a:cs typeface="B Zar" panose="00000400000000000000" pitchFamily="2" charset="-78"/>
              </a:rPr>
              <a:t>برنامه‌هاي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BLotusBold"/>
              </a:rPr>
              <a:t> </a:t>
            </a:r>
            <a:r>
              <a:rPr lang="fa-I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Bold"/>
                <a:ea typeface="Calibri" panose="020F0502020204030204" pitchFamily="34" charset="0"/>
                <a:cs typeface="B Zar" panose="00000400000000000000" pitchFamily="2" charset="-78"/>
              </a:rPr>
              <a:t>ويژه</a:t>
            </a:r>
            <a:r>
              <a:rPr lang="fa-I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Bold"/>
                <a:ea typeface="Calibri" panose="020F0502020204030204" pitchFamily="34" charset="0"/>
                <a:cs typeface="B Zar" panose="00000400000000000000" pitchFamily="2" charset="-78"/>
              </a:rPr>
              <a:t> و جنبی گردهمایی</a:t>
            </a:r>
            <a:endParaRPr lang="en-US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Low" rtl="1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a-I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برگزاري</a:t>
            </a:r>
            <a:r>
              <a:rPr lang="fa-I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دو </a:t>
            </a:r>
            <a:r>
              <a:rPr lang="fa-I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كارگاه</a:t>
            </a:r>
            <a:r>
              <a:rPr lang="fa-I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آموزشي</a:t>
            </a:r>
            <a:r>
              <a:rPr lang="fa-I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 متناسب با نیاز و درخواست </a:t>
            </a:r>
            <a:r>
              <a:rPr lang="fa-I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شرکت‌کنندگان</a:t>
            </a:r>
            <a:r>
              <a:rPr lang="fa-I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.</a:t>
            </a:r>
            <a:endParaRPr lang="en-U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342900" lvl="0" indent="-342900" algn="justLow" rtl="1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a-I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نشست</a:t>
            </a:r>
            <a:r>
              <a:rPr lang="fa-I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تخصصي</a:t>
            </a:r>
            <a:r>
              <a:rPr lang="fa-I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سردبيران</a:t>
            </a:r>
            <a:r>
              <a:rPr lang="fa-I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مجلات</a:t>
            </a:r>
            <a:r>
              <a:rPr lang="fa-I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علمي</a:t>
            </a:r>
            <a:r>
              <a:rPr lang="fa-I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-</a:t>
            </a:r>
            <a:r>
              <a:rPr lang="fa-I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پژوهشي</a:t>
            </a:r>
            <a:r>
              <a:rPr lang="fa-I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رشتة</a:t>
            </a:r>
            <a:r>
              <a:rPr lang="fa-I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زبان</a:t>
            </a:r>
            <a:r>
              <a:rPr lang="fa-I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و</a:t>
            </a:r>
            <a:r>
              <a:rPr lang="fa-I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ادبيات</a:t>
            </a:r>
            <a:r>
              <a:rPr lang="fa-I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فارسي</a:t>
            </a:r>
            <a:r>
              <a:rPr lang="fa-I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.</a:t>
            </a:r>
            <a:endParaRPr lang="en-U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342900" lvl="0" indent="-342900" algn="justLow" rtl="1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a-I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برپايي</a:t>
            </a:r>
            <a:r>
              <a:rPr lang="fa-I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Lotus"/>
              </a:rPr>
              <a:t> </a:t>
            </a:r>
            <a:r>
              <a:rPr lang="fa-I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نمايشگاه‌های</a:t>
            </a:r>
            <a:r>
              <a:rPr lang="fa-I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 جنبی در پیوند با فرهنگ و ادبیات کرمانشاه.</a:t>
            </a:r>
            <a:endParaRPr lang="en-U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342900" lvl="0" indent="-342900" algn="justLow" rtl="1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a-I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برگزاری مراسم معرفی و تقدیر از </a:t>
            </a:r>
            <a:r>
              <a:rPr lang="fa-I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پایان‌نامه‌ها</a:t>
            </a:r>
            <a:r>
              <a:rPr lang="fa-I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 و </a:t>
            </a:r>
            <a:r>
              <a:rPr lang="fa-I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رساله‌های</a:t>
            </a:r>
            <a:r>
              <a:rPr lang="fa-I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 برگزیده.</a:t>
            </a:r>
            <a:endParaRPr lang="en-U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342900" lvl="0" indent="-342900" algn="justLow" rtl="1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a-I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"/>
                <a:cs typeface="B Zar" panose="00000400000000000000" pitchFamily="2" charset="-78"/>
              </a:rPr>
              <a:t>برگزاری شب شعر و آیین شعرخوانی با حضور شاعران کرمانشاه.</a:t>
            </a:r>
            <a:endParaRPr lang="en-U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342900" lvl="0" indent="-342900" algn="justLow" rtl="1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a-I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Bold"/>
                <a:cs typeface="B Zar" panose="00000400000000000000" pitchFamily="2" charset="-78"/>
              </a:rPr>
              <a:t>گردش فرهنگی- سیاحتی از </a:t>
            </a:r>
            <a:r>
              <a:rPr lang="fa-IR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Bold"/>
                <a:cs typeface="B Zar" panose="00000400000000000000" pitchFamily="2" charset="-78"/>
              </a:rPr>
              <a:t>مکان‌های</a:t>
            </a:r>
            <a:r>
              <a:rPr lang="fa-I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LotusBold"/>
                <a:cs typeface="B Zar" panose="00000400000000000000" pitchFamily="2" charset="-78"/>
              </a:rPr>
              <a:t> دیدنی استان کرمانشاه.</a:t>
            </a:r>
            <a:endParaRPr lang="en-U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765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algn="ctr"/>
            <a:r>
              <a:rPr lang="fa-I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حضور چهره های ماندگار ادب فارسی در کنفرانس </a:t>
            </a:r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1368312"/>
          </a:xfrm>
        </p:spPr>
        <p:txBody>
          <a:bodyPr anchor="b">
            <a:noAutofit/>
          </a:bodyPr>
          <a:lstStyle/>
          <a:p>
            <a:pPr algn="ctr"/>
            <a:r>
              <a:rPr lang="fa-IR" sz="4400" b="1" dirty="0" err="1" smtClean="0">
                <a:solidFill>
                  <a:schemeClr val="accent1">
                    <a:lumMod val="75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دکتـر</a:t>
            </a:r>
            <a:r>
              <a:rPr lang="fa-IR" sz="4400" b="1" dirty="0" smtClean="0">
                <a:solidFill>
                  <a:schemeClr val="accent1">
                    <a:lumMod val="75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مهدی محقق</a:t>
            </a:r>
            <a:endParaRPr lang="en-US" sz="4400" b="1" dirty="0">
              <a:solidFill>
                <a:schemeClr val="accent1">
                  <a:lumMod val="75000"/>
                </a:schemeClr>
              </a:solidFill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913" y="244699"/>
            <a:ext cx="6959509" cy="4555901"/>
          </a:xfrm>
        </p:spPr>
      </p:pic>
    </p:spTree>
    <p:extLst>
      <p:ext uri="{BB962C8B-B14F-4D97-AF65-F5344CB8AC3E}">
        <p14:creationId xmlns:p14="http://schemas.microsoft.com/office/powerpoint/2010/main" val="342319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410</TotalTime>
  <Words>991</Words>
  <Application>Microsoft Office PowerPoint</Application>
  <PresentationFormat>Custom</PresentationFormat>
  <Paragraphs>87</Paragraphs>
  <Slides>37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Facet</vt:lpstr>
      <vt:lpstr> دانشکده ادبیات و علوم انسانی</vt:lpstr>
      <vt:lpstr>همایـش های بین‌المللی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حضور چهره های ماندگار ادب فارسی در کنفرانس </vt:lpstr>
      <vt:lpstr>حضور چهره های ماندگار ادب فارسی در کنفرانس </vt:lpstr>
      <vt:lpstr>حضور چهره های ماندگار ادب فارسی در کنفرانس </vt:lpstr>
      <vt:lpstr>حضور چهره های ماندگار ادب فارسی در کنفرانس </vt:lpstr>
      <vt:lpstr>حضور مستمر دبیر علمی و دبیران اجرایی گردهمایی در برنامه های اصلی و جانبی گردهمایی </vt:lpstr>
      <vt:lpstr>افتتاح دبیرخانۀ دائمی انجمن ترویج زبان و ادب فارسی ایران در دانشگاه رازی با حضور خانم دکتر آیونا ساساکی</vt:lpstr>
      <vt:lpstr>حضور مسئولان پژوهشی و آموزشی دانشگاه رازی در گردهمایی</vt:lpstr>
      <vt:lpstr>PowerPoint Presentation</vt:lpstr>
      <vt:lpstr>PowerPoint Presentation</vt:lpstr>
      <vt:lpstr>PowerPoint Presentation</vt:lpstr>
      <vt:lpstr>همایشبین‌المللی بزرگداشت محمدبن زکریای رازی</vt:lpstr>
      <vt:lpstr>PowerPoint Presentation</vt:lpstr>
      <vt:lpstr>PowerPoint Presentation</vt:lpstr>
      <vt:lpstr>PowerPoint Presentation</vt:lpstr>
      <vt:lpstr>PowerPoint Presentation</vt:lpstr>
      <vt:lpstr>نمایشگاه کیمیای رازی با همکاری موزه علوم و فناوری</vt:lpstr>
      <vt:lpstr>غرفه‌های نمایشگاهی</vt:lpstr>
      <vt:lpstr>غرفه‌های نمایشگاهی</vt:lpstr>
      <vt:lpstr>آیین افتتاح همایش بین‌المللی بزرگداشت محمدبن زکریای رازی</vt:lpstr>
      <vt:lpstr>سخنرانی ریاست دانشگاه رازی، دبیر اجرایی همایش و قائم مقام دبیراجرایی</vt:lpstr>
      <vt:lpstr>سخنرانی استادان </vt:lpstr>
      <vt:lpstr>سخنرانی استادان </vt:lpstr>
      <vt:lpstr>تندیس همایش</vt:lpstr>
      <vt:lpstr>مجموعه مقالات همایش بین‌المللی بزرگداشت محمدبن زکریای رازی</vt:lpstr>
      <vt:lpstr>مجموعه مقالات همایش بین‌المللی بزرگداشت محمدبن زکریای رازی</vt:lpstr>
      <vt:lpstr>مجموعه چکیده مقالات همایش بین‌المللی بزرگداشت محمدبن زکریای رازی</vt:lpstr>
      <vt:lpstr>چاپ ویژه‌نامه همایش بین‌المللی بزرگداشت محدبن زکریای رازی توسط نشریه ی دانشجویی قرمسین در دو شماره</vt:lpstr>
      <vt:lpstr>چاپ ویژه‌نامه همایش بین‌المللی بزرگداشت محدبن زکریای رازی توسط نشریه ی دانشجویی قرمسین در دو شماره</vt:lpstr>
      <vt:lpstr>پژوهش دانشکده ادبیات و علوم انسانی  پاییز 1397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دانشکده ادبیات و علوم انسانی</dc:title>
  <dc:creator>D!akov RePack</dc:creator>
  <cp:lastModifiedBy>kh-sofi</cp:lastModifiedBy>
  <cp:revision>33</cp:revision>
  <dcterms:created xsi:type="dcterms:W3CDTF">2018-11-16T15:43:41Z</dcterms:created>
  <dcterms:modified xsi:type="dcterms:W3CDTF">2018-12-08T05:08:13Z</dcterms:modified>
</cp:coreProperties>
</file>