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71" r:id="rId6"/>
    <p:sldId id="260" r:id="rId7"/>
    <p:sldId id="261" r:id="rId8"/>
    <p:sldId id="262" r:id="rId9"/>
    <p:sldId id="263" r:id="rId10"/>
    <p:sldId id="264" r:id="rId11"/>
    <p:sldId id="265" r:id="rId12"/>
    <p:sldId id="266" r:id="rId13"/>
    <p:sldId id="267" r:id="rId14"/>
    <p:sldId id="268" r:id="rId15"/>
    <p:sldId id="269" r:id="rId16"/>
    <p:sldId id="275" r:id="rId17"/>
    <p:sldId id="272" r:id="rId18"/>
    <p:sldId id="273" r:id="rId19"/>
    <p:sldId id="277" r:id="rId20"/>
    <p:sldId id="278" r:id="rId21"/>
    <p:sldId id="279" r:id="rId22"/>
    <p:sldId id="280" r:id="rId23"/>
    <p:sldId id="282" r:id="rId24"/>
    <p:sldId id="284" r:id="rId25"/>
    <p:sldId id="281" r:id="rId26"/>
    <p:sldId id="283" r:id="rId27"/>
    <p:sldId id="285" r:id="rId28"/>
    <p:sldId id="286" r:id="rId29"/>
    <p:sldId id="288" r:id="rId30"/>
    <p:sldId id="289" r:id="rId31"/>
    <p:sldId id="290" r:id="rId32"/>
    <p:sldId id="294" r:id="rId33"/>
    <p:sldId id="291" r:id="rId34"/>
    <p:sldId id="296" r:id="rId35"/>
    <p:sldId id="297" r:id="rId36"/>
    <p:sldId id="295" r:id="rId37"/>
    <p:sldId id="298" r:id="rId38"/>
    <p:sldId id="287"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1" autoAdjust="0"/>
    <p:restoredTop sz="94660"/>
  </p:normalViewPr>
  <p:slideViewPr>
    <p:cSldViewPr snapToGrid="0">
      <p:cViewPr varScale="1">
        <p:scale>
          <a:sx n="74" d="100"/>
          <a:sy n="74"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12/23/2018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12/23/2018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143447" y="416631"/>
            <a:ext cx="2168850" cy="1828800"/>
          </a:xfrm>
          <a:prstGeom prst="rect">
            <a:avLst/>
          </a:prstGeom>
        </p:spPr>
      </p:pic>
      <p:sp>
        <p:nvSpPr>
          <p:cNvPr id="2" name="Title 1"/>
          <p:cNvSpPr>
            <a:spLocks noGrp="1"/>
          </p:cNvSpPr>
          <p:nvPr>
            <p:ph type="ctrTitle"/>
          </p:nvPr>
        </p:nvSpPr>
        <p:spPr>
          <a:xfrm>
            <a:off x="1339641" y="1929922"/>
            <a:ext cx="7766936" cy="2917495"/>
          </a:xfrm>
        </p:spPr>
        <p:txBody>
          <a:bodyPr anchor="ctr"/>
          <a:lstStyle/>
          <a:p>
            <a:pPr algn="ctr"/>
            <a:r>
              <a:rPr lang="fa-IR" sz="72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دانشکده ادبیات و علوم انسانی</a:t>
            </a:r>
            <a:endParaRPr lang="en-US" sz="7200" b="1" dirty="0">
              <a:ln w="22225">
                <a:solidFill>
                  <a:schemeClr val="accent2"/>
                </a:solidFill>
                <a:prstDash val="solid"/>
              </a:ln>
              <a:solidFill>
                <a:schemeClr val="accent2">
                  <a:lumMod val="40000"/>
                  <a:lumOff val="60000"/>
                </a:schemeClr>
              </a:solidFill>
            </a:endParaRPr>
          </a:p>
        </p:txBody>
      </p:sp>
      <p:sp>
        <p:nvSpPr>
          <p:cNvPr id="3" name="Subtitle 2"/>
          <p:cNvSpPr>
            <a:spLocks noGrp="1"/>
          </p:cNvSpPr>
          <p:nvPr>
            <p:ph type="subTitle" idx="1"/>
          </p:nvPr>
        </p:nvSpPr>
        <p:spPr>
          <a:xfrm>
            <a:off x="1507067" y="4050836"/>
            <a:ext cx="7766936" cy="1593163"/>
          </a:xfrm>
        </p:spPr>
        <p:txBody>
          <a:bodyPr anchor="b"/>
          <a:lstStyle/>
          <a:p>
            <a:pPr algn="ctr"/>
            <a:r>
              <a:rPr lang="fa-IR" sz="5400" dirty="0">
                <a:solidFill>
                  <a:schemeClr val="accent1">
                    <a:lumMod val="75000"/>
                  </a:schemeClr>
                </a:solidFill>
                <a:latin typeface="IranNastaliq" panose="02020505000000020003" pitchFamily="18" charset="0"/>
                <a:cs typeface="IranNastaliq" panose="02020505000000020003" pitchFamily="18" charset="0"/>
              </a:rPr>
              <a:t>هفته پژوهش سال 97-96</a:t>
            </a:r>
            <a:endParaRPr lang="en-US" sz="5400" dirty="0">
              <a:solidFill>
                <a:schemeClr val="accent1">
                  <a:lumMod val="75000"/>
                </a:schemeClr>
              </a:solidFill>
              <a:latin typeface="IranNastaliq" panose="02020505000000020003" pitchFamily="18" charset="0"/>
              <a:cs typeface="IranNastaliq" panose="02020505000000020003" pitchFamily="18" charset="0"/>
            </a:endParaRPr>
          </a:p>
          <a:p>
            <a:endParaRPr lang="en-US" dirty="0"/>
          </a:p>
        </p:txBody>
      </p:sp>
    </p:spTree>
    <p:extLst>
      <p:ext uri="{BB962C8B-B14F-4D97-AF65-F5344CB8AC3E}">
        <p14:creationId xmlns:p14="http://schemas.microsoft.com/office/powerpoint/2010/main" val="3875155948"/>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609" y="360608"/>
            <a:ext cx="8596668" cy="6104586"/>
          </a:xfrm>
        </p:spPr>
        <p:txBody>
          <a:bodyPr anchor="ctr">
            <a:normAutofit/>
          </a:bodyPr>
          <a:lstStyle/>
          <a:p>
            <a:pPr algn="ct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اکتشافات، </a:t>
            </a:r>
            <a:r>
              <a:rPr lang="fa-IR" sz="80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کارگاه‌ها</a:t>
            </a: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و سخنرانی ها</a:t>
            </a:r>
            <a:endParaRPr lang="en-US" sz="8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775051268"/>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608" y="1094704"/>
            <a:ext cx="9419701" cy="4372903"/>
          </a:xfrm>
        </p:spPr>
        <p:txBody>
          <a:bodyPr anchor="ctr">
            <a:normAutofit/>
          </a:bodyPr>
          <a:lstStyle/>
          <a:p>
            <a:pPr algn="ctr" rtl="1"/>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اکتشافات: گروه باستان  </a:t>
            </a:r>
            <a:r>
              <a:rPr lang="fa-IR" sz="80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شناسی</a:t>
            </a: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و تاریخ</a:t>
            </a:r>
            <a:endParaRPr lang="en-US" sz="8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2191685107"/>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636" y="296214"/>
            <a:ext cx="9947736" cy="6272011"/>
          </a:xfrm>
        </p:spPr>
        <p:txBody>
          <a:bodyPr anchor="ctr">
            <a:normAutofit/>
          </a:bodyPr>
          <a:lstStyle/>
          <a:p>
            <a:pPr algn="ctr" rtl="1">
              <a:lnSpc>
                <a:spcPct val="200000"/>
              </a:lnSpc>
              <a:spcAft>
                <a:spcPts val="800"/>
              </a:spcAft>
            </a:pPr>
            <a:r>
              <a:rPr lang="fa-IR" sz="8000" b="1" dirty="0" err="1">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کاوش‌های</a:t>
            </a:r>
            <a:r>
              <a:rPr lang="fa-IR" sz="80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 </a:t>
            </a:r>
            <a:r>
              <a:rPr lang="fa-IR" sz="8000" b="1" dirty="0" err="1">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باستان‌شناسی</a:t>
            </a:r>
            <a:r>
              <a:rPr lang="fa-IR" sz="80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 دانشگاه رازی و دانشگاه کپنهاگ در تپه </a:t>
            </a:r>
            <a:r>
              <a:rPr lang="fa-IR" sz="8000" b="1" dirty="0" err="1">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گنج‌دره</a:t>
            </a:r>
            <a:r>
              <a:rPr lang="fa-IR" sz="80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 </a:t>
            </a: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کرمانشاه</a:t>
            </a:r>
            <a:endParaRPr lang="en-US" sz="66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endParaRPr>
          </a:p>
        </p:txBody>
      </p:sp>
    </p:spTree>
    <p:extLst>
      <p:ext uri="{BB962C8B-B14F-4D97-AF65-F5344CB8AC3E}">
        <p14:creationId xmlns:p14="http://schemas.microsoft.com/office/powerpoint/2010/main" val="2507597643"/>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636" y="296214"/>
            <a:ext cx="9947736" cy="6272011"/>
          </a:xfrm>
        </p:spPr>
        <p:txBody>
          <a:bodyPr anchor="ctr">
            <a:normAutofit/>
          </a:bodyPr>
          <a:lstStyle/>
          <a:p>
            <a:pPr algn="ctr" rtl="1">
              <a:lnSpc>
                <a:spcPct val="200000"/>
              </a:lnSpc>
              <a:spcAft>
                <a:spcPts val="800"/>
              </a:spcAft>
            </a:pPr>
            <a:r>
              <a:rPr lang="fa-IR" sz="59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 دکتر </a:t>
            </a:r>
            <a:r>
              <a:rPr lang="fa-IR" sz="65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حجت </a:t>
            </a:r>
            <a:r>
              <a:rPr lang="fa-IR" sz="6500" b="1" dirty="0" smtClean="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دارابی»</a:t>
            </a:r>
            <a:br>
              <a:rPr lang="fa-IR" sz="6500" b="1" dirty="0" smtClean="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br>
            <a:r>
              <a:rPr lang="fa-IR" sz="6500" b="1" dirty="0" smtClean="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 «هیأت </a:t>
            </a:r>
            <a:r>
              <a:rPr lang="fa-IR" sz="65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علمی گروه </a:t>
            </a:r>
            <a:r>
              <a:rPr lang="fa-IR" sz="6500" b="1" dirty="0" err="1">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باستان‌شناسی</a:t>
            </a:r>
            <a:r>
              <a:rPr lang="fa-IR" sz="65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rPr>
              <a:t>»</a:t>
            </a:r>
            <a:endParaRPr lang="en-US" sz="6600" b="1" dirty="0">
              <a:ln w="22225">
                <a:solidFill>
                  <a:schemeClr val="accent2"/>
                </a:solidFill>
                <a:prstDash val="solid"/>
              </a:ln>
              <a:solidFill>
                <a:schemeClr val="accent2">
                  <a:lumMod val="40000"/>
                  <a:lumOff val="60000"/>
                </a:schemeClr>
              </a:solidFill>
              <a:latin typeface="IranNastaliq" panose="02020505000000020003" pitchFamily="18" charset="0"/>
              <a:ea typeface="Calibri" panose="020F0502020204030204" pitchFamily="34" charset="0"/>
              <a:cs typeface="IranNastaliq" panose="02020505000000020003" pitchFamily="18" charset="0"/>
            </a:endParaRPr>
          </a:p>
        </p:txBody>
      </p:sp>
    </p:spTree>
    <p:extLst>
      <p:ext uri="{BB962C8B-B14F-4D97-AF65-F5344CB8AC3E}">
        <p14:creationId xmlns:p14="http://schemas.microsoft.com/office/powerpoint/2010/main" val="1328091485"/>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93464075"/>
              </p:ext>
            </p:extLst>
          </p:nvPr>
        </p:nvGraphicFramePr>
        <p:xfrm>
          <a:off x="437882" y="309093"/>
          <a:ext cx="9736428" cy="6728968"/>
        </p:xfrm>
        <a:graphic>
          <a:graphicData uri="http://schemas.openxmlformats.org/drawingml/2006/table">
            <a:tbl>
              <a:tblPr firstRow="1" bandRow="1">
                <a:tableStyleId>{5940675A-B579-460E-94D1-54222C63F5DA}</a:tableStyleId>
              </a:tblPr>
              <a:tblGrid>
                <a:gridCol w="9736428"/>
              </a:tblGrid>
              <a:tr h="5821251">
                <a:tc>
                  <a:txBody>
                    <a:bodyPr/>
                    <a:lstStyle/>
                    <a:p>
                      <a:pPr algn="just" rtl="1">
                        <a:lnSpc>
                          <a:spcPct val="107000"/>
                        </a:lnSpc>
                        <a:spcAft>
                          <a:spcPts val="800"/>
                        </a:spcAft>
                      </a:pP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غرب ایران و به ویژه کرمانشاه از تنوع و تعدد محوطه­های باستانی برخوردار است. این منطقه از جمله اولین مراکز شروع کشاورزی، دامپروری و نیز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روستانشینی</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در دنیا به شمار می­رود. شواهد باستان­شناسی حاکی از آن است که غرب ایران در حدود 11-10 هزار سال مورد سکونت اولین جوامع کشاورز و روستانشین بوده است. یکی از اولین روستاهای مهم و برجسته در محوطه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گنج­دره</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در 8 کیلومتری غرب شهر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هرسین</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قرار گرفته است. این محوطه جهت مطالعه چگونگی شروع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روستانشینی</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و کشاورزی و دامپروری ابتدا در دهه­های 50-1340 خورشیدی توسط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باستان­شناسان</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کانادایی مورد کاوش قرار گرفت. اما نتایج آن با ابهامات زیادی روبرو بود تا اینکه در سالهای 97-1396 توسط گروه باستان­شناسی دانشگاه رازی و دانشگاه کپنهاگ به سرپرستی مشترک دکتر حجت دارابی و دکتر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توبیاس</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ریشتر مورد بازنگری قرار گرفت. این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کاوش‌ها</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در قالب یک تفاهم نامه همکاری مشترک بین دو دانشگاه صورت می­گیرد. در نتیجه کاوشهای اخیر مشخص شد که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گنج­دره</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در حدود 600 سال (8200-7600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ق.م</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مورد سکونت قرار گرفته است. ساکنان محوطه خانه­های خود را از خشت و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چینه</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ساخته و از جمجمه و شاخ حیوانات در تزیین آنها استفاده کرده­اند. همچنین آنان از سنگ­ چخماق اقدام به تولید ابزار سنگی نموده­اند. ابزارهای استخوانی و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پیکرک‌های</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گلی در کنار ادوات سنگی مانند هاون از دیگر شواهد به جای مانده از ساکنان این محوطه است.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گنج­دره</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به دلیل وجود بقایای برجسته معماری از اولین روستاها و شواهد اولیه مربوط به </a:t>
                      </a:r>
                      <a:r>
                        <a:rPr lang="fa-IR" sz="2400" b="1" cap="none" spc="0" dirty="0" err="1"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اهلی­سازی</a:t>
                      </a:r>
                      <a:r>
                        <a:rPr lang="fa-IR" sz="24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B Lotus" panose="00000400000000000000" pitchFamily="2" charset="-78"/>
                        </a:rPr>
                        <a:t> و پرورش بز و نیز کشت جو در دنیا مطرح است.</a:t>
                      </a:r>
                      <a:endParaRPr lang="en-US" sz="1800" b="1" cap="none" spc="0" dirty="0" smtClean="0">
                        <a:ln w="22225">
                          <a:solidFill>
                            <a:schemeClr val="accent2"/>
                          </a:solidFill>
                          <a:prstDash val="solid"/>
                        </a:ln>
                        <a:solidFill>
                          <a:schemeClr val="accent2">
                            <a:lumMod val="40000"/>
                            <a:lumOff val="60000"/>
                          </a:schemeClr>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en-US" dirty="0"/>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4152426375"/>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167425"/>
            <a:ext cx="8596668" cy="1609859"/>
          </a:xfrm>
        </p:spPr>
        <p:txBody>
          <a:bodyPr anchor="b">
            <a:normAutofit/>
          </a:bodyPr>
          <a:lstStyle/>
          <a:p>
            <a:pPr algn="ct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محل و  مراحل اکتشاف</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06952"/>
            <a:ext cx="4183062" cy="2788708"/>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89525" y="2706952"/>
            <a:ext cx="4184650" cy="2788708"/>
          </a:xfrm>
        </p:spPr>
      </p:pic>
    </p:spTree>
    <p:extLst>
      <p:ext uri="{BB962C8B-B14F-4D97-AF65-F5344CB8AC3E}">
        <p14:creationId xmlns:p14="http://schemas.microsoft.com/office/powerpoint/2010/main" val="1685005800"/>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167425"/>
            <a:ext cx="8596668" cy="1609859"/>
          </a:xfrm>
        </p:spPr>
        <p:txBody>
          <a:bodyPr anchor="b">
            <a:normAutofit/>
          </a:bodyPr>
          <a:lstStyle/>
          <a:p>
            <a:pPr algn="ct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محل و  مراحل اکتشاف</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06952"/>
            <a:ext cx="4183062" cy="2788708"/>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90319" y="2706952"/>
            <a:ext cx="4183062" cy="2788708"/>
          </a:xfrm>
        </p:spPr>
      </p:pic>
    </p:spTree>
    <p:extLst>
      <p:ext uri="{BB962C8B-B14F-4D97-AF65-F5344CB8AC3E}">
        <p14:creationId xmlns:p14="http://schemas.microsoft.com/office/powerpoint/2010/main" val="402980128"/>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167425"/>
            <a:ext cx="8596668" cy="1609859"/>
          </a:xfrm>
        </p:spPr>
        <p:txBody>
          <a:bodyPr anchor="b">
            <a:normAutofit/>
          </a:bodyPr>
          <a:lstStyle/>
          <a:p>
            <a:pPr algn="ct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محل و  مراحل اکتشاف</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06952"/>
            <a:ext cx="4183062" cy="2788708"/>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90319" y="2706952"/>
            <a:ext cx="4183062" cy="2788708"/>
          </a:xfrm>
        </p:spPr>
      </p:pic>
    </p:spTree>
    <p:extLst>
      <p:ext uri="{BB962C8B-B14F-4D97-AF65-F5344CB8AC3E}">
        <p14:creationId xmlns:p14="http://schemas.microsoft.com/office/powerpoint/2010/main" val="966329020"/>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167425"/>
            <a:ext cx="8596668" cy="1609859"/>
          </a:xfrm>
        </p:spPr>
        <p:txBody>
          <a:bodyPr anchor="b">
            <a:normAutofit/>
          </a:bodyPr>
          <a:lstStyle/>
          <a:p>
            <a:pPr algn="ct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محل و  مراحل اکتشاف</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8044" y="2706952"/>
            <a:ext cx="4182699" cy="2788708"/>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90319" y="2706952"/>
            <a:ext cx="4183062" cy="2788708"/>
          </a:xfrm>
        </p:spPr>
      </p:pic>
    </p:spTree>
    <p:extLst>
      <p:ext uri="{BB962C8B-B14F-4D97-AF65-F5344CB8AC3E}">
        <p14:creationId xmlns:p14="http://schemas.microsoft.com/office/powerpoint/2010/main" val="1122421929"/>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167425"/>
            <a:ext cx="8596668" cy="2047741"/>
          </a:xfrm>
        </p:spPr>
        <p:txBody>
          <a:bodyPr anchor="b">
            <a:normAutofit/>
          </a:bodyPr>
          <a:lstStyle/>
          <a:p>
            <a:pPr algn="ct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a:t>
            </a:r>
            <a:r>
              <a:rPr lang="fa-IR" sz="54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پیکرک</a:t>
            </a: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ها و ادوات سنگی یافت شده</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93942" y="2706952"/>
            <a:ext cx="1350903" cy="2788708"/>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17402" y="2706952"/>
            <a:ext cx="1528896" cy="2788708"/>
          </a:xfrm>
        </p:spPr>
      </p:pic>
    </p:spTree>
    <p:extLst>
      <p:ext uri="{BB962C8B-B14F-4D97-AF65-F5344CB8AC3E}">
        <p14:creationId xmlns:p14="http://schemas.microsoft.com/office/powerpoint/2010/main" val="739591779"/>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167425"/>
            <a:ext cx="8596668" cy="2047741"/>
          </a:xfrm>
        </p:spPr>
        <p:txBody>
          <a:bodyPr anchor="b">
            <a:normAutofit/>
          </a:bodyPr>
          <a:lstStyle/>
          <a:p>
            <a:pPr algn="ct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a:t>
            </a:r>
            <a:r>
              <a:rPr lang="fa-IR" sz="54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پیکرک</a:t>
            </a: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ها و ادوات سنگی یافت شده</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93939" y="2706952"/>
            <a:ext cx="1638923" cy="338328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45964" y="2706952"/>
            <a:ext cx="2353038" cy="2834640"/>
          </a:xfrm>
        </p:spPr>
      </p:pic>
    </p:spTree>
    <p:extLst>
      <p:ext uri="{BB962C8B-B14F-4D97-AF65-F5344CB8AC3E}">
        <p14:creationId xmlns:p14="http://schemas.microsoft.com/office/powerpoint/2010/main" val="858481103"/>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167425"/>
            <a:ext cx="8596668" cy="2047741"/>
          </a:xfrm>
        </p:spPr>
        <p:txBody>
          <a:bodyPr anchor="b">
            <a:normAutofit/>
          </a:bodyPr>
          <a:lstStyle/>
          <a:p>
            <a:pPr algn="ct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a:t>
            </a:r>
            <a:r>
              <a:rPr lang="fa-IR" sz="54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پیکرک</a:t>
            </a: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ها و ادوات سنگی یافت شده</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46209" y="3261283"/>
            <a:ext cx="3383280" cy="2255519"/>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27999" y="3261282"/>
            <a:ext cx="3154681" cy="2255519"/>
          </a:xfrm>
        </p:spPr>
      </p:pic>
    </p:spTree>
    <p:extLst>
      <p:ext uri="{BB962C8B-B14F-4D97-AF65-F5344CB8AC3E}">
        <p14:creationId xmlns:p14="http://schemas.microsoft.com/office/powerpoint/2010/main" val="3261576850"/>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08089"/>
            <a:ext cx="10501528" cy="3756338"/>
          </a:xfrm>
        </p:spPr>
        <p:txBody>
          <a:bodyPr anchor="ctr">
            <a:normAutofit/>
          </a:bodyPr>
          <a:lstStyle/>
          <a:p>
            <a:pPr algn="ct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برگزاری کارگاه: گروه باستان </a:t>
            </a:r>
            <a:r>
              <a:rPr lang="fa-IR" sz="80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شناسی</a:t>
            </a: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و تاریخ </a:t>
            </a:r>
            <a:endParaRPr lang="en-US" sz="8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4058196792"/>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972" y="1777284"/>
            <a:ext cx="9222487" cy="3361387"/>
          </a:xfrm>
        </p:spPr>
        <p:txBody>
          <a:bodyPr anchor="t">
            <a:noAutofit/>
          </a:bodyPr>
          <a:lstStyle/>
          <a:p>
            <a:pPr algn="ctr" rtl="1">
              <a:lnSpc>
                <a:spcPct val="150000"/>
              </a:lnSpc>
            </a:pPr>
            <a:r>
              <a:rPr lang="ar-SA" sz="6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کارگاه نقد متون ویژه اساتید رشته های علوم انسانی و اجتماعی و نشست علمی کرمانشاه </a:t>
            </a:r>
            <a:r>
              <a:rPr lang="ar-SA" sz="6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شناسی</a:t>
            </a:r>
            <a:endParaRPr lang="en-US" sz="6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2146382435"/>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77462"/>
            <a:ext cx="4783308" cy="1660432"/>
          </a:xfrm>
        </p:spPr>
        <p:txBody>
          <a:bodyPr anchor="b">
            <a:noAutofit/>
          </a:bodyPr>
          <a:lstStyle/>
          <a:p>
            <a:pPr algn="ctr"/>
            <a:r>
              <a:rPr lang="fa-IR"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دکتر روح الله بهرامی »</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66704" y="477461"/>
            <a:ext cx="4121240" cy="5654249"/>
          </a:xfrm>
        </p:spPr>
      </p:pic>
      <p:sp>
        <p:nvSpPr>
          <p:cNvPr id="4" name="Text Placeholder 3"/>
          <p:cNvSpPr>
            <a:spLocks noGrp="1"/>
          </p:cNvSpPr>
          <p:nvPr>
            <p:ph type="body" sz="half" idx="2"/>
          </p:nvPr>
        </p:nvSpPr>
        <p:spPr>
          <a:xfrm>
            <a:off x="489396" y="2442218"/>
            <a:ext cx="4971245" cy="3816914"/>
          </a:xfrm>
        </p:spPr>
        <p:txBody>
          <a:bodyPr>
            <a:normAutofit/>
          </a:bodyPr>
          <a:lstStyle/>
          <a:p>
            <a:pPr algn="ctr" rtl="1">
              <a:lnSpc>
                <a:spcPct val="150000"/>
              </a:lnSpc>
            </a:pPr>
            <a:r>
              <a:rPr lang="fa-IR" sz="4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«عضو هیأت علمی تاریخ دانشگاه رازی و مسئول انجمن ایرانی تاریخ استان کرمانشاه»</a:t>
            </a:r>
            <a:endParaRPr lang="en-US" sz="4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2490758645"/>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065" y="399245"/>
            <a:ext cx="10032643" cy="6168980"/>
          </a:xfrm>
        </p:spPr>
        <p:txBody>
          <a:bodyPr anchor="t">
            <a:noAutofit/>
          </a:bodyPr>
          <a:lstStyle/>
          <a:p>
            <a:pPr algn="justLow" rtl="1">
              <a:lnSpc>
                <a:spcPct val="150000"/>
              </a:lnSpc>
            </a:pP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کارگاه نقد متون ویژه اساتید رشته های علوم انسانی و اجتماعی و نشست علمی کرمانشاه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شناسی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باهمکاری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شورای بررسی متون و کتب علوم انسانی و انجمن ایرانی تاریخ استان کرمانشاه در دانشکده ادبیات دانشگاه رازی کرمانشاه در دو نوبت صبح و ظهر برگزار شد</a:t>
            </a:r>
            <a:r>
              <a:rPr lang="fa-IR" sz="2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a:t>
            </a:r>
            <a:r>
              <a:rPr lang="en-US" sz="2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a:t>
            </a:r>
            <a:r>
              <a:rPr lang="fa-IR" sz="2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آقای </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پروفسور شهرام یوسفی فر از اساتید پژوهشگاه علوم انسانی و مطالعات فرهنگی " به عنوان مدرس کارگاه نقد بحث را آغاز نمودند. ایشان در ابتدا به بیان معانی نقد و اهمیت آن در جامعه خصوصا در حوزه علوم انسانی و اجتماعی پرداختند و در ادامه شیوه های مختلف نقد و انواع نقد و چالش های پیش رو در نقد متون علوم انسانی و اجتماعی را در دو جلسه بررسی کردند. در جلسه سوم کار گاه اختصاص به پرسش و پاسخی به سوالات شرکت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کنندگانداشت</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و اساتید به بیان نقطه نظرات خویش در باب نقد و جایگاه آن در جامعه علمی پرداخته و مدرس کارگاه نیز پاسخ به سوالات پاسخ گفتند و به لزوم برگزاری این کارگاه ها تاکید </a:t>
            </a:r>
            <a:r>
              <a:rPr lang="fa-IR" sz="2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کردند</a:t>
            </a:r>
            <a:r>
              <a:rPr lang="en-US" sz="2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  </a:t>
            </a:r>
            <a:endParaRPr lang="en-US" sz="2400" dirty="0">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1145823542"/>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065" y="399245"/>
            <a:ext cx="10032643" cy="6168980"/>
          </a:xfrm>
        </p:spPr>
        <p:txBody>
          <a:bodyPr anchor="t">
            <a:noAutofit/>
          </a:bodyPr>
          <a:lstStyle/>
          <a:p>
            <a:pPr algn="justLow" rtl="1">
              <a:lnSpc>
                <a:spcPct val="150000"/>
              </a:lnSpc>
            </a:pP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قسمت دوم </a:t>
            </a:r>
            <a:r>
              <a:rPr lang="fa-IR" sz="2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برنامه</a:t>
            </a:r>
            <a:r>
              <a:rPr lang="en-US" sz="2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a:t>
            </a:r>
            <a:r>
              <a:rPr lang="fa-IR" sz="2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با </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نشست علمی کرمانشاه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شناسی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در ساعت 14_16 آغاز شد که بعد از سخنان "آقای دکتر مهدی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عزتی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درباره جغرافیای کرمانشاه ابتدا "آقای دکتر جمال موسوی عضو هیئت علمی دانشگاه تهران سخنرانی در باره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قرمیسین</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یا کرمانشاه در متون جغرافیایی ارائه دادند و سپس " آقای دکتر سید ابوالفضل رضوی فر عضو هیئت علمی دانشگاه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خوارزمی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به بررسی انگاره ایرانی گری در تاریخنگاری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ابوحنیفه</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دینوری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پرداختند. در ادامه برنامه نشست نقد و بررسی کتاب زندگی نامه بزرگان کرمانشاه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شناسی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اثر "استاد فرشید یوسفی" با حضور ایشان، اعضای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هیت</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علمی ،برخی از بزرگان کرمانشاه از جمله استاد هرمز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بیگلری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و جمعی از دانشجویان برگزار شد. در این نشست " آقای دکتر سجاد دادفر" و "آقای دکتر نظام علی </a:t>
            </a:r>
            <a:r>
              <a:rPr lang="fa-IR" sz="2400" b="1" dirty="0" err="1">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دهنوی</a:t>
            </a:r>
            <a:r>
              <a:rPr lang="fa-IR" sz="2400" b="1" dirty="0">
                <a:ln w="22225">
                  <a:solidFill>
                    <a:schemeClr val="accent2"/>
                  </a:solidFill>
                  <a:prstDash val="solid"/>
                </a:ln>
                <a:solidFill>
                  <a:schemeClr val="accent2">
                    <a:lumMod val="40000"/>
                    <a:lumOff val="60000"/>
                  </a:schemeClr>
                </a:solidFill>
                <a:latin typeface="IranNastaliq" panose="02020505000000020003" pitchFamily="18" charset="0"/>
                <a:cs typeface="B Zar" panose="00000400000000000000" pitchFamily="2" charset="-78"/>
              </a:rPr>
              <a:t>" به بررسی و نقد این اثر ارزشمند پرداختند که مورد تحسین حضار قرار گرفت. در خاتمه نیز با اهدا لوح های تقدیر از سخنرانان قدر دانی شد.</a:t>
            </a:r>
            <a:endParaRPr lang="en-US" sz="2400" dirty="0">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2150303967"/>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60608"/>
            <a:ext cx="8596668" cy="1326524"/>
          </a:xfrm>
        </p:spPr>
        <p:txBody>
          <a:bodyPr anchor="b">
            <a:normAutofit/>
          </a:bodyPr>
          <a:lstStyle/>
          <a:p>
            <a:pPr algn="ctr"/>
            <a:r>
              <a:rPr lang="fa-IR" sz="6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این  برنامه</a:t>
            </a:r>
            <a:endParaRPr lang="en-US" sz="6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13855" y="1970468"/>
            <a:ext cx="2911077" cy="4071557"/>
          </a:xfrm>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50794" y="1970468"/>
            <a:ext cx="2957547" cy="4051078"/>
          </a:xfrm>
        </p:spPr>
      </p:pic>
    </p:spTree>
    <p:extLst>
      <p:ext uri="{BB962C8B-B14F-4D97-AF65-F5344CB8AC3E}">
        <p14:creationId xmlns:p14="http://schemas.microsoft.com/office/powerpoint/2010/main" val="1011990554"/>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60608"/>
            <a:ext cx="8596668" cy="1326524"/>
          </a:xfrm>
        </p:spPr>
        <p:txBody>
          <a:bodyPr anchor="b">
            <a:normAutofit/>
          </a:bodyPr>
          <a:lstStyle/>
          <a:p>
            <a:pPr algn="ctr"/>
            <a:r>
              <a:rPr lang="fa-IR" sz="6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این  برنامه</a:t>
            </a:r>
            <a:endParaRPr lang="en-US" sz="6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15155" y="2532062"/>
            <a:ext cx="4314633" cy="3108960"/>
          </a:xfrm>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89525" y="2532062"/>
            <a:ext cx="4145280" cy="3108960"/>
          </a:xfrm>
        </p:spPr>
      </p:pic>
    </p:spTree>
    <p:extLst>
      <p:ext uri="{BB962C8B-B14F-4D97-AF65-F5344CB8AC3E}">
        <p14:creationId xmlns:p14="http://schemas.microsoft.com/office/powerpoint/2010/main" val="4174118431"/>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60608"/>
            <a:ext cx="8596668" cy="1326524"/>
          </a:xfrm>
        </p:spPr>
        <p:txBody>
          <a:bodyPr anchor="b">
            <a:normAutofit/>
          </a:bodyPr>
          <a:lstStyle/>
          <a:p>
            <a:pPr algn="ctr"/>
            <a:r>
              <a:rPr lang="fa-IR" sz="6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این  برنامه</a:t>
            </a:r>
            <a:endParaRPr lang="en-US" sz="6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99831" y="2532062"/>
            <a:ext cx="4145280" cy="3108960"/>
          </a:xfrm>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89525" y="2532062"/>
            <a:ext cx="4145280" cy="3108960"/>
          </a:xfrm>
        </p:spPr>
      </p:pic>
    </p:spTree>
    <p:extLst>
      <p:ext uri="{BB962C8B-B14F-4D97-AF65-F5344CB8AC3E}">
        <p14:creationId xmlns:p14="http://schemas.microsoft.com/office/powerpoint/2010/main" val="334229627"/>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60608"/>
            <a:ext cx="8596668" cy="1326524"/>
          </a:xfrm>
        </p:spPr>
        <p:txBody>
          <a:bodyPr anchor="b">
            <a:normAutofit/>
          </a:bodyPr>
          <a:lstStyle/>
          <a:p>
            <a:pPr algn="ctr"/>
            <a:r>
              <a:rPr lang="fa-IR" sz="6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تصاویری از این  برنامه</a:t>
            </a:r>
            <a:endParaRPr lang="en-US" sz="6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99831" y="2532062"/>
            <a:ext cx="4145280" cy="3108960"/>
          </a:xfrm>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89525" y="2532062"/>
            <a:ext cx="4145280" cy="3108960"/>
          </a:xfrm>
        </p:spPr>
      </p:pic>
    </p:spTree>
    <p:extLst>
      <p:ext uri="{BB962C8B-B14F-4D97-AF65-F5344CB8AC3E}">
        <p14:creationId xmlns:p14="http://schemas.microsoft.com/office/powerpoint/2010/main" val="137505886"/>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184" y="1687132"/>
            <a:ext cx="9020457" cy="3181082"/>
          </a:xfrm>
        </p:spPr>
        <p:txBody>
          <a:bodyPr anchor="ctr"/>
          <a:lstStyle/>
          <a:p>
            <a:pPr algn="ctr" rtl="1"/>
            <a:r>
              <a:rPr lang="fa-IR" sz="8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سخنرانی </a:t>
            </a: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ها: گروه باستان‌ </a:t>
            </a:r>
            <a:r>
              <a:rPr lang="fa-IR" sz="80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شناسی</a:t>
            </a: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و تاریخ</a:t>
            </a:r>
            <a:endParaRPr lang="en-US"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114961864"/>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184" y="1687132"/>
            <a:ext cx="9419703" cy="3181082"/>
          </a:xfrm>
        </p:spPr>
        <p:txBody>
          <a:bodyPr anchor="ctr">
            <a:normAutofit/>
          </a:bodyPr>
          <a:lstStyle/>
          <a:p>
            <a:pPr algn="ctr" rtl="1">
              <a:lnSpc>
                <a:spcPct val="150000"/>
              </a:lnSpc>
            </a:pPr>
            <a:r>
              <a:rPr lang="fa-IR" sz="72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«پیشرفت </a:t>
            </a:r>
            <a:r>
              <a:rPr lang="fa-IR" sz="7200" b="1" dirty="0" err="1">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هایی</a:t>
            </a:r>
            <a:r>
              <a:rPr lang="fa-IR" sz="72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در خوانش متون عیلامی </a:t>
            </a:r>
            <a:r>
              <a:rPr lang="fa-IR" sz="72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خطی»</a:t>
            </a:r>
            <a:endParaRPr lang="en-US" sz="72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2986282762"/>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37128"/>
            <a:ext cx="3854528" cy="1939942"/>
          </a:xfrm>
        </p:spPr>
        <p:txBody>
          <a:bodyPr anchor="ctr">
            <a:normAutofit/>
          </a:bodyPr>
          <a:lstStyle/>
          <a:p>
            <a:pPr algn="ctr" rtl="1"/>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«دکتر سجاد علی‌ </a:t>
            </a:r>
            <a:r>
              <a:rPr lang="fa-IR" sz="54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بیگی</a:t>
            </a: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22062" y="728682"/>
            <a:ext cx="3931920" cy="5633481"/>
          </a:xfrm>
        </p:spPr>
      </p:pic>
      <p:sp>
        <p:nvSpPr>
          <p:cNvPr id="4" name="Text Placeholder 3"/>
          <p:cNvSpPr>
            <a:spLocks noGrp="1"/>
          </p:cNvSpPr>
          <p:nvPr>
            <p:ph type="body" sz="half" idx="2"/>
          </p:nvPr>
        </p:nvSpPr>
        <p:spPr>
          <a:xfrm>
            <a:off x="206062" y="2777069"/>
            <a:ext cx="5756856" cy="2584449"/>
          </a:xfrm>
        </p:spPr>
        <p:txBody>
          <a:bodyPr anchor="ctr">
            <a:normAutofit/>
          </a:bodyPr>
          <a:lstStyle/>
          <a:p>
            <a:pPr algn="ctr" rtl="1"/>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«هیأت علمی گروه  باستان‌ </a:t>
            </a:r>
            <a:r>
              <a:rPr lang="fa-IR" sz="54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شناسی</a:t>
            </a: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4088255192"/>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6062"/>
            <a:ext cx="8596668" cy="6259131"/>
          </a:xfrm>
        </p:spPr>
        <p:txBody>
          <a:bodyPr>
            <a:noAutofit/>
          </a:bodyPr>
          <a:lstStyle/>
          <a:p>
            <a:pPr algn="justLow" rtl="1"/>
            <a:r>
              <a:rPr lang="ar-SA"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این سخنرانی توسط گروه باستان شناسی و تاریخ دانشگاه رازی با همکاری انجمن ایرانی تاریخ شعبه کرمانشاه یکشنبه نهم اردیبهشت </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۹۷ </a:t>
            </a:r>
            <a:r>
              <a:rPr lang="ar-SA"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ساغت </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۱۵</a:t>
            </a:r>
            <a:r>
              <a:rPr lang="ar-SA"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 در سالن صمعی و بصری دانشکده ادبیات وعلم انسانی دانشگاه رازی با سخنرانی دکتر ”فرانسوا دوسه ” دانش آموخته دانشگاه سوربن و استاد خارجی دانشگاه تهران برگزار شد. </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در این نشست دکتر فرانسوا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دوسه</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 ضمن معرفی چندین نظام  نگارشی و خطی در دوران ما قبل آریایی در ایران و بین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النهرین</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 و جغرافیا و گستره فعالیت این نظام های خطی و ویژگی های آوایی و نشانه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شناسی</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 آنان ،به  فرآیند چگونگی ظهور و شکل گیری متون عیلامی خطی اشاره کرده و تلاش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هایی</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 را که در طول یک دهه در زمینه معرفی و مطالعه ی تعداد 34 مورد  کتیبه های عیلامی خطی انجام داده را به اختصار تشریح نمود . ایشان مجموعه ی پیشرفت های مطالعاتی خود را که در خوانش نشانه های این گونه نگارش و  کتیبه های عیلامی خطی بدست آمده ه را  ارائه داده و دست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آوردهای</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 خود  را  در زمینه شناسایی تعدادی از نشانه های جدید آوایی این متون خطی را در مقایسه با سایر کتیبه ها و نوشته ها ی موجود معرفی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وتشریح</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 کرد</a:t>
            </a:r>
            <a:r>
              <a:rPr lang="en-US"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Zar" panose="00000400000000000000" pitchFamily="2" charset="-78"/>
              </a:rPr>
              <a:t>.</a:t>
            </a:r>
            <a:r>
              <a:rPr lang="en-US" sz="2400" b="1" dirty="0">
                <a:ln w="22225">
                  <a:solidFill>
                    <a:schemeClr val="accent2"/>
                  </a:solidFill>
                  <a:prstDash val="solid"/>
                </a:ln>
                <a:solidFill>
                  <a:schemeClr val="accent2">
                    <a:lumMod val="40000"/>
                    <a:lumOff val="60000"/>
                  </a:schemeClr>
                </a:solidFill>
                <a:latin typeface="B Zar" panose="00000400000000000000" pitchFamily="2" charset="-78"/>
                <a:ea typeface="Calibri" panose="020F0502020204030204" pitchFamily="34" charset="0"/>
                <a:cs typeface="B Zar" panose="00000400000000000000" pitchFamily="2" charset="-78"/>
              </a:rPr>
              <a:t> </a:t>
            </a:r>
            <a:r>
              <a:rPr lang="fa-IR" sz="2400" b="1" dirty="0">
                <a:ln w="22225">
                  <a:solidFill>
                    <a:schemeClr val="accent2"/>
                  </a:solidFill>
                  <a:prstDash val="solid"/>
                </a:ln>
                <a:solidFill>
                  <a:schemeClr val="accent2">
                    <a:lumMod val="40000"/>
                    <a:lumOff val="60000"/>
                  </a:schemeClr>
                </a:solidFill>
                <a:latin typeface="B Zar" panose="00000400000000000000" pitchFamily="2" charset="-78"/>
                <a:ea typeface="Calibri" panose="020F0502020204030204" pitchFamily="34" charset="0"/>
                <a:cs typeface="B Zar" panose="00000400000000000000" pitchFamily="2" charset="-78"/>
              </a:rPr>
              <a:t>در پایان این نشست اساتید و دانشجویان به طرح  </a:t>
            </a:r>
            <a:r>
              <a:rPr lang="fa-IR" sz="2400" b="1" dirty="0" err="1">
                <a:ln w="22225">
                  <a:solidFill>
                    <a:schemeClr val="accent2"/>
                  </a:solidFill>
                  <a:prstDash val="solid"/>
                </a:ln>
                <a:solidFill>
                  <a:schemeClr val="accent2">
                    <a:lumMod val="40000"/>
                    <a:lumOff val="60000"/>
                  </a:schemeClr>
                </a:solidFill>
                <a:latin typeface="B Zar" panose="00000400000000000000" pitchFamily="2" charset="-78"/>
                <a:ea typeface="Calibri" panose="020F0502020204030204" pitchFamily="34" charset="0"/>
                <a:cs typeface="B Zar" panose="00000400000000000000" pitchFamily="2" charset="-78"/>
              </a:rPr>
              <a:t>سئوالات</a:t>
            </a:r>
            <a:r>
              <a:rPr lang="fa-IR" sz="2400" b="1" dirty="0">
                <a:ln w="22225">
                  <a:solidFill>
                    <a:schemeClr val="accent2"/>
                  </a:solidFill>
                  <a:prstDash val="solid"/>
                </a:ln>
                <a:solidFill>
                  <a:schemeClr val="accent2">
                    <a:lumMod val="40000"/>
                    <a:lumOff val="60000"/>
                  </a:schemeClr>
                </a:solidFill>
                <a:latin typeface="B Zar" panose="00000400000000000000" pitchFamily="2" charset="-78"/>
                <a:ea typeface="Calibri" panose="020F0502020204030204" pitchFamily="34" charset="0"/>
                <a:cs typeface="B Zar" panose="00000400000000000000" pitchFamily="2" charset="-78"/>
              </a:rPr>
              <a:t> مورد نظر خود پرداختند </a:t>
            </a:r>
            <a:r>
              <a:rPr lang="fa-IR" sz="2400" b="1" dirty="0" smtClean="0">
                <a:ln w="22225">
                  <a:solidFill>
                    <a:schemeClr val="accent2"/>
                  </a:solidFill>
                  <a:prstDash val="solid"/>
                </a:ln>
                <a:solidFill>
                  <a:schemeClr val="accent2">
                    <a:lumMod val="40000"/>
                    <a:lumOff val="60000"/>
                  </a:schemeClr>
                </a:solidFill>
                <a:latin typeface="B Zar" panose="00000400000000000000" pitchFamily="2" charset="-78"/>
                <a:ea typeface="Calibri" panose="020F0502020204030204" pitchFamily="34" charset="0"/>
                <a:cs typeface="B Zar" panose="00000400000000000000" pitchFamily="2" charset="-78"/>
              </a:rPr>
              <a:t>.</a:t>
            </a:r>
            <a:endParaRPr lang="en-US" sz="2400" b="1" dirty="0">
              <a:ln w="22225">
                <a:solidFill>
                  <a:schemeClr val="accent2"/>
                </a:solidFill>
                <a:prstDash val="solid"/>
              </a:ln>
              <a:solidFill>
                <a:schemeClr val="accent2">
                  <a:lumMod val="40000"/>
                  <a:lumOff val="60000"/>
                </a:schemeClr>
              </a:solidFill>
              <a:cs typeface="B Zar" panose="00000400000000000000" pitchFamily="2" charset="-78"/>
            </a:endParaRPr>
          </a:p>
        </p:txBody>
      </p:sp>
    </p:spTree>
    <p:extLst>
      <p:ext uri="{BB962C8B-B14F-4D97-AF65-F5344CB8AC3E}">
        <p14:creationId xmlns:p14="http://schemas.microsoft.com/office/powerpoint/2010/main" val="3261914576"/>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89397"/>
            <a:ext cx="8596668" cy="1441003"/>
          </a:xfrm>
        </p:spPr>
        <p:txBody>
          <a:bodyPr anchor="ctr">
            <a:normAutofit/>
          </a:bodyPr>
          <a:lstStyle/>
          <a:p>
            <a:pPr algn="ctr" rtl="1"/>
            <a:r>
              <a:rPr lang="fa-IR" sz="66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 مربوط به این سخنرانی</a:t>
            </a:r>
            <a:endParaRPr lang="en-US" sz="66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99245" y="2507543"/>
            <a:ext cx="5129662" cy="2880360"/>
          </a:xfrm>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2127" y="2507543"/>
            <a:ext cx="5120640" cy="2880360"/>
          </a:xfrm>
        </p:spPr>
      </p:pic>
    </p:spTree>
    <p:extLst>
      <p:ext uri="{BB962C8B-B14F-4D97-AF65-F5344CB8AC3E}">
        <p14:creationId xmlns:p14="http://schemas.microsoft.com/office/powerpoint/2010/main" val="2689480145"/>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89397"/>
            <a:ext cx="8596668" cy="1441003"/>
          </a:xfrm>
        </p:spPr>
        <p:txBody>
          <a:bodyPr anchor="ctr">
            <a:normAutofit/>
          </a:bodyPr>
          <a:lstStyle/>
          <a:p>
            <a:pPr algn="ctr" rtl="1"/>
            <a:r>
              <a:rPr lang="fa-IR" sz="66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تصاویر مربوط به این سخنرانی</a:t>
            </a:r>
            <a:endParaRPr lang="en-US" sz="66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03756" y="2507543"/>
            <a:ext cx="5120640" cy="2880360"/>
          </a:xfrm>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2127" y="2513944"/>
            <a:ext cx="5120640" cy="2867558"/>
          </a:xfrm>
        </p:spPr>
      </p:pic>
    </p:spTree>
    <p:extLst>
      <p:ext uri="{BB962C8B-B14F-4D97-AF65-F5344CB8AC3E}">
        <p14:creationId xmlns:p14="http://schemas.microsoft.com/office/powerpoint/2010/main" val="442035399"/>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08089"/>
            <a:ext cx="10501528" cy="3756338"/>
          </a:xfrm>
        </p:spPr>
        <p:txBody>
          <a:bodyPr anchor="ctr">
            <a:normAutofit/>
          </a:bodyPr>
          <a:lstStyle/>
          <a:p>
            <a:pPr algn="ct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نشست علمی: گروه باستان </a:t>
            </a:r>
            <a:r>
              <a:rPr lang="fa-IR" sz="8000" b="1" dirty="0" err="1"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شناسی</a:t>
            </a:r>
            <a:r>
              <a:rPr lang="fa-IR" sz="80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  و تاریخ </a:t>
            </a:r>
            <a:endParaRPr lang="en-US" sz="80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1038494981"/>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62" y="1"/>
            <a:ext cx="5434884" cy="4662152"/>
          </a:xfrm>
        </p:spPr>
        <p:txBody>
          <a:bodyPr anchor="ctr">
            <a:normAutofit/>
          </a:bodyPr>
          <a:lstStyle/>
          <a:p>
            <a:pPr algn="ctr" rtl="1">
              <a:lnSpc>
                <a:spcPct val="150000"/>
              </a:lnSpc>
            </a:pPr>
            <a:r>
              <a:rPr lang="fa-IR"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«نشست علمی بررسی سپیده دم کشاورزی و دامپروری در زاگرس میانی»</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81803" y="283336"/>
            <a:ext cx="4173566" cy="6078828"/>
          </a:xfrm>
        </p:spPr>
      </p:pic>
      <p:sp>
        <p:nvSpPr>
          <p:cNvPr id="4" name="Text Placeholder 3"/>
          <p:cNvSpPr>
            <a:spLocks noGrp="1"/>
          </p:cNvSpPr>
          <p:nvPr>
            <p:ph type="body" sz="half" idx="2"/>
          </p:nvPr>
        </p:nvSpPr>
        <p:spPr>
          <a:xfrm>
            <a:off x="65206" y="3825025"/>
            <a:ext cx="5756856" cy="3571355"/>
          </a:xfrm>
        </p:spPr>
        <p:txBody>
          <a:bodyPr anchor="ctr">
            <a:normAutofit/>
          </a:bodyPr>
          <a:lstStyle/>
          <a:p>
            <a:pPr algn="ctr" rtl="1">
              <a:lnSpc>
                <a:spcPct val="150000"/>
              </a:lnSpc>
            </a:pPr>
            <a:r>
              <a:rPr lang="fa-IR"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(بر اساس شواهد نوین باستانشناسی در </a:t>
            </a: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کرمانشاه)</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3706687375"/>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10025010" cy="5868473"/>
          </a:xfrm>
        </p:spPr>
        <p:txBody>
          <a:bodyPr>
            <a:normAutofit fontScale="90000"/>
          </a:bodyPr>
          <a:lstStyle/>
          <a:p>
            <a:pPr algn="just" rtl="1"/>
            <a:r>
              <a:rPr lang="fa-IR" dirty="0" smtClean="0">
                <a:cs typeface="B Titr" panose="00000700000000000000" pitchFamily="2" charset="-78"/>
                <a:sym typeface="Wingdings" panose="05000000000000000000" pitchFamily="2" charset="2"/>
              </a:rPr>
              <a:t></a:t>
            </a:r>
            <a:r>
              <a:rPr lang="fa-IR" dirty="0" smtClean="0">
                <a:cs typeface="B Titr" panose="00000700000000000000" pitchFamily="2" charset="-78"/>
              </a:rPr>
              <a:t>این </a:t>
            </a:r>
            <a:r>
              <a:rPr lang="fa-IR" dirty="0">
                <a:cs typeface="B Titr" panose="00000700000000000000" pitchFamily="2" charset="-78"/>
              </a:rPr>
              <a:t>نشست توسط </a:t>
            </a:r>
            <a:r>
              <a:rPr lang="fa-IR" dirty="0" err="1">
                <a:cs typeface="B Titr" panose="00000700000000000000" pitchFamily="2" charset="-78"/>
              </a:rPr>
              <a:t>گروه‌های</a:t>
            </a:r>
            <a:r>
              <a:rPr lang="fa-IR" dirty="0">
                <a:cs typeface="B Titr" panose="00000700000000000000" pitchFamily="2" charset="-78"/>
              </a:rPr>
              <a:t> باستانشناسی و تاریخ دانشگاه رازی و با  حمایت انجمن ایرانی تاریخ استان کرمانشاه و مشارکت انجمن های دانشجویی </a:t>
            </a:r>
            <a:r>
              <a:rPr lang="fa-IR" dirty="0" err="1">
                <a:cs typeface="B Titr" panose="00000700000000000000" pitchFamily="2" charset="-78"/>
              </a:rPr>
              <a:t>رشته‌های</a:t>
            </a:r>
            <a:r>
              <a:rPr lang="fa-IR" dirty="0">
                <a:cs typeface="B Titr" panose="00000700000000000000" pitchFamily="2" charset="-78"/>
              </a:rPr>
              <a:t> تاریخ و باستانشناسی در دانشکده ادبیات و علوم انسانی دانشگاه رازی  در تاریخ 10/9/97 برگزار شد</a:t>
            </a:r>
            <a:r>
              <a:rPr lang="fa-IR" dirty="0" smtClean="0">
                <a:cs typeface="B Titr" panose="00000700000000000000" pitchFamily="2" charset="-78"/>
              </a:rPr>
              <a:t>.</a:t>
            </a:r>
            <a:br>
              <a:rPr lang="fa-IR" dirty="0" smtClean="0">
                <a:cs typeface="B Titr" panose="00000700000000000000" pitchFamily="2" charset="-78"/>
              </a:rPr>
            </a:br>
            <a:r>
              <a:rPr lang="fa-IR" dirty="0" smtClean="0">
                <a:cs typeface="B Titr" panose="00000700000000000000" pitchFamily="2" charset="-78"/>
              </a:rPr>
              <a:t/>
            </a:r>
            <a:br>
              <a:rPr lang="fa-IR" dirty="0" smtClean="0">
                <a:cs typeface="B Titr" panose="00000700000000000000" pitchFamily="2" charset="-78"/>
              </a:rPr>
            </a:br>
            <a:r>
              <a:rPr lang="fa-IR" dirty="0">
                <a:cs typeface="B Titr" panose="00000700000000000000" pitchFamily="2" charset="-78"/>
                <a:sym typeface="Wingdings" panose="05000000000000000000" pitchFamily="2" charset="2"/>
              </a:rPr>
              <a:t></a:t>
            </a:r>
            <a:r>
              <a:rPr lang="fa-IR" dirty="0" smtClean="0">
                <a:cs typeface="B Titr" panose="00000700000000000000" pitchFamily="2" charset="-78"/>
              </a:rPr>
              <a:t> </a:t>
            </a:r>
            <a:r>
              <a:rPr lang="fa-IR" dirty="0">
                <a:cs typeface="B Titr" panose="00000700000000000000" pitchFamily="2" charset="-78"/>
              </a:rPr>
              <a:t>در این نشست دکتر حجت دارابی ، دکتر سجاد </a:t>
            </a:r>
            <a:r>
              <a:rPr lang="fa-IR" dirty="0" err="1" smtClean="0">
                <a:cs typeface="B Titr" panose="00000700000000000000" pitchFamily="2" charset="-78"/>
              </a:rPr>
              <a:t>علی‌بیگی</a:t>
            </a:r>
            <a:r>
              <a:rPr lang="fa-IR" dirty="0" smtClean="0">
                <a:cs typeface="B Titr" panose="00000700000000000000" pitchFamily="2" charset="-78"/>
              </a:rPr>
              <a:t>، </a:t>
            </a:r>
            <a:r>
              <a:rPr lang="fa-IR" dirty="0">
                <a:cs typeface="B Titr" panose="00000700000000000000" pitchFamily="2" charset="-78"/>
              </a:rPr>
              <a:t>خانم دکتر خسروی از اساتید گروه باستانشناسی، دکتر روح الله بهرامی، دکتر مهدی </a:t>
            </a:r>
            <a:r>
              <a:rPr lang="fa-IR" dirty="0" err="1">
                <a:cs typeface="B Titr" panose="00000700000000000000" pitchFamily="2" charset="-78"/>
              </a:rPr>
              <a:t>عزتی</a:t>
            </a:r>
            <a:r>
              <a:rPr lang="fa-IR" dirty="0">
                <a:cs typeface="B Titr" panose="00000700000000000000" pitchFamily="2" charset="-78"/>
              </a:rPr>
              <a:t> و جمعی از اساتید گروه تاریخ، دکتر سامان حیدری گوران (محقق و همکار گروه باستانشناسی در دانشگاه </a:t>
            </a:r>
            <a:r>
              <a:rPr lang="fa-IR" dirty="0" err="1">
                <a:cs typeface="B Titr" panose="00000700000000000000" pitchFamily="2" charset="-78"/>
              </a:rPr>
              <a:t>کمبریج</a:t>
            </a:r>
            <a:r>
              <a:rPr lang="fa-IR" dirty="0">
                <a:cs typeface="B Titr" panose="00000700000000000000" pitchFamily="2" charset="-78"/>
              </a:rPr>
              <a:t> و کلن آلمان)، دکتر حسین علی </a:t>
            </a:r>
            <a:r>
              <a:rPr lang="fa-IR" dirty="0" err="1">
                <a:cs typeface="B Titr" panose="00000700000000000000" pitchFamily="2" charset="-78"/>
              </a:rPr>
              <a:t>بیگی</a:t>
            </a:r>
            <a:r>
              <a:rPr lang="fa-IR" dirty="0">
                <a:cs typeface="B Titr" panose="00000700000000000000" pitchFamily="2" charset="-78"/>
              </a:rPr>
              <a:t> و دانشجویان انجمن های علمی تاریخ و باستانشناسی شرکت </a:t>
            </a:r>
            <a:r>
              <a:rPr lang="fa-IR" dirty="0" smtClean="0">
                <a:cs typeface="B Titr" panose="00000700000000000000" pitchFamily="2" charset="-78"/>
              </a:rPr>
              <a:t>داشتند.</a:t>
            </a:r>
            <a:endParaRPr lang="en-US" dirty="0">
              <a:cs typeface="B Titr" panose="00000700000000000000" pitchFamily="2" charset="-78"/>
            </a:endParaRPr>
          </a:p>
        </p:txBody>
      </p:sp>
    </p:spTree>
    <p:extLst>
      <p:ext uri="{BB962C8B-B14F-4D97-AF65-F5344CB8AC3E}">
        <p14:creationId xmlns:p14="http://schemas.microsoft.com/office/powerpoint/2010/main" val="3158996237"/>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620" y="385132"/>
            <a:ext cx="9144000" cy="6093620"/>
          </a:xfrm>
          <a:prstGeom prst="rect">
            <a:avLst/>
          </a:prstGeom>
        </p:spPr>
      </p:pic>
    </p:spTree>
    <p:extLst>
      <p:ext uri="{BB962C8B-B14F-4D97-AF65-F5344CB8AC3E}">
        <p14:creationId xmlns:p14="http://schemas.microsoft.com/office/powerpoint/2010/main" val="1730365279"/>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66704" y="557092"/>
            <a:ext cx="4121240" cy="5494986"/>
          </a:xfrm>
        </p:spPr>
      </p:pic>
      <p:sp>
        <p:nvSpPr>
          <p:cNvPr id="4" name="Text Placeholder 3"/>
          <p:cNvSpPr>
            <a:spLocks noGrp="1"/>
          </p:cNvSpPr>
          <p:nvPr>
            <p:ph type="body" sz="half" idx="2"/>
          </p:nvPr>
        </p:nvSpPr>
        <p:spPr>
          <a:xfrm>
            <a:off x="489396" y="477461"/>
            <a:ext cx="4971245" cy="5781671"/>
          </a:xfrm>
        </p:spPr>
        <p:txBody>
          <a:bodyPr>
            <a:noAutofit/>
          </a:bodyPr>
          <a:lstStyle/>
          <a:p>
            <a:pPr algn="justLow" rtl="1">
              <a:lnSpc>
                <a:spcPct val="107000"/>
              </a:lnSpc>
              <a:spcAft>
                <a:spcPts val="800"/>
              </a:spcAft>
            </a:pPr>
            <a:r>
              <a:rPr lang="fa-IR" sz="3600" b="1" dirty="0" smtClean="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a:t>
            </a:r>
            <a:r>
              <a:rPr lang="ar-SA" sz="3600" b="1" dirty="0" smtClean="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دکتر </a:t>
            </a:r>
            <a:r>
              <a:rPr lang="ar-SA" sz="36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حجت دارابی گزارش علمی دربارۀ تحقیقات و اکتشافات پروژه باستانشناسی تیم مشترک باستانشناسان دانشگاه‎های رازی و کپنهاک دانمارک که در چند سایت در گنج دره و تپه آسیاب کرمانشاه انجام شده است، ارائه دادند</a:t>
            </a:r>
            <a:r>
              <a:rPr lang="ar-SA" sz="3600" b="1" dirty="0" smtClean="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a:t>
            </a:r>
            <a:r>
              <a:rPr lang="fa-IR" sz="36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a:t>
            </a:r>
            <a:endParaRPr lang="en-US" sz="36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85086923"/>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8490" y="540914"/>
            <a:ext cx="8950817" cy="58985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Low" rtl="1">
              <a:lnSpc>
                <a:spcPct val="150000"/>
              </a:lnSpc>
              <a:spcBef>
                <a:spcPts val="1000"/>
              </a:spcBef>
              <a:spcAft>
                <a:spcPts val="800"/>
              </a:spcAft>
              <a:buClr>
                <a:srgbClr val="F496CB">
                  <a:lumMod val="75000"/>
                </a:srgbClr>
              </a:buClr>
              <a:buSzPct val="80000"/>
            </a:pP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دکتر حجت دارابی به بررسی پیشینه مطالعات صورت گرفته در باره آغاز دوره ی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نوسنگی</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و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چگونکی</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شکل گیری انقلاب کشاورزی و دامپروری در زمینه ی استقرار انسان و اهلی کردن حیوانات و وقوع انقلاب یکجا نشینی سخن گفتند. ایشان سیر مطالعات و اکتشافات باستانشناسی در زاگرس میانه و پیشینه این مطالعات و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دست‌آورد</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کاوش‌های</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تیم‌های</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باستانشناسی ایرانی- امریکایی، انگلیسی و دانمارکی  و... را از نظر سایت ها ،مناطق و </a:t>
            </a:r>
            <a:r>
              <a:rPr lang="fa-IR" sz="24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ترانشه‌های</a:t>
            </a:r>
            <a:r>
              <a:rPr lang="fa-IR" sz="24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مورد پژوهش مورد بحث و بررسی قرار داده و سپس به اقدامات اخیر و نتیجه کاوش های نوین که به همت تیم باستانشناسی دانشگاه رازی و دانشگاه کپنهاک دانمارک در تپه آسیاب و گنج دره صورت گرفته اشاره کرد.</a:t>
            </a:r>
            <a:endParaRPr lang="fa-IR" sz="2400" b="1" dirty="0" smtClean="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endParaRPr>
          </a:p>
          <a:p>
            <a:pPr algn="ctr" rtl="1">
              <a:spcBef>
                <a:spcPts val="1000"/>
              </a:spcBef>
              <a:spcAft>
                <a:spcPts val="800"/>
              </a:spcAft>
              <a:buClr>
                <a:srgbClr val="F496CB">
                  <a:lumMod val="75000"/>
                </a:srgbClr>
              </a:buClr>
              <a:buSzPct val="80000"/>
            </a:pPr>
            <a:endParaRPr lang="en-US" sz="3600" b="1" spc="50" dirty="0">
              <a:ln w="9525" cmpd="sng">
                <a:solidFill>
                  <a:srgbClr val="F496CB"/>
                </a:solidFill>
                <a:prstDash val="solid"/>
              </a:ln>
              <a:solidFill>
                <a:srgbClr val="70AD47">
                  <a:tint val="1000"/>
                </a:srgbClr>
              </a:solidFill>
              <a:effectLst>
                <a:glow rad="38100">
                  <a:srgbClr val="F496CB">
                    <a:alpha val="40000"/>
                  </a:srgbClr>
                </a:glow>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4397544"/>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640" y="1159100"/>
            <a:ext cx="8950817" cy="54735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rtl="1">
              <a:spcBef>
                <a:spcPts val="1000"/>
              </a:spcBef>
              <a:spcAft>
                <a:spcPts val="800"/>
              </a:spcAft>
              <a:buClr>
                <a:srgbClr val="F496CB">
                  <a:lumMod val="75000"/>
                </a:srgbClr>
              </a:buClr>
              <a:buSzPct val="80000"/>
            </a:pPr>
            <a:r>
              <a:rPr lang="fa-IR"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دکتر حجت دارابی </a:t>
            </a:r>
            <a:r>
              <a:rPr lang="fa-IR" sz="20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معنقدند</a:t>
            </a:r>
            <a:r>
              <a:rPr lang="fa-IR"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در  </a:t>
            </a:r>
            <a:r>
              <a:rPr lang="fa-IR" sz="2000" b="1"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کاوش‌های</a:t>
            </a:r>
            <a:r>
              <a:rPr lang="fa-IR"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اخیر در سایت ها و نقاط مذکور به تحلیل ها و نتایج جدیدی انجامیده است که شامل موارد زیر است: </a:t>
            </a:r>
            <a:endParaRPr lang="fa-IR" sz="2000" b="1" dirty="0" smtClean="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endParaRPr>
          </a:p>
          <a:p>
            <a:pPr marL="342900" lvl="0" indent="-342900" algn="justLow" rtl="1">
              <a:lnSpc>
                <a:spcPct val="107000"/>
              </a:lnSpc>
              <a:spcAft>
                <a:spcPts val="0"/>
              </a:spcAft>
              <a:buFont typeface="Wingdings" panose="05000000000000000000" pitchFamily="2" charset="2"/>
              <a:buChar char=""/>
            </a:pPr>
            <a:r>
              <a:rPr lang="ar-SA"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وجود بناهای خشتی و سازه های اولیه حاکی از استقرار انسان در زاگرس میانی است در دوره ی متقدم و نزدیک به عصر انقلاب نوسنگی است</a:t>
            </a:r>
            <a:r>
              <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a:t>
            </a:r>
            <a:endPar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Low" rtl="1">
              <a:lnSpc>
                <a:spcPct val="107000"/>
              </a:lnSpc>
              <a:spcAft>
                <a:spcPts val="0"/>
              </a:spcAft>
              <a:buFont typeface="Wingdings" panose="05000000000000000000" pitchFamily="2" charset="2"/>
              <a:buChar char=""/>
            </a:pPr>
            <a:r>
              <a:rPr lang="ar-SA"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وجود بقایای سوختی و ذخیره های غذایی </a:t>
            </a:r>
            <a:endPar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Low" rtl="1">
              <a:lnSpc>
                <a:spcPct val="107000"/>
              </a:lnSpc>
              <a:spcAft>
                <a:spcPts val="0"/>
              </a:spcAft>
              <a:buFont typeface="Wingdings" panose="05000000000000000000" pitchFamily="2" charset="2"/>
              <a:buChar char=""/>
            </a:pPr>
            <a:r>
              <a:rPr lang="ar-SA"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کاوش دانه های گیاهی اهلی شده </a:t>
            </a:r>
            <a:endPar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Low" rtl="1">
              <a:lnSpc>
                <a:spcPct val="107000"/>
              </a:lnSpc>
              <a:spcAft>
                <a:spcPts val="0"/>
              </a:spcAft>
              <a:buFont typeface="Wingdings" panose="05000000000000000000" pitchFamily="2" charset="2"/>
              <a:buChar char=""/>
            </a:pPr>
            <a:r>
              <a:rPr lang="ar-SA"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بقایای جانوری و فضولات حیوانات اهلی شده در کنار زیستگاههای انسانی بدست آمده</a:t>
            </a:r>
            <a:r>
              <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 .</a:t>
            </a:r>
            <a:endPar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Low" rtl="1">
              <a:lnSpc>
                <a:spcPct val="107000"/>
              </a:lnSpc>
              <a:spcAft>
                <a:spcPts val="0"/>
              </a:spcAft>
              <a:buFont typeface="Wingdings" panose="05000000000000000000" pitchFamily="2" charset="2"/>
              <a:buChar char=""/>
            </a:pPr>
            <a:r>
              <a:rPr lang="ar-SA"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کشف برخی پیکرک ها حیوانی از جمله بز </a:t>
            </a:r>
            <a:endPar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Low" rtl="1">
              <a:lnSpc>
                <a:spcPct val="107000"/>
              </a:lnSpc>
              <a:spcAft>
                <a:spcPts val="0"/>
              </a:spcAft>
              <a:buFont typeface="Wingdings" panose="05000000000000000000" pitchFamily="2" charset="2"/>
              <a:buChar char=""/>
            </a:pPr>
            <a:r>
              <a:rPr lang="ar-SA"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وجود ابزار های برش سنگی و سایر ابزار های مانند هاون سنگی و</a:t>
            </a:r>
            <a:r>
              <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a:t>
            </a:r>
            <a:endPar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a:p>
            <a:pPr marL="342900" lvl="0" indent="-342900" algn="justLow" rtl="1">
              <a:lnSpc>
                <a:spcPct val="107000"/>
              </a:lnSpc>
              <a:spcAft>
                <a:spcPts val="0"/>
              </a:spcAft>
              <a:buFont typeface="Wingdings" panose="05000000000000000000" pitchFamily="2" charset="2"/>
              <a:buChar char=""/>
            </a:pPr>
            <a:r>
              <a:rPr lang="ar-SA"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B Titr" panose="00000700000000000000" pitchFamily="2" charset="-78"/>
              </a:rPr>
              <a:t>تایخ گذاری کربن 14 نشان بین هشت هزار تا ده هزار سال نشان دهنده قدمت تغییرات مهمی در زندگی انسان در این دوره است که به نحوی تغییر سبک زندگی و حیات بشر را از زندگی شکار گرایانه و کوچی به حیات روستانشینی و کشاورزی را نشان می دهد و نشان دهنده وقوع نشانه های انقلاب نوسنگی در کرمانشاه و زاگرس مرکزی است.</a:t>
            </a:r>
            <a:endPar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a:p>
            <a:pPr algn="just" rtl="1">
              <a:spcBef>
                <a:spcPts val="1000"/>
              </a:spcBef>
              <a:spcAft>
                <a:spcPts val="800"/>
              </a:spcAft>
              <a:buClr>
                <a:srgbClr val="F496CB">
                  <a:lumMod val="75000"/>
                </a:srgbClr>
              </a:buClr>
              <a:buSzPct val="80000"/>
            </a:pPr>
            <a:endParaRPr lang="en-US" sz="20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3433776"/>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6078538" y="1293214"/>
            <a:ext cx="3195637" cy="3969947"/>
          </a:xfrm>
          <a:prstGeom prst="rect">
            <a:avLst/>
          </a:prstGeom>
        </p:spPr>
      </p:pic>
      <p:sp>
        <p:nvSpPr>
          <p:cNvPr id="4" name="Text Placeholder 3"/>
          <p:cNvSpPr>
            <a:spLocks noGrp="1"/>
          </p:cNvSpPr>
          <p:nvPr>
            <p:ph type="body" sz="half" idx="2"/>
          </p:nvPr>
        </p:nvSpPr>
        <p:spPr>
          <a:xfrm>
            <a:off x="373487" y="514925"/>
            <a:ext cx="5344733" cy="5526436"/>
          </a:xfrm>
        </p:spPr>
        <p:txBody>
          <a:bodyPr>
            <a:normAutofit/>
          </a:bodyPr>
          <a:lstStyle/>
          <a:p>
            <a:pPr algn="just" rtl="1"/>
            <a:r>
              <a:rPr lang="fa-IR" sz="3200" b="1" dirty="0">
                <a:ln w="22225">
                  <a:solidFill>
                    <a:schemeClr val="accent2"/>
                  </a:solidFill>
                  <a:prstDash val="solid"/>
                </a:ln>
                <a:solidFill>
                  <a:schemeClr val="accent2">
                    <a:lumMod val="40000"/>
                    <a:lumOff val="60000"/>
                  </a:schemeClr>
                </a:solidFill>
                <a:cs typeface="B Titr" panose="00000700000000000000" pitchFamily="2" charset="-78"/>
              </a:rPr>
              <a:t>دکتر روح الله </a:t>
            </a:r>
            <a:r>
              <a:rPr lang="fa-IR" sz="3200" b="1" dirty="0" smtClean="0">
                <a:ln w="22225">
                  <a:solidFill>
                    <a:schemeClr val="accent2"/>
                  </a:solidFill>
                  <a:prstDash val="solid"/>
                </a:ln>
                <a:solidFill>
                  <a:schemeClr val="accent2">
                    <a:lumMod val="40000"/>
                    <a:lumOff val="60000"/>
                  </a:schemeClr>
                </a:solidFill>
                <a:cs typeface="B Titr" panose="00000700000000000000" pitchFamily="2" charset="-78"/>
              </a:rPr>
              <a:t>بهرامی </a:t>
            </a:r>
            <a:r>
              <a:rPr lang="fa-IR" sz="3200" b="1" dirty="0">
                <a:ln w="22225">
                  <a:solidFill>
                    <a:schemeClr val="accent2"/>
                  </a:solidFill>
                  <a:prstDash val="solid"/>
                </a:ln>
                <a:solidFill>
                  <a:schemeClr val="accent2">
                    <a:lumMod val="40000"/>
                    <a:lumOff val="60000"/>
                  </a:schemeClr>
                </a:solidFill>
                <a:cs typeface="B Titr" panose="00000700000000000000" pitchFamily="2" charset="-78"/>
              </a:rPr>
              <a:t>در مورد ضرورت </a:t>
            </a:r>
            <a:r>
              <a:rPr lang="fa-IR" sz="3200" b="1" dirty="0" err="1">
                <a:ln w="22225">
                  <a:solidFill>
                    <a:schemeClr val="accent2"/>
                  </a:solidFill>
                  <a:prstDash val="solid"/>
                </a:ln>
                <a:solidFill>
                  <a:schemeClr val="accent2">
                    <a:lumMod val="40000"/>
                    <a:lumOff val="60000"/>
                  </a:schemeClr>
                </a:solidFill>
                <a:cs typeface="B Titr" panose="00000700000000000000" pitchFamily="2" charset="-78"/>
              </a:rPr>
              <a:t>همگرایی</a:t>
            </a:r>
            <a:r>
              <a:rPr lang="fa-IR" sz="3200" b="1" dirty="0">
                <a:ln w="22225">
                  <a:solidFill>
                    <a:schemeClr val="accent2"/>
                  </a:solidFill>
                  <a:prstDash val="solid"/>
                </a:ln>
                <a:solidFill>
                  <a:schemeClr val="accent2">
                    <a:lumMod val="40000"/>
                    <a:lumOff val="60000"/>
                  </a:schemeClr>
                </a:solidFill>
                <a:cs typeface="B Titr" panose="00000700000000000000" pitchFamily="2" charset="-78"/>
              </a:rPr>
              <a:t> و مطالعات میان رشته ای بین دو دانش تاریخ و باستانشناسی و همکاری این دو رشته تأکید کردند و دانش باستانشناسی را در زمینۀ باستانشناسی تاریخی و باستانشناسی </a:t>
            </a:r>
            <a:r>
              <a:rPr lang="fa-IR" sz="3200" b="1" dirty="0" err="1" smtClean="0">
                <a:ln w="22225">
                  <a:solidFill>
                    <a:schemeClr val="accent2"/>
                  </a:solidFill>
                  <a:prstDash val="solid"/>
                </a:ln>
                <a:solidFill>
                  <a:schemeClr val="accent2">
                    <a:lumMod val="40000"/>
                    <a:lumOff val="60000"/>
                  </a:schemeClr>
                </a:solidFill>
                <a:cs typeface="B Titr" panose="00000700000000000000" pitchFamily="2" charset="-78"/>
              </a:rPr>
              <a:t>پیشـاتاریخ</a:t>
            </a:r>
            <a:r>
              <a:rPr lang="fa-IR" sz="3200" b="1" dirty="0" smtClean="0">
                <a:ln w="22225">
                  <a:solidFill>
                    <a:schemeClr val="accent2"/>
                  </a:solidFill>
                  <a:prstDash val="solid"/>
                </a:ln>
                <a:solidFill>
                  <a:schemeClr val="accent2">
                    <a:lumMod val="40000"/>
                    <a:lumOff val="60000"/>
                  </a:schemeClr>
                </a:solidFill>
                <a:cs typeface="B Titr" panose="00000700000000000000" pitchFamily="2" charset="-78"/>
              </a:rPr>
              <a:t> </a:t>
            </a:r>
            <a:r>
              <a:rPr lang="fa-IR" sz="3200" b="1" dirty="0">
                <a:ln w="22225">
                  <a:solidFill>
                    <a:schemeClr val="accent2"/>
                  </a:solidFill>
                  <a:prstDash val="solid"/>
                </a:ln>
                <a:solidFill>
                  <a:schemeClr val="accent2">
                    <a:lumMod val="40000"/>
                    <a:lumOff val="60000"/>
                  </a:schemeClr>
                </a:solidFill>
                <a:cs typeface="B Titr" panose="00000700000000000000" pitchFamily="2" charset="-78"/>
              </a:rPr>
              <a:t>دارای ظرفیت های بزرگی برای مورخان و اهل تاریخ به عنوان یک دانش همکار و ارزشمند در فهم و درک تحولات حیات بشری دانستند .</a:t>
            </a:r>
          </a:p>
          <a:p>
            <a:endParaRPr lang="en-US" dirty="0"/>
          </a:p>
        </p:txBody>
      </p:sp>
    </p:spTree>
    <p:extLst>
      <p:ext uri="{BB962C8B-B14F-4D97-AF65-F5344CB8AC3E}">
        <p14:creationId xmlns:p14="http://schemas.microsoft.com/office/powerpoint/2010/main" val="3892143986"/>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38896"/>
          </a:xfrm>
        </p:spPr>
        <p:txBody>
          <a:bodyPr>
            <a:noAutofit/>
          </a:bodyPr>
          <a:lstStyle/>
          <a:p>
            <a:pPr algn="just" rtl="1"/>
            <a:r>
              <a:rPr lang="fa-IR" sz="2400" b="1" dirty="0">
                <a:ln w="22225">
                  <a:solidFill>
                    <a:schemeClr val="accent2"/>
                  </a:solidFill>
                  <a:prstDash val="solid"/>
                </a:ln>
                <a:solidFill>
                  <a:schemeClr val="accent2">
                    <a:lumMod val="40000"/>
                    <a:lumOff val="60000"/>
                  </a:schemeClr>
                </a:solidFill>
                <a:cs typeface="B Titr" panose="00000700000000000000" pitchFamily="2" charset="-78"/>
              </a:rPr>
              <a:t>در </a:t>
            </a:r>
            <a:r>
              <a:rPr lang="fa-IR" sz="2400" b="1" dirty="0" smtClean="0">
                <a:ln w="22225">
                  <a:solidFill>
                    <a:schemeClr val="accent2"/>
                  </a:solidFill>
                  <a:prstDash val="solid"/>
                </a:ln>
                <a:solidFill>
                  <a:schemeClr val="accent2">
                    <a:lumMod val="40000"/>
                    <a:lumOff val="60000"/>
                  </a:schemeClr>
                </a:solidFill>
                <a:cs typeface="B Titr" panose="00000700000000000000" pitchFamily="2" charset="-78"/>
              </a:rPr>
              <a:t>پایان </a:t>
            </a:r>
            <a:r>
              <a:rPr lang="fa-IR" sz="2400" b="1" dirty="0">
                <a:ln w="22225">
                  <a:solidFill>
                    <a:schemeClr val="accent2"/>
                  </a:solidFill>
                  <a:prstDash val="solid"/>
                </a:ln>
                <a:solidFill>
                  <a:schemeClr val="accent2">
                    <a:lumMod val="40000"/>
                    <a:lumOff val="60000"/>
                  </a:schemeClr>
                </a:solidFill>
                <a:cs typeface="B Titr" panose="00000700000000000000" pitchFamily="2" charset="-78"/>
              </a:rPr>
              <a:t>این نشست دکتر سامان حیدری گوران به توضیح در باب شواهد نوینی در باب کشف بقایای از انسان </a:t>
            </a:r>
            <a:r>
              <a:rPr lang="fa-IR" sz="2400" b="1" dirty="0" err="1">
                <a:ln w="22225">
                  <a:solidFill>
                    <a:schemeClr val="accent2"/>
                  </a:solidFill>
                  <a:prstDash val="solid"/>
                </a:ln>
                <a:solidFill>
                  <a:schemeClr val="accent2">
                    <a:lumMod val="40000"/>
                    <a:lumOff val="60000"/>
                  </a:schemeClr>
                </a:solidFill>
                <a:cs typeface="B Titr" panose="00000700000000000000" pitchFamily="2" charset="-78"/>
              </a:rPr>
              <a:t>نئاندر</a:t>
            </a:r>
            <a:r>
              <a:rPr lang="fa-IR" sz="2400" b="1" dirty="0">
                <a:ln w="22225">
                  <a:solidFill>
                    <a:schemeClr val="accent2"/>
                  </a:solidFill>
                  <a:prstDash val="solid"/>
                </a:ln>
                <a:solidFill>
                  <a:schemeClr val="accent2">
                    <a:lumMod val="40000"/>
                    <a:lumOff val="60000"/>
                  </a:schemeClr>
                </a:solidFill>
                <a:cs typeface="B Titr" panose="00000700000000000000" pitchFamily="2" charset="-78"/>
              </a:rPr>
              <a:t> </a:t>
            </a:r>
            <a:r>
              <a:rPr lang="fa-IR" sz="2400" b="1" dirty="0" err="1">
                <a:ln w="22225">
                  <a:solidFill>
                    <a:schemeClr val="accent2"/>
                  </a:solidFill>
                  <a:prstDash val="solid"/>
                </a:ln>
                <a:solidFill>
                  <a:schemeClr val="accent2">
                    <a:lumMod val="40000"/>
                    <a:lumOff val="60000"/>
                  </a:schemeClr>
                </a:solidFill>
                <a:cs typeface="B Titr" panose="00000700000000000000" pitchFamily="2" charset="-78"/>
              </a:rPr>
              <a:t>تال</a:t>
            </a:r>
            <a:r>
              <a:rPr lang="fa-IR" sz="2400" b="1" dirty="0">
                <a:ln w="22225">
                  <a:solidFill>
                    <a:schemeClr val="accent2"/>
                  </a:solidFill>
                  <a:prstDash val="solid"/>
                </a:ln>
                <a:solidFill>
                  <a:schemeClr val="accent2">
                    <a:lumMod val="40000"/>
                    <a:lumOff val="60000"/>
                  </a:schemeClr>
                </a:solidFill>
                <a:cs typeface="B Titr" panose="00000700000000000000" pitchFamily="2" charset="-78"/>
              </a:rPr>
              <a:t> در کرمانشاه پرداخت و اهمیت این بررسی را در باب قدمت حیات انسان در زاگرس را مطرح ساختند </a:t>
            </a:r>
            <a:endParaRPr lang="en-US" sz="2400" b="1" dirty="0">
              <a:ln w="22225">
                <a:solidFill>
                  <a:schemeClr val="accent2"/>
                </a:solidFill>
                <a:prstDash val="solid"/>
              </a:ln>
              <a:solidFill>
                <a:schemeClr val="accent2">
                  <a:lumMod val="40000"/>
                  <a:lumOff val="60000"/>
                </a:schemeClr>
              </a:solidFill>
              <a:cs typeface="B Titr" panose="00000700000000000000" pitchFamily="2" charset="-78"/>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2" y="2532658"/>
            <a:ext cx="4572000" cy="3428999"/>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91801" y="2532657"/>
            <a:ext cx="4572000" cy="3428999"/>
          </a:xfrm>
        </p:spPr>
      </p:pic>
    </p:spTree>
    <p:extLst>
      <p:ext uri="{BB962C8B-B14F-4D97-AF65-F5344CB8AC3E}">
        <p14:creationId xmlns:p14="http://schemas.microsoft.com/office/powerpoint/2010/main" val="2868250908"/>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99245"/>
            <a:ext cx="8596668" cy="5486400"/>
          </a:xfrm>
        </p:spPr>
        <p:txBody>
          <a:bodyPr anchor="ctr">
            <a:noAutofit/>
          </a:bodyPr>
          <a:lstStyle/>
          <a:p>
            <a:pPr algn="ctr">
              <a:lnSpc>
                <a:spcPct val="200000"/>
              </a:lnSpc>
            </a:pPr>
            <a:r>
              <a:rPr lang="fa-IR" sz="66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پژوهش دانشکده ادبیات و علوم انسانی </a:t>
            </a:r>
            <a:br>
              <a:rPr lang="fa-IR" sz="66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br>
            <a:r>
              <a:rPr lang="fa-IR" sz="66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پاییز </a:t>
            </a:r>
            <a:r>
              <a:rPr lang="fa-IR" sz="5400" b="1" dirty="0" smtClean="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rPr>
              <a:t>1397</a:t>
            </a:r>
            <a:endParaRPr lang="en-US" sz="5400" b="1" dirty="0">
              <a:ln w="22225">
                <a:solidFill>
                  <a:schemeClr val="accent2"/>
                </a:solidFill>
                <a:prstDash val="solid"/>
              </a:ln>
              <a:solidFill>
                <a:schemeClr val="accent2">
                  <a:lumMod val="40000"/>
                  <a:lumOff val="60000"/>
                </a:schemeClr>
              </a:solidFill>
              <a:latin typeface="IranNastaliq" panose="02020505000000020003" pitchFamily="18" charset="0"/>
              <a:cs typeface="IranNastaliq" panose="02020505000000020003" pitchFamily="18" charset="0"/>
            </a:endParaRPr>
          </a:p>
        </p:txBody>
      </p:sp>
    </p:spTree>
    <p:extLst>
      <p:ext uri="{BB962C8B-B14F-4D97-AF65-F5344CB8AC3E}">
        <p14:creationId xmlns:p14="http://schemas.microsoft.com/office/powerpoint/2010/main" val="2467775431"/>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250</TotalTime>
  <Words>1495</Words>
  <Application>Microsoft Office PowerPoint</Application>
  <PresentationFormat>Widescreen</PresentationFormat>
  <Paragraphs>48</Paragraphs>
  <Slides>38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Arial</vt:lpstr>
      <vt:lpstr>B Lotus</vt:lpstr>
      <vt:lpstr>B Titr</vt:lpstr>
      <vt:lpstr>B Zar</vt:lpstr>
      <vt:lpstr>Calibri</vt:lpstr>
      <vt:lpstr>IranNastaliq</vt:lpstr>
      <vt:lpstr>Trebuchet MS</vt:lpstr>
      <vt:lpstr>Wingdings</vt:lpstr>
      <vt:lpstr>Wingdings 3</vt:lpstr>
      <vt:lpstr>Facet</vt:lpstr>
      <vt:lpstr>دانشکده ادبیات و علوم انسانی</vt:lpstr>
      <vt:lpstr>اکتشافات، کارگاه‌ها و سخنرانی ها</vt:lpstr>
      <vt:lpstr>اکتشافات: گروه باستان  شناسی و تاریخ</vt:lpstr>
      <vt:lpstr>کاوش‌های باستان‌شناسی دانشگاه رازی و دانشگاه کپنهاگ در تپه گنج‌دره کرمانشاه</vt:lpstr>
      <vt:lpstr>« دکتر حجت دارابی»  «هیأت علمی گروه باستان‌شناسی»</vt:lpstr>
      <vt:lpstr>PowerPoint Presentation</vt:lpstr>
      <vt:lpstr>تصاویری از محل و  مراحل اکتشاف</vt:lpstr>
      <vt:lpstr>تصاویری از محل و  مراحل اکتشاف</vt:lpstr>
      <vt:lpstr>تصاویری از محل و  مراحل اکتشاف</vt:lpstr>
      <vt:lpstr>تصاویری از محل و  مراحل اکتشاف</vt:lpstr>
      <vt:lpstr>تصاویری از پیکرک ها و ادوات سنگی یافت شده</vt:lpstr>
      <vt:lpstr>تصاویری از پیکرک ها و ادوات سنگی یافت شده</vt:lpstr>
      <vt:lpstr>تصاویری از پیکرک ها و ادوات سنگی یافت شده</vt:lpstr>
      <vt:lpstr>برگزاری کارگاه: گروه باستان شناسی  و تاریخ </vt:lpstr>
      <vt:lpstr>کارگاه نقد متون ویژه اساتید رشته های علوم انسانی و اجتماعی و نشست علمی کرمانشاه شناسی</vt:lpstr>
      <vt:lpstr>« دکتر روح الله بهرامی »</vt:lpstr>
      <vt:lpstr>کارگاه نقد متون ویژه اساتید رشته های علوم انسانی و اجتماعی و نشست علمی کرمانشاه شناسی باهمکاری شورای بررسی متون و کتب علوم انسانی و انجمن ایرانی تاریخ استان کرمانشاه در دانشکده ادبیات دانشگاه رازی کرمانشاه در دو نوبت صبح و ظهر برگزار شد. آقای پروفسور شهرام یوسفی فر از اساتید پژوهشگاه علوم انسانی و مطالعات فرهنگی " به عنوان مدرس کارگاه نقد بحث را آغاز نمودند. ایشان در ابتدا به بیان معانی نقد و اهمیت آن در جامعه خصوصا در حوزه علوم انسانی و اجتماعی پرداختند و در ادامه شیوه های مختلف نقد و انواع نقد و چالش های پیش رو در نقد متون علوم انسانی و اجتماعی را در دو جلسه بررسی کردند. در جلسه سوم کار گاه اختصاص به پرسش و پاسخی به سوالات شرکت کنندگانداشت و اساتید به بیان نقطه نظرات خویش در باب نقد و جایگاه آن در جامعه علمی پرداخته و مدرس کارگاه نیز پاسخ به سوالات پاسخ گفتند و به لزوم برگزاری این کارگاه ها تاکید کردند  .  </vt:lpstr>
      <vt:lpstr>قسمت دوم برنامه: با نشست علمی کرمانشاه شناسی در ساعت 14_16 آغاز شد که بعد از سخنان "آقای دکتر مهدی عزتی" درباره جغرافیای کرمانشاه ابتدا "آقای دکتر جمال موسوی عضو هیئت علمی دانشگاه تهران سخنرانی در باره قرمیسین یا کرمانشاه در متون جغرافیایی ارائه دادند و سپس " آقای دکتر سید ابوالفضل رضوی فر عضو هیئت علمی دانشگاه خوارزمی به بررسی انگاره ایرانی گری در تاریخنگاری ابوحنیفه دینوری پرداختند. در ادامه برنامه نشست نقد و بررسی کتاب زندگی نامه بزرگان کرمانشاه شناسی اثر "استاد فرشید یوسفی" با حضور ایشان، اعضای هیت علمی ،برخی از بزرگان کرمانشاه از جمله استاد هرمز بیگلری و جمعی از دانشجویان برگزار شد. در این نشست " آقای دکتر سجاد دادفر" و "آقای دکتر نظام علی دهنوی" به بررسی و نقد این اثر ارزشمند پرداختند که مورد تحسین حضار قرار گرفت. در خاتمه نیز با اهدا لوح های تقدیر از سخنرانان قدر دانی شد.</vt:lpstr>
      <vt:lpstr>تصاویری از این  برنامه</vt:lpstr>
      <vt:lpstr>تصاویری از این  برنامه</vt:lpstr>
      <vt:lpstr>تصاویری از این  برنامه</vt:lpstr>
      <vt:lpstr>تصاویری از این  برنامه</vt:lpstr>
      <vt:lpstr>سخنرانی ها: گروه باستان‌ شناسی و تاریخ</vt:lpstr>
      <vt:lpstr>«پیشرفت هایی در خوانش متون عیلامی خطی»</vt:lpstr>
      <vt:lpstr>«دکتر سجاد علی‌ بیگی»</vt:lpstr>
      <vt:lpstr>این سخنرانی توسط گروه باستان شناسی و تاریخ دانشگاه رازی با همکاری انجمن ایرانی تاریخ شعبه کرمانشاه یکشنبه نهم اردیبهشت ۹۷ ساغت ۱۵ در سالن صمعی و بصری دانشکده ادبیات وعلم انسانی دانشگاه رازی با سخنرانی دکتر ”فرانسوا دوسه ” دانش آموخته دانشگاه سوربن و استاد خارجی دانشگاه تهران برگزار شد. در این نشست دکتر فرانسوا دوسه ضمن معرفی چندین نظام  نگارشی و خطی در دوران ما قبل آریایی در ایران و بین النهرین و جغرافیا و گستره فعالیت این نظام های خطی و ویژگی های آوایی و نشانه شناسی آنان ،به  فرآیند چگونگی ظهور و شکل گیری متون عیلامی خطی اشاره کرده و تلاش هایی را که در طول یک دهه در زمینه معرفی و مطالعه ی تعداد 34 مورد  کتیبه های عیلامی خطی انجام داده را به اختصار تشریح نمود . ایشان مجموعه ی پیشرفت های مطالعاتی خود را که در خوانش نشانه های این گونه نگارش و  کتیبه های عیلامی خطی بدست آمده ه را  ارائه داده و دست آوردهای خود  را  در زمینه شناسایی تعدادی از نشانه های جدید آوایی این متون خطی را در مقایسه با سایر کتیبه ها و نوشته ها ی موجود معرفی وتشریح کرد. در پایان این نشست اساتید و دانشجویان به طرح  سئوالات مورد نظر خود پرداختند .</vt:lpstr>
      <vt:lpstr>تصاویر مربوط به این سخنرانی</vt:lpstr>
      <vt:lpstr>تصاویر مربوط به این سخنرانی</vt:lpstr>
      <vt:lpstr>نشست علمی: گروه باستان شناسی  و تاریخ </vt:lpstr>
      <vt:lpstr>«نشست علمی بررسی سپیده دم کشاورزی و دامپروری در زاگرس میانی»</vt:lpstr>
      <vt:lpstr>این نشست توسط گروه‌های باستانشناسی و تاریخ دانشگاه رازی و با  حمایت انجمن ایرانی تاریخ استان کرمانشاه و مشارکت انجمن های دانشجویی رشته‌های تاریخ و باستانشناسی در دانشکده ادبیات و علوم انسانی دانشگاه رازی  در تاریخ 10/9/97 برگزار شد.   در این نشست دکتر حجت دارابی ، دکتر سجاد علی‌بیگی، خانم دکتر خسروی از اساتید گروه باستانشناسی، دکتر روح الله بهرامی، دکتر مهدی عزتی و جمعی از اساتید گروه تاریخ، دکتر سامان حیدری گوران (محقق و همکار گروه باستانشناسی در دانشگاه کمبریج و کلن آلمان)، دکتر حسین علی بیگی و دانشجویان انجمن های علمی تاریخ و باستانشناسی شرکت داشتند.</vt:lpstr>
      <vt:lpstr>PowerPoint Presentation</vt:lpstr>
      <vt:lpstr>PowerPoint Presentation</vt:lpstr>
      <vt:lpstr>PowerPoint Presentation</vt:lpstr>
      <vt:lpstr>PowerPoint Presentation</vt:lpstr>
      <vt:lpstr>PowerPoint Presentation</vt:lpstr>
      <vt:lpstr>در پایان این نشست دکتر سامان حیدری گوران به توضیح در باب شواهد نوینی در باب کشف بقایای از انسان نئاندر تال در کرمانشاه پرداخت و اهمیت این بررسی را در باب قدمت حیات انسان در زاگرس را مطرح ساختند </vt:lpstr>
      <vt:lpstr>پژوهش دانشکده ادبیات و علوم انسانی  پاییز 1397</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دانشکده ادبیات و علوم انسانی</dc:title>
  <dc:creator>D!akov RePack</dc:creator>
  <cp:lastModifiedBy>leila</cp:lastModifiedBy>
  <cp:revision>27</cp:revision>
  <dcterms:created xsi:type="dcterms:W3CDTF">2018-11-17T06:03:25Z</dcterms:created>
  <dcterms:modified xsi:type="dcterms:W3CDTF">2018-12-23T17:33:12Z</dcterms:modified>
</cp:coreProperties>
</file>