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12"/>
  </p:notesMasterIdLst>
  <p:sldIdLst>
    <p:sldId id="256" r:id="rId2"/>
    <p:sldId id="257" r:id="rId3"/>
    <p:sldId id="258" r:id="rId4"/>
    <p:sldId id="278" r:id="rId5"/>
    <p:sldId id="279" r:id="rId6"/>
    <p:sldId id="280" r:id="rId7"/>
    <p:sldId id="281" r:id="rId8"/>
    <p:sldId id="282" r:id="rId9"/>
    <p:sldId id="283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57BF1CD-CAEF-4AE8-B631-C116A7946B7F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4BE270-CAEE-4FC0-86A1-51E88B2714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759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7459-9E4B-4D69-9835-239FFE7A56F9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F269-B9C1-40E4-888D-D0783F8D4B6C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B5E8-F09E-488D-9A39-DD69EBB52163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92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C325-A81E-44C9-A52C-3988DB227597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4969-6C0F-40BA-BBCB-83155E3689FE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5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277F-77C3-417F-B957-539129EB1C92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AD8F-CCAE-4429-B337-6186D824EB63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10F8-7C74-425E-8217-422B7602C835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4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4AA3-62F0-4849-94C0-64108993CAF7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68B-35C1-437B-8225-9C19B3C09C66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0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95C-6C05-4506-A786-F4DCD1136810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A7D1-8CB6-401A-A5F3-D3E35826105E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1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A835-F1A8-4DCF-9907-C7B07D801A70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D8B8-D8B7-4519-A2D5-67B02C579DCD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39BE-0602-4A84-81B3-7557ADAF1A62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4B69-9D0A-44CE-9F82-062DA594223D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A327D-9C06-4722-A6FF-5102B491FD12}" type="datetime6">
              <a:rPr lang="en-US" smtClean="0"/>
              <a:t>December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4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686" y="1335364"/>
            <a:ext cx="7766936" cy="2959017"/>
          </a:xfrm>
        </p:spPr>
        <p:txBody>
          <a:bodyPr anchor="ctr"/>
          <a:lstStyle/>
          <a:p>
            <a:pPr algn="ctr">
              <a:lnSpc>
                <a:spcPct val="200000"/>
              </a:lnSpc>
            </a:pPr>
            <a:r>
              <a:rPr lang="fa-IR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دانشکده ادبیات و علوم انسانی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770" y="4044009"/>
            <a:ext cx="7766936" cy="2062877"/>
          </a:xfrm>
        </p:spPr>
        <p:txBody>
          <a:bodyPr>
            <a:normAutofit fontScale="70000" lnSpcReduction="20000"/>
          </a:bodyPr>
          <a:lstStyle/>
          <a:p>
            <a:pPr lvl="0" algn="ctr" rtl="1">
              <a:lnSpc>
                <a:spcPct val="200000"/>
              </a:lnSpc>
              <a:buClr>
                <a:srgbClr val="90C226"/>
              </a:buClr>
            </a:pPr>
            <a:r>
              <a:rPr lang="fa-IR" sz="4900" dirty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کارگاه دانش‌افزایی هیأت علمی : آشنایی با سامانه  پژوهشی گلستان</a:t>
            </a:r>
          </a:p>
          <a:p>
            <a:pPr lvl="0" algn="ctr" rtl="1">
              <a:lnSpc>
                <a:spcPct val="200000"/>
              </a:lnSpc>
              <a:buClr>
                <a:srgbClr val="90C226"/>
              </a:buClr>
            </a:pPr>
            <a:r>
              <a:rPr lang="fa-IR" sz="4000" dirty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کارشناس پژوهش دانشکدۀ ادبیات و علوم انسانی: نوشین صوفی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58" y="977523"/>
            <a:ext cx="1859161" cy="15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6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067869"/>
          </a:xfrm>
        </p:spPr>
        <p:txBody>
          <a:bodyPr anchor="ctr">
            <a:noAutofit/>
          </a:bodyPr>
          <a:lstStyle/>
          <a:p>
            <a:pPr algn="ctr" rtl="1">
              <a:lnSpc>
                <a:spcPct val="200000"/>
              </a:lnSpc>
            </a:pPr>
            <a:r>
              <a:rPr lang="fa-IR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دانشکده ادبیات و علوم انسانی</a:t>
            </a:r>
            <a:br>
              <a:rPr lang="fa-IR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زمستان 1397</a:t>
            </a:r>
            <a:br>
              <a:rPr lang="fa-IR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کارشناس پژوهش دانشکدۀ ادبیات و علوم انسانی: نوشین صوفی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0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403" y="1055914"/>
            <a:ext cx="8596668" cy="3810000"/>
          </a:xfrm>
        </p:spPr>
        <p:txBody>
          <a:bodyPr anchor="ctr">
            <a:normAutofit/>
          </a:bodyPr>
          <a:lstStyle/>
          <a:p>
            <a:pPr algn="ctr" rtl="1">
              <a:lnSpc>
                <a:spcPct val="200000"/>
              </a:lnSpc>
            </a:pPr>
            <a:r>
              <a:rPr lang="fa-IR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نحوۀ ثبت هزینه‌کرد اعتبار پژوهانه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8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19" y="76200"/>
            <a:ext cx="9206895" cy="902539"/>
          </a:xfrm>
        </p:spPr>
        <p:txBody>
          <a:bodyPr anchor="ctr"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ranNastaliq" panose="02020505000000020003" pitchFamily="18" charset="0"/>
                <a:cs typeface="B Zar" pitchFamily="2" charset="-78"/>
              </a:rPr>
              <a:t> ابتدا به  سایت اصلی دانشگاه رازی وارد شوید و سامانۀ گلستان را انتخاب نمایید.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ranNastaliq" panose="02020505000000020003" pitchFamily="18" charset="0"/>
              <a:cs typeface="B Zar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67"/>
          <a:stretch/>
        </p:blipFill>
        <p:spPr>
          <a:xfrm>
            <a:off x="2998932" y="1210782"/>
            <a:ext cx="6603472" cy="1565077"/>
          </a:xfrm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3"/>
          <a:stretch/>
        </p:blipFill>
        <p:spPr>
          <a:xfrm>
            <a:off x="424546" y="2895939"/>
            <a:ext cx="5692259" cy="1800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817915" y="1328060"/>
            <a:ext cx="2362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990114" y="827317"/>
            <a:ext cx="0" cy="100148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10393" y="2732314"/>
            <a:ext cx="0" cy="153488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34" y="4814208"/>
            <a:ext cx="3754292" cy="1440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6234159" y="4517571"/>
            <a:ext cx="0" cy="88593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67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76" y="273118"/>
            <a:ext cx="9206895" cy="1403282"/>
          </a:xfrm>
        </p:spPr>
        <p:txBody>
          <a:bodyPr anchor="ctr"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ranNastaliq" panose="02020505000000020003" pitchFamily="18" charset="0"/>
                <a:cs typeface="B Zar" pitchFamily="2" charset="-78"/>
              </a:rPr>
              <a:t>پس از ورود به سامانۀ گلستان،  به روش زیر عمل نمایید: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ranNastaliq" panose="02020505000000020003" pitchFamily="18" charset="0"/>
              <a:cs typeface="B Zar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53" y="2348230"/>
            <a:ext cx="4276633" cy="2880000"/>
          </a:xfr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6945086" y="3216730"/>
            <a:ext cx="598714" cy="5715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2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08914" y="1703616"/>
            <a:ext cx="566057" cy="59871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1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100943" y="3189515"/>
            <a:ext cx="729342" cy="5225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3</a:t>
            </a:r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21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3" y="1412230"/>
            <a:ext cx="8045613" cy="2376000"/>
          </a:xfr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7859484" y="1077685"/>
            <a:ext cx="566057" cy="7184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4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59" y="3782786"/>
            <a:ext cx="6544913" cy="2520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62399" y="1240971"/>
            <a:ext cx="903516" cy="685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5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20259" y="391888"/>
            <a:ext cx="3048000" cy="1861455"/>
          </a:xfrm>
          <a:prstGeom prst="wedgeRoundRectCallout">
            <a:avLst>
              <a:gd name="adj1" fmla="val 72982"/>
              <a:gd name="adj2" fmla="val 1329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t"/>
          <a:lstStyle/>
          <a:p>
            <a:pPr algn="justLow" rtl="1"/>
            <a:r>
              <a:rPr lang="fa-IR" dirty="0" smtClean="0">
                <a:cs typeface="B Zar" pitchFamily="2" charset="-78"/>
              </a:rPr>
              <a:t>در نوع امتیاز با توجه به اعتبار پژوهشی، سال مورد نظر انتخاب کنید به طور مثال ابتدا اعتبار پژوهشی 1391 را انتخاب و اسناد آن‌را ثبت نموده تا مانده اعتبار ویژه صفر گردد. سپس اعتبار پژوهشی سال بعد را انتخاب کنید</a:t>
            </a:r>
            <a:endParaRPr lang="fa-IR" dirty="0">
              <a:cs typeface="B Zar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155372" y="3984170"/>
            <a:ext cx="2563586" cy="10586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5-1. سال مورد نظر را به این‌صورت انتخاب کنید.</a:t>
            </a:r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387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39" y="154441"/>
            <a:ext cx="7524750" cy="635317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7380512" y="-76202"/>
            <a:ext cx="566057" cy="7184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4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58883" y="283028"/>
            <a:ext cx="903516" cy="685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5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192858" y="5344886"/>
            <a:ext cx="566057" cy="7184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7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203369" y="609599"/>
            <a:ext cx="903516" cy="685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6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712024" y="4691743"/>
            <a:ext cx="3668488" cy="1306286"/>
          </a:xfrm>
          <a:prstGeom prst="wedgeRoundRectCallout">
            <a:avLst>
              <a:gd name="adj1" fmla="val 75012"/>
              <a:gd name="adj2" fmla="val 150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/>
            <a:r>
              <a:rPr lang="fa-IR" dirty="0" smtClean="0">
                <a:cs typeface="B Zar" pitchFamily="2" charset="-78"/>
              </a:rPr>
              <a:t>پس از وارد کردن اطلاعات گزینه‌های 4-5-6 در مرحلۀ هفتم جستجو را کلیک کنید تا وارد مراحل بعدی شوید.</a:t>
            </a:r>
            <a:endParaRPr lang="fa-IR" dirty="0">
              <a:cs typeface="B Zar" pitchFamily="2" charset="-78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2" t="10080" b="32524"/>
          <a:stretch/>
        </p:blipFill>
        <p:spPr>
          <a:xfrm>
            <a:off x="849083" y="903514"/>
            <a:ext cx="8773028" cy="37440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685797" y="783771"/>
            <a:ext cx="2492831" cy="1273629"/>
          </a:xfrm>
          <a:prstGeom prst="wedgeRoundRectCallout">
            <a:avLst>
              <a:gd name="adj1" fmla="val 79838"/>
              <a:gd name="adj2" fmla="val 5302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/>
            <a:r>
              <a:rPr lang="fa-IR" dirty="0" smtClean="0">
                <a:cs typeface="B Zar" pitchFamily="2" charset="-78"/>
              </a:rPr>
              <a:t>پس از کلیک بر جستجو گزینه‌های زیر نمایش داده می‌شوند و کاربر باید فیلدهای خالی را پر کند </a:t>
            </a:r>
            <a:endParaRPr lang="fa-IR" dirty="0">
              <a:cs typeface="B Zar" pitchFamily="2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06486" y="1850571"/>
            <a:ext cx="5671457" cy="75111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06486" y="1850571"/>
            <a:ext cx="3853543" cy="75111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06486" y="1850571"/>
            <a:ext cx="2449285" cy="75111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06486" y="1850571"/>
            <a:ext cx="914400" cy="75111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4" y="206829"/>
            <a:ext cx="9058275" cy="597217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8153400" y="1834242"/>
            <a:ext cx="794657" cy="39732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Zar" pitchFamily="2" charset="-78"/>
              </a:rPr>
              <a:t>8</a:t>
            </a:r>
            <a:endParaRPr lang="fa-IR" dirty="0">
              <a:cs typeface="B Zar" pitchFamily="2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013857" y="3842657"/>
            <a:ext cx="3635829" cy="1665514"/>
          </a:xfrm>
          <a:prstGeom prst="wedgeRoundRectCallout">
            <a:avLst>
              <a:gd name="adj1" fmla="val 129766"/>
              <a:gd name="adj2" fmla="val -13378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t"/>
          <a:lstStyle/>
          <a:p>
            <a:pPr algn="justLow" rtl="1"/>
            <a:r>
              <a:rPr lang="fa-IR" dirty="0" smtClean="0">
                <a:cs typeface="B Zar" pitchFamily="2" charset="-78"/>
              </a:rPr>
              <a:t>در مورد 8 نوع هزینه را با توجه به کشوی گزینه‌ها، نوع هزینۀ مورد </a:t>
            </a:r>
            <a:r>
              <a:rPr lang="en-US" dirty="0" smtClean="0">
                <a:cs typeface="B Zar" pitchFamily="2" charset="-78"/>
              </a:rPr>
              <a:t>. </a:t>
            </a:r>
            <a:r>
              <a:rPr lang="fa-IR" dirty="0" smtClean="0">
                <a:cs typeface="B Zar" pitchFamily="2" charset="-78"/>
              </a:rPr>
              <a:t>نظر را انتخاب کنید. توجه داشته باشید چنانچه هزینۀ گرنت مربوط به تشویقی مقالات باشد باید کاربر کد مقاله را از سیستم گلستان استخراج و در قسمت </a:t>
            </a:r>
            <a:r>
              <a:rPr lang="fa-IR" u="sng" dirty="0" smtClean="0">
                <a:cs typeface="B Zar" pitchFamily="2" charset="-78"/>
              </a:rPr>
              <a:t>شرح هزینه </a:t>
            </a:r>
            <a:r>
              <a:rPr lang="fa-IR" dirty="0" smtClean="0">
                <a:cs typeface="B Zar" pitchFamily="2" charset="-78"/>
              </a:rPr>
              <a:t>ثبت نماید.</a:t>
            </a:r>
            <a:endParaRPr lang="fa-IR" dirty="0">
              <a:cs typeface="B Zar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77886" y="2590800"/>
            <a:ext cx="2623455" cy="254725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Left Arrow 6"/>
          <p:cNvSpPr/>
          <p:nvPr/>
        </p:nvSpPr>
        <p:spPr>
          <a:xfrm>
            <a:off x="9514793" y="2277836"/>
            <a:ext cx="467407" cy="625928"/>
          </a:xfrm>
          <a:prstGeom prst="leftArrow">
            <a:avLst>
              <a:gd name="adj1" fmla="val 50000"/>
              <a:gd name="adj2" fmla="val 546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Zar" pitchFamily="2" charset="-78"/>
              </a:rPr>
              <a:t>9</a:t>
            </a:r>
            <a:endParaRPr lang="fa-IR" dirty="0">
              <a:cs typeface="B Zar" pitchFamily="2" charset="-78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736772" y="1910442"/>
            <a:ext cx="925285" cy="4435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Zar" pitchFamily="2" charset="-78"/>
              </a:rPr>
              <a:t>10</a:t>
            </a:r>
            <a:endParaRPr lang="fa-IR" dirty="0">
              <a:cs typeface="B Zar" pitchFamily="2" charset="-7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125686" y="1894113"/>
            <a:ext cx="925285" cy="4435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Zar" pitchFamily="2" charset="-78"/>
              </a:rPr>
              <a:t>11</a:t>
            </a:r>
            <a:endParaRPr lang="fa-IR" dirty="0">
              <a:cs typeface="B Zar" pitchFamily="2" charset="-78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943100" y="1904998"/>
            <a:ext cx="925285" cy="4435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Zar" pitchFamily="2" charset="-78"/>
              </a:rPr>
              <a:t>12</a:t>
            </a:r>
            <a:endParaRPr lang="fa-IR" dirty="0">
              <a:cs typeface="B Zar" pitchFamily="2" charset="-78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513113" y="206829"/>
            <a:ext cx="3276599" cy="729343"/>
          </a:xfrm>
          <a:prstGeom prst="wedgeRoundRectCallout">
            <a:avLst>
              <a:gd name="adj1" fmla="val -22790"/>
              <a:gd name="adj2" fmla="val 18412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/>
            <a:r>
              <a:rPr lang="fa-IR" dirty="0" smtClean="0">
                <a:cs typeface="B Zar" pitchFamily="2" charset="-78"/>
              </a:rPr>
              <a:t>برای سند فاکتور شمارۀ استادی را وارد نمایید</a:t>
            </a:r>
            <a:endParaRPr lang="fa-IR" dirty="0">
              <a:cs typeface="B Zar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2" t="27652"/>
          <a:stretch/>
        </p:blipFill>
        <p:spPr>
          <a:xfrm>
            <a:off x="1943100" y="5517697"/>
            <a:ext cx="6760027" cy="9144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6591338" y="5575118"/>
            <a:ext cx="1284514" cy="548367"/>
          </a:xfrm>
          <a:prstGeom prst="downArrow">
            <a:avLst>
              <a:gd name="adj1" fmla="val 50000"/>
              <a:gd name="adj2" fmla="val 480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Zar" pitchFamily="2" charset="-78"/>
              </a:rPr>
              <a:t>13</a:t>
            </a:r>
            <a:endParaRPr lang="fa-IR" dirty="0">
              <a:cs typeface="B Zar" pitchFamily="2" charset="-78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682965" y="6385318"/>
            <a:ext cx="6297612" cy="365125"/>
          </a:xfrm>
        </p:spPr>
        <p:txBody>
          <a:bodyPr/>
          <a:lstStyle/>
          <a:p>
            <a:r>
              <a:rPr lang="fa-IR" dirty="0" smtClean="0"/>
              <a:t>کارشناس پژوهش </a:t>
            </a:r>
            <a:r>
              <a:rPr lang="fa-IR" dirty="0" err="1" smtClean="0"/>
              <a:t>دانشکدۀ</a:t>
            </a:r>
            <a:r>
              <a:rPr lang="fa-IR" dirty="0" smtClean="0"/>
              <a:t> ادبیات و علوم انسانی: نوشین صوفی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2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700768"/>
            <a:ext cx="10058400" cy="325418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436914" y="4256314"/>
            <a:ext cx="3341915" cy="1077686"/>
          </a:xfrm>
          <a:prstGeom prst="wedgeRoundRectCallout">
            <a:avLst>
              <a:gd name="adj1" fmla="val 174282"/>
              <a:gd name="adj2" fmla="val -2012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/>
            <a:r>
              <a:rPr lang="en-US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 پس از کلیک بر اعمال تغییرات نتیجۀ کار اینگونه نمایش داده می‌شود.</a:t>
            </a:r>
            <a:endParaRPr lang="fa-IR" dirty="0">
              <a:cs typeface="B Zar" pitchFamily="2" charset="-78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8665029" y="3954956"/>
            <a:ext cx="1175657" cy="849086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Zar" pitchFamily="2" charset="-78"/>
              </a:rPr>
              <a:t>14</a:t>
            </a:r>
            <a:endParaRPr lang="fa-IR" dirty="0">
              <a:cs typeface="B Zar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کارشناس پژوهش دانشکدۀ ادبیات و علوم انسانی: نوشین صوفی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7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</TotalTime>
  <Words>331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 Nazanin</vt:lpstr>
      <vt:lpstr>B Zar</vt:lpstr>
      <vt:lpstr>Calibri</vt:lpstr>
      <vt:lpstr>IranNastaliq</vt:lpstr>
      <vt:lpstr>Tahoma</vt:lpstr>
      <vt:lpstr>Trebuchet MS</vt:lpstr>
      <vt:lpstr>Wingdings 3</vt:lpstr>
      <vt:lpstr>Facet</vt:lpstr>
      <vt:lpstr>دانشکده ادبیات و علوم انسانی</vt:lpstr>
      <vt:lpstr>نحوۀ ثبت هزینه‌کرد اعتبار پژوهانه</vt:lpstr>
      <vt:lpstr> ابتدا به  سایت اصلی دانشگاه رازی وارد شوید و سامانۀ گلستان را انتخاب نمایید.</vt:lpstr>
      <vt:lpstr>پس از ورود به سامانۀ گلستان،  به روش زیر عمل نمایید: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دانشکده ادبیات و علوم انسانی زمستان 1397 کارشناس پژوهش دانشکدۀ ادبیات و علوم انسانی: نوشین صوفی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دانشکده ادبیات و علوم انسانی</dc:title>
  <dc:creator>D!akov RePack</dc:creator>
  <cp:lastModifiedBy>leila</cp:lastModifiedBy>
  <cp:revision>46</cp:revision>
  <dcterms:created xsi:type="dcterms:W3CDTF">2018-11-17T08:43:45Z</dcterms:created>
  <dcterms:modified xsi:type="dcterms:W3CDTF">2018-12-23T17:24:38Z</dcterms:modified>
</cp:coreProperties>
</file>