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70" r:id="rId5"/>
    <p:sldId id="268" r:id="rId6"/>
    <p:sldId id="257" r:id="rId7"/>
    <p:sldId id="258" r:id="rId8"/>
    <p:sldId id="259" r:id="rId9"/>
    <p:sldId id="261" r:id="rId10"/>
    <p:sldId id="260" r:id="rId11"/>
    <p:sldId id="262" r:id="rId12"/>
    <p:sldId id="263" r:id="rId13"/>
    <p:sldId id="264" r:id="rId14"/>
    <p:sldId id="267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09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C659B-2002-24D2-119C-EE5DA9B6F5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849EBE-7391-2D9F-9AB2-94A8815794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4E892-1CC8-2735-875A-B1D170F10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E0024-2154-B08D-3E9E-15DA5995B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AE88D-50F6-5510-64E9-21AE6DF33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32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0C29-7292-5389-9BDB-6403F6B7D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58E1E2-CF13-CE76-5B3D-D22EA0EE8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C56B5-776D-6F3E-022E-1123174A7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EC927-B7A6-AD8C-A091-1560811A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EF5D7-2EF9-276F-59DC-73C3C17C4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96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C75245-A344-D98F-AE56-75D96E6C60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F75B2B-CF1C-BA55-E2E3-128CDBEAC0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D3877-8600-B69E-FF80-7A4BAB7A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744FD-B2EE-55D4-8713-911F5BDF2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1A984-7E58-C7FE-E6F6-C6E3D045D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8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2763F-83D2-0E68-267C-9C7D39412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379EF-6CDA-35AC-3D40-8813AFEFC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229A9-D65C-1816-9979-CD4AF84C1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B5877-AA06-DE39-A156-3563F6E1F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09416-576E-168E-D908-523AE2E27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224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E5107-DEB0-DD19-B5E7-C2A82F16E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7D4B2-DF8F-D768-5ED7-B3A210465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2DD33-7990-5578-54A8-36F9DAA3A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58CDE-2009-42C5-3B05-31EF67951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33C9D-C87A-8474-C107-2A60BA41F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69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FC339-14D2-DC21-F5C1-CAC89C01C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0EFFB-024B-D3DB-62E2-B1EF3BC58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D7342-CFB6-E598-F75A-30E1853422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CDE7B0-1EB5-DB15-9389-D5A6CE777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A7C2CC-5B2D-6202-C5BA-A4DBCF714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CAA879-9370-4517-C6F0-2A4EA21EB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66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B447F-25A4-DE62-C54B-2D32DE97B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40A026-9EE3-7AF9-B60D-7E93B8C6F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9D5F4-A3A3-4528-B31A-A93D57615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0E20CC-1B52-7C76-4F38-0118324FF8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09444E-E41D-6778-95BD-1D2DD991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6DADD7-1A3B-9086-EF2D-FCD92E73B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E356F4-587D-E957-3153-D59DDD0A7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0815AA-D459-A9CB-F63B-F3EB9A6A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4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69C80-FF61-69F4-8ABB-4E2213E2E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097FDF-F0DE-21D5-860A-09CCDE4F1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7EFF0F-2EB5-98E4-BC93-8DDCCBB9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28EE17-1ED8-CB51-6E84-CB38AAFEA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54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AFC819-232E-1687-DB97-C1D674D50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12AF1B-5FF4-E130-9E37-59754CD51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F46F7-5DB1-9D40-67D3-6B6184F4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77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E461C-9F8C-757F-9C34-29C800D58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BE1C3-B76C-634A-E727-869579D16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531277-DEAB-A7FB-76CB-363752826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F6CE7B-2201-87CC-2B84-BEF4C1764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60B853-8F9F-2183-2E3E-43AF4A04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872CA-BDB3-7223-3927-ED406CC5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74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A1772-0056-967A-3540-0282A39CD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8FFE15-FD5B-93A7-B126-794D08BFC0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23D21-03ED-FD66-BB86-F36C49520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E5061-ABAC-6DC6-3B54-0ECF2D0AE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803DE3-748F-3DCD-1688-0355277AB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7549B-CEBC-4D74-EB5A-A9AD99BA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A65597-81A5-8CE0-93FA-98B1BE024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9BBB2-AC5F-E0F5-76CF-340C76C0DB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EBBBE-617C-B743-1F4F-C8768BB624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7E5FC-0124-40DF-8303-211DFC347E82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45603-A060-7C22-5384-F94D5E148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D9C56-AD78-FC5E-0215-FE6F0E10B3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CD03B-071E-4E4E-B93C-C111FCE4A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AEC26-A1D5-4565-E016-4F8865B997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Chromatography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897C48-3FA6-568D-832F-E2D85102BC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Instrumental Analysis</a:t>
            </a:r>
          </a:p>
        </p:txBody>
      </p:sp>
    </p:spTree>
    <p:extLst>
      <p:ext uri="{BB962C8B-B14F-4D97-AF65-F5344CB8AC3E}">
        <p14:creationId xmlns:p14="http://schemas.microsoft.com/office/powerpoint/2010/main" val="1306201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QUIPMENT - FPLC (Fast Protein Liquid Chromatography)">
            <a:extLst>
              <a:ext uri="{FF2B5EF4-FFF2-40B4-BE49-F238E27FC236}">
                <a16:creationId xmlns:a16="http://schemas.microsoft.com/office/drawing/2014/main" id="{7D88FC6E-300D-BB65-416B-CA6CA8262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311" y="478971"/>
            <a:ext cx="437197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ptimising Low Temperature FPLC Using Modified Foster Cabinets |  GPEScientific">
            <a:extLst>
              <a:ext uri="{FF2B5EF4-FFF2-40B4-BE49-F238E27FC236}">
                <a16:creationId xmlns:a16="http://schemas.microsoft.com/office/drawing/2014/main" id="{6942E81F-27BF-24E3-FFCE-0505E96F1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" y="740228"/>
            <a:ext cx="6529071" cy="46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38351A-ACDC-5754-C06E-0AE219FB6347}"/>
              </a:ext>
            </a:extLst>
          </p:cNvPr>
          <p:cNvSpPr txBox="1"/>
          <p:nvPr/>
        </p:nvSpPr>
        <p:spPr>
          <a:xfrm>
            <a:off x="276542" y="294305"/>
            <a:ext cx="680058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FPLC</a:t>
            </a:r>
          </a:p>
        </p:txBody>
      </p:sp>
    </p:spTree>
    <p:extLst>
      <p:ext uri="{BB962C8B-B14F-4D97-AF65-F5344CB8AC3E}">
        <p14:creationId xmlns:p14="http://schemas.microsoft.com/office/powerpoint/2010/main" val="859792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F032C2-559F-697D-85D6-927D4B934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19" y="1262743"/>
            <a:ext cx="8432929" cy="50945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53707E-C9CC-6AA3-AC4E-7D81A7297374}"/>
              </a:ext>
            </a:extLst>
          </p:cNvPr>
          <p:cNvSpPr txBox="1"/>
          <p:nvPr/>
        </p:nvSpPr>
        <p:spPr>
          <a:xfrm>
            <a:off x="215526" y="292465"/>
            <a:ext cx="110403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4A4A4A"/>
                </a:solidFill>
                <a:effectLst/>
              </a:rPr>
              <a:t>U</a:t>
            </a:r>
            <a:r>
              <a:rPr lang="en-US" b="0" i="0" dirty="0">
                <a:solidFill>
                  <a:srgbClr val="4A4A4A"/>
                </a:solidFill>
                <a:effectLst/>
              </a:rPr>
              <a:t>ltra-</a:t>
            </a:r>
            <a:r>
              <a:rPr lang="en-US" b="1" i="0" dirty="0">
                <a:solidFill>
                  <a:srgbClr val="4A4A4A"/>
                </a:solidFill>
                <a:effectLst/>
              </a:rPr>
              <a:t>p</a:t>
            </a:r>
            <a:r>
              <a:rPr lang="en-US" b="0" i="0" dirty="0">
                <a:solidFill>
                  <a:srgbClr val="4A4A4A"/>
                </a:solidFill>
                <a:effectLst/>
              </a:rPr>
              <a:t>erformance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l</a:t>
            </a:r>
            <a:r>
              <a:rPr lang="en-US" b="0" i="0" dirty="0">
                <a:solidFill>
                  <a:srgbClr val="4A4A4A"/>
                </a:solidFill>
                <a:effectLst/>
              </a:rPr>
              <a:t>iquid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c</a:t>
            </a:r>
            <a:r>
              <a:rPr lang="en-US" b="0" i="0" dirty="0">
                <a:solidFill>
                  <a:srgbClr val="4A4A4A"/>
                </a:solidFill>
                <a:effectLst/>
              </a:rPr>
              <a:t>hromatography (UPLC) is a groundbreaking advancement in liquid chromatography (HPLC) technology that offers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significant improvements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speed</a:t>
            </a:r>
            <a:r>
              <a:rPr lang="en-US" b="0" i="0" dirty="0">
                <a:solidFill>
                  <a:srgbClr val="4A4A4A"/>
                </a:solidFill>
                <a:effectLst/>
              </a:rPr>
              <a:t>,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resolution</a:t>
            </a:r>
            <a:r>
              <a:rPr lang="en-US" b="0" i="0" dirty="0">
                <a:solidFill>
                  <a:srgbClr val="4A4A4A"/>
                </a:solidFill>
                <a:effectLst/>
              </a:rPr>
              <a:t>, and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sensitivity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1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New Instrument- Ultra Performance Liquid Chromatography System : Microtrace">
            <a:extLst>
              <a:ext uri="{FF2B5EF4-FFF2-40B4-BE49-F238E27FC236}">
                <a16:creationId xmlns:a16="http://schemas.microsoft.com/office/drawing/2014/main" id="{5579359C-5E92-18A0-B62D-BB6819662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753" y="1342346"/>
            <a:ext cx="5868761" cy="504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42MPa Hplc Uhplc High Performance Liquid Chromatography Instrument For Lab  Analysis">
            <a:extLst>
              <a:ext uri="{FF2B5EF4-FFF2-40B4-BE49-F238E27FC236}">
                <a16:creationId xmlns:a16="http://schemas.microsoft.com/office/drawing/2014/main" id="{03055B5E-C7E6-FBD6-AFD6-E91F33308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10" y="1342345"/>
            <a:ext cx="5047133" cy="504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76B5FD-1240-46E8-B3A4-00FCBC95D03C}"/>
              </a:ext>
            </a:extLst>
          </p:cNvPr>
          <p:cNvSpPr txBox="1"/>
          <p:nvPr/>
        </p:nvSpPr>
        <p:spPr>
          <a:xfrm>
            <a:off x="489857" y="522514"/>
            <a:ext cx="723724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UPLC</a:t>
            </a:r>
          </a:p>
        </p:txBody>
      </p:sp>
    </p:spTree>
    <p:extLst>
      <p:ext uri="{BB962C8B-B14F-4D97-AF65-F5344CB8AC3E}">
        <p14:creationId xmlns:p14="http://schemas.microsoft.com/office/powerpoint/2010/main" val="2349671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PLC System Connect Diagram by uHPLCs">
            <a:extLst>
              <a:ext uri="{FF2B5EF4-FFF2-40B4-BE49-F238E27FC236}">
                <a16:creationId xmlns:a16="http://schemas.microsoft.com/office/drawing/2014/main" id="{3B7C6E4C-A7A2-CB6F-A6AB-5A202AEDF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42938"/>
            <a:ext cx="9753600" cy="55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F2532C-E9C8-7753-A600-97B3AC02EA59}"/>
              </a:ext>
            </a:extLst>
          </p:cNvPr>
          <p:cNvSpPr txBox="1"/>
          <p:nvPr/>
        </p:nvSpPr>
        <p:spPr>
          <a:xfrm>
            <a:off x="489857" y="522514"/>
            <a:ext cx="723724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UPLC</a:t>
            </a:r>
          </a:p>
        </p:txBody>
      </p:sp>
    </p:spTree>
    <p:extLst>
      <p:ext uri="{BB962C8B-B14F-4D97-AF65-F5344CB8AC3E}">
        <p14:creationId xmlns:p14="http://schemas.microsoft.com/office/powerpoint/2010/main" val="868292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as Chromatography">
            <a:extLst>
              <a:ext uri="{FF2B5EF4-FFF2-40B4-BE49-F238E27FC236}">
                <a16:creationId xmlns:a16="http://schemas.microsoft.com/office/drawing/2014/main" id="{E881AFDB-586D-63CA-09FC-BEF134A2A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878" y="1423307"/>
            <a:ext cx="7429500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290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4209AD-B51F-F3BA-5B0C-D38B7B3A4B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258302"/>
              </p:ext>
            </p:extLst>
          </p:nvPr>
        </p:nvGraphicFramePr>
        <p:xfrm>
          <a:off x="391886" y="987426"/>
          <a:ext cx="10885714" cy="5207325"/>
        </p:xfrm>
        <a:graphic>
          <a:graphicData uri="http://schemas.openxmlformats.org/drawingml/2006/table">
            <a:tbl>
              <a:tblPr/>
              <a:tblGrid>
                <a:gridCol w="1758688">
                  <a:extLst>
                    <a:ext uri="{9D8B030D-6E8A-4147-A177-3AD203B41FA5}">
                      <a16:colId xmlns:a16="http://schemas.microsoft.com/office/drawing/2014/main" val="1939299610"/>
                    </a:ext>
                  </a:extLst>
                </a:gridCol>
                <a:gridCol w="1869882">
                  <a:extLst>
                    <a:ext uri="{9D8B030D-6E8A-4147-A177-3AD203B41FA5}">
                      <a16:colId xmlns:a16="http://schemas.microsoft.com/office/drawing/2014/main" val="2555021286"/>
                    </a:ext>
                  </a:extLst>
                </a:gridCol>
                <a:gridCol w="1814286">
                  <a:extLst>
                    <a:ext uri="{9D8B030D-6E8A-4147-A177-3AD203B41FA5}">
                      <a16:colId xmlns:a16="http://schemas.microsoft.com/office/drawing/2014/main" val="2834003041"/>
                    </a:ext>
                  </a:extLst>
                </a:gridCol>
                <a:gridCol w="1814286">
                  <a:extLst>
                    <a:ext uri="{9D8B030D-6E8A-4147-A177-3AD203B41FA5}">
                      <a16:colId xmlns:a16="http://schemas.microsoft.com/office/drawing/2014/main" val="915501189"/>
                    </a:ext>
                  </a:extLst>
                </a:gridCol>
                <a:gridCol w="1814286">
                  <a:extLst>
                    <a:ext uri="{9D8B030D-6E8A-4147-A177-3AD203B41FA5}">
                      <a16:colId xmlns:a16="http://schemas.microsoft.com/office/drawing/2014/main" val="1706166015"/>
                    </a:ext>
                  </a:extLst>
                </a:gridCol>
                <a:gridCol w="1814286">
                  <a:extLst>
                    <a:ext uri="{9D8B030D-6E8A-4147-A177-3AD203B41FA5}">
                      <a16:colId xmlns:a16="http://schemas.microsoft.com/office/drawing/2014/main" val="6234034"/>
                    </a:ext>
                  </a:extLst>
                </a:gridCol>
              </a:tblGrid>
              <a:tr h="20601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Feature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HPLC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GC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LC-MS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FPLC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UPLC</a:t>
                      </a:r>
                    </a:p>
                  </a:txBody>
                  <a:tcPr marL="62430" marR="62430" marT="62430" marB="312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317228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Mobile phase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Liquid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Gas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Liquid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Liquid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Liquid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525002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Stationary phase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Solid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Solid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Solid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Solid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Solid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218287"/>
                  </a:ext>
                </a:extLst>
              </a:tr>
              <a:tr h="574352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Sample type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Non-volatile compounds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Volatile compounds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Non-volatile compounds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Biopolymers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Non-volatile compounds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675635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Resolution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Medium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Medium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129593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Speed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Moderate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Fast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Moderate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Moderate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Fast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81981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Efficiency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573256"/>
                  </a:ext>
                </a:extLst>
              </a:tr>
              <a:tr h="34960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Sensitivity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Very 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>
                          <a:effectLst/>
                        </a:rPr>
                        <a:t>High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34100"/>
                  </a:ext>
                </a:extLst>
              </a:tr>
              <a:tr h="147333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</a:rPr>
                        <a:t>Applications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Pharmaceutical analysis, environmental analysis, food science, biochemistry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FR" sz="1800" dirty="0">
                          <a:effectLst/>
                        </a:rPr>
                        <a:t>Pharmaceutical </a:t>
                      </a:r>
                      <a:r>
                        <a:rPr lang="fr-FR" sz="1800" dirty="0" err="1">
                          <a:effectLst/>
                        </a:rPr>
                        <a:t>analysis</a:t>
                      </a:r>
                      <a:r>
                        <a:rPr lang="fr-FR" sz="1800" dirty="0">
                          <a:effectLst/>
                        </a:rPr>
                        <a:t>, </a:t>
                      </a:r>
                      <a:r>
                        <a:rPr lang="fr-FR" sz="1800" dirty="0" err="1">
                          <a:effectLst/>
                        </a:rPr>
                        <a:t>environmental</a:t>
                      </a:r>
                      <a:r>
                        <a:rPr lang="fr-FR" sz="1800" dirty="0">
                          <a:effectLst/>
                        </a:rPr>
                        <a:t> </a:t>
                      </a:r>
                      <a:r>
                        <a:rPr lang="fr-FR" sz="1800" dirty="0" err="1">
                          <a:effectLst/>
                        </a:rPr>
                        <a:t>analysis</a:t>
                      </a:r>
                      <a:r>
                        <a:rPr lang="fr-FR" sz="1800" dirty="0">
                          <a:effectLst/>
                        </a:rPr>
                        <a:t>, </a:t>
                      </a:r>
                      <a:r>
                        <a:rPr lang="fr-FR" sz="1800" dirty="0" err="1">
                          <a:effectLst/>
                        </a:rPr>
                        <a:t>petrochemical</a:t>
                      </a:r>
                      <a:r>
                        <a:rPr lang="fr-FR" sz="1800" dirty="0">
                          <a:effectLst/>
                        </a:rPr>
                        <a:t> </a:t>
                      </a:r>
                      <a:r>
                        <a:rPr lang="fr-FR" sz="1800" dirty="0" err="1">
                          <a:effectLst/>
                        </a:rPr>
                        <a:t>analysis</a:t>
                      </a:r>
                      <a:endParaRPr lang="fr-FR" sz="1800" dirty="0">
                        <a:effectLst/>
                      </a:endParaRP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Pharmaceutical analysis, environmental analysis, food science, biochemistry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Protein purification, nucleic acid purification, enzyme purification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>
                          <a:effectLst/>
                        </a:rPr>
                        <a:t>High-throughput analysis in pharmaceutical, environmental, and food industries</a:t>
                      </a:r>
                    </a:p>
                  </a:txBody>
                  <a:tcPr marL="62430" marR="62430" marT="62430" marB="62430" anchor="ctr">
                    <a:lnL>
                      <a:noFill/>
                    </a:lnL>
                    <a:lnR>
                      <a:noFill/>
                    </a:lnR>
                    <a:lnT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192" cap="flat" cmpd="sng" algn="ctr">
                      <a:solidFill>
                        <a:srgbClr val="27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87767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E1EBFD7-8C6C-A12F-341E-142EDE3A8765}"/>
              </a:ext>
            </a:extLst>
          </p:cNvPr>
          <p:cNvSpPr txBox="1"/>
          <p:nvPr/>
        </p:nvSpPr>
        <p:spPr>
          <a:xfrm>
            <a:off x="272143" y="322107"/>
            <a:ext cx="3864428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2000" b="1" i="0" dirty="0">
                <a:solidFill>
                  <a:srgbClr val="4A4A4A"/>
                </a:solidFill>
                <a:effectLst/>
                <a:latin typeface="Arial" panose="020B0604020202020204" pitchFamily="34" charset="0"/>
              </a:rPr>
              <a:t>Comparative Analysis Details</a:t>
            </a:r>
          </a:p>
        </p:txBody>
      </p:sp>
    </p:spTree>
    <p:extLst>
      <p:ext uri="{BB962C8B-B14F-4D97-AF65-F5344CB8AC3E}">
        <p14:creationId xmlns:p14="http://schemas.microsoft.com/office/powerpoint/2010/main" val="1879230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2B6FD0-560F-BDF6-024B-75F2550AB4C0}"/>
              </a:ext>
            </a:extLst>
          </p:cNvPr>
          <p:cNvSpPr txBox="1"/>
          <p:nvPr/>
        </p:nvSpPr>
        <p:spPr>
          <a:xfrm>
            <a:off x="353785" y="306471"/>
            <a:ext cx="11484429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2250"/>
              </a:spcAft>
              <a:buNone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Key Principles of Chromatography:</a:t>
            </a:r>
            <a:endParaRPr lang="en-US" sz="2000" b="0" i="0" dirty="0">
              <a:solidFill>
                <a:srgbClr val="4A4A4A"/>
              </a:solidFill>
              <a:effectLst/>
            </a:endParaRPr>
          </a:p>
          <a:p>
            <a:pPr marL="285750" indent="-285750" algn="just">
              <a:spcAft>
                <a:spcPts val="225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Differential Affinity</a:t>
            </a:r>
            <a:r>
              <a:rPr lang="en-US" b="1" i="0" dirty="0">
                <a:solidFill>
                  <a:srgbClr val="4A4A4A"/>
                </a:solidFill>
                <a:effectLst/>
              </a:rPr>
              <a:t>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Components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the mixture exhibit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different affinities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for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Those with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stronger interactions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spend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more time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 the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, while those with weaker interactions move faster with the mobile phase.</a:t>
            </a:r>
          </a:p>
          <a:p>
            <a:pPr marL="285750" indent="-285750" algn="just">
              <a:spcAft>
                <a:spcPts val="225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Distribution (</a:t>
            </a:r>
            <a:r>
              <a:rPr lang="en-US" sz="2000" b="1" dirty="0"/>
              <a:t>Partition</a:t>
            </a:r>
            <a:r>
              <a:rPr lang="en-US" sz="2000" dirty="0"/>
              <a:t>)</a:t>
            </a:r>
            <a:r>
              <a:rPr lang="en-US" sz="2000" b="1" i="0" dirty="0">
                <a:solidFill>
                  <a:srgbClr val="4A4A4A"/>
                </a:solidFill>
                <a:effectLst/>
              </a:rPr>
              <a:t> Coefficient: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distribution coefficient represents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ratio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concentration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a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component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</a:t>
            </a:r>
            <a:r>
              <a:rPr lang="en-US" b="1" i="0" dirty="0">
                <a:effectLst/>
              </a:rPr>
              <a:t>to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its concentration in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mobile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A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higher DC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indicates a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stronger affinity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for the stationary phase.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B07AA6-BFA8-E943-3D6D-E6A9A4CD2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52" y="3178629"/>
            <a:ext cx="9693070" cy="325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88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9D023B0-7AA2-9E02-99E9-51F3C0E094D7}"/>
              </a:ext>
            </a:extLst>
          </p:cNvPr>
          <p:cNvSpPr txBox="1"/>
          <p:nvPr/>
        </p:nvSpPr>
        <p:spPr>
          <a:xfrm>
            <a:off x="304799" y="1157866"/>
            <a:ext cx="1129937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225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Retention Factor: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retention factor (</a:t>
            </a:r>
            <a:r>
              <a:rPr lang="en-US" b="1" i="0" dirty="0">
                <a:solidFill>
                  <a:srgbClr val="C00000"/>
                </a:solidFill>
                <a:effectLst/>
              </a:rPr>
              <a:t>R</a:t>
            </a:r>
            <a:r>
              <a:rPr lang="en-US" b="1" i="0" baseline="-25000" dirty="0">
                <a:solidFill>
                  <a:srgbClr val="C00000"/>
                </a:solidFill>
                <a:effectLst/>
              </a:rPr>
              <a:t>f</a:t>
            </a:r>
            <a:r>
              <a:rPr lang="en-US" b="0" i="0" dirty="0">
                <a:solidFill>
                  <a:srgbClr val="4A4A4A"/>
                </a:solidFill>
                <a:effectLst/>
              </a:rPr>
              <a:t>) is a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measure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how long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a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component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remains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compared to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mobile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6B8352-A3C5-8EBF-B4DE-FA979E8D3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216" y="2117535"/>
            <a:ext cx="9579482" cy="171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E9682B-D04E-39A4-01FB-196288BE0614}"/>
              </a:ext>
            </a:extLst>
          </p:cNvPr>
          <p:cNvSpPr txBox="1"/>
          <p:nvPr/>
        </p:nvSpPr>
        <p:spPr>
          <a:xfrm>
            <a:off x="522514" y="391609"/>
            <a:ext cx="112884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225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Resolution: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Resolution (</a:t>
            </a:r>
            <a:r>
              <a:rPr lang="en-US" b="1" i="0" dirty="0">
                <a:solidFill>
                  <a:srgbClr val="C00000"/>
                </a:solidFill>
                <a:effectLst/>
              </a:rPr>
              <a:t>R</a:t>
            </a:r>
            <a:r>
              <a:rPr lang="en-US" b="1" i="0" baseline="-25000" dirty="0">
                <a:solidFill>
                  <a:srgbClr val="C00000"/>
                </a:solidFill>
                <a:effectLst/>
              </a:rPr>
              <a:t>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) is a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measure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ability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a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chromatographic system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to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separate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two components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E9098-B4AD-7C2A-A39F-E0F8D21A2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75" y="1556657"/>
            <a:ext cx="9505212" cy="366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44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52BB83-A643-9EB3-83DF-CE6A4D163B36}"/>
              </a:ext>
            </a:extLst>
          </p:cNvPr>
          <p:cNvSpPr txBox="1"/>
          <p:nvPr/>
        </p:nvSpPr>
        <p:spPr>
          <a:xfrm>
            <a:off x="304801" y="514039"/>
            <a:ext cx="10363199" cy="5445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2250"/>
              </a:spcAft>
              <a:buNone/>
            </a:pPr>
            <a:r>
              <a:rPr lang="en-US" sz="2000" b="1" i="0" dirty="0">
                <a:solidFill>
                  <a:srgbClr val="4A4A4A"/>
                </a:solidFill>
                <a:effectLst/>
              </a:rPr>
              <a:t>Types of Chromatography:</a:t>
            </a:r>
            <a:endParaRPr lang="en-US" sz="2000" b="0" i="0" dirty="0">
              <a:solidFill>
                <a:srgbClr val="4A4A4A"/>
              </a:solidFill>
              <a:effectLst/>
            </a:endParaRPr>
          </a:p>
          <a:p>
            <a:pPr algn="just">
              <a:spcAft>
                <a:spcPts val="22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4A4A4A"/>
                </a:solidFill>
                <a:effectLst/>
              </a:rPr>
              <a:t>Normal Phase Chromatography (NPC):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is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polar</a:t>
            </a:r>
            <a:r>
              <a:rPr lang="en-US" b="0" i="0" dirty="0">
                <a:solidFill>
                  <a:srgbClr val="4A4A4A"/>
                </a:solidFill>
                <a:effectLst/>
              </a:rPr>
              <a:t>, and the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mobile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is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nonpolar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Components with higher polarity interact more strongly with the stationary phase and elute later.</a:t>
            </a:r>
          </a:p>
          <a:p>
            <a:pPr algn="just">
              <a:spcAft>
                <a:spcPts val="22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4A4A4A"/>
                </a:solidFill>
                <a:effectLst/>
              </a:rPr>
              <a:t>Reverse Phase Chromatography (RPC):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is </a:t>
            </a:r>
            <a:r>
              <a:rPr lang="en-US" b="1" i="0" dirty="0">
                <a:solidFill>
                  <a:srgbClr val="00B050"/>
                </a:solidFill>
                <a:effectLst/>
              </a:rPr>
              <a:t>nonpolar</a:t>
            </a:r>
            <a:r>
              <a:rPr lang="en-US" b="0" i="0" dirty="0">
                <a:solidFill>
                  <a:srgbClr val="4A4A4A"/>
                </a:solidFill>
                <a:effectLst/>
              </a:rPr>
              <a:t>, and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mobile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is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polar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Components with lower polarity interact more strongly with the stationary phase and elute later.</a:t>
            </a:r>
          </a:p>
          <a:p>
            <a:pPr algn="just">
              <a:spcAft>
                <a:spcPts val="22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4A4A4A"/>
                </a:solidFill>
                <a:effectLst/>
              </a:rPr>
              <a:t>Ion Exchange Chromatography (IEC):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</a:t>
            </a:r>
            <a:r>
              <a:rPr lang="en-US" b="1" i="0" dirty="0">
                <a:solidFill>
                  <a:srgbClr val="0070C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contains </a:t>
            </a:r>
            <a:r>
              <a:rPr lang="en-US" b="1" i="0" dirty="0">
                <a:solidFill>
                  <a:srgbClr val="0070C0"/>
                </a:solidFill>
                <a:effectLst/>
              </a:rPr>
              <a:t>charged groups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that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interact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with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ions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of </a:t>
            </a:r>
            <a:r>
              <a:rPr lang="en-US" b="1" i="0" dirty="0">
                <a:solidFill>
                  <a:srgbClr val="4A4A4A"/>
                </a:solidFill>
                <a:effectLst/>
              </a:rPr>
              <a:t>opposite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charge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in the </a:t>
            </a:r>
            <a:r>
              <a:rPr lang="en-US" b="1" i="0" dirty="0">
                <a:solidFill>
                  <a:srgbClr val="C00000"/>
                </a:solidFill>
                <a:effectLst/>
              </a:rPr>
              <a:t>sample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Components with higher charge interact more strongly with the stationary phase and elute later.</a:t>
            </a:r>
          </a:p>
          <a:p>
            <a:pPr algn="just">
              <a:spcAft>
                <a:spcPts val="22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4A4A4A"/>
                </a:solidFill>
                <a:effectLst/>
              </a:rPr>
              <a:t>Size Exclusion Chromatography (SEC):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</a:t>
            </a:r>
            <a:r>
              <a:rPr lang="en-US" b="1" i="0" dirty="0">
                <a:solidFill>
                  <a:srgbClr val="7030A0"/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consists of </a:t>
            </a:r>
            <a:r>
              <a:rPr lang="en-US" b="1" i="0" dirty="0">
                <a:solidFill>
                  <a:srgbClr val="7030A0"/>
                </a:solidFill>
                <a:effectLst/>
              </a:rPr>
              <a:t>porous beads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with </a:t>
            </a:r>
            <a:r>
              <a:rPr lang="en-US" b="1" i="0" dirty="0">
                <a:solidFill>
                  <a:srgbClr val="7030A0"/>
                </a:solidFill>
                <a:effectLst/>
              </a:rPr>
              <a:t>different pore sizes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Larger molecules are excluded from smaller pores and elute earlier, while smaller molecules enter smaller pores and elute later.</a:t>
            </a:r>
          </a:p>
          <a:p>
            <a:pPr algn="just">
              <a:spcAft>
                <a:spcPts val="2250"/>
              </a:spcAft>
              <a:buFont typeface="+mj-lt"/>
              <a:buAutoNum type="arabicPeriod"/>
            </a:pPr>
            <a:r>
              <a:rPr lang="en-US" b="1" i="0" dirty="0">
                <a:solidFill>
                  <a:srgbClr val="4A4A4A"/>
                </a:solidFill>
                <a:effectLst/>
              </a:rPr>
              <a:t>Affinity Chromatography:</a:t>
            </a:r>
            <a:r>
              <a:rPr lang="en-US" b="0" i="0" dirty="0">
                <a:solidFill>
                  <a:srgbClr val="4A4A4A"/>
                </a:solidFill>
                <a:effectLst/>
              </a:rPr>
              <a:t> The </a:t>
            </a:r>
            <a:r>
              <a:rPr lang="en-US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stationary phase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is </a:t>
            </a:r>
            <a:r>
              <a:rPr lang="en-US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modified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with a </a:t>
            </a:r>
            <a:r>
              <a:rPr lang="en-US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ligand</a:t>
            </a:r>
            <a:r>
              <a:rPr lang="en-US" b="0" i="0" dirty="0">
                <a:solidFill>
                  <a:srgbClr val="4A4A4A"/>
                </a:solidFill>
                <a:effectLst/>
              </a:rPr>
              <a:t> that has a </a:t>
            </a:r>
            <a:r>
              <a:rPr lang="en-US" b="1" i="0" dirty="0">
                <a:solidFill>
                  <a:schemeClr val="accent2">
                    <a:lumMod val="50000"/>
                  </a:schemeClr>
                </a:solidFill>
                <a:effectLst/>
              </a:rPr>
              <a:t>specific affinity </a:t>
            </a:r>
            <a:r>
              <a:rPr lang="en-US" b="0" i="0" dirty="0">
                <a:solidFill>
                  <a:srgbClr val="4A4A4A"/>
                </a:solidFill>
                <a:effectLst/>
              </a:rPr>
              <a:t>for a </a:t>
            </a:r>
            <a:r>
              <a:rPr lang="en-US" b="1" i="0" dirty="0">
                <a:solidFill>
                  <a:srgbClr val="FF0000"/>
                </a:solidFill>
                <a:effectLst/>
              </a:rPr>
              <a:t>target molecule</a:t>
            </a:r>
            <a:r>
              <a:rPr lang="en-US" b="0" i="0" dirty="0">
                <a:solidFill>
                  <a:srgbClr val="4A4A4A"/>
                </a:solidFill>
                <a:effectLst/>
              </a:rPr>
              <a:t>. The target molecule binds to the stationary phase and elutes later than non-binding components.</a:t>
            </a:r>
          </a:p>
        </p:txBody>
      </p:sp>
    </p:spTree>
    <p:extLst>
      <p:ext uri="{BB962C8B-B14F-4D97-AF65-F5344CB8AC3E}">
        <p14:creationId xmlns:p14="http://schemas.microsoft.com/office/powerpoint/2010/main" val="1482233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D299F7F-CF04-F894-C11A-183C7E22A2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425604"/>
              </p:ext>
            </p:extLst>
          </p:nvPr>
        </p:nvGraphicFramePr>
        <p:xfrm>
          <a:off x="522514" y="599100"/>
          <a:ext cx="11168742" cy="546187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722914">
                  <a:extLst>
                    <a:ext uri="{9D8B030D-6E8A-4147-A177-3AD203B41FA5}">
                      <a16:colId xmlns:a16="http://schemas.microsoft.com/office/drawing/2014/main" val="2411674540"/>
                    </a:ext>
                  </a:extLst>
                </a:gridCol>
                <a:gridCol w="3722914">
                  <a:extLst>
                    <a:ext uri="{9D8B030D-6E8A-4147-A177-3AD203B41FA5}">
                      <a16:colId xmlns:a16="http://schemas.microsoft.com/office/drawing/2014/main" val="3663692392"/>
                    </a:ext>
                  </a:extLst>
                </a:gridCol>
                <a:gridCol w="3722914">
                  <a:extLst>
                    <a:ext uri="{9D8B030D-6E8A-4147-A177-3AD203B41FA5}">
                      <a16:colId xmlns:a16="http://schemas.microsoft.com/office/drawing/2014/main" val="805380197"/>
                    </a:ext>
                  </a:extLst>
                </a:gridCol>
              </a:tblGrid>
              <a:tr h="4926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Feature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Low-Pressure Liquid Chromatography (LPLC)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High-Pressure Liquid Chromatography (HPLC)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2279743093"/>
                  </a:ext>
                </a:extLst>
              </a:tr>
              <a:tr h="4926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Operating Pressure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Low (typically &lt; 5 bar or &lt; 70 psi)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 (typically 50–600 bar; up to 1200 bar in UHPLC)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2883551631"/>
                  </a:ext>
                </a:extLst>
              </a:tr>
              <a:tr h="28149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Driving Force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Gravity or a low-pressure pump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High-pressure pump system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3216086491"/>
                  </a:ext>
                </a:extLst>
              </a:tr>
              <a:tr h="4926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Column Type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Larger particle size (20–100 µm), longer columns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Smaller particle size (3–10 µm), shorter columns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2612193702"/>
                  </a:ext>
                </a:extLst>
              </a:tr>
              <a:tr h="28149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Flow Rate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Usually slower and less precise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Precisely controlled and faster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4196906404"/>
                  </a:ext>
                </a:extLst>
              </a:tr>
              <a:tr h="49261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Resolution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Lower—less efficient separation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Higher—greater separation efficiency and sharper peaks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3503721009"/>
                  </a:ext>
                </a:extLst>
              </a:tr>
              <a:tr h="28149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Detection Sensitivity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Moderate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High—suitable for trace analysis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3358794985"/>
                  </a:ext>
                </a:extLst>
              </a:tr>
              <a:tr h="9148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Applications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• Preparative purification of biomolecules (proteins, peptides, etc.) </a:t>
                      </a:r>
                    </a:p>
                    <a:p>
                      <a:pPr>
                        <a:buNone/>
                      </a:pPr>
                      <a:r>
                        <a:rPr lang="en-US" sz="1600" dirty="0"/>
                        <a:t>• Ion exchange or gel filtration (size-exclusion chromatography)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• Analytical quantification and identification of small molecules, drugs, metabolites, etc.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Reverse-phase HPLC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2467080798"/>
                  </a:ext>
                </a:extLst>
              </a:tr>
              <a:tr h="28149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Instrumentation Complexity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Simple and inexpensive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Complex and more expensive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525588965"/>
                  </a:ext>
                </a:extLst>
              </a:tr>
              <a:tr h="28149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Sample Capacity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Handles larger sample volumes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Handles small sample volumes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1895931538"/>
                  </a:ext>
                </a:extLst>
              </a:tr>
              <a:tr h="7037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Common Use Cases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Biochemistry, protein purification, desalting</a:t>
                      </a:r>
                    </a:p>
                  </a:txBody>
                  <a:tcPr marL="61286" marR="61286" marT="30643" marB="3064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Analytical chemistry, pharmaceutical analysis, quality control</a:t>
                      </a:r>
                    </a:p>
                  </a:txBody>
                  <a:tcPr marL="61286" marR="61286" marT="30643" marB="30643" anchor="ctr"/>
                </a:tc>
                <a:extLst>
                  <a:ext uri="{0D108BD9-81ED-4DB2-BD59-A6C34878D82A}">
                    <a16:rowId xmlns:a16="http://schemas.microsoft.com/office/drawing/2014/main" val="278189837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BF809E-B7E8-0464-7702-20D1EEA90119}"/>
              </a:ext>
            </a:extLst>
          </p:cNvPr>
          <p:cNvSpPr txBox="1"/>
          <p:nvPr/>
        </p:nvSpPr>
        <p:spPr>
          <a:xfrm>
            <a:off x="533396" y="6216133"/>
            <a:ext cx="4354289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it-IT" b="1" dirty="0"/>
              <a:t>1 bar = 14.5038 psi</a:t>
            </a:r>
            <a:r>
              <a:rPr lang="it-IT" dirty="0"/>
              <a:t> (pounds per square inch)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BD3878-5116-259D-8C4B-EFB4410E8128}"/>
              </a:ext>
            </a:extLst>
          </p:cNvPr>
          <p:cNvSpPr txBox="1"/>
          <p:nvPr/>
        </p:nvSpPr>
        <p:spPr>
          <a:xfrm>
            <a:off x="370114" y="222855"/>
            <a:ext cx="11168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Comparison between </a:t>
            </a:r>
            <a:r>
              <a:rPr lang="en-US" b="1" dirty="0"/>
              <a:t>Low-Pressure Liquid Chromatography (LPLC)</a:t>
            </a:r>
            <a:r>
              <a:rPr lang="en-US" dirty="0"/>
              <a:t> and </a:t>
            </a:r>
            <a:r>
              <a:rPr lang="en-US" b="1" dirty="0"/>
              <a:t>High-Pressure Liquid Chromatography (HPLC)</a:t>
            </a:r>
            <a:r>
              <a:rPr lang="en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68721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DCC8E9-21DB-439B-8E50-66E4D7AB8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505344"/>
              </p:ext>
            </p:extLst>
          </p:nvPr>
        </p:nvGraphicFramePr>
        <p:xfrm>
          <a:off x="372533" y="949892"/>
          <a:ext cx="9967460" cy="494377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292382">
                  <a:extLst>
                    <a:ext uri="{9D8B030D-6E8A-4147-A177-3AD203B41FA5}">
                      <a16:colId xmlns:a16="http://schemas.microsoft.com/office/drawing/2014/main" val="2565075220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3642945612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2593129813"/>
                    </a:ext>
                  </a:extLst>
                </a:gridCol>
              </a:tblGrid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Feature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FPLC (Fast Protein Liquid Chromatography)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HPLC (High-Performance Liquid Chromatography)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1458887874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Operating Pressure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Low to moderate (typically &lt; 5 MPa or &lt; 50 bar)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 (50–600 bar, up to 1200 bar in UHPLC)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3910699501"/>
                  </a:ext>
                </a:extLst>
              </a:tr>
              <a:tr h="6379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Purpose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Purification and separation of </a:t>
                      </a:r>
                      <a:r>
                        <a:rPr lang="en-US" sz="1600" b="1" dirty="0"/>
                        <a:t>proteins, peptides, and other biomolecules</a:t>
                      </a:r>
                      <a:endParaRPr lang="en-US" sz="1600" dirty="0"/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Analytical or preparative separation of </a:t>
                      </a:r>
                      <a:r>
                        <a:rPr lang="en-US" sz="1600" b="1" dirty="0"/>
                        <a:t>small molecules</a:t>
                      </a:r>
                      <a:r>
                        <a:rPr lang="en-US" sz="1600" dirty="0"/>
                        <a:t>, such as drugs and metabolites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1046772746"/>
                  </a:ext>
                </a:extLst>
              </a:tr>
              <a:tr h="6379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Stationary Phase (Column)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Larger particle size (20–100 µm), soft or gel-based matrices (e.g., Sepharose, </a:t>
                      </a:r>
                      <a:r>
                        <a:rPr lang="en-US" sz="1600" dirty="0" err="1"/>
                        <a:t>Superdex</a:t>
                      </a:r>
                      <a:r>
                        <a:rPr lang="en-US" sz="1600" dirty="0"/>
                        <a:t>)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Smaller particle size (3–10 µm), rigid silica-based particles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2395636156"/>
                  </a:ext>
                </a:extLst>
              </a:tr>
              <a:tr h="6379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Mobile Phase (Solvent)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Aqueous buffers (mild conditions, pH-controlled) to maintain protein stability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Often uses organic solvents (e.g., acetonitrile, methanol) and sometimes pH gradients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527272222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Sample Type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Biomolecules that are sensitive to denaturation (proteins, nucleic acids)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Small organic molecules, drugs, or metabolites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4190395895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Detection Methods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UV (280 nm for proteins), conductivity, pH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UV (typically 210–254 nm), fluorescence, mass spectrometry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990382367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Flow Control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Usually, low-pressure pumps designed for biocompatibility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High-pressure pumps designed for solvent resistance and precision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383100287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7E170377-D483-3BD8-1FC2-FB23DBB68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365" y="179841"/>
            <a:ext cx="957139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Comparison between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FPLC (Fast Protein Liquid Chromatography)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HPLC:</a:t>
            </a:r>
            <a:endParaRPr kumimoji="0" lang="en-US" altLang="en-US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316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C31393-B977-E534-31B8-65116AA80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390175"/>
              </p:ext>
            </p:extLst>
          </p:nvPr>
        </p:nvGraphicFramePr>
        <p:xfrm>
          <a:off x="846667" y="1825625"/>
          <a:ext cx="9958993" cy="234996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283915">
                  <a:extLst>
                    <a:ext uri="{9D8B030D-6E8A-4147-A177-3AD203B41FA5}">
                      <a16:colId xmlns:a16="http://schemas.microsoft.com/office/drawing/2014/main" val="129320238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2549206813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2398851719"/>
                    </a:ext>
                  </a:extLst>
                </a:gridCol>
              </a:tblGrid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Temperature Conditions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Usually run at low or ambient temperature to preserve biomolecules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Often run at ambient or slightly elevated temperatures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4232432437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Column Material Compatibility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Biocompatible (e.g., plastic, stainless steel coated with inert materials)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Stainless steel (solvent-resistant, not always biocompatible)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130593408"/>
                  </a:ext>
                </a:extLst>
              </a:tr>
              <a:tr h="6379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Applications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/>
                        <a:t>Protein purification, desalting, buffer exchange, ion-exchange, affinity chromatography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Quantitative analysis, quality control, and purity testing of chemical compounds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410768302"/>
                  </a:ext>
                </a:extLst>
              </a:tr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System Example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GE ÄKTA, Bio-Rad NGC</a:t>
                      </a: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dirty="0"/>
                        <a:t>Agilent 1260, Shimadzu </a:t>
                      </a:r>
                      <a:r>
                        <a:rPr lang="en-US" sz="1600" dirty="0" err="1"/>
                        <a:t>Nexera</a:t>
                      </a:r>
                      <a:r>
                        <a:rPr lang="en-US" sz="1600" dirty="0"/>
                        <a:t>, Waters Alliance</a:t>
                      </a: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50673237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0F4574D-65D9-B479-6BA1-01211413D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573130"/>
              </p:ext>
            </p:extLst>
          </p:nvPr>
        </p:nvGraphicFramePr>
        <p:xfrm>
          <a:off x="849489" y="1295042"/>
          <a:ext cx="9967460" cy="52653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292382">
                  <a:extLst>
                    <a:ext uri="{9D8B030D-6E8A-4147-A177-3AD203B41FA5}">
                      <a16:colId xmlns:a16="http://schemas.microsoft.com/office/drawing/2014/main" val="323674820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594194570"/>
                    </a:ext>
                  </a:extLst>
                </a:gridCol>
                <a:gridCol w="3337539">
                  <a:extLst>
                    <a:ext uri="{9D8B030D-6E8A-4147-A177-3AD203B41FA5}">
                      <a16:colId xmlns:a16="http://schemas.microsoft.com/office/drawing/2014/main" val="3462667197"/>
                    </a:ext>
                  </a:extLst>
                </a:gridCol>
              </a:tblGrid>
              <a:tr h="43600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</a:rPr>
                        <a:t>Feature</a:t>
                      </a:r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FPLC (Fast Protein Liquid Chromatography)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38851" marR="38851" marT="19426" marB="19426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HPLC (High-Performance Liquid Chromatography)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marL="38851" marR="38851" marT="19426" marB="19426" anchor="ctr"/>
                </a:tc>
                <a:extLst>
                  <a:ext uri="{0D108BD9-81ED-4DB2-BD59-A6C34878D82A}">
                    <a16:rowId xmlns:a16="http://schemas.microsoft.com/office/drawing/2014/main" val="1075833018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AC9F7A95-9BEF-E89D-675E-2490BDBAE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365" y="179841"/>
            <a:ext cx="848765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Comparison between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FPLC (Fast Protein Liquid Chromatography)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HPLC:</a:t>
            </a:r>
            <a:endParaRPr kumimoji="0" lang="en-US" altLang="en-US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085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pparatus constituting HPLC : Shimadzu Scientific Instruments">
            <a:extLst>
              <a:ext uri="{FF2B5EF4-FFF2-40B4-BE49-F238E27FC236}">
                <a16:creationId xmlns:a16="http://schemas.microsoft.com/office/drawing/2014/main" id="{6E15A592-1BB9-306E-69BB-369DDF5E7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1479777"/>
            <a:ext cx="5044848" cy="367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igh Performance Liquid Chromatography - HPLC - Principle">
            <a:extLst>
              <a:ext uri="{FF2B5EF4-FFF2-40B4-BE49-F238E27FC236}">
                <a16:creationId xmlns:a16="http://schemas.microsoft.com/office/drawing/2014/main" id="{72FC2622-BA4D-9C6D-A295-47647DEF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14" y="277585"/>
            <a:ext cx="6096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476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988</Words>
  <Application>Microsoft Office PowerPoint</Application>
  <PresentationFormat>Widescreen</PresentationFormat>
  <Paragraphs>150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Chromatography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Hamid Mahdiuni</dc:creator>
  <cp:lastModifiedBy>Hamid Mahdiuni</cp:lastModifiedBy>
  <cp:revision>9</cp:revision>
  <dcterms:created xsi:type="dcterms:W3CDTF">2025-10-19T15:54:47Z</dcterms:created>
  <dcterms:modified xsi:type="dcterms:W3CDTF">2025-10-19T20:02:33Z</dcterms:modified>
</cp:coreProperties>
</file>