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5"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82" d="100"/>
          <a:sy n="82" d="100"/>
        </p:scale>
        <p:origin x="67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5FBBEA8-3248-4DE0-8F26-9CC0BC368929}"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3222654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FBBEA8-3248-4DE0-8F26-9CC0BC368929}"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3735592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FBBEA8-3248-4DE0-8F26-9CC0BC368929}"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80028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FBBEA8-3248-4DE0-8F26-9CC0BC368929}"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3062957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FBBEA8-3248-4DE0-8F26-9CC0BC368929}" type="datetimeFigureOut">
              <a:rPr lang="en-US" smtClean="0"/>
              <a:t>10/8/2023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242655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5FBBEA8-3248-4DE0-8F26-9CC0BC368929}" type="datetimeFigureOut">
              <a:rPr lang="en-US" smtClean="0"/>
              <a:t>10/8/2023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2165794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5FBBEA8-3248-4DE0-8F26-9CC0BC368929}" type="datetimeFigureOut">
              <a:rPr lang="en-US" smtClean="0"/>
              <a:t>10/8/2023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4068899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FBBEA8-3248-4DE0-8F26-9CC0BC368929}" type="datetimeFigureOut">
              <a:rPr lang="en-US" smtClean="0"/>
              <a:t>10/8/2023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2715965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FBBEA8-3248-4DE0-8F26-9CC0BC368929}" type="datetimeFigureOut">
              <a:rPr lang="en-US" smtClean="0"/>
              <a:t>10/8/2023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2095558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FBBEA8-3248-4DE0-8F26-9CC0BC368929}" type="datetimeFigureOut">
              <a:rPr lang="en-US" smtClean="0"/>
              <a:t>10/8/2023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1724319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5FBBEA8-3248-4DE0-8F26-9CC0BC368929}" type="datetimeFigureOut">
              <a:rPr lang="en-US" smtClean="0"/>
              <a:t>10/8/2023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2AF847-0C9D-4E94-A9B2-318A73D8987D}" type="slidenum">
              <a:rPr lang="en-US" smtClean="0"/>
              <a:t>‹#›</a:t>
            </a:fld>
            <a:endParaRPr lang="en-US"/>
          </a:p>
        </p:txBody>
      </p:sp>
    </p:spTree>
    <p:extLst>
      <p:ext uri="{BB962C8B-B14F-4D97-AF65-F5344CB8AC3E}">
        <p14:creationId xmlns:p14="http://schemas.microsoft.com/office/powerpoint/2010/main" val="2440587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FBBEA8-3248-4DE0-8F26-9CC0BC368929}" type="datetimeFigureOut">
              <a:rPr lang="en-US" smtClean="0"/>
              <a:t>10/8/2023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2AF847-0C9D-4E94-A9B2-318A73D8987D}" type="slidenum">
              <a:rPr lang="en-US" smtClean="0"/>
              <a:t>‹#›</a:t>
            </a:fld>
            <a:endParaRPr lang="en-US"/>
          </a:p>
        </p:txBody>
      </p:sp>
    </p:spTree>
    <p:extLst>
      <p:ext uri="{BB962C8B-B14F-4D97-AF65-F5344CB8AC3E}">
        <p14:creationId xmlns:p14="http://schemas.microsoft.com/office/powerpoint/2010/main" val="35887760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7.x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b="1" dirty="0">
                <a:latin typeface="Times New Roman" panose="02020603050405020304" pitchFamily="18" charset="0"/>
                <a:cs typeface="Times New Roman" panose="02020603050405020304" pitchFamily="18" charset="0"/>
              </a:rPr>
              <a:t>EXPERIMENTAL</a:t>
            </a:r>
            <a:br>
              <a:rPr lang="en-US" sz="4800" b="1" dirty="0">
                <a:latin typeface="Times New Roman" panose="02020603050405020304" pitchFamily="18" charset="0"/>
                <a:cs typeface="Times New Roman" panose="02020603050405020304" pitchFamily="18" charset="0"/>
              </a:rPr>
            </a:br>
            <a:r>
              <a:rPr lang="en-US" sz="4800" b="1" dirty="0">
                <a:latin typeface="Times New Roman" panose="02020603050405020304" pitchFamily="18" charset="0"/>
                <a:cs typeface="Times New Roman" panose="02020603050405020304" pitchFamily="18" charset="0"/>
              </a:rPr>
              <a:t>MEASURES OF</a:t>
            </a:r>
            <a:br>
              <a:rPr lang="en-US" sz="4800" b="1" dirty="0">
                <a:latin typeface="Times New Roman" panose="02020603050405020304" pitchFamily="18" charset="0"/>
                <a:cs typeface="Times New Roman" panose="02020603050405020304" pitchFamily="18" charset="0"/>
              </a:rPr>
            </a:br>
            <a:r>
              <a:rPr lang="en-US" sz="4800" b="1" dirty="0">
                <a:latin typeface="Times New Roman" panose="02020603050405020304" pitchFamily="18" charset="0"/>
                <a:cs typeface="Times New Roman" panose="02020603050405020304" pitchFamily="18" charset="0"/>
              </a:rPr>
              <a:t>ENZYME ACTIVITY</a:t>
            </a:r>
          </a:p>
        </p:txBody>
      </p:sp>
      <p:sp>
        <p:nvSpPr>
          <p:cNvPr id="3" name="Subtitle 2"/>
          <p:cNvSpPr>
            <a:spLocks noGrp="1"/>
          </p:cNvSpPr>
          <p:nvPr>
            <p:ph type="subTitle" idx="1"/>
          </p:nvPr>
        </p:nvSpPr>
        <p:spPr>
          <a:xfrm>
            <a:off x="1524000" y="3602039"/>
            <a:ext cx="9144000" cy="488048"/>
          </a:xfrm>
        </p:spPr>
        <p:txBody>
          <a:bodyPr/>
          <a:lstStyle/>
          <a:p>
            <a:r>
              <a:rPr lang="en-US" b="1" dirty="0">
                <a:latin typeface="Times New Roman" panose="02020603050405020304" pitchFamily="18" charset="0"/>
                <a:cs typeface="Times New Roman" panose="02020603050405020304" pitchFamily="18" charset="0"/>
              </a:rPr>
              <a:t>Enzymology</a:t>
            </a:r>
          </a:p>
        </p:txBody>
      </p:sp>
    </p:spTree>
    <p:extLst>
      <p:ext uri="{BB962C8B-B14F-4D97-AF65-F5344CB8AC3E}">
        <p14:creationId xmlns:p14="http://schemas.microsoft.com/office/powerpoint/2010/main" val="3220230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005" y="278712"/>
            <a:ext cx="1971437" cy="369332"/>
          </a:xfrm>
          <a:prstGeom prst="rect">
            <a:avLst/>
          </a:prstGeom>
        </p:spPr>
        <p:txBody>
          <a:bodyPr wrap="none">
            <a:spAutoFit/>
          </a:bodyPr>
          <a:lstStyle/>
          <a:p>
            <a:r>
              <a:rPr lang="en-US" b="1" dirty="0">
                <a:latin typeface="Helvetica-Bold"/>
              </a:rPr>
              <a:t>Coupled Assays</a:t>
            </a:r>
            <a:endParaRPr lang="en-US" dirty="0"/>
          </a:p>
        </p:txBody>
      </p:sp>
      <p:sp>
        <p:nvSpPr>
          <p:cNvPr id="3" name="Rectangle 2"/>
          <p:cNvSpPr/>
          <p:nvPr/>
        </p:nvSpPr>
        <p:spPr>
          <a:xfrm>
            <a:off x="1971664" y="859479"/>
            <a:ext cx="68480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From</a:t>
            </a:r>
          </a:p>
        </p:txBody>
      </p:sp>
      <p:pic>
        <p:nvPicPr>
          <p:cNvPr id="4" name="Picture 3"/>
          <p:cNvPicPr>
            <a:picLocks noChangeAspect="1"/>
          </p:cNvPicPr>
          <p:nvPr/>
        </p:nvPicPr>
        <p:blipFill>
          <a:blip r:embed="rId2"/>
          <a:stretch>
            <a:fillRect/>
          </a:stretch>
        </p:blipFill>
        <p:spPr>
          <a:xfrm>
            <a:off x="4313803" y="1044145"/>
            <a:ext cx="1879925" cy="970692"/>
          </a:xfrm>
          <a:prstGeom prst="rect">
            <a:avLst/>
          </a:prstGeom>
        </p:spPr>
      </p:pic>
      <p:pic>
        <p:nvPicPr>
          <p:cNvPr id="5" name="Picture 4"/>
          <p:cNvPicPr>
            <a:picLocks noChangeAspect="1"/>
          </p:cNvPicPr>
          <p:nvPr/>
        </p:nvPicPr>
        <p:blipFill>
          <a:blip r:embed="rId3"/>
          <a:stretch>
            <a:fillRect/>
          </a:stretch>
        </p:blipFill>
        <p:spPr>
          <a:xfrm>
            <a:off x="4432688" y="2548241"/>
            <a:ext cx="1642154" cy="781114"/>
          </a:xfrm>
          <a:prstGeom prst="rect">
            <a:avLst/>
          </a:prstGeom>
        </p:spPr>
      </p:pic>
      <p:sp>
        <p:nvSpPr>
          <p:cNvPr id="6" name="TextBox 5"/>
          <p:cNvSpPr txBox="1"/>
          <p:nvPr/>
        </p:nvSpPr>
        <p:spPr>
          <a:xfrm>
            <a:off x="1833067" y="2014837"/>
            <a:ext cx="961995"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we have</a:t>
            </a:r>
          </a:p>
        </p:txBody>
      </p:sp>
      <p:sp>
        <p:nvSpPr>
          <p:cNvPr id="7" name="Rectangle 6"/>
          <p:cNvSpPr/>
          <p:nvPr/>
        </p:nvSpPr>
        <p:spPr>
          <a:xfrm>
            <a:off x="238898" y="3508523"/>
            <a:ext cx="10721545"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Rearranging this we find that </a:t>
            </a:r>
            <a:r>
              <a:rPr lang="en-US" b="1" dirty="0">
                <a:latin typeface="Times New Roman" panose="02020603050405020304" pitchFamily="18" charset="0"/>
                <a:cs typeface="Times New Roman" panose="02020603050405020304" pitchFamily="18" charset="0"/>
                <a:sym typeface="Symbol" panose="05050102010706020507" pitchFamily="18" charset="2"/>
              </a:rPr>
              <a:t> =</a:t>
            </a:r>
            <a:r>
              <a:rPr lang="en-US" b="1" dirty="0">
                <a:latin typeface="Times New Roman" panose="02020603050405020304" pitchFamily="18" charset="0"/>
                <a:cs typeface="Times New Roman" panose="02020603050405020304" pitchFamily="18" charset="0"/>
              </a:rPr>
              <a:t> 0.25</a:t>
            </a:r>
            <a:r>
              <a:rPr lang="en-US" dirty="0">
                <a:latin typeface="Times New Roman" panose="02020603050405020304" pitchFamily="18" charset="0"/>
                <a:cs typeface="Times New Roman" panose="02020603050405020304" pitchFamily="18" charset="0"/>
              </a:rPr>
              <a:t>. From aforementioned Table this value of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would require that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b="1" dirty="0">
                <a:latin typeface="Times New Roman" panose="02020603050405020304" pitchFamily="18" charset="0"/>
                <a:cs typeface="Times New Roman" panose="02020603050405020304" pitchFamily="18" charset="0"/>
              </a:rPr>
              <a:t>/</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b="1" i="1" dirty="0">
                <a:latin typeface="Times New Roman" panose="02020603050405020304" pitchFamily="18" charset="0"/>
                <a:cs typeface="Times New Roman" panose="02020603050405020304" pitchFamily="18" charset="0"/>
              </a:rPr>
              <a:t> &lt; </a:t>
            </a:r>
            <a:r>
              <a:rPr lang="en-US" b="1" dirty="0">
                <a:latin typeface="Times New Roman" panose="02020603050405020304" pitchFamily="18" charset="0"/>
                <a:cs typeface="Times New Roman" panose="02020603050405020304" pitchFamily="18" charset="0"/>
              </a:rPr>
              <a:t>0.1</a:t>
            </a:r>
            <a:r>
              <a:rPr lang="en-US" dirty="0">
                <a:latin typeface="Times New Roman" panose="02020603050405020304" pitchFamily="18" charset="0"/>
                <a:cs typeface="Times New Roman" panose="02020603050405020304" pitchFamily="18" charset="0"/>
              </a:rPr>
              <a:t>.</a:t>
            </a:r>
          </a:p>
        </p:txBody>
      </p:sp>
      <p:sp>
        <p:nvSpPr>
          <p:cNvPr id="8" name="Rectangle 7"/>
          <p:cNvSpPr/>
          <p:nvPr/>
        </p:nvSpPr>
        <p:spPr>
          <a:xfrm>
            <a:off x="238898" y="4062521"/>
            <a:ext cx="10626811"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Since we </a:t>
            </a:r>
            <a:r>
              <a:rPr lang="en-US" b="1" dirty="0">
                <a:latin typeface="Times New Roman" panose="02020603050405020304" pitchFamily="18" charset="0"/>
                <a:cs typeface="Times New Roman" panose="02020603050405020304" pitchFamily="18" charset="0"/>
              </a:rPr>
              <a:t>know</a:t>
            </a:r>
            <a:r>
              <a:rPr lang="en-US" dirty="0">
                <a:latin typeface="Times New Roman" panose="02020603050405020304" pitchFamily="18" charset="0"/>
                <a:cs typeface="Times New Roman" panose="02020603050405020304" pitchFamily="18" charset="0"/>
              </a:rPr>
              <a:t> that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0.1 </a:t>
            </a:r>
            <a:r>
              <a:rPr lang="en-US" b="1" dirty="0" err="1">
                <a:latin typeface="Times New Roman" panose="02020603050405020304" pitchFamily="18" charset="0"/>
                <a:cs typeface="Times New Roman" panose="02020603050405020304" pitchFamily="18" charset="0"/>
              </a:rPr>
              <a:t>mM</a:t>
            </a:r>
            <a:r>
              <a:rPr lang="en-US" b="1" dirty="0">
                <a:latin typeface="Times New Roman" panose="02020603050405020304" pitchFamily="18" charset="0"/>
                <a:cs typeface="Times New Roman" panose="02020603050405020304" pitchFamily="18" charset="0"/>
              </a:rPr>
              <a:t>/min</a:t>
            </a:r>
            <a:r>
              <a:rPr lang="en-US" dirty="0">
                <a:latin typeface="Times New Roman" panose="02020603050405020304" pitchFamily="18" charset="0"/>
                <a:cs typeface="Times New Roman" panose="02020603050405020304" pitchFamily="18" charset="0"/>
              </a:rPr>
              <a:t>,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must be </a:t>
            </a:r>
            <a:r>
              <a:rPr lang="en-US" b="1" dirty="0">
                <a:latin typeface="Times New Roman" panose="02020603050405020304" pitchFamily="18" charset="0"/>
                <a:cs typeface="Times New Roman" panose="02020603050405020304" pitchFamily="18" charset="0"/>
              </a:rPr>
              <a:t>&gt; 1.0 </a:t>
            </a:r>
            <a:r>
              <a:rPr lang="en-US" b="1" dirty="0" err="1">
                <a:latin typeface="Times New Roman" panose="02020603050405020304" pitchFamily="18" charset="0"/>
                <a:cs typeface="Times New Roman" panose="02020603050405020304" pitchFamily="18" charset="0"/>
              </a:rPr>
              <a:t>mM</a:t>
            </a:r>
            <a:r>
              <a:rPr lang="en-US" b="1" dirty="0">
                <a:latin typeface="Times New Roman" panose="02020603050405020304" pitchFamily="18" charset="0"/>
                <a:cs typeface="Times New Roman" panose="02020603050405020304" pitchFamily="18" charset="0"/>
              </a:rPr>
              <a:t>/min</a:t>
            </a:r>
            <a:r>
              <a:rPr lang="en-US" dirty="0">
                <a:latin typeface="Times New Roman" panose="02020603050405020304" pitchFamily="18" charset="0"/>
                <a:cs typeface="Times New Roman" panose="02020603050405020304" pitchFamily="18" charset="0"/>
              </a:rPr>
              <a:t>. If we had taken the time to determine </a:t>
            </a:r>
            <a:r>
              <a:rPr lang="en-US" b="1" i="1" dirty="0" err="1">
                <a:latin typeface="Times New Roman" panose="02020603050405020304" pitchFamily="18" charset="0"/>
                <a:cs typeface="Times New Roman" panose="02020603050405020304" pitchFamily="18" charset="0"/>
              </a:rPr>
              <a:t>k</a:t>
            </a:r>
            <a:r>
              <a:rPr lang="en-US" b="1" baseline="-25000" dirty="0" err="1">
                <a:latin typeface="Times New Roman" panose="02020603050405020304" pitchFamily="18" charset="0"/>
                <a:cs typeface="Times New Roman" panose="02020603050405020304" pitchFamily="18" charset="0"/>
              </a:rPr>
              <a:t>cat</a:t>
            </a:r>
            <a:r>
              <a:rPr lang="en-US" dirty="0">
                <a:latin typeface="Times New Roman" panose="02020603050405020304" pitchFamily="18" charset="0"/>
                <a:cs typeface="Times New Roman" panose="02020603050405020304" pitchFamily="18" charset="0"/>
              </a:rPr>
              <a:t> and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m</a:t>
            </a:r>
            <a:r>
              <a:rPr lang="en-US" dirty="0">
                <a:latin typeface="Times New Roman" panose="02020603050405020304" pitchFamily="18" charset="0"/>
                <a:cs typeface="Times New Roman" panose="02020603050405020304" pitchFamily="18" charset="0"/>
              </a:rPr>
              <a:t> for the </a:t>
            </a:r>
            <a:r>
              <a:rPr lang="en-US" b="1" dirty="0">
                <a:latin typeface="Times New Roman" panose="02020603050405020304" pitchFamily="18" charset="0"/>
                <a:cs typeface="Times New Roman" panose="02020603050405020304" pitchFamily="18" charset="0"/>
              </a:rPr>
              <a:t>coupling enzyme</a:t>
            </a:r>
            <a:r>
              <a:rPr lang="en-US" dirty="0">
                <a:latin typeface="Times New Roman" panose="02020603050405020304" pitchFamily="18" charset="0"/>
                <a:cs typeface="Times New Roman" panose="02020603050405020304" pitchFamily="18" charset="0"/>
              </a:rPr>
              <a:t>, we could then calculate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E</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required</a:t>
            </a:r>
            <a:r>
              <a:rPr lang="en-US" dirty="0">
                <a:latin typeface="Times New Roman" panose="02020603050405020304" pitchFamily="18" charset="0"/>
                <a:cs typeface="Times New Roman" panose="02020603050405020304" pitchFamily="18" charset="0"/>
              </a:rPr>
              <a:t> to reach the </a:t>
            </a:r>
            <a:r>
              <a:rPr lang="en-US" b="1" dirty="0">
                <a:latin typeface="Times New Roman" panose="02020603050405020304" pitchFamily="18" charset="0"/>
                <a:cs typeface="Times New Roman" panose="02020603050405020304" pitchFamily="18" charset="0"/>
              </a:rPr>
              <a:t>desired</a:t>
            </a:r>
            <a:r>
              <a:rPr lang="en-US" dirty="0">
                <a:latin typeface="Times New Roman" panose="02020603050405020304" pitchFamily="18" charset="0"/>
                <a:cs typeface="Times New Roman" panose="02020603050405020304" pitchFamily="18" charset="0"/>
              </a:rPr>
              <a:t> value of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dirty="0">
                <a:latin typeface="MathPackOne"/>
              </a:rPr>
              <a:t>.</a:t>
            </a:r>
            <a:endParaRPr lang="en-US" dirty="0"/>
          </a:p>
        </p:txBody>
      </p:sp>
    </p:spTree>
    <p:extLst>
      <p:ext uri="{BB962C8B-B14F-4D97-AF65-F5344CB8AC3E}">
        <p14:creationId xmlns:p14="http://schemas.microsoft.com/office/powerpoint/2010/main" val="1058358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6242" y="439350"/>
            <a:ext cx="2905604" cy="369332"/>
          </a:xfrm>
          <a:prstGeom prst="rect">
            <a:avLst/>
          </a:prstGeom>
        </p:spPr>
        <p:txBody>
          <a:bodyPr wrap="none">
            <a:spAutoFit/>
          </a:bodyPr>
          <a:lstStyle/>
          <a:p>
            <a:r>
              <a:rPr lang="en-US" b="1" dirty="0" err="1">
                <a:latin typeface="Times New Roman" panose="02020603050405020304" pitchFamily="18" charset="0"/>
                <a:cs typeface="Times New Roman" panose="02020603050405020304" pitchFamily="18" charset="0"/>
              </a:rPr>
              <a:t>Easterby</a:t>
            </a:r>
            <a:r>
              <a:rPr lang="en-US" b="1" dirty="0">
                <a:latin typeface="Times New Roman" panose="02020603050405020304" pitchFamily="18" charset="0"/>
                <a:cs typeface="Times New Roman" panose="02020603050405020304" pitchFamily="18" charset="0"/>
              </a:rPr>
              <a:t>-Cleland approach</a:t>
            </a:r>
          </a:p>
        </p:txBody>
      </p:sp>
      <p:sp>
        <p:nvSpPr>
          <p:cNvPr id="3" name="Rectangle 2"/>
          <p:cNvSpPr/>
          <p:nvPr/>
        </p:nvSpPr>
        <p:spPr>
          <a:xfrm>
            <a:off x="166241" y="916114"/>
            <a:ext cx="11449110"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They have presented </a:t>
            </a:r>
            <a:r>
              <a:rPr lang="en-US" b="1" dirty="0">
                <a:latin typeface="Times New Roman" panose="02020603050405020304" pitchFamily="18" charset="0"/>
                <a:cs typeface="Times New Roman" panose="02020603050405020304" pitchFamily="18" charset="0"/>
              </a:rPr>
              <a:t>a slightly different method </a:t>
            </a:r>
            <a:r>
              <a:rPr lang="en-US" dirty="0">
                <a:latin typeface="Times New Roman" panose="02020603050405020304" pitchFamily="18" charset="0"/>
                <a:cs typeface="Times New Roman" panose="02020603050405020304" pitchFamily="18" charset="0"/>
              </a:rPr>
              <a:t>for </a:t>
            </a:r>
            <a:r>
              <a:rPr lang="en-US" b="1" dirty="0">
                <a:latin typeface="Times New Roman" panose="02020603050405020304" pitchFamily="18" charset="0"/>
                <a:cs typeface="Times New Roman" panose="02020603050405020304" pitchFamily="18" charset="0"/>
              </a:rPr>
              <a:t>determining</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duration</a:t>
            </a:r>
            <a:r>
              <a:rPr lang="en-US" dirty="0">
                <a:latin typeface="Times New Roman" panose="02020603050405020304" pitchFamily="18" charset="0"/>
                <a:cs typeface="Times New Roman" panose="02020603050405020304" pitchFamily="18" charset="0"/>
              </a:rPr>
              <a:t> of the </a:t>
            </a:r>
            <a:r>
              <a:rPr lang="en-US" b="1" dirty="0">
                <a:solidFill>
                  <a:srgbClr val="FF0000"/>
                </a:solidFill>
                <a:latin typeface="Times New Roman" panose="02020603050405020304" pitchFamily="18" charset="0"/>
                <a:cs typeface="Times New Roman" panose="02020603050405020304" pitchFamily="18" charset="0"/>
              </a:rPr>
              <a:t>lag phase </a:t>
            </a:r>
            <a:r>
              <a:rPr lang="en-US" dirty="0">
                <a:latin typeface="Times New Roman" panose="02020603050405020304" pitchFamily="18" charset="0"/>
                <a:cs typeface="Times New Roman" panose="02020603050405020304" pitchFamily="18" charset="0"/>
              </a:rPr>
              <a:t>for a </a:t>
            </a:r>
            <a:r>
              <a:rPr lang="en-US" b="1" dirty="0">
                <a:latin typeface="Times New Roman" panose="02020603050405020304" pitchFamily="18" charset="0"/>
                <a:cs typeface="Times New Roman" panose="02020603050405020304" pitchFamily="18" charset="0"/>
              </a:rPr>
              <a:t>coupled reaction</a:t>
            </a:r>
            <a:r>
              <a:rPr lang="en-US" dirty="0">
                <a:latin typeface="Times New Roman" panose="02020603050405020304" pitchFamily="18" charset="0"/>
                <a:cs typeface="Times New Roman" panose="02020603050405020304" pitchFamily="18" charset="0"/>
              </a:rPr>
              <a:t>.</a:t>
            </a:r>
          </a:p>
        </p:txBody>
      </p:sp>
      <p:sp>
        <p:nvSpPr>
          <p:cNvPr id="4" name="Rectangle 3"/>
          <p:cNvSpPr/>
          <p:nvPr/>
        </p:nvSpPr>
        <p:spPr>
          <a:xfrm>
            <a:off x="166241" y="1392878"/>
            <a:ext cx="10077510"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From their treatments we find that </a:t>
            </a:r>
            <a:r>
              <a:rPr lang="en-US" b="1" dirty="0">
                <a:latin typeface="Times New Roman" panose="02020603050405020304" pitchFamily="18" charset="0"/>
                <a:cs typeface="Times New Roman" panose="02020603050405020304" pitchFamily="18" charset="0"/>
              </a:rPr>
              <a:t>as long as </a:t>
            </a: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coupling enzyme(s) </a:t>
            </a:r>
            <a:r>
              <a:rPr lang="en-US" dirty="0">
                <a:latin typeface="Times New Roman" panose="02020603050405020304" pitchFamily="18" charset="0"/>
                <a:cs typeface="Times New Roman" panose="02020603050405020304" pitchFamily="18" charset="0"/>
              </a:rPr>
              <a:t>operate under </a:t>
            </a:r>
            <a:r>
              <a:rPr lang="en-US" b="1" dirty="0">
                <a:latin typeface="Times New Roman" panose="02020603050405020304" pitchFamily="18" charset="0"/>
                <a:cs typeface="Times New Roman" panose="02020603050405020304" pitchFamily="18" charset="0"/>
              </a:rPr>
              <a:t>first-order conditions </a:t>
            </a:r>
            <a:r>
              <a:rPr lang="en-US" dirty="0">
                <a:latin typeface="Times New Roman" panose="02020603050405020304" pitchFamily="18" charset="0"/>
                <a:cs typeface="Times New Roman" panose="02020603050405020304" pitchFamily="18" charset="0"/>
              </a:rPr>
              <a:t>(i.e., </a:t>
            </a:r>
            <a:r>
              <a:rPr lang="en-US" b="1" dirty="0">
                <a:latin typeface="Times New Roman" panose="02020603050405020304" pitchFamily="18" charset="0"/>
                <a:cs typeface="Times New Roman" panose="02020603050405020304" pitchFamily="18" charset="0"/>
              </a:rPr>
              <a:t>[B]</a:t>
            </a:r>
            <a:r>
              <a:rPr lang="en-US" b="1" baseline="-25000" dirty="0">
                <a:latin typeface="Times New Roman" panose="02020603050405020304" pitchFamily="18" charset="0"/>
                <a:cs typeface="Times New Roman" panose="02020603050405020304" pitchFamily="18" charset="0"/>
              </a:rPr>
              <a:t>SS</a:t>
            </a:r>
            <a:r>
              <a:rPr lang="en-US" b="1" dirty="0">
                <a:latin typeface="Times New Roman" panose="02020603050405020304" pitchFamily="18" charset="0"/>
                <a:cs typeface="Times New Roman" panose="02020603050405020304" pitchFamily="18" charset="0"/>
              </a:rPr>
              <a:t> &lt;&lt;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m</a:t>
            </a:r>
            <a:r>
              <a:rPr lang="en-US" b="1" baseline="30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we can write:</a:t>
            </a:r>
          </a:p>
        </p:txBody>
      </p:sp>
      <p:sp>
        <p:nvSpPr>
          <p:cNvPr id="9" name="TextBox 8"/>
          <p:cNvSpPr txBox="1"/>
          <p:nvPr/>
        </p:nvSpPr>
        <p:spPr>
          <a:xfrm>
            <a:off x="309811" y="3231994"/>
            <a:ext cx="51809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and</a:t>
            </a:r>
          </a:p>
        </p:txBody>
      </p:sp>
      <p:sp>
        <p:nvSpPr>
          <p:cNvPr id="10" name="Rectangle 9"/>
          <p:cNvSpPr/>
          <p:nvPr/>
        </p:nvSpPr>
        <p:spPr>
          <a:xfrm>
            <a:off x="98856" y="4591134"/>
            <a:ext cx="2403222"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where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is the lag time.</a:t>
            </a:r>
          </a:p>
        </p:txBody>
      </p:sp>
      <p:sp>
        <p:nvSpPr>
          <p:cNvPr id="11" name="Rectangle 10"/>
          <p:cNvSpPr/>
          <p:nvPr/>
        </p:nvSpPr>
        <p:spPr>
          <a:xfrm>
            <a:off x="3114644" y="2853506"/>
            <a:ext cx="5913888"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time required</a:t>
            </a:r>
            <a:r>
              <a:rPr lang="en-US" dirty="0">
                <a:latin typeface="Times New Roman" panose="02020603050405020304" pitchFamily="18" charset="0"/>
                <a:cs typeface="Times New Roman" panose="02020603050405020304" pitchFamily="18" charset="0"/>
              </a:rPr>
              <a:t> for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 to approach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a:t>
            </a:r>
            <a:r>
              <a:rPr lang="en-US" b="1"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exponentially</a:t>
            </a:r>
            <a:r>
              <a:rPr lang="en-US" dirty="0">
                <a:latin typeface="Times New Roman" panose="02020603050405020304" pitchFamily="18" charset="0"/>
                <a:cs typeface="Times New Roman" panose="02020603050405020304" pitchFamily="18" charset="0"/>
              </a:rPr>
              <a:t> related to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so that [B] is </a:t>
            </a:r>
            <a:r>
              <a:rPr lang="en-US" b="1" dirty="0">
                <a:latin typeface="Times New Roman" panose="02020603050405020304" pitchFamily="18" charset="0"/>
                <a:cs typeface="Times New Roman" panose="02020603050405020304" pitchFamily="18" charset="0"/>
              </a:rPr>
              <a:t>92%</a:t>
            </a:r>
            <a:r>
              <a:rPr lang="en-US" dirty="0">
                <a:latin typeface="Times New Roman" panose="02020603050405020304" pitchFamily="18" charset="0"/>
                <a:cs typeface="Times New Roman" panose="02020603050405020304" pitchFamily="18" charset="0"/>
              </a:rPr>
              <a:t> [B]</a:t>
            </a:r>
            <a:r>
              <a:rPr lang="en-US"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 at </a:t>
            </a:r>
            <a:r>
              <a:rPr lang="en-US" b="1" dirty="0">
                <a:latin typeface="Times New Roman" panose="02020603050405020304" pitchFamily="18" charset="0"/>
                <a:cs typeface="Times New Roman" panose="02020603050405020304" pitchFamily="18" charset="0"/>
              </a:rPr>
              <a:t>2.5</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95%</a:t>
            </a:r>
            <a:r>
              <a:rPr lang="en-US" dirty="0">
                <a:latin typeface="Times New Roman" panose="02020603050405020304" pitchFamily="18" charset="0"/>
                <a:cs typeface="Times New Roman" panose="02020603050405020304" pitchFamily="18" charset="0"/>
              </a:rPr>
              <a:t> [B]</a:t>
            </a:r>
            <a:r>
              <a:rPr lang="en-US"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 at </a:t>
            </a:r>
            <a:r>
              <a:rPr lang="en-US" b="1" dirty="0">
                <a:latin typeface="Times New Roman" panose="02020603050405020304" pitchFamily="18" charset="0"/>
                <a:cs typeface="Times New Roman" panose="02020603050405020304" pitchFamily="18" charset="0"/>
              </a:rPr>
              <a:t>3</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99%</a:t>
            </a:r>
            <a:r>
              <a:rPr lang="en-US" dirty="0">
                <a:latin typeface="Times New Roman" panose="02020603050405020304" pitchFamily="18" charset="0"/>
                <a:cs typeface="Times New Roman" panose="02020603050405020304" pitchFamily="18" charset="0"/>
              </a:rPr>
              <a:t> [B]</a:t>
            </a:r>
            <a:r>
              <a:rPr lang="en-US"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 at </a:t>
            </a:r>
            <a:r>
              <a:rPr lang="en-US" b="1" dirty="0">
                <a:latin typeface="Times New Roman" panose="02020603050405020304" pitchFamily="18" charset="0"/>
                <a:cs typeface="Times New Roman" panose="02020603050405020304" pitchFamily="18" charset="0"/>
              </a:rPr>
              <a:t>4.6</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sym typeface="Symbol" panose="05050102010706020507" pitchFamily="18" charset="2"/>
              </a:rPr>
              <a:t>.</a:t>
            </a:r>
            <a:endParaRPr lang="en-US" dirty="0">
              <a:latin typeface="Times New Roman" panose="02020603050405020304" pitchFamily="18" charset="0"/>
              <a:cs typeface="Times New Roman" panose="02020603050405020304" pitchFamily="18" charset="0"/>
            </a:endParaRPr>
          </a:p>
        </p:txBody>
      </p:sp>
      <p:sp>
        <p:nvSpPr>
          <p:cNvPr id="12" name="Rectangle 11"/>
          <p:cNvSpPr/>
          <p:nvPr/>
        </p:nvSpPr>
        <p:spPr>
          <a:xfrm>
            <a:off x="3114644" y="3990968"/>
            <a:ext cx="6096000" cy="646331"/>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Product (C) formation as a function of time (</a:t>
            </a:r>
            <a:r>
              <a:rPr lang="en-US" i="1" dirty="0">
                <a:latin typeface="Times New Roman" panose="02020603050405020304" pitchFamily="18" charset="0"/>
                <a:cs typeface="Times New Roman" panose="02020603050405020304" pitchFamily="18" charset="0"/>
              </a:rPr>
              <a:t>t</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dependent</a:t>
            </a:r>
            <a:r>
              <a:rPr lang="en-US" dirty="0">
                <a:latin typeface="Times New Roman" panose="02020603050405020304" pitchFamily="18" charset="0"/>
                <a:cs typeface="Times New Roman" panose="02020603050405020304" pitchFamily="18" charset="0"/>
              </a:rPr>
              <a:t> on the initial velocity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and the </a:t>
            </a:r>
            <a:r>
              <a:rPr lang="en-US" b="1" dirty="0">
                <a:latin typeface="Times New Roman" panose="02020603050405020304" pitchFamily="18" charset="0"/>
                <a:cs typeface="Times New Roman" panose="02020603050405020304" pitchFamily="18" charset="0"/>
              </a:rPr>
              <a:t>lag time </a:t>
            </a:r>
            <a:r>
              <a:rPr lang="en-US"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as follows:</a:t>
            </a:r>
          </a:p>
        </p:txBody>
      </p:sp>
      <p:pic>
        <p:nvPicPr>
          <p:cNvPr id="13" name="Picture 12"/>
          <p:cNvPicPr>
            <a:picLocks noChangeAspect="1"/>
          </p:cNvPicPr>
          <p:nvPr/>
        </p:nvPicPr>
        <p:blipFill>
          <a:blip r:embed="rId2"/>
          <a:stretch>
            <a:fillRect/>
          </a:stretch>
        </p:blipFill>
        <p:spPr>
          <a:xfrm>
            <a:off x="4242192" y="4851431"/>
            <a:ext cx="3423549" cy="449618"/>
          </a:xfrm>
          <a:prstGeom prst="rect">
            <a:avLst/>
          </a:prstGeom>
        </p:spPr>
      </p:pic>
      <p:sp>
        <p:nvSpPr>
          <p:cNvPr id="14" name="Rectangle 13"/>
          <p:cNvSpPr/>
          <p:nvPr/>
        </p:nvSpPr>
        <p:spPr>
          <a:xfrm>
            <a:off x="3205700" y="5728595"/>
            <a:ext cx="8388110" cy="400110"/>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To illustrate the use of Equation (</a:t>
            </a:r>
            <a:r>
              <a:rPr lang="en-US" sz="2000" b="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let us consider the following example.</a:t>
            </a:r>
          </a:p>
        </p:txBody>
      </p:sp>
      <p:pic>
        <p:nvPicPr>
          <p:cNvPr id="5" name="Picture 4"/>
          <p:cNvPicPr>
            <a:picLocks noChangeAspect="1"/>
          </p:cNvPicPr>
          <p:nvPr/>
        </p:nvPicPr>
        <p:blipFill>
          <a:blip r:embed="rId3"/>
          <a:stretch>
            <a:fillRect/>
          </a:stretch>
        </p:blipFill>
        <p:spPr>
          <a:xfrm>
            <a:off x="271848" y="2200444"/>
            <a:ext cx="2167021" cy="930022"/>
          </a:xfrm>
          <a:prstGeom prst="rect">
            <a:avLst/>
          </a:prstGeom>
        </p:spPr>
      </p:pic>
      <p:grpSp>
        <p:nvGrpSpPr>
          <p:cNvPr id="18" name="Group 17"/>
          <p:cNvGrpSpPr/>
          <p:nvPr/>
        </p:nvGrpSpPr>
        <p:grpSpPr>
          <a:xfrm>
            <a:off x="166241" y="3652090"/>
            <a:ext cx="1285101" cy="888280"/>
            <a:chOff x="98856" y="3702854"/>
            <a:chExt cx="1285101" cy="888280"/>
          </a:xfrm>
        </p:grpSpPr>
        <p:pic>
          <p:nvPicPr>
            <p:cNvPr id="8" name="Picture 7"/>
            <p:cNvPicPr>
              <a:picLocks noChangeAspect="1"/>
            </p:cNvPicPr>
            <p:nvPr/>
          </p:nvPicPr>
          <p:blipFill>
            <a:blip r:embed="rId4"/>
            <a:stretch>
              <a:fillRect/>
            </a:stretch>
          </p:blipFill>
          <p:spPr>
            <a:xfrm>
              <a:off x="271848" y="3702854"/>
              <a:ext cx="1112109" cy="888280"/>
            </a:xfrm>
            <a:prstGeom prst="rect">
              <a:avLst/>
            </a:prstGeom>
          </p:spPr>
        </p:pic>
        <p:sp>
          <p:nvSpPr>
            <p:cNvPr id="15" name="TextBox 14"/>
            <p:cNvSpPr txBox="1"/>
            <p:nvPr/>
          </p:nvSpPr>
          <p:spPr>
            <a:xfrm>
              <a:off x="98856" y="3904830"/>
              <a:ext cx="249697" cy="400110"/>
            </a:xfrm>
            <a:prstGeom prst="rect">
              <a:avLst/>
            </a:prstGeom>
            <a:noFill/>
          </p:spPr>
          <p:txBody>
            <a:bodyPr wrap="square" rtlCol="0">
              <a:spAutoFit/>
            </a:bodyPr>
            <a:lstStyle/>
            <a:p>
              <a:r>
                <a:rPr lang="en-US" sz="2000" b="1" dirty="0">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1309791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225" y="1088033"/>
            <a:ext cx="1005403" cy="369332"/>
          </a:xfrm>
          <a:prstGeom prst="rect">
            <a:avLst/>
          </a:prstGeom>
        </p:spPr>
        <p:txBody>
          <a:bodyPr wrap="none">
            <a:spAutoFit/>
          </a:bodyPr>
          <a:lstStyle/>
          <a:p>
            <a:r>
              <a:rPr lang="en-US" b="1" dirty="0">
                <a:latin typeface="Times New Roman" panose="02020603050405020304" pitchFamily="18" charset="0"/>
                <a:cs typeface="Times New Roman" panose="02020603050405020304" pitchFamily="18" charset="0"/>
              </a:rPr>
              <a:t>Suppose</a:t>
            </a:r>
          </a:p>
        </p:txBody>
      </p:sp>
      <p:sp>
        <p:nvSpPr>
          <p:cNvPr id="3" name="Rectangle 2"/>
          <p:cNvSpPr/>
          <p:nvPr/>
        </p:nvSpPr>
        <p:spPr>
          <a:xfrm>
            <a:off x="173225" y="1457365"/>
            <a:ext cx="4903971" cy="369332"/>
          </a:xfrm>
          <a:prstGeom prst="rect">
            <a:avLst/>
          </a:prstGeom>
        </p:spPr>
        <p:txBody>
          <a:bodyPr wrap="non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Coupling enzyme’s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m</a:t>
            </a:r>
            <a:r>
              <a:rPr lang="en-US" dirty="0">
                <a:latin typeface="Times New Roman" panose="02020603050405020304" pitchFamily="18" charset="0"/>
                <a:cs typeface="Times New Roman" panose="02020603050405020304" pitchFamily="18" charset="0"/>
              </a:rPr>
              <a:t> for substrate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 = </a:t>
            </a:r>
            <a:r>
              <a:rPr lang="en-US" b="1" dirty="0">
                <a:latin typeface="Times New Roman" panose="02020603050405020304" pitchFamily="18" charset="0"/>
                <a:cs typeface="Times New Roman" panose="02020603050405020304" pitchFamily="18" charset="0"/>
              </a:rPr>
              <a:t>10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b="1" dirty="0">
                <a:latin typeface="Times New Roman" panose="02020603050405020304" pitchFamily="18" charset="0"/>
                <a:cs typeface="Times New Roman" panose="02020603050405020304" pitchFamily="18" charset="0"/>
              </a:rPr>
              <a:t>M</a:t>
            </a:r>
          </a:p>
        </p:txBody>
      </p:sp>
      <p:pic>
        <p:nvPicPr>
          <p:cNvPr id="4" name="Picture 3"/>
          <p:cNvPicPr>
            <a:picLocks noChangeAspect="1"/>
          </p:cNvPicPr>
          <p:nvPr/>
        </p:nvPicPr>
        <p:blipFill>
          <a:blip r:embed="rId2"/>
          <a:stretch>
            <a:fillRect/>
          </a:stretch>
        </p:blipFill>
        <p:spPr>
          <a:xfrm>
            <a:off x="3968287" y="672025"/>
            <a:ext cx="2115178" cy="495734"/>
          </a:xfrm>
          <a:prstGeom prst="rect">
            <a:avLst/>
          </a:prstGeom>
        </p:spPr>
      </p:pic>
      <p:sp>
        <p:nvSpPr>
          <p:cNvPr id="5" name="Rectangle 4"/>
          <p:cNvSpPr/>
          <p:nvPr/>
        </p:nvSpPr>
        <p:spPr>
          <a:xfrm>
            <a:off x="173225" y="1931637"/>
            <a:ext cx="3499741" cy="369332"/>
          </a:xfrm>
          <a:prstGeom prst="rect">
            <a:avLst/>
          </a:prstGeom>
        </p:spPr>
        <p:txBody>
          <a:bodyPr wrap="non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Coupling enzyme’s </a:t>
            </a:r>
            <a:r>
              <a:rPr lang="en-US" b="1" i="1" dirty="0" err="1">
                <a:latin typeface="Times New Roman" panose="02020603050405020304" pitchFamily="18" charset="0"/>
                <a:cs typeface="Times New Roman" panose="02020603050405020304" pitchFamily="18" charset="0"/>
              </a:rPr>
              <a:t>k</a:t>
            </a:r>
            <a:r>
              <a:rPr lang="en-US" b="1" baseline="-25000" dirty="0" err="1">
                <a:latin typeface="Times New Roman" panose="02020603050405020304" pitchFamily="18" charset="0"/>
                <a:cs typeface="Times New Roman" panose="02020603050405020304" pitchFamily="18" charset="0"/>
              </a:rPr>
              <a:t>cat</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 100 s</a:t>
            </a:r>
            <a:r>
              <a:rPr lang="en-US" b="1" baseline="30000" dirty="0">
                <a:latin typeface="Times New Roman" panose="02020603050405020304" pitchFamily="18" charset="0"/>
                <a:cs typeface="Times New Roman" panose="02020603050405020304" pitchFamily="18" charset="0"/>
              </a:rPr>
              <a:t>-1</a:t>
            </a:r>
            <a:endParaRPr lang="en-US" b="1" baseline="30000" dirty="0"/>
          </a:p>
        </p:txBody>
      </p:sp>
      <p:sp>
        <p:nvSpPr>
          <p:cNvPr id="6" name="Rectangle 5"/>
          <p:cNvSpPr/>
          <p:nvPr/>
        </p:nvSpPr>
        <p:spPr>
          <a:xfrm>
            <a:off x="173225" y="2497779"/>
            <a:ext cx="11862256" cy="646331"/>
          </a:xfrm>
          <a:prstGeom prst="rect">
            <a:avLst/>
          </a:prstGeom>
        </p:spPr>
        <p:txBody>
          <a:bodyPr wrap="square">
            <a:spAutoFit/>
          </a:bodyPr>
          <a:lstStyle/>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Let us say that we </a:t>
            </a:r>
            <a:r>
              <a:rPr lang="en-US" b="1" dirty="0">
                <a:latin typeface="Times New Roman" panose="02020603050405020304" pitchFamily="18" charset="0"/>
                <a:cs typeface="Times New Roman" panose="02020603050405020304" pitchFamily="18" charset="0"/>
              </a:rPr>
              <a:t>wish</a:t>
            </a:r>
            <a:r>
              <a:rPr lang="en-US" dirty="0">
                <a:latin typeface="Times New Roman" panose="02020603050405020304" pitchFamily="18" charset="0"/>
                <a:cs typeface="Times New Roman" panose="02020603050405020304" pitchFamily="18" charset="0"/>
              </a:rPr>
              <a:t> to set up our assay so as to reach </a:t>
            </a:r>
            <a:r>
              <a:rPr lang="en-US" b="1" dirty="0">
                <a:latin typeface="Times New Roman" panose="02020603050405020304" pitchFamily="18" charset="0"/>
                <a:cs typeface="Times New Roman" panose="02020603050405020304" pitchFamily="18" charset="0"/>
              </a:rPr>
              <a:t>99%</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[B]</a:t>
            </a:r>
            <a:r>
              <a:rPr lang="en-US" b="1" baseline="-25000" dirty="0">
                <a:latin typeface="Times New Roman" panose="02020603050405020304" pitchFamily="18" charset="0"/>
                <a:cs typeface="Times New Roman" panose="02020603050405020304" pitchFamily="18" charset="0"/>
              </a:rPr>
              <a:t>SS</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within the first </a:t>
            </a:r>
            <a:r>
              <a:rPr lang="en-US" b="1" dirty="0">
                <a:latin typeface="Times New Roman" panose="02020603050405020304" pitchFamily="18" charset="0"/>
                <a:cs typeface="Times New Roman" panose="02020603050405020304" pitchFamily="18" charset="0"/>
              </a:rPr>
              <a:t>20 seconds</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reaction time course</a:t>
            </a:r>
            <a:r>
              <a:rPr lang="en-US" dirty="0">
                <a:latin typeface="Times New Roman" panose="02020603050405020304" pitchFamily="18" charset="0"/>
                <a:cs typeface="Times New Roman" panose="02020603050405020304" pitchFamily="18" charset="0"/>
              </a:rPr>
              <a:t>.</a:t>
            </a:r>
          </a:p>
        </p:txBody>
      </p:sp>
      <p:sp>
        <p:nvSpPr>
          <p:cNvPr id="7" name="Rectangle 6"/>
          <p:cNvSpPr/>
          <p:nvPr/>
        </p:nvSpPr>
        <p:spPr>
          <a:xfrm>
            <a:off x="173225" y="3063921"/>
            <a:ext cx="3499741" cy="369332"/>
          </a:xfrm>
          <a:prstGeom prst="rect">
            <a:avLst/>
          </a:prstGeom>
        </p:spPr>
        <p:txBody>
          <a:bodyPr wrap="square">
            <a:spAutoFit/>
          </a:bodyPr>
          <a:lstStyle/>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To reach </a:t>
            </a:r>
            <a:r>
              <a:rPr lang="en-US" b="1" dirty="0">
                <a:latin typeface="Times New Roman" panose="02020603050405020304" pitchFamily="18" charset="0"/>
                <a:cs typeface="Times New Roman" panose="02020603050405020304" pitchFamily="18" charset="0"/>
              </a:rPr>
              <a:t>0.99</a:t>
            </a:r>
            <a:r>
              <a:rPr lang="en-US" dirty="0">
                <a:latin typeface="Times New Roman" panose="02020603050405020304" pitchFamily="18" charset="0"/>
                <a:cs typeface="Times New Roman" panose="02020603050405020304" pitchFamily="18" charset="0"/>
              </a:rPr>
              <a:t> [B]</a:t>
            </a:r>
            <a:r>
              <a:rPr lang="en-US"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 requires </a:t>
            </a:r>
            <a:r>
              <a:rPr lang="en-US" b="1" dirty="0">
                <a:latin typeface="Times New Roman" panose="02020603050405020304" pitchFamily="18" charset="0"/>
                <a:cs typeface="Times New Roman" panose="02020603050405020304" pitchFamily="18" charset="0"/>
              </a:rPr>
              <a:t>4.6</a:t>
            </a:r>
            <a:r>
              <a:rPr lang="en-US" b="1" i="1" dirty="0">
                <a:latin typeface="Times New Roman" panose="02020603050405020304" pitchFamily="18" charset="0"/>
                <a:cs typeface="Times New Roman" panose="02020603050405020304" pitchFamily="18" charset="0"/>
                <a:sym typeface="Symbol" panose="05050102010706020507" pitchFamily="18" charset="2"/>
              </a:rPr>
              <a:t></a:t>
            </a:r>
            <a:endParaRPr lang="en-US" b="1" i="1" dirty="0">
              <a:latin typeface="Times New Roman" panose="02020603050405020304" pitchFamily="18" charset="0"/>
              <a:cs typeface="Times New Roman" panose="02020603050405020304" pitchFamily="18" charset="0"/>
            </a:endParaRPr>
          </a:p>
        </p:txBody>
      </p:sp>
      <p:sp>
        <p:nvSpPr>
          <p:cNvPr id="8" name="Rectangle 7"/>
          <p:cNvSpPr/>
          <p:nvPr/>
        </p:nvSpPr>
        <p:spPr>
          <a:xfrm>
            <a:off x="4354170" y="3075713"/>
            <a:ext cx="316144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Thus </a:t>
            </a:r>
            <a:r>
              <a:rPr lang="en-US" i="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sym typeface="Symbol" panose="05050102010706020507" pitchFamily="18" charset="2"/>
              </a:rPr>
              <a:t> = </a:t>
            </a:r>
            <a:r>
              <a:rPr lang="en-US" dirty="0">
                <a:latin typeface="Times New Roman" panose="02020603050405020304" pitchFamily="18" charset="0"/>
                <a:cs typeface="Times New Roman" panose="02020603050405020304" pitchFamily="18" charset="0"/>
              </a:rPr>
              <a:t>20 s/4.6 = 4.3 seconds.</a:t>
            </a:r>
          </a:p>
        </p:txBody>
      </p:sp>
      <p:sp>
        <p:nvSpPr>
          <p:cNvPr id="9" name="Rectangle 8"/>
          <p:cNvSpPr/>
          <p:nvPr/>
        </p:nvSpPr>
        <p:spPr>
          <a:xfrm>
            <a:off x="173225" y="3815192"/>
            <a:ext cx="7821597" cy="1800493"/>
          </a:xfrm>
          <a:prstGeom prst="rect">
            <a:avLst/>
          </a:prstGeom>
        </p:spPr>
        <p:txBody>
          <a:bodyPr wrap="square">
            <a:spAutoFit/>
          </a:bodyPr>
          <a:lstStyle/>
          <a:p>
            <a:pPr marL="285750" indent="-285750">
              <a:lnSpc>
                <a:spcPct val="150000"/>
              </a:lnSpc>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From </a:t>
            </a:r>
            <a:r>
              <a:rPr lang="en-US" b="1" dirty="0">
                <a:latin typeface="Times New Roman" panose="02020603050405020304" pitchFamily="18" charset="0"/>
                <a:cs typeface="Times New Roman" panose="02020603050405020304" pitchFamily="18" charset="0"/>
              </a:rPr>
              <a:t>rearrangement</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Equation</a:t>
            </a:r>
            <a:r>
              <a:rPr lang="en-US"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we can calculate that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needed to achieve this desired </a:t>
            </a:r>
            <a:r>
              <a:rPr lang="en-US" b="1" dirty="0" err="1">
                <a:latin typeface="Times New Roman" panose="02020603050405020304" pitchFamily="18" charset="0"/>
                <a:cs typeface="Times New Roman" panose="02020603050405020304" pitchFamily="18" charset="0"/>
              </a:rPr>
              <a:t>lagtime</a:t>
            </a:r>
            <a:r>
              <a:rPr lang="en-US" dirty="0">
                <a:latin typeface="Times New Roman" panose="02020603050405020304" pitchFamily="18" charset="0"/>
                <a:cs typeface="Times New Roman" panose="02020603050405020304" pitchFamily="18" charset="0"/>
              </a:rPr>
              <a:t> would be </a:t>
            </a:r>
            <a:r>
              <a:rPr lang="en-US" b="1" dirty="0">
                <a:latin typeface="Times New Roman" panose="02020603050405020304" pitchFamily="18" charset="0"/>
                <a:cs typeface="Times New Roman" panose="02020603050405020304" pitchFamily="18" charset="0"/>
              </a:rPr>
              <a:t>2.30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b="1" dirty="0">
                <a:latin typeface="Times New Roman" panose="02020603050405020304" pitchFamily="18" charset="0"/>
                <a:cs typeface="Times New Roman" panose="02020603050405020304" pitchFamily="18" charset="0"/>
              </a:rPr>
              <a:t>M/s</a:t>
            </a:r>
            <a:r>
              <a:rPr lang="en-US" dirty="0">
                <a:latin typeface="Times New Roman" panose="02020603050405020304" pitchFamily="18" charset="0"/>
                <a:cs typeface="Times New Roman" panose="02020603050405020304" pitchFamily="18" charset="0"/>
              </a:rPr>
              <a:t>. </a:t>
            </a:r>
          </a:p>
          <a:p>
            <a:pPr marL="285750" indent="-285750">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Dividing</a:t>
            </a:r>
            <a:r>
              <a:rPr lang="en-US" dirty="0">
                <a:latin typeface="Times New Roman" panose="02020603050405020304" pitchFamily="18" charset="0"/>
                <a:cs typeface="Times New Roman" panose="02020603050405020304" pitchFamily="18" charset="0"/>
              </a:rPr>
              <a:t> this by </a:t>
            </a:r>
            <a:r>
              <a:rPr lang="en-US" b="1" i="1" dirty="0" err="1">
                <a:latin typeface="Times New Roman" panose="02020603050405020304" pitchFamily="18" charset="0"/>
                <a:cs typeface="Times New Roman" panose="02020603050405020304" pitchFamily="18" charset="0"/>
              </a:rPr>
              <a:t>k</a:t>
            </a:r>
            <a:r>
              <a:rPr lang="en-US" b="1" baseline="-25000" dirty="0" err="1">
                <a:latin typeface="Times New Roman" panose="02020603050405020304" pitchFamily="18" charset="0"/>
                <a:cs typeface="Times New Roman" panose="02020603050405020304" pitchFamily="18" charset="0"/>
              </a:rPr>
              <a:t>cat</a:t>
            </a:r>
            <a:r>
              <a:rPr lang="en-US" dirty="0">
                <a:latin typeface="Times New Roman" panose="02020603050405020304" pitchFamily="18" charset="0"/>
                <a:cs typeface="Times New Roman" panose="02020603050405020304" pitchFamily="18" charset="0"/>
              </a:rPr>
              <a:t> (100 s</a:t>
            </a:r>
            <a:r>
              <a:rPr lang="en-US" baseline="30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we find that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coupling enzyme</a:t>
            </a:r>
            <a:r>
              <a:rPr lang="en-US" dirty="0">
                <a:latin typeface="Times New Roman" panose="02020603050405020304" pitchFamily="18" charset="0"/>
                <a:cs typeface="Times New Roman" panose="02020603050405020304" pitchFamily="18" charset="0"/>
              </a:rPr>
              <a:t> required would be </a:t>
            </a:r>
            <a:r>
              <a:rPr lang="en-US" b="1" dirty="0">
                <a:latin typeface="Times New Roman" panose="02020603050405020304" pitchFamily="18" charset="0"/>
                <a:cs typeface="Times New Roman" panose="02020603050405020304" pitchFamily="18" charset="0"/>
              </a:rPr>
              <a:t>0.023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b="1" dirty="0">
                <a:latin typeface="Times New Roman" panose="02020603050405020304" pitchFamily="18" charset="0"/>
                <a:cs typeface="Times New Roman" panose="02020603050405020304" pitchFamily="18" charset="0"/>
              </a:rPr>
              <a:t>M</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23 </a:t>
            </a:r>
            <a:r>
              <a:rPr lang="en-US" b="1" dirty="0" err="1">
                <a:latin typeface="Times New Roman" panose="02020603050405020304" pitchFamily="18" charset="0"/>
                <a:cs typeface="Times New Roman" panose="02020603050405020304" pitchFamily="18" charset="0"/>
              </a:rPr>
              <a:t>nM</a:t>
            </a:r>
            <a:r>
              <a:rPr lang="en-US" dirty="0">
                <a:latin typeface="Times New Roman" panose="02020603050405020304" pitchFamily="18" charset="0"/>
                <a:cs typeface="Times New Roman" panose="02020603050405020304" pitchFamily="18" charset="0"/>
              </a:rPr>
              <a:t>.</a:t>
            </a:r>
          </a:p>
        </p:txBody>
      </p:sp>
      <p:grpSp>
        <p:nvGrpSpPr>
          <p:cNvPr id="13" name="Group 12"/>
          <p:cNvGrpSpPr/>
          <p:nvPr/>
        </p:nvGrpSpPr>
        <p:grpSpPr>
          <a:xfrm>
            <a:off x="6610865" y="500349"/>
            <a:ext cx="1285101" cy="888280"/>
            <a:chOff x="98856" y="3702854"/>
            <a:chExt cx="1285101" cy="888280"/>
          </a:xfrm>
        </p:grpSpPr>
        <p:pic>
          <p:nvPicPr>
            <p:cNvPr id="14" name="Picture 13"/>
            <p:cNvPicPr>
              <a:picLocks noChangeAspect="1"/>
            </p:cNvPicPr>
            <p:nvPr/>
          </p:nvPicPr>
          <p:blipFill>
            <a:blip r:embed="rId3"/>
            <a:stretch>
              <a:fillRect/>
            </a:stretch>
          </p:blipFill>
          <p:spPr>
            <a:xfrm>
              <a:off x="271848" y="3702854"/>
              <a:ext cx="1112109" cy="888280"/>
            </a:xfrm>
            <a:prstGeom prst="rect">
              <a:avLst/>
            </a:prstGeom>
          </p:spPr>
        </p:pic>
        <p:sp>
          <p:nvSpPr>
            <p:cNvPr id="15" name="TextBox 14"/>
            <p:cNvSpPr txBox="1"/>
            <p:nvPr/>
          </p:nvSpPr>
          <p:spPr>
            <a:xfrm>
              <a:off x="98856" y="3904830"/>
              <a:ext cx="249697" cy="400110"/>
            </a:xfrm>
            <a:prstGeom prst="rect">
              <a:avLst/>
            </a:prstGeom>
            <a:noFill/>
          </p:spPr>
          <p:txBody>
            <a:bodyPr wrap="square" rtlCol="0">
              <a:spAutoFit/>
            </a:bodyPr>
            <a:lstStyle/>
            <a:p>
              <a:r>
                <a:rPr lang="en-US" sz="2000" b="1" dirty="0">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1083492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447" y="265851"/>
            <a:ext cx="11298195"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Use of a </a:t>
            </a:r>
            <a:r>
              <a:rPr lang="en-US" b="1" dirty="0">
                <a:latin typeface="Times New Roman" panose="02020603050405020304" pitchFamily="18" charset="0"/>
                <a:cs typeface="Times New Roman" panose="02020603050405020304" pitchFamily="18" charset="0"/>
              </a:rPr>
              <a:t>coupled assay </a:t>
            </a:r>
            <a:r>
              <a:rPr lang="en-US" dirty="0">
                <a:latin typeface="Times New Roman" panose="02020603050405020304" pitchFamily="18" charset="0"/>
                <a:cs typeface="Times New Roman" panose="02020603050405020304" pitchFamily="18" charset="0"/>
              </a:rPr>
              <a:t>to study </a:t>
            </a:r>
            <a:r>
              <a:rPr lang="en-US" b="1" dirty="0">
                <a:latin typeface="Times New Roman" panose="02020603050405020304" pitchFamily="18" charset="0"/>
                <a:cs typeface="Times New Roman" panose="02020603050405020304" pitchFamily="18" charset="0"/>
              </a:rPr>
              <a:t>inhibition</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primary enzyme </a:t>
            </a:r>
            <a:r>
              <a:rPr lang="en-US" dirty="0">
                <a:latin typeface="Times New Roman" panose="02020603050405020304" pitchFamily="18" charset="0"/>
                <a:cs typeface="Times New Roman" panose="02020603050405020304" pitchFamily="18" charset="0"/>
              </a:rPr>
              <a:t>might seem </a:t>
            </a:r>
            <a:r>
              <a:rPr lang="en-US" b="1" dirty="0">
                <a:latin typeface="Times New Roman" panose="02020603050405020304" pitchFamily="18" charset="0"/>
                <a:cs typeface="Times New Roman" panose="02020603050405020304" pitchFamily="18" charset="0"/>
              </a:rPr>
              <a:t>problematic</a:t>
            </a:r>
            <a:r>
              <a:rPr lang="en-US" dirty="0">
                <a:latin typeface="Times New Roman" panose="02020603050405020304" pitchFamily="18" charset="0"/>
                <a:cs typeface="Times New Roman" panose="02020603050405020304" pitchFamily="18" charset="0"/>
              </a:rPr>
              <a:t>. The presence of </a:t>
            </a:r>
            <a:r>
              <a:rPr lang="en-US" b="1" dirty="0">
                <a:latin typeface="Times New Roman" panose="02020603050405020304" pitchFamily="18" charset="0"/>
                <a:cs typeface="Times New Roman" panose="02020603050405020304" pitchFamily="18" charset="0"/>
              </a:rPr>
              <a:t>multiple enzymes</a:t>
            </a:r>
            <a:r>
              <a:rPr lang="en-US" dirty="0">
                <a:latin typeface="Times New Roman" panose="02020603050405020304" pitchFamily="18" charset="0"/>
                <a:cs typeface="Times New Roman" panose="02020603050405020304" pitchFamily="18" charset="0"/>
              </a:rPr>
              <a:t> could introduce </a:t>
            </a:r>
            <a:r>
              <a:rPr lang="en-US" b="1" dirty="0">
                <a:latin typeface="Times New Roman" panose="02020603050405020304" pitchFamily="18" charset="0"/>
                <a:cs typeface="Times New Roman" panose="02020603050405020304" pitchFamily="18" charset="0"/>
              </a:rPr>
              <a:t>ambiguities</a:t>
            </a:r>
            <a:r>
              <a:rPr lang="en-US" dirty="0">
                <a:latin typeface="Times New Roman" panose="02020603050405020304" pitchFamily="18" charset="0"/>
                <a:cs typeface="Times New Roman" panose="02020603050405020304" pitchFamily="18" charset="0"/>
              </a:rPr>
              <a:t> in </a:t>
            </a:r>
            <a:r>
              <a:rPr lang="en-US" b="1" dirty="0">
                <a:latin typeface="Times New Roman" panose="02020603050405020304" pitchFamily="18" charset="0"/>
                <a:cs typeface="Times New Roman" panose="02020603050405020304" pitchFamily="18" charset="0"/>
              </a:rPr>
              <a:t>interpreting</a:t>
            </a:r>
            <a:r>
              <a:rPr lang="en-US" dirty="0">
                <a:latin typeface="Times New Roman" panose="02020603050405020304" pitchFamily="18" charset="0"/>
                <a:cs typeface="Times New Roman" panose="02020603050405020304" pitchFamily="18" charset="0"/>
              </a:rPr>
              <a:t> the results of such </a:t>
            </a:r>
            <a:r>
              <a:rPr lang="en-US" b="1" dirty="0">
                <a:latin typeface="Times New Roman" panose="02020603050405020304" pitchFamily="18" charset="0"/>
                <a:cs typeface="Times New Roman" panose="02020603050405020304" pitchFamily="18" charset="0"/>
              </a:rPr>
              <a:t>experiments</a:t>
            </a:r>
            <a:r>
              <a:rPr lang="en-US" dirty="0">
                <a:latin typeface="Times New Roman" panose="02020603050405020304" pitchFamily="18" charset="0"/>
                <a:cs typeface="Times New Roman" panose="02020603050405020304" pitchFamily="18" charset="0"/>
              </a:rPr>
              <a:t>: for example, </a:t>
            </a:r>
            <a:r>
              <a:rPr lang="en-US" b="1" dirty="0">
                <a:solidFill>
                  <a:srgbClr val="FF0000"/>
                </a:solidFill>
                <a:latin typeface="Times New Roman" panose="02020603050405020304" pitchFamily="18" charset="0"/>
                <a:cs typeface="Times New Roman" panose="02020603050405020304" pitchFamily="18" charset="0"/>
              </a:rPr>
              <a:t>which</a:t>
            </a:r>
            <a:r>
              <a:rPr lang="en-US" dirty="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enzyme(s</a:t>
            </a:r>
            <a:r>
              <a:rPr lang="en-US" dirty="0">
                <a:solidFill>
                  <a:srgbClr val="FF000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are </a:t>
            </a:r>
            <a:r>
              <a:rPr lang="en-US" b="1" dirty="0">
                <a:solidFill>
                  <a:srgbClr val="FF0000"/>
                </a:solidFill>
                <a:latin typeface="Times New Roman" panose="02020603050405020304" pitchFamily="18" charset="0"/>
                <a:cs typeface="Times New Roman" panose="02020603050405020304" pitchFamily="18" charset="0"/>
              </a:rPr>
              <a:t>really being inhibited</a:t>
            </a:r>
            <a:r>
              <a:rPr lang="en-US" dirty="0">
                <a:latin typeface="Times New Roman" panose="02020603050405020304" pitchFamily="18" charset="0"/>
                <a:cs typeface="Times New Roman" panose="02020603050405020304" pitchFamily="18" charset="0"/>
              </a:rPr>
              <a:t>?</a:t>
            </a:r>
          </a:p>
        </p:txBody>
      </p:sp>
      <p:pic>
        <p:nvPicPr>
          <p:cNvPr id="3" name="Picture 2"/>
          <p:cNvPicPr>
            <a:picLocks noChangeAspect="1"/>
          </p:cNvPicPr>
          <p:nvPr/>
        </p:nvPicPr>
        <p:blipFill>
          <a:blip r:embed="rId2"/>
          <a:stretch>
            <a:fillRect/>
          </a:stretch>
        </p:blipFill>
        <p:spPr>
          <a:xfrm>
            <a:off x="403653" y="2212897"/>
            <a:ext cx="4734209" cy="3280187"/>
          </a:xfrm>
          <a:prstGeom prst="rect">
            <a:avLst/>
          </a:prstGeom>
        </p:spPr>
      </p:pic>
      <p:pic>
        <p:nvPicPr>
          <p:cNvPr id="4" name="Picture 3"/>
          <p:cNvPicPr>
            <a:picLocks noChangeAspect="1"/>
          </p:cNvPicPr>
          <p:nvPr/>
        </p:nvPicPr>
        <p:blipFill>
          <a:blip r:embed="rId3"/>
          <a:stretch>
            <a:fillRect/>
          </a:stretch>
        </p:blipFill>
        <p:spPr>
          <a:xfrm>
            <a:off x="5447269" y="2212897"/>
            <a:ext cx="4771769" cy="3394757"/>
          </a:xfrm>
          <a:prstGeom prst="rect">
            <a:avLst/>
          </a:prstGeom>
        </p:spPr>
      </p:pic>
      <p:sp>
        <p:nvSpPr>
          <p:cNvPr id="5" name="Rectangle 4"/>
          <p:cNvSpPr/>
          <p:nvPr/>
        </p:nvSpPr>
        <p:spPr>
          <a:xfrm>
            <a:off x="119447" y="1289567"/>
            <a:ext cx="8925699" cy="64633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Using </a:t>
            </a:r>
            <a:r>
              <a:rPr lang="en-US" b="1" dirty="0">
                <a:latin typeface="Times New Roman" panose="02020603050405020304" pitchFamily="18" charset="0"/>
                <a:cs typeface="Times New Roman" panose="02020603050405020304" pitchFamily="18" charset="0"/>
              </a:rPr>
              <a:t>coupled assays </a:t>
            </a:r>
            <a:r>
              <a:rPr lang="en-US" dirty="0">
                <a:latin typeface="Times New Roman" panose="02020603050405020304" pitchFamily="18" charset="0"/>
                <a:cs typeface="Times New Roman" panose="02020603050405020304" pitchFamily="18" charset="0"/>
              </a:rPr>
              <a:t>to </a:t>
            </a:r>
            <a:r>
              <a:rPr lang="en-US" b="1" dirty="0">
                <a:latin typeface="Times New Roman" panose="02020603050405020304" pitchFamily="18" charset="0"/>
                <a:cs typeface="Times New Roman" panose="02020603050405020304" pitchFamily="18" charset="0"/>
              </a:rPr>
              <a:t>screen</a:t>
            </a:r>
            <a:r>
              <a:rPr lang="en-US" dirty="0">
                <a:latin typeface="Times New Roman" panose="02020603050405020304" pitchFamily="18" charset="0"/>
                <a:cs typeface="Times New Roman" panose="02020603050405020304" pitchFamily="18" charset="0"/>
              </a:rPr>
              <a:t> for </a:t>
            </a:r>
            <a:r>
              <a:rPr lang="en-US" b="1" dirty="0">
                <a:latin typeface="Times New Roman" panose="02020603050405020304" pitchFamily="18" charset="0"/>
                <a:cs typeface="Times New Roman" panose="02020603050405020304" pitchFamily="18" charset="0"/>
              </a:rPr>
              <a:t>inhibitors</a:t>
            </a:r>
            <a:r>
              <a:rPr lang="en-US" dirty="0">
                <a:latin typeface="Times New Roman" panose="02020603050405020304" pitchFamily="18" charset="0"/>
                <a:cs typeface="Times New Roman" panose="02020603050405020304" pitchFamily="18" charset="0"/>
              </a:rPr>
              <a:t> makes it </a:t>
            </a:r>
            <a:r>
              <a:rPr lang="en-US" b="1" dirty="0">
                <a:latin typeface="Times New Roman" panose="02020603050405020304" pitchFamily="18" charset="0"/>
                <a:cs typeface="Times New Roman" panose="02020603050405020304" pitchFamily="18" charset="0"/>
              </a:rPr>
              <a:t>relatively easy </a:t>
            </a:r>
            <a:r>
              <a:rPr lang="en-US" dirty="0">
                <a:latin typeface="Times New Roman" panose="02020603050405020304" pitchFamily="18" charset="0"/>
                <a:cs typeface="Times New Roman" panose="02020603050405020304" pitchFamily="18" charset="0"/>
              </a:rPr>
              <a:t>to </a:t>
            </a:r>
            <a:r>
              <a:rPr lang="en-US" b="1" dirty="0">
                <a:latin typeface="Times New Roman" panose="02020603050405020304" pitchFamily="18" charset="0"/>
                <a:cs typeface="Times New Roman" panose="02020603050405020304" pitchFamily="18" charset="0"/>
              </a:rPr>
              <a:t>distinguish</a:t>
            </a:r>
            <a:r>
              <a:rPr lang="en-US" dirty="0">
                <a:latin typeface="Times New Roman" panose="02020603050405020304" pitchFamily="18" charset="0"/>
                <a:cs typeface="Times New Roman" panose="02020603050405020304" pitchFamily="18" charset="0"/>
              </a:rPr>
              <a:t> between </a:t>
            </a:r>
            <a:r>
              <a:rPr lang="en-US" b="1" dirty="0">
                <a:solidFill>
                  <a:srgbClr val="FF0000"/>
                </a:solidFill>
                <a:latin typeface="Times New Roman" panose="02020603050405020304" pitchFamily="18" charset="0"/>
                <a:cs typeface="Times New Roman" panose="02020603050405020304" pitchFamily="18" charset="0"/>
              </a:rPr>
              <a:t>inhibitors</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primary enzyme</a:t>
            </a:r>
            <a:r>
              <a:rPr lang="en-US" dirty="0">
                <a:latin typeface="Times New Roman" panose="02020603050405020304" pitchFamily="18" charset="0"/>
                <a:cs typeface="Times New Roman" panose="02020603050405020304" pitchFamily="18" charset="0"/>
              </a:rPr>
              <a:t> and the </a:t>
            </a:r>
            <a:r>
              <a:rPr lang="en-US" b="1" dirty="0">
                <a:latin typeface="Times New Roman" panose="02020603050405020304" pitchFamily="18" charset="0"/>
                <a:cs typeface="Times New Roman" panose="02020603050405020304" pitchFamily="18" charset="0"/>
              </a:rPr>
              <a:t>coupling enzyme(s).</a:t>
            </a:r>
          </a:p>
        </p:txBody>
      </p:sp>
      <p:sp>
        <p:nvSpPr>
          <p:cNvPr id="6" name="Rectangle 5"/>
          <p:cNvSpPr/>
          <p:nvPr/>
        </p:nvSpPr>
        <p:spPr>
          <a:xfrm>
            <a:off x="556837" y="5561487"/>
            <a:ext cx="4890432" cy="1200329"/>
          </a:xfrm>
          <a:prstGeom prst="rect">
            <a:avLst/>
          </a:prstGeom>
        </p:spPr>
        <p:txBody>
          <a:bodyPr wrap="square">
            <a:spAutoFit/>
          </a:bodyPr>
          <a:lstStyle/>
          <a:p>
            <a:pPr algn="just"/>
            <a:r>
              <a:rPr lang="en-US" b="1" dirty="0">
                <a:solidFill>
                  <a:srgbClr val="FF0000"/>
                </a:solidFill>
                <a:latin typeface="Times New Roman" panose="02020603050405020304" pitchFamily="18" charset="0"/>
                <a:cs typeface="Times New Roman" panose="02020603050405020304" pitchFamily="18" charset="0"/>
              </a:rPr>
              <a:t>Inhibitors</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primary enzyme</a:t>
            </a:r>
            <a:r>
              <a:rPr lang="en-US" dirty="0">
                <a:latin typeface="Times New Roman" panose="02020603050405020304" pitchFamily="18" charset="0"/>
                <a:cs typeface="Times New Roman" panose="02020603050405020304" pitchFamily="18" charset="0"/>
              </a:rPr>
              <a:t> would have the effect of diminishing the steady state velocity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baseline="-25000"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lag phase </a:t>
            </a:r>
            <a:r>
              <a:rPr lang="en-US" dirty="0">
                <a:latin typeface="Times New Roman" panose="02020603050405020304" pitchFamily="18" charset="0"/>
                <a:cs typeface="Times New Roman" panose="02020603050405020304" pitchFamily="18" charset="0"/>
              </a:rPr>
              <a:t>is </a:t>
            </a:r>
            <a:r>
              <a:rPr lang="en-US" b="1" dirty="0">
                <a:latin typeface="Times New Roman" panose="02020603050405020304" pitchFamily="18" charset="0"/>
                <a:cs typeface="Times New Roman" panose="02020603050405020304" pitchFamily="18" charset="0"/>
              </a:rPr>
              <a:t>unaffected</a:t>
            </a:r>
            <a:r>
              <a:rPr lang="en-US" dirty="0">
                <a:latin typeface="Times New Roman" panose="02020603050405020304" pitchFamily="18" charset="0"/>
                <a:cs typeface="Times New Roman" panose="02020603050405020304" pitchFamily="18" charset="0"/>
              </a:rPr>
              <a:t>, but the </a:t>
            </a:r>
            <a:r>
              <a:rPr lang="en-US" b="1" dirty="0">
                <a:latin typeface="Times New Roman" panose="02020603050405020304" pitchFamily="18" charset="0"/>
                <a:cs typeface="Times New Roman" panose="02020603050405020304" pitchFamily="18" charset="0"/>
              </a:rPr>
              <a:t>steady state rate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slope</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diminished</a:t>
            </a:r>
            <a:r>
              <a:rPr lang="en-US" dirty="0">
                <a:latin typeface="Times New Roman" panose="02020603050405020304" pitchFamily="18" charset="0"/>
                <a:cs typeface="Times New Roman" panose="02020603050405020304" pitchFamily="18" charset="0"/>
              </a:rPr>
              <a:t>).</a:t>
            </a:r>
            <a:endParaRPr lang="en-US" baseline="-25000" dirty="0">
              <a:latin typeface="Times New Roman" panose="02020603050405020304" pitchFamily="18" charset="0"/>
              <a:cs typeface="Times New Roman" panose="02020603050405020304" pitchFamily="18" charset="0"/>
            </a:endParaRPr>
          </a:p>
        </p:txBody>
      </p:sp>
      <p:sp>
        <p:nvSpPr>
          <p:cNvPr id="7" name="Rectangle 6"/>
          <p:cNvSpPr/>
          <p:nvPr/>
        </p:nvSpPr>
        <p:spPr>
          <a:xfrm>
            <a:off x="6003325" y="5607654"/>
            <a:ext cx="5414318" cy="923330"/>
          </a:xfrm>
          <a:prstGeom prst="rect">
            <a:avLst/>
          </a:prstGeom>
        </p:spPr>
        <p:txBody>
          <a:bodyPr wrap="square">
            <a:spAutoFit/>
          </a:bodyPr>
          <a:lstStyle/>
          <a:p>
            <a:pPr algn="just"/>
            <a:r>
              <a:rPr lang="en-US" b="1" dirty="0">
                <a:solidFill>
                  <a:srgbClr val="FF0000"/>
                </a:solidFill>
                <a:latin typeface="Times New Roman" panose="02020603050405020304" pitchFamily="18" charset="0"/>
                <a:cs typeface="Times New Roman" panose="02020603050405020304" pitchFamily="18" charset="0"/>
              </a:rPr>
              <a:t>Inhibitors</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coupling enzyme(s)</a:t>
            </a:r>
            <a:r>
              <a:rPr lang="en-US" dirty="0">
                <a:latin typeface="Times New Roman" panose="02020603050405020304" pitchFamily="18" charset="0"/>
                <a:cs typeface="Times New Roman" panose="02020603050405020304" pitchFamily="18" charset="0"/>
              </a:rPr>
              <a:t> would </a:t>
            </a:r>
            <a:r>
              <a:rPr lang="en-US" b="1" dirty="0">
                <a:latin typeface="Times New Roman" panose="02020603050405020304" pitchFamily="18" charset="0"/>
                <a:cs typeface="Times New Roman" panose="02020603050405020304" pitchFamily="18" charset="0"/>
              </a:rPr>
              <a:t>extend</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lag phase </a:t>
            </a:r>
            <a:r>
              <a:rPr lang="en-US" dirty="0">
                <a:latin typeface="Times New Roman" panose="02020603050405020304" pitchFamily="18" charset="0"/>
                <a:cs typeface="Times New Roman" panose="02020603050405020304" pitchFamily="18" charset="0"/>
              </a:rPr>
              <a:t>without affecting </a:t>
            </a:r>
            <a:r>
              <a:rPr lang="en-US" i="1" dirty="0">
                <a:latin typeface="Times New Roman" panose="02020603050405020304" pitchFamily="18" charset="0"/>
                <a:cs typeface="Times New Roman" panose="02020603050405020304" pitchFamily="18" charset="0"/>
              </a:rPr>
              <a:t>v</a:t>
            </a:r>
            <a:r>
              <a:rPr lang="en-US" baseline="-25000" dirty="0">
                <a:latin typeface="Times New Roman" panose="02020603050405020304" pitchFamily="18" charset="0"/>
                <a:cs typeface="Times New Roman" panose="02020603050405020304" pitchFamily="18" charset="0"/>
              </a:rPr>
              <a:t>1 </a:t>
            </a:r>
            <a:r>
              <a:rPr lang="en-US" dirty="0">
                <a:latin typeface="Times New Roman" panose="02020603050405020304" pitchFamily="18" charset="0"/>
                <a:cs typeface="Times New Roman" panose="02020603050405020304" pitchFamily="18" charset="0"/>
              </a:rPr>
              <a:t>(the lag phase is extended, but the steady state rate is unaffected).</a:t>
            </a:r>
            <a:endParaRPr lang="en-US" baseline="-25000" dirty="0">
              <a:latin typeface="Times New Roman" panose="02020603050405020304" pitchFamily="18" charset="0"/>
              <a:cs typeface="Times New Roman" panose="02020603050405020304" pitchFamily="18" charset="0"/>
            </a:endParaRPr>
          </a:p>
        </p:txBody>
      </p:sp>
      <p:sp>
        <p:nvSpPr>
          <p:cNvPr id="8" name="Rectangle 7"/>
          <p:cNvSpPr/>
          <p:nvPr/>
        </p:nvSpPr>
        <p:spPr>
          <a:xfrm>
            <a:off x="1429266" y="2648635"/>
            <a:ext cx="2042984" cy="830997"/>
          </a:xfrm>
          <a:prstGeom prst="rect">
            <a:avLst/>
          </a:prstGeom>
        </p:spPr>
        <p:txBody>
          <a:bodyPr wrap="square">
            <a:spAutoFit/>
          </a:bodyPr>
          <a:lstStyle/>
          <a:p>
            <a:pPr algn="just"/>
            <a:r>
              <a:rPr lang="en-US" sz="1600" b="1" dirty="0">
                <a:latin typeface="Times New Roman" panose="02020603050405020304" pitchFamily="18" charset="0"/>
                <a:cs typeface="Times New Roman" panose="02020603050405020304" pitchFamily="18" charset="0"/>
              </a:rPr>
              <a:t>circles</a:t>
            </a:r>
            <a:r>
              <a:rPr lang="en-US" sz="1600" dirty="0">
                <a:latin typeface="Times New Roman" panose="02020603050405020304" pitchFamily="18" charset="0"/>
                <a:cs typeface="Times New Roman" panose="02020603050405020304" pitchFamily="18" charset="0"/>
              </a:rPr>
              <a:t>, the data points for the enzyme in the </a:t>
            </a:r>
            <a:r>
              <a:rPr lang="en-US" sz="1600" b="1" dirty="0">
                <a:solidFill>
                  <a:srgbClr val="FF0000"/>
                </a:solidFill>
                <a:latin typeface="Times New Roman" panose="02020603050405020304" pitchFamily="18" charset="0"/>
                <a:cs typeface="Times New Roman" panose="02020603050405020304" pitchFamily="18" charset="0"/>
              </a:rPr>
              <a:t>absence</a:t>
            </a:r>
            <a:r>
              <a:rPr lang="en-US" sz="1600" dirty="0">
                <a:latin typeface="Times New Roman" panose="02020603050405020304" pitchFamily="18" charset="0"/>
                <a:cs typeface="Times New Roman" panose="02020603050405020304" pitchFamily="18" charset="0"/>
              </a:rPr>
              <a:t> of </a:t>
            </a:r>
            <a:r>
              <a:rPr lang="en-US" sz="1600" b="1" dirty="0">
                <a:solidFill>
                  <a:srgbClr val="FF0000"/>
                </a:solidFill>
                <a:latin typeface="Times New Roman" panose="02020603050405020304" pitchFamily="18" charset="0"/>
                <a:cs typeface="Times New Roman" panose="02020603050405020304" pitchFamily="18" charset="0"/>
              </a:rPr>
              <a:t>inhibitor</a:t>
            </a:r>
          </a:p>
        </p:txBody>
      </p:sp>
      <p:sp>
        <p:nvSpPr>
          <p:cNvPr id="9" name="Rectangle 8"/>
          <p:cNvSpPr/>
          <p:nvPr/>
        </p:nvSpPr>
        <p:spPr>
          <a:xfrm>
            <a:off x="6472881" y="2648635"/>
            <a:ext cx="2671120" cy="830997"/>
          </a:xfrm>
          <a:prstGeom prst="rect">
            <a:avLst/>
          </a:prstGeom>
        </p:spPr>
        <p:txBody>
          <a:bodyPr wrap="square">
            <a:spAutoFit/>
          </a:bodyPr>
          <a:lstStyle/>
          <a:p>
            <a:pPr algn="just"/>
            <a:r>
              <a:rPr lang="en-US" sz="1600" b="1" dirty="0">
                <a:latin typeface="Times New Roman" panose="02020603050405020304" pitchFamily="18" charset="0"/>
                <a:cs typeface="Times New Roman" panose="02020603050405020304" pitchFamily="18" charset="0"/>
              </a:rPr>
              <a:t>squares</a:t>
            </a:r>
            <a:r>
              <a:rPr lang="en-US" sz="1600" dirty="0">
                <a:latin typeface="Times New Roman" panose="02020603050405020304" pitchFamily="18" charset="0"/>
                <a:cs typeface="Times New Roman" panose="02020603050405020304" pitchFamily="18" charset="0"/>
              </a:rPr>
              <a:t>, the data points when </a:t>
            </a:r>
            <a:r>
              <a:rPr lang="en-US" sz="1600" b="1" dirty="0">
                <a:solidFill>
                  <a:srgbClr val="FF0000"/>
                </a:solidFill>
                <a:latin typeface="Times New Roman" panose="02020603050405020304" pitchFamily="18" charset="0"/>
                <a:cs typeface="Times New Roman" panose="02020603050405020304" pitchFamily="18" charset="0"/>
              </a:rPr>
              <a:t>inhibitor</a:t>
            </a:r>
            <a:r>
              <a:rPr lang="en-US" sz="1600" dirty="0">
                <a:latin typeface="Times New Roman" panose="02020603050405020304" pitchFamily="18" charset="0"/>
                <a:cs typeface="Times New Roman" panose="02020603050405020304" pitchFamily="18" charset="0"/>
              </a:rPr>
              <a:t> is </a:t>
            </a:r>
            <a:r>
              <a:rPr lang="en-US" sz="1600" b="1" dirty="0">
                <a:solidFill>
                  <a:srgbClr val="FF0000"/>
                </a:solidFill>
                <a:latin typeface="Times New Roman" panose="02020603050405020304" pitchFamily="18" charset="0"/>
                <a:cs typeface="Times New Roman" panose="02020603050405020304" pitchFamily="18" charset="0"/>
              </a:rPr>
              <a:t>present</a:t>
            </a:r>
            <a:r>
              <a:rPr lang="en-US" sz="1600" dirty="0">
                <a:latin typeface="Times New Roman" panose="02020603050405020304" pitchFamily="18" charset="0"/>
                <a:cs typeface="Times New Roman" panose="02020603050405020304" pitchFamily="18" charset="0"/>
              </a:rPr>
              <a:t> as some fixed concentration</a:t>
            </a:r>
          </a:p>
        </p:txBody>
      </p:sp>
    </p:spTree>
    <p:extLst>
      <p:ext uri="{BB962C8B-B14F-4D97-AF65-F5344CB8AC3E}">
        <p14:creationId xmlns:p14="http://schemas.microsoft.com/office/powerpoint/2010/main" val="460389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449" y="152571"/>
            <a:ext cx="7517027" cy="369332"/>
          </a:xfrm>
          <a:prstGeom prst="rect">
            <a:avLst/>
          </a:prstGeom>
        </p:spPr>
        <p:txBody>
          <a:bodyPr wrap="square">
            <a:spAutoFit/>
          </a:bodyPr>
          <a:lstStyle/>
          <a:p>
            <a:r>
              <a:rPr lang="en-US" b="1" dirty="0">
                <a:latin typeface="Helvetica-Bold"/>
              </a:rPr>
              <a:t>Analysis of Progress Curves: Measuring True Steady State Velocity</a:t>
            </a:r>
            <a:endParaRPr lang="en-US" dirty="0"/>
          </a:p>
        </p:txBody>
      </p:sp>
      <p:pic>
        <p:nvPicPr>
          <p:cNvPr id="3" name="Picture 2"/>
          <p:cNvPicPr>
            <a:picLocks noChangeAspect="1"/>
          </p:cNvPicPr>
          <p:nvPr/>
        </p:nvPicPr>
        <p:blipFill>
          <a:blip r:embed="rId2"/>
          <a:stretch>
            <a:fillRect/>
          </a:stretch>
        </p:blipFill>
        <p:spPr>
          <a:xfrm>
            <a:off x="119449" y="1669064"/>
            <a:ext cx="5117014" cy="3568619"/>
          </a:xfrm>
          <a:prstGeom prst="rect">
            <a:avLst/>
          </a:prstGeom>
        </p:spPr>
      </p:pic>
      <p:sp>
        <p:nvSpPr>
          <p:cNvPr id="4" name="Rectangle 3"/>
          <p:cNvSpPr/>
          <p:nvPr/>
        </p:nvSpPr>
        <p:spPr>
          <a:xfrm>
            <a:off x="132862" y="837427"/>
            <a:ext cx="6096000" cy="646331"/>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In some situations a </a:t>
            </a:r>
            <a:r>
              <a:rPr lang="en-US" b="1" dirty="0">
                <a:latin typeface="Times New Roman" panose="02020603050405020304" pitchFamily="18" charset="0"/>
                <a:cs typeface="Times New Roman" panose="02020603050405020304" pitchFamily="18" charset="0"/>
              </a:rPr>
              <a:t>lag phase</a:t>
            </a:r>
            <a:r>
              <a:rPr lang="en-US" dirty="0">
                <a:latin typeface="Times New Roman" panose="02020603050405020304" pitchFamily="18" charset="0"/>
                <a:cs typeface="Times New Roman" panose="02020603050405020304" pitchFamily="18" charset="0"/>
              </a:rPr>
              <a:t> may appear </a:t>
            </a:r>
            <a:r>
              <a:rPr lang="en-US" b="1" dirty="0">
                <a:latin typeface="Times New Roman" panose="02020603050405020304" pitchFamily="18" charset="0"/>
                <a:cs typeface="Times New Roman" panose="02020603050405020304" pitchFamily="18" charset="0"/>
              </a:rPr>
              <a:t>prior to</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linear initial velocity phase</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progress curve</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5493837" y="1789758"/>
            <a:ext cx="2967479" cy="369332"/>
          </a:xfrm>
          <a:prstGeom prst="rect">
            <a:avLst/>
          </a:prstGeom>
        </p:spPr>
        <p:txBody>
          <a:bodyPr wrap="none">
            <a:spAutoFit/>
          </a:bodyPr>
          <a:lstStyle/>
          <a:p>
            <a:pPr marL="285750" indent="-285750">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In </a:t>
            </a:r>
            <a:r>
              <a:rPr lang="en-US" b="1" dirty="0">
                <a:latin typeface="Times New Roman" panose="02020603050405020304" pitchFamily="18" charset="0"/>
                <a:cs typeface="Times New Roman" panose="02020603050405020304" pitchFamily="18" charset="0"/>
              </a:rPr>
              <a:t>coupled enzyme assays</a:t>
            </a:r>
          </a:p>
        </p:txBody>
      </p:sp>
      <p:sp>
        <p:nvSpPr>
          <p:cNvPr id="6" name="Rectangle 5"/>
          <p:cNvSpPr/>
          <p:nvPr/>
        </p:nvSpPr>
        <p:spPr>
          <a:xfrm>
            <a:off x="5413316" y="2253552"/>
            <a:ext cx="6096000" cy="1200329"/>
          </a:xfrm>
          <a:prstGeom prst="rect">
            <a:avLst/>
          </a:prstGeom>
        </p:spPr>
        <p:txBody>
          <a:bodyPr>
            <a:spAutoFit/>
          </a:bodyPr>
          <a:lstStyle/>
          <a:p>
            <a:pPr marL="285750" indent="-285750" algn="just">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If the </a:t>
            </a:r>
            <a:r>
              <a:rPr lang="en-US" b="1" dirty="0">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stored</a:t>
            </a:r>
            <a:r>
              <a:rPr lang="en-US" dirty="0">
                <a:latin typeface="Times New Roman" panose="02020603050405020304" pitchFamily="18" charset="0"/>
                <a:cs typeface="Times New Roman" panose="02020603050405020304" pitchFamily="18" charset="0"/>
              </a:rPr>
              <a:t> with a </a:t>
            </a:r>
            <a:r>
              <a:rPr lang="en-US" b="1" dirty="0">
                <a:latin typeface="Times New Roman" panose="02020603050405020304" pitchFamily="18" charset="0"/>
                <a:cs typeface="Times New Roman" panose="02020603050405020304" pitchFamily="18" charset="0"/>
              </a:rPr>
              <a:t>reversible inhibitor</a:t>
            </a:r>
            <a:r>
              <a:rPr lang="en-US" dirty="0">
                <a:latin typeface="Times New Roman" panose="02020603050405020304" pitchFamily="18" charset="0"/>
                <a:cs typeface="Times New Roman" panose="02020603050405020304" pitchFamily="18" charset="0"/>
              </a:rPr>
              <a:t> present, some time may be </a:t>
            </a:r>
            <a:r>
              <a:rPr lang="en-US" b="1" dirty="0">
                <a:latin typeface="Times New Roman" panose="02020603050405020304" pitchFamily="18" charset="0"/>
                <a:cs typeface="Times New Roman" panose="02020603050405020304" pitchFamily="18" charset="0"/>
              </a:rPr>
              <a:t>required</a:t>
            </a:r>
            <a:r>
              <a:rPr lang="en-US" dirty="0">
                <a:latin typeface="Times New Roman" panose="02020603050405020304" pitchFamily="18" charset="0"/>
                <a:cs typeface="Times New Roman" panose="02020603050405020304" pitchFamily="18" charset="0"/>
              </a:rPr>
              <a:t> for </a:t>
            </a:r>
            <a:r>
              <a:rPr lang="en-US" b="1" dirty="0">
                <a:latin typeface="Times New Roman" panose="02020603050405020304" pitchFamily="18" charset="0"/>
                <a:cs typeface="Times New Roman" panose="02020603050405020304" pitchFamily="18" charset="0"/>
              </a:rPr>
              <a:t>complete dissociation </a:t>
            </a:r>
            <a:r>
              <a:rPr lang="en-US" dirty="0">
                <a:latin typeface="Times New Roman" panose="02020603050405020304" pitchFamily="18" charset="0"/>
                <a:cs typeface="Times New Roman" panose="02020603050405020304" pitchFamily="18" charset="0"/>
              </a:rPr>
              <a:t>of the </a:t>
            </a:r>
            <a:r>
              <a:rPr lang="en-US" b="1" dirty="0">
                <a:latin typeface="Times New Roman" panose="02020603050405020304" pitchFamily="18" charset="0"/>
                <a:cs typeface="Times New Roman" panose="02020603050405020304" pitchFamily="18" charset="0"/>
              </a:rPr>
              <a:t>inhibitor</a:t>
            </a:r>
            <a:r>
              <a:rPr lang="en-US" dirty="0">
                <a:latin typeface="Times New Roman" panose="02020603050405020304" pitchFamily="18" charset="0"/>
                <a:cs typeface="Times New Roman" panose="02020603050405020304" pitchFamily="18" charset="0"/>
              </a:rPr>
              <a:t> after </a:t>
            </a:r>
            <a:r>
              <a:rPr lang="en-US" b="1" dirty="0">
                <a:latin typeface="Times New Roman" panose="02020603050405020304" pitchFamily="18" charset="0"/>
                <a:cs typeface="Times New Roman" panose="02020603050405020304" pitchFamily="18" charset="0"/>
              </a:rPr>
              <a:t>dilution</a:t>
            </a:r>
            <a:r>
              <a:rPr lang="en-US" dirty="0">
                <a:latin typeface="Times New Roman" panose="02020603050405020304" pitchFamily="18" charset="0"/>
                <a:cs typeface="Times New Roman" panose="02020603050405020304" pitchFamily="18" charset="0"/>
              </a:rPr>
              <a:t> into the </a:t>
            </a:r>
            <a:r>
              <a:rPr lang="en-US" b="1" dirty="0">
                <a:latin typeface="Times New Roman" panose="02020603050405020304" pitchFamily="18" charset="0"/>
                <a:cs typeface="Times New Roman" panose="02020603050405020304" pitchFamily="18" charset="0"/>
              </a:rPr>
              <a:t>assay mixture</a:t>
            </a:r>
            <a:r>
              <a:rPr lang="en-US" dirty="0">
                <a:latin typeface="Times New Roman" panose="02020603050405020304" pitchFamily="18" charset="0"/>
                <a:cs typeface="Times New Roman" panose="02020603050405020304" pitchFamily="18" charset="0"/>
              </a:rPr>
              <a:t>; hence a lag phase will be observed prior to the steady state</a:t>
            </a:r>
          </a:p>
        </p:txBody>
      </p:sp>
      <p:sp>
        <p:nvSpPr>
          <p:cNvPr id="7" name="Rectangle 6"/>
          <p:cNvSpPr/>
          <p:nvPr/>
        </p:nvSpPr>
        <p:spPr>
          <a:xfrm>
            <a:off x="5493837" y="3616232"/>
            <a:ext cx="6096000" cy="1477328"/>
          </a:xfrm>
          <a:prstGeom prst="rect">
            <a:avLst/>
          </a:prstGeom>
        </p:spPr>
        <p:txBody>
          <a:bodyPr wrap="square">
            <a:spAutoFit/>
          </a:bodyPr>
          <a:lstStyle/>
          <a:p>
            <a:pPr marL="285750" indent="-285750" algn="just">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If the </a:t>
            </a:r>
            <a:r>
              <a:rPr lang="en-US" b="1" dirty="0">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stored</a:t>
            </a:r>
            <a:r>
              <a:rPr lang="en-US" dirty="0">
                <a:latin typeface="Times New Roman" panose="02020603050405020304" pitchFamily="18" charset="0"/>
                <a:cs typeface="Times New Roman" panose="02020603050405020304" pitchFamily="18" charset="0"/>
              </a:rPr>
              <a:t> at a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that </a:t>
            </a:r>
            <a:r>
              <a:rPr lang="en-US" b="1" dirty="0">
                <a:latin typeface="Times New Roman" panose="02020603050405020304" pitchFamily="18" charset="0"/>
                <a:cs typeface="Times New Roman" panose="02020603050405020304" pitchFamily="18" charset="0"/>
              </a:rPr>
              <a:t>leads to </a:t>
            </a:r>
            <a:r>
              <a:rPr lang="en-US" b="1" dirty="0" err="1">
                <a:latin typeface="Times New Roman" panose="02020603050405020304" pitchFamily="18" charset="0"/>
                <a:cs typeface="Times New Roman" panose="02020603050405020304" pitchFamily="18" charset="0"/>
              </a:rPr>
              <a:t>oligomerization</a:t>
            </a:r>
            <a:r>
              <a:rPr lang="en-US" dirty="0">
                <a:latin typeface="Times New Roman" panose="02020603050405020304" pitchFamily="18" charset="0"/>
                <a:cs typeface="Times New Roman" panose="02020603050405020304" pitchFamily="18" charset="0"/>
              </a:rPr>
              <a:t>, but only the </a:t>
            </a:r>
            <a:r>
              <a:rPr lang="en-US" b="1" dirty="0">
                <a:latin typeface="Times New Roman" panose="02020603050405020304" pitchFamily="18" charset="0"/>
                <a:cs typeface="Times New Roman" panose="02020603050405020304" pitchFamily="18" charset="0"/>
              </a:rPr>
              <a:t>monomeric</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form is </a:t>
            </a:r>
            <a:r>
              <a:rPr lang="en-US" b="1" dirty="0">
                <a:latin typeface="Times New Roman" panose="02020603050405020304" pitchFamily="18" charset="0"/>
                <a:cs typeface="Times New Roman" panose="02020603050405020304" pitchFamily="18" charset="0"/>
              </a:rPr>
              <a:t>active</a:t>
            </a:r>
            <a:r>
              <a:rPr lang="en-US" dirty="0">
                <a:latin typeface="Times New Roman" panose="02020603050405020304" pitchFamily="18" charset="0"/>
                <a:cs typeface="Times New Roman" panose="02020603050405020304" pitchFamily="18" charset="0"/>
              </a:rPr>
              <a:t>, a </a:t>
            </a:r>
            <a:r>
              <a:rPr lang="en-US" b="1" dirty="0">
                <a:latin typeface="Times New Roman" panose="02020603050405020304" pitchFamily="18" charset="0"/>
                <a:cs typeface="Times New Roman" panose="02020603050405020304" pitchFamily="18" charset="0"/>
              </a:rPr>
              <a:t>lag phase </a:t>
            </a:r>
            <a:r>
              <a:rPr lang="en-US" dirty="0">
                <a:latin typeface="Times New Roman" panose="02020603050405020304" pitchFamily="18" charset="0"/>
                <a:cs typeface="Times New Roman" panose="02020603050405020304" pitchFamily="18" charset="0"/>
              </a:rPr>
              <a:t>will be </a:t>
            </a:r>
            <a:r>
              <a:rPr lang="en-US" b="1" dirty="0">
                <a:latin typeface="Times New Roman" panose="02020603050405020304" pitchFamily="18" charset="0"/>
                <a:cs typeface="Times New Roman" panose="02020603050405020304" pitchFamily="18" charset="0"/>
              </a:rPr>
              <a:t>observed</a:t>
            </a:r>
            <a:r>
              <a:rPr lang="en-US" dirty="0">
                <a:latin typeface="Times New Roman" panose="02020603050405020304" pitchFamily="18" charset="0"/>
                <a:cs typeface="Times New Roman" panose="02020603050405020304" pitchFamily="18" charset="0"/>
              </a:rPr>
              <a:t> in the progress curve that reflects the rate of dissociation of the oligomers to monomeric enzyme.</a:t>
            </a:r>
          </a:p>
        </p:txBody>
      </p:sp>
      <p:sp>
        <p:nvSpPr>
          <p:cNvPr id="8" name="Rectangle 7"/>
          <p:cNvSpPr/>
          <p:nvPr/>
        </p:nvSpPr>
        <p:spPr>
          <a:xfrm>
            <a:off x="5413316" y="5255911"/>
            <a:ext cx="6096000" cy="646331"/>
          </a:xfrm>
          <a:prstGeom prst="rect">
            <a:avLst/>
          </a:prstGeom>
        </p:spPr>
        <p:txBody>
          <a:bodyPr>
            <a:spAutoFit/>
          </a:bodyPr>
          <a:lstStyle/>
          <a:p>
            <a:pPr marL="285750" indent="-285750" algn="just">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Lag phases are also observed when </a:t>
            </a:r>
            <a:r>
              <a:rPr lang="en-US" b="1" dirty="0">
                <a:latin typeface="Times New Roman" panose="02020603050405020304" pitchFamily="18" charset="0"/>
                <a:cs typeface="Times New Roman" panose="02020603050405020304" pitchFamily="18" charset="0"/>
              </a:rPr>
              <a:t>reagent temperatures</a:t>
            </a:r>
            <a:r>
              <a:rPr lang="en-US" dirty="0">
                <a:latin typeface="Times New Roman" panose="02020603050405020304" pitchFamily="18" charset="0"/>
                <a:cs typeface="Times New Roman" panose="02020603050405020304" pitchFamily="18" charset="0"/>
              </a:rPr>
              <a:t> are </a:t>
            </a:r>
            <a:r>
              <a:rPr lang="en-US" b="1" dirty="0">
                <a:latin typeface="Times New Roman" panose="02020603050405020304" pitchFamily="18" charset="0"/>
                <a:cs typeface="Times New Roman" panose="02020603050405020304" pitchFamily="18" charset="0"/>
              </a:rPr>
              <a:t>not well controlled</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5397198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7015" y="1173254"/>
            <a:ext cx="4310986" cy="3146299"/>
          </a:xfrm>
          <a:prstGeom prst="rect">
            <a:avLst/>
          </a:prstGeom>
        </p:spPr>
      </p:pic>
      <p:sp>
        <p:nvSpPr>
          <p:cNvPr id="3" name="TextBox 2"/>
          <p:cNvSpPr txBox="1"/>
          <p:nvPr/>
        </p:nvSpPr>
        <p:spPr>
          <a:xfrm>
            <a:off x="3261588" y="3208069"/>
            <a:ext cx="708848"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8 </a:t>
            </a:r>
            <a:r>
              <a:rPr lang="en-US" b="1" dirty="0">
                <a:latin typeface="Times New Roman" panose="02020603050405020304" pitchFamily="18" charset="0"/>
                <a:cs typeface="Times New Roman" panose="02020603050405020304" pitchFamily="18" charset="0"/>
                <a:sym typeface="Symbol" panose="05050102010706020507" pitchFamily="18" charset="2"/>
              </a:rPr>
              <a:t>M</a:t>
            </a:r>
            <a:endParaRPr lang="en-US"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3257382" y="2654722"/>
            <a:ext cx="824265"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16 </a:t>
            </a:r>
            <a:r>
              <a:rPr lang="en-US" b="1" dirty="0">
                <a:latin typeface="Times New Roman" panose="02020603050405020304" pitchFamily="18" charset="0"/>
                <a:cs typeface="Times New Roman" panose="02020603050405020304" pitchFamily="18" charset="0"/>
                <a:sym typeface="Symbol" panose="05050102010706020507" pitchFamily="18" charset="2"/>
              </a:rPr>
              <a:t>M</a:t>
            </a:r>
            <a:endParaRPr lang="en-US"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257381" y="2169634"/>
            <a:ext cx="824265"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24 </a:t>
            </a:r>
            <a:r>
              <a:rPr lang="en-US" b="1" dirty="0">
                <a:latin typeface="Times New Roman" panose="02020603050405020304" pitchFamily="18" charset="0"/>
                <a:cs typeface="Times New Roman" panose="02020603050405020304" pitchFamily="18" charset="0"/>
                <a:sym typeface="Symbol" panose="05050102010706020507" pitchFamily="18" charset="2"/>
              </a:rPr>
              <a:t>M</a:t>
            </a:r>
            <a:endParaRPr lang="en-US"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261298" y="1592241"/>
            <a:ext cx="824265"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32 </a:t>
            </a:r>
            <a:r>
              <a:rPr lang="en-US" b="1" dirty="0">
                <a:latin typeface="Times New Roman" panose="02020603050405020304" pitchFamily="18" charset="0"/>
                <a:cs typeface="Times New Roman" panose="02020603050405020304" pitchFamily="18" charset="0"/>
                <a:sym typeface="Symbol" panose="05050102010706020507" pitchFamily="18" charset="2"/>
              </a:rPr>
              <a:t>M</a:t>
            </a:r>
            <a:endParaRPr lang="en-US" b="1" dirty="0">
              <a:latin typeface="Times New Roman" panose="02020603050405020304" pitchFamily="18" charset="0"/>
              <a:cs typeface="Times New Roman" panose="02020603050405020304" pitchFamily="18" charset="0"/>
            </a:endParaRPr>
          </a:p>
        </p:txBody>
      </p:sp>
      <p:sp>
        <p:nvSpPr>
          <p:cNvPr id="7" name="Rectangle 6"/>
          <p:cNvSpPr/>
          <p:nvPr/>
        </p:nvSpPr>
        <p:spPr>
          <a:xfrm>
            <a:off x="157015" y="5304007"/>
            <a:ext cx="3924632" cy="1077218"/>
          </a:xfrm>
          <a:prstGeom prst="rect">
            <a:avLst/>
          </a:prstGeom>
        </p:spPr>
        <p:txBody>
          <a:bodyPr wrap="square">
            <a:spAutoFit/>
          </a:bodyPr>
          <a:lstStyle/>
          <a:p>
            <a:pPr algn="just"/>
            <a:r>
              <a:rPr lang="en-US" sz="1600" dirty="0">
                <a:latin typeface="Times New Roman" panose="02020603050405020304" pitchFamily="18" charset="0"/>
                <a:cs typeface="Times New Roman" panose="02020603050405020304" pitchFamily="18" charset="0"/>
              </a:rPr>
              <a:t>Note the </a:t>
            </a:r>
            <a:r>
              <a:rPr lang="en-US" sz="1600" b="1" dirty="0">
                <a:latin typeface="Times New Roman" panose="02020603050405020304" pitchFamily="18" charset="0"/>
                <a:cs typeface="Times New Roman" panose="02020603050405020304" pitchFamily="18" charset="0"/>
              </a:rPr>
              <a:t>apparent curvature</a:t>
            </a:r>
            <a:r>
              <a:rPr lang="en-US" sz="1600" dirty="0">
                <a:latin typeface="Times New Roman" panose="02020603050405020304" pitchFamily="18" charset="0"/>
                <a:cs typeface="Times New Roman" panose="02020603050405020304" pitchFamily="18" charset="0"/>
              </a:rPr>
              <a:t> in the </a:t>
            </a:r>
            <a:r>
              <a:rPr lang="en-US" sz="1600" b="1" dirty="0">
                <a:latin typeface="Times New Roman" panose="02020603050405020304" pitchFamily="18" charset="0"/>
                <a:cs typeface="Times New Roman" panose="02020603050405020304" pitchFamily="18" charset="0"/>
              </a:rPr>
              <a:t>early time points</a:t>
            </a:r>
            <a:r>
              <a:rPr lang="en-US" sz="1600" dirty="0">
                <a:latin typeface="Times New Roman" panose="02020603050405020304" pitchFamily="18" charset="0"/>
                <a:cs typeface="Times New Roman" panose="02020603050405020304" pitchFamily="18" charset="0"/>
              </a:rPr>
              <a:t> at </a:t>
            </a:r>
            <a:r>
              <a:rPr lang="en-US" sz="1600" b="1" dirty="0">
                <a:latin typeface="Times New Roman" panose="02020603050405020304" pitchFamily="18" charset="0"/>
                <a:cs typeface="Times New Roman" panose="02020603050405020304" pitchFamily="18" charset="0"/>
              </a:rPr>
              <a:t>high</a:t>
            </a: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enzyme concentration</a:t>
            </a:r>
            <a:r>
              <a:rPr lang="en-US" sz="1600" dirty="0">
                <a:latin typeface="Times New Roman" panose="02020603050405020304" pitchFamily="18" charset="0"/>
                <a:cs typeface="Times New Roman" panose="02020603050405020304" pitchFamily="18" charset="0"/>
              </a:rPr>
              <a:t>, demonstrating a pre</a:t>
            </a:r>
            <a:r>
              <a:rPr lang="en-US" sz="1600" i="1" dirty="0">
                <a:latin typeface="Times New Roman" panose="02020603050405020304" pitchFamily="18" charset="0"/>
                <a:cs typeface="Times New Roman" panose="02020603050405020304" pitchFamily="18" charset="0"/>
              </a:rPr>
              <a:t>—</a:t>
            </a:r>
            <a:r>
              <a:rPr lang="en-US" sz="1600" dirty="0">
                <a:latin typeface="Times New Roman" panose="02020603050405020304" pitchFamily="18" charset="0"/>
                <a:cs typeface="Times New Roman" panose="02020603050405020304" pitchFamily="18" charset="0"/>
              </a:rPr>
              <a:t>steady state phase (i.e., the </a:t>
            </a:r>
            <a:r>
              <a:rPr lang="en-US" sz="1600" b="1" dirty="0">
                <a:latin typeface="Times New Roman" panose="02020603050405020304" pitchFamily="18" charset="0"/>
                <a:cs typeface="Times New Roman" panose="02020603050405020304" pitchFamily="18" charset="0"/>
              </a:rPr>
              <a:t>burst</a:t>
            </a:r>
            <a:r>
              <a:rPr lang="en-US" sz="1600" dirty="0">
                <a:latin typeface="Times New Roman" panose="02020603050405020304" pitchFamily="18" charset="0"/>
                <a:cs typeface="Times New Roman" panose="02020603050405020304" pitchFamily="18" charset="0"/>
              </a:rPr>
              <a:t>) in these reactions.</a:t>
            </a:r>
          </a:p>
        </p:txBody>
      </p:sp>
      <p:sp>
        <p:nvSpPr>
          <p:cNvPr id="8" name="Rectangle 7"/>
          <p:cNvSpPr/>
          <p:nvPr/>
        </p:nvSpPr>
        <p:spPr>
          <a:xfrm>
            <a:off x="214722" y="805223"/>
            <a:ext cx="3570208" cy="369332"/>
          </a:xfrm>
          <a:prstGeom prst="rect">
            <a:avLst/>
          </a:prstGeom>
        </p:spPr>
        <p:txBody>
          <a:bodyPr wrap="none">
            <a:spAutoFit/>
          </a:bodyPr>
          <a:lstStyle/>
          <a:p>
            <a:r>
              <a:rPr lang="en-US" b="1" dirty="0">
                <a:latin typeface="Times New Roman" panose="02020603050405020304" pitchFamily="18" charset="0"/>
                <a:cs typeface="Times New Roman" panose="02020603050405020304" pitchFamily="18" charset="0"/>
              </a:rPr>
              <a:t>Illustration of burst phase kinetics</a:t>
            </a:r>
          </a:p>
        </p:txBody>
      </p:sp>
      <p:sp>
        <p:nvSpPr>
          <p:cNvPr id="9" name="Rectangle 8"/>
          <p:cNvSpPr/>
          <p:nvPr/>
        </p:nvSpPr>
        <p:spPr>
          <a:xfrm>
            <a:off x="157015" y="4435309"/>
            <a:ext cx="4872184" cy="64633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Hydrolysis of </a:t>
            </a:r>
            <a:r>
              <a:rPr lang="en-US" b="1" i="1" dirty="0">
                <a:latin typeface="Times New Roman" panose="02020603050405020304" pitchFamily="18" charset="0"/>
                <a:cs typeface="Times New Roman" panose="02020603050405020304" pitchFamily="18" charset="0"/>
              </a:rPr>
              <a:t>p</a:t>
            </a:r>
            <a:r>
              <a:rPr lang="en-US" b="1" dirty="0">
                <a:latin typeface="Times New Roman" panose="02020603050405020304" pitchFamily="18" charset="0"/>
                <a:cs typeface="Times New Roman" panose="02020603050405020304" pitchFamily="18" charset="0"/>
              </a:rPr>
              <a:t>-</a:t>
            </a:r>
            <a:r>
              <a:rPr lang="en-US" b="1" dirty="0" err="1">
                <a:latin typeface="Times New Roman" panose="02020603050405020304" pitchFamily="18" charset="0"/>
                <a:cs typeface="Times New Roman" panose="02020603050405020304" pitchFamily="18" charset="0"/>
              </a:rPr>
              <a:t>nitrophenylethyl</a:t>
            </a:r>
            <a:r>
              <a:rPr lang="en-US" b="1" dirty="0">
                <a:latin typeface="Times New Roman" panose="02020603050405020304" pitchFamily="18" charset="0"/>
                <a:cs typeface="Times New Roman" panose="02020603050405020304" pitchFamily="18" charset="0"/>
              </a:rPr>
              <a:t> carbonate</a:t>
            </a:r>
            <a:r>
              <a:rPr lang="en-US" dirty="0">
                <a:latin typeface="Times New Roman" panose="02020603050405020304" pitchFamily="18" charset="0"/>
                <a:cs typeface="Times New Roman" panose="02020603050405020304" pitchFamily="18" charset="0"/>
              </a:rPr>
              <a:t> by </a:t>
            </a:r>
            <a:r>
              <a:rPr lang="en-US" b="1" dirty="0">
                <a:latin typeface="Times New Roman" panose="02020603050405020304" pitchFamily="18" charset="0"/>
                <a:cs typeface="Times New Roman" panose="02020603050405020304" pitchFamily="18" charset="0"/>
              </a:rPr>
              <a:t>chymotrypsin</a:t>
            </a:r>
            <a:r>
              <a:rPr lang="en-US" dirty="0">
                <a:latin typeface="Times New Roman" panose="02020603050405020304" pitchFamily="18" charset="0"/>
                <a:cs typeface="Times New Roman" panose="02020603050405020304" pitchFamily="18" charset="0"/>
              </a:rPr>
              <a:t> at different enzyme concentrations</a:t>
            </a:r>
          </a:p>
        </p:txBody>
      </p:sp>
      <p:sp>
        <p:nvSpPr>
          <p:cNvPr id="10" name="Rectangle 9"/>
          <p:cNvSpPr/>
          <p:nvPr/>
        </p:nvSpPr>
        <p:spPr>
          <a:xfrm>
            <a:off x="214722" y="235369"/>
            <a:ext cx="10622154" cy="369332"/>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linear steady state phase </a:t>
            </a:r>
            <a:r>
              <a:rPr lang="en-US" dirty="0">
                <a:latin typeface="Times New Roman" panose="02020603050405020304" pitchFamily="18" charset="0"/>
                <a:cs typeface="Times New Roman" panose="02020603050405020304" pitchFamily="18" charset="0"/>
              </a:rPr>
              <a:t>of the reaction may also be </a:t>
            </a:r>
            <a:r>
              <a:rPr lang="en-US" b="1" dirty="0">
                <a:solidFill>
                  <a:srgbClr val="FF0000"/>
                </a:solidFill>
                <a:latin typeface="Times New Roman" panose="02020603050405020304" pitchFamily="18" charset="0"/>
                <a:cs typeface="Times New Roman" panose="02020603050405020304" pitchFamily="18" charset="0"/>
              </a:rPr>
              <a:t>preceded</a:t>
            </a:r>
            <a:r>
              <a:rPr lang="en-US" dirty="0">
                <a:latin typeface="Times New Roman" panose="02020603050405020304" pitchFamily="18" charset="0"/>
                <a:cs typeface="Times New Roman" panose="02020603050405020304" pitchFamily="18" charset="0"/>
              </a:rPr>
              <a:t> by an </a:t>
            </a:r>
            <a:r>
              <a:rPr lang="en-US" b="1" dirty="0">
                <a:latin typeface="Times New Roman" panose="02020603050405020304" pitchFamily="18" charset="0"/>
                <a:cs typeface="Times New Roman" panose="02020603050405020304" pitchFamily="18" charset="0"/>
              </a:rPr>
              <a:t>initial burst </a:t>
            </a:r>
            <a:r>
              <a:rPr lang="en-US" dirty="0">
                <a:latin typeface="Times New Roman" panose="02020603050405020304" pitchFamily="18" charset="0"/>
                <a:cs typeface="Times New Roman" panose="02020603050405020304" pitchFamily="18" charset="0"/>
              </a:rPr>
              <a:t>of </a:t>
            </a:r>
            <a:r>
              <a:rPr lang="en-US" b="1" dirty="0">
                <a:latin typeface="Times New Roman" panose="02020603050405020304" pitchFamily="18" charset="0"/>
                <a:cs typeface="Times New Roman" panose="02020603050405020304" pitchFamily="18" charset="0"/>
              </a:rPr>
              <a:t>rapid reaction.</a:t>
            </a:r>
          </a:p>
        </p:txBody>
      </p:sp>
      <p:sp>
        <p:nvSpPr>
          <p:cNvPr id="11" name="Rectangle 10"/>
          <p:cNvSpPr/>
          <p:nvPr/>
        </p:nvSpPr>
        <p:spPr>
          <a:xfrm>
            <a:off x="5622324" y="1269076"/>
            <a:ext cx="5214552" cy="646331"/>
          </a:xfrm>
          <a:prstGeom prst="rect">
            <a:avLst/>
          </a:prstGeom>
        </p:spPr>
        <p:txBody>
          <a:bodyPr wrap="square">
            <a:spAutoFit/>
          </a:bodyPr>
          <a:lstStyle/>
          <a:p>
            <a:r>
              <a:rPr lang="en-US" b="1" i="1" dirty="0">
                <a:latin typeface="Times New Roman" panose="02020603050405020304" pitchFamily="18" charset="0"/>
                <a:cs typeface="Times New Roman" panose="02020603050405020304" pitchFamily="18" charset="0"/>
              </a:rPr>
              <a:t>Burst phase kinetics</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are observed with some enzymes for several </a:t>
            </a:r>
            <a:r>
              <a:rPr lang="en-US" b="1" dirty="0">
                <a:latin typeface="Times New Roman" panose="02020603050405020304" pitchFamily="18" charset="0"/>
                <a:cs typeface="Times New Roman" panose="02020603050405020304" pitchFamily="18" charset="0"/>
              </a:rPr>
              <a:t>reasons</a:t>
            </a:r>
            <a:r>
              <a:rPr lang="en-US" dirty="0">
                <a:latin typeface="Times New Roman" panose="02020603050405020304" pitchFamily="18" charset="0"/>
                <a:cs typeface="Times New Roman" panose="02020603050405020304" pitchFamily="18" charset="0"/>
              </a:rPr>
              <a:t>.</a:t>
            </a:r>
          </a:p>
        </p:txBody>
      </p:sp>
      <p:sp>
        <p:nvSpPr>
          <p:cNvPr id="12" name="Rectangle 11"/>
          <p:cNvSpPr/>
          <p:nvPr/>
        </p:nvSpPr>
        <p:spPr>
          <a:xfrm>
            <a:off x="5622324" y="2100073"/>
            <a:ext cx="5585255" cy="646331"/>
          </a:xfrm>
          <a:prstGeom prst="rect">
            <a:avLst/>
          </a:prstGeom>
        </p:spPr>
        <p:txBody>
          <a:bodyPr wrap="square">
            <a:spAutoFit/>
          </a:bodyPr>
          <a:lstStyle/>
          <a:p>
            <a:pPr marL="285750" indent="-285750"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First, </a:t>
            </a:r>
            <a:r>
              <a:rPr lang="en-US" b="1" dirty="0">
                <a:solidFill>
                  <a:srgbClr val="FF0000"/>
                </a:solidFill>
                <a:latin typeface="Times New Roman" panose="02020603050405020304" pitchFamily="18" charset="0"/>
                <a:cs typeface="Times New Roman" panose="02020603050405020304" pitchFamily="18" charset="0"/>
              </a:rPr>
              <a:t>severe product inhibition</a:t>
            </a:r>
            <a:r>
              <a:rPr lang="en-US" dirty="0">
                <a:latin typeface="Times New Roman" panose="02020603050405020304" pitchFamily="18" charset="0"/>
                <a:cs typeface="Times New Roman" panose="02020603050405020304" pitchFamily="18" charset="0"/>
              </a:rPr>
              <a:t> may occur </a:t>
            </a:r>
            <a:r>
              <a:rPr lang="en-US" b="1" dirty="0">
                <a:latin typeface="Times New Roman" panose="02020603050405020304" pitchFamily="18" charset="0"/>
                <a:cs typeface="Times New Roman" panose="02020603050405020304" pitchFamily="18" charset="0"/>
              </a:rPr>
              <a:t>after</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 few turnovers.</a:t>
            </a:r>
          </a:p>
        </p:txBody>
      </p:sp>
      <p:sp>
        <p:nvSpPr>
          <p:cNvPr id="13" name="Rectangle 12"/>
          <p:cNvSpPr/>
          <p:nvPr/>
        </p:nvSpPr>
        <p:spPr>
          <a:xfrm>
            <a:off x="5622324" y="2746404"/>
            <a:ext cx="5585255" cy="646331"/>
          </a:xfrm>
          <a:prstGeom prst="rect">
            <a:avLst/>
          </a:prstGeom>
        </p:spPr>
        <p:txBody>
          <a:bodyPr wrap="square">
            <a:spAutoFit/>
          </a:bodyPr>
          <a:lstStyle/>
          <a:p>
            <a:pPr marL="285750" indent="-285750"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Second, </a:t>
            </a:r>
            <a:r>
              <a:rPr lang="en-US" b="1" dirty="0">
                <a:latin typeface="Times New Roman" panose="02020603050405020304" pitchFamily="18" charset="0"/>
                <a:cs typeface="Times New Roman" panose="02020603050405020304" pitchFamily="18" charset="0"/>
              </a:rPr>
              <a:t>time-dependent conformational change</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enzyme structure </a:t>
            </a:r>
            <a:r>
              <a:rPr lang="en-US" dirty="0">
                <a:latin typeface="Times New Roman" panose="02020603050405020304" pitchFamily="18" charset="0"/>
                <a:cs typeface="Times New Roman" panose="02020603050405020304" pitchFamily="18" charset="0"/>
              </a:rPr>
              <a:t>caused by </a:t>
            </a:r>
            <a:r>
              <a:rPr lang="en-US" b="1" dirty="0">
                <a:latin typeface="Times New Roman" panose="02020603050405020304" pitchFamily="18" charset="0"/>
                <a:cs typeface="Times New Roman" panose="02020603050405020304" pitchFamily="18" charset="0"/>
              </a:rPr>
              <a:t>substrate binding</a:t>
            </a:r>
            <a:r>
              <a:rPr lang="en-US" dirty="0">
                <a:latin typeface="Times New Roman" panose="02020603050405020304" pitchFamily="18" charset="0"/>
                <a:cs typeface="Times New Roman" panose="02020603050405020304" pitchFamily="18" charset="0"/>
              </a:rPr>
              <a:t>.</a:t>
            </a:r>
          </a:p>
        </p:txBody>
      </p:sp>
      <p:sp>
        <p:nvSpPr>
          <p:cNvPr id="14" name="Rectangle 13"/>
          <p:cNvSpPr/>
          <p:nvPr/>
        </p:nvSpPr>
        <p:spPr>
          <a:xfrm>
            <a:off x="5622324" y="3519116"/>
            <a:ext cx="5585255" cy="646331"/>
          </a:xfrm>
          <a:prstGeom prst="rect">
            <a:avLst/>
          </a:prstGeom>
        </p:spPr>
        <p:txBody>
          <a:bodyPr wrap="square">
            <a:spAutoFit/>
          </a:bodyPr>
          <a:lstStyle/>
          <a:p>
            <a:pPr marL="285750" indent="-285750"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Third, the </a:t>
            </a:r>
            <a:r>
              <a:rPr lang="en-US" b="1" dirty="0">
                <a:latin typeface="Times New Roman" panose="02020603050405020304" pitchFamily="18" charset="0"/>
                <a:cs typeface="Times New Roman" panose="02020603050405020304" pitchFamily="18" charset="0"/>
              </a:rPr>
              <a:t>overall reaction rate </a:t>
            </a:r>
            <a:r>
              <a:rPr lang="en-US" dirty="0">
                <a:latin typeface="Times New Roman" panose="02020603050405020304" pitchFamily="18" charset="0"/>
                <a:cs typeface="Times New Roman" panose="02020603050405020304" pitchFamily="18" charset="0"/>
              </a:rPr>
              <a:t>may be </a:t>
            </a:r>
            <a:r>
              <a:rPr lang="en-US" b="1" dirty="0">
                <a:latin typeface="Times New Roman" panose="02020603050405020304" pitchFamily="18" charset="0"/>
                <a:cs typeface="Times New Roman" panose="02020603050405020304" pitchFamily="18" charset="0"/>
              </a:rPr>
              <a:t>limited</a:t>
            </a:r>
            <a:r>
              <a:rPr lang="en-US" dirty="0">
                <a:latin typeface="Times New Roman" panose="02020603050405020304" pitchFamily="18" charset="0"/>
                <a:cs typeface="Times New Roman" panose="02020603050405020304" pitchFamily="18" charset="0"/>
              </a:rPr>
              <a:t> by a </a:t>
            </a:r>
            <a:r>
              <a:rPr lang="en-US" b="1" dirty="0">
                <a:latin typeface="Times New Roman" panose="02020603050405020304" pitchFamily="18" charset="0"/>
                <a:cs typeface="Times New Roman" panose="02020603050405020304" pitchFamily="18" charset="0"/>
              </a:rPr>
              <a:t>slow release </a:t>
            </a:r>
            <a:r>
              <a:rPr lang="en-US" dirty="0">
                <a:latin typeface="Times New Roman" panose="02020603050405020304" pitchFamily="18" charset="0"/>
                <a:cs typeface="Times New Roman" panose="02020603050405020304" pitchFamily="18" charset="0"/>
              </a:rPr>
              <a:t>of the </a:t>
            </a:r>
            <a:r>
              <a:rPr lang="en-US" b="1" dirty="0">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from the </a:t>
            </a:r>
            <a:r>
              <a:rPr lang="en-US" b="1" dirty="0">
                <a:latin typeface="Times New Roman" panose="02020603050405020304" pitchFamily="18" charset="0"/>
                <a:cs typeface="Times New Roman" panose="02020603050405020304" pitchFamily="18" charset="0"/>
              </a:rPr>
              <a:t>EP complex</a:t>
            </a:r>
            <a:r>
              <a:rPr lang="en-US" dirty="0">
                <a:latin typeface="Times New Roman" panose="02020603050405020304" pitchFamily="18" charset="0"/>
                <a:cs typeface="Times New Roman" panose="02020603050405020304" pitchFamily="18" charset="0"/>
              </a:rPr>
              <a:t>.</a:t>
            </a:r>
          </a:p>
        </p:txBody>
      </p:sp>
      <p:sp>
        <p:nvSpPr>
          <p:cNvPr id="15" name="Rectangle 14"/>
          <p:cNvSpPr/>
          <p:nvPr/>
        </p:nvSpPr>
        <p:spPr>
          <a:xfrm>
            <a:off x="5622324" y="4370330"/>
            <a:ext cx="5585255" cy="1200329"/>
          </a:xfrm>
          <a:prstGeom prst="rect">
            <a:avLst/>
          </a:prstGeom>
        </p:spPr>
        <p:txBody>
          <a:bodyPr wrap="square">
            <a:spAutoFit/>
          </a:bodyPr>
          <a:lstStyle/>
          <a:p>
            <a:pPr marL="285750" indent="-285750"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Final, rapid reaction of the enzyme with substrate to form a </a:t>
            </a:r>
            <a:r>
              <a:rPr lang="en-US" b="1" dirty="0">
                <a:latin typeface="Times New Roman" panose="02020603050405020304" pitchFamily="18" charset="0"/>
                <a:cs typeface="Times New Roman" panose="02020603050405020304" pitchFamily="18" charset="0"/>
              </a:rPr>
              <a:t>covalent intermediate</a:t>
            </a:r>
            <a:r>
              <a:rPr lang="en-US" dirty="0">
                <a:latin typeface="Times New Roman" panose="02020603050405020304" pitchFamily="18" charset="0"/>
                <a:cs typeface="Times New Roman" panose="02020603050405020304" pitchFamily="18" charset="0"/>
              </a:rPr>
              <a:t>, which </a:t>
            </a:r>
            <a:r>
              <a:rPr lang="en-US" b="1" dirty="0">
                <a:latin typeface="Times New Roman" panose="02020603050405020304" pitchFamily="18" charset="0"/>
                <a:cs typeface="Times New Roman" panose="02020603050405020304" pitchFamily="18" charset="0"/>
              </a:rPr>
              <a:t>undergoes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slower</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steady state decomposition </a:t>
            </a:r>
            <a:r>
              <a:rPr lang="en-US" dirty="0">
                <a:latin typeface="Times New Roman" panose="02020603050405020304" pitchFamily="18" charset="0"/>
                <a:cs typeface="Times New Roman" panose="02020603050405020304" pitchFamily="18" charset="0"/>
              </a:rPr>
              <a:t>to products (the most common cause)</a:t>
            </a:r>
          </a:p>
        </p:txBody>
      </p:sp>
    </p:spTree>
    <p:extLst>
      <p:ext uri="{BB962C8B-B14F-4D97-AF65-F5344CB8AC3E}">
        <p14:creationId xmlns:p14="http://schemas.microsoft.com/office/powerpoint/2010/main" val="250436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1775" y="868743"/>
            <a:ext cx="11514787"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For </a:t>
            </a:r>
            <a:r>
              <a:rPr lang="en-US" b="1" dirty="0">
                <a:latin typeface="Times New Roman" panose="02020603050405020304" pitchFamily="18" charset="0"/>
                <a:cs typeface="Times New Roman" panose="02020603050405020304" pitchFamily="18" charset="0"/>
              </a:rPr>
              <a:t>enzymes</a:t>
            </a:r>
            <a:r>
              <a:rPr lang="en-US" dirty="0">
                <a:latin typeface="Times New Roman" panose="02020603050405020304" pitchFamily="18" charset="0"/>
                <a:cs typeface="Times New Roman" panose="02020603050405020304" pitchFamily="18" charset="0"/>
              </a:rPr>
              <a:t> that </a:t>
            </a:r>
            <a:r>
              <a:rPr lang="en-US" b="1" dirty="0">
                <a:latin typeface="Times New Roman" panose="02020603050405020304" pitchFamily="18" charset="0"/>
                <a:cs typeface="Times New Roman" panose="02020603050405020304" pitchFamily="18" charset="0"/>
              </a:rPr>
              <a:t>demonstrate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burst phase kinetics </a:t>
            </a:r>
            <a:r>
              <a:rPr lang="en-US" dirty="0">
                <a:latin typeface="Times New Roman" panose="02020603050405020304" pitchFamily="18" charset="0"/>
                <a:cs typeface="Times New Roman" panose="02020603050405020304" pitchFamily="18" charset="0"/>
              </a:rPr>
              <a:t>due to </a:t>
            </a:r>
            <a:r>
              <a:rPr lang="en-US" b="1" dirty="0">
                <a:latin typeface="Times New Roman" panose="02020603050405020304" pitchFamily="18" charset="0"/>
                <a:cs typeface="Times New Roman" panose="02020603050405020304" pitchFamily="18" charset="0"/>
              </a:rPr>
              <a:t>covalent intermediate </a:t>
            </a:r>
            <a:r>
              <a:rPr lang="en-US" dirty="0">
                <a:latin typeface="Times New Roman" panose="02020603050405020304" pitchFamily="18" charset="0"/>
                <a:cs typeface="Times New Roman" panose="02020603050405020304" pitchFamily="18" charset="0"/>
              </a:rPr>
              <a:t>formation,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active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in a </a:t>
            </a:r>
            <a:r>
              <a:rPr lang="en-US" b="1" dirty="0">
                <a:latin typeface="Times New Roman" panose="02020603050405020304" pitchFamily="18" charset="0"/>
                <a:cs typeface="Times New Roman" panose="02020603050405020304" pitchFamily="18" charset="0"/>
              </a:rPr>
              <a:t>sample</a:t>
            </a:r>
            <a:r>
              <a:rPr lang="en-US" dirty="0">
                <a:latin typeface="Times New Roman" panose="02020603050405020304" pitchFamily="18" charset="0"/>
                <a:cs typeface="Times New Roman" panose="02020603050405020304" pitchFamily="18" charset="0"/>
              </a:rPr>
              <a:t> can be </a:t>
            </a:r>
            <a:r>
              <a:rPr lang="en-US" b="1" dirty="0">
                <a:latin typeface="Times New Roman" panose="02020603050405020304" pitchFamily="18" charset="0"/>
                <a:cs typeface="Times New Roman" panose="02020603050405020304" pitchFamily="18" charset="0"/>
              </a:rPr>
              <a:t>determined</a:t>
            </a:r>
            <a:r>
              <a:rPr lang="en-US" dirty="0">
                <a:latin typeface="Times New Roman" panose="02020603050405020304" pitchFamily="18" charset="0"/>
                <a:cs typeface="Times New Roman" panose="02020603050405020304" pitchFamily="18" charset="0"/>
              </a:rPr>
              <a:t> accurately from the </a:t>
            </a:r>
            <a:r>
              <a:rPr lang="en-US" b="1" dirty="0">
                <a:latin typeface="Times New Roman" panose="02020603050405020304" pitchFamily="18" charset="0"/>
                <a:cs typeface="Times New Roman" panose="02020603050405020304" pitchFamily="18" charset="0"/>
              </a:rPr>
              <a:t>intercept value </a:t>
            </a:r>
            <a:r>
              <a:rPr lang="en-US" dirty="0">
                <a:latin typeface="Times New Roman" panose="02020603050405020304" pitchFamily="18" charset="0"/>
                <a:cs typeface="Times New Roman" panose="02020603050405020304" pitchFamily="18" charset="0"/>
              </a:rPr>
              <a:t>of a </a:t>
            </a:r>
            <a:r>
              <a:rPr lang="en-US" b="1" dirty="0">
                <a:latin typeface="Times New Roman" panose="02020603050405020304" pitchFamily="18" charset="0"/>
                <a:cs typeface="Times New Roman" panose="02020603050405020304" pitchFamily="18" charset="0"/>
              </a:rPr>
              <a:t>linear fit </a:t>
            </a:r>
            <a:r>
              <a:rPr lang="en-US" dirty="0">
                <a:latin typeface="Times New Roman" panose="02020603050405020304" pitchFamily="18" charset="0"/>
                <a:cs typeface="Times New Roman" panose="02020603050405020304" pitchFamily="18" charset="0"/>
              </a:rPr>
              <a:t>of the </a:t>
            </a:r>
            <a:r>
              <a:rPr lang="en-US" b="1" dirty="0">
                <a:latin typeface="Times New Roman" panose="02020603050405020304" pitchFamily="18" charset="0"/>
                <a:cs typeface="Times New Roman" panose="02020603050405020304" pitchFamily="18" charset="0"/>
              </a:rPr>
              <a:t>data</a:t>
            </a:r>
            <a:r>
              <a:rPr lang="en-US" dirty="0">
                <a:latin typeface="Times New Roman" panose="02020603050405020304" pitchFamily="18" charset="0"/>
                <a:cs typeface="Times New Roman" panose="02020603050405020304" pitchFamily="18" charset="0"/>
              </a:rPr>
              <a:t> in the </a:t>
            </a:r>
            <a:r>
              <a:rPr lang="en-US" b="1" dirty="0">
                <a:latin typeface="Times New Roman" panose="02020603050405020304" pitchFamily="18" charset="0"/>
                <a:cs typeface="Times New Roman" panose="02020603050405020304" pitchFamily="18" charset="0"/>
              </a:rPr>
              <a:t>steady state </a:t>
            </a:r>
            <a:r>
              <a:rPr lang="en-US" dirty="0">
                <a:latin typeface="Times New Roman" panose="02020603050405020304" pitchFamily="18" charset="0"/>
                <a:cs typeface="Times New Roman" panose="02020603050405020304" pitchFamily="18" charset="0"/>
              </a:rPr>
              <a:t>portion of the </a:t>
            </a:r>
            <a:r>
              <a:rPr lang="en-US" b="1" dirty="0">
                <a:latin typeface="Times New Roman" panose="02020603050405020304" pitchFamily="18" charset="0"/>
                <a:cs typeface="Times New Roman" panose="02020603050405020304" pitchFamily="18" charset="0"/>
              </a:rPr>
              <a:t>progress curve</a:t>
            </a:r>
            <a:r>
              <a:rPr lang="en-US" dirty="0">
                <a:latin typeface="Times New Roman" panose="02020603050405020304" pitchFamily="18" charset="0"/>
                <a:cs typeface="Times New Roman" panose="02020603050405020304" pitchFamily="18" charset="0"/>
              </a:rPr>
              <a:t>.</a:t>
            </a:r>
          </a:p>
        </p:txBody>
      </p:sp>
      <p:sp>
        <p:nvSpPr>
          <p:cNvPr id="3" name="Rectangle 2"/>
          <p:cNvSpPr/>
          <p:nvPr/>
        </p:nvSpPr>
        <p:spPr>
          <a:xfrm>
            <a:off x="211775" y="365209"/>
            <a:ext cx="2892138" cy="400110"/>
          </a:xfrm>
          <a:prstGeom prst="rect">
            <a:avLst/>
          </a:prstGeom>
        </p:spPr>
        <p:txBody>
          <a:bodyPr wrap="none">
            <a:spAutoFit/>
          </a:bodyPr>
          <a:lstStyle/>
          <a:p>
            <a:r>
              <a:rPr lang="en-US" sz="2000" b="1" dirty="0">
                <a:solidFill>
                  <a:srgbClr val="C00000"/>
                </a:solidFill>
                <a:latin typeface="Times New Roman" panose="02020603050405020304" pitchFamily="18" charset="0"/>
                <a:cs typeface="Times New Roman" panose="02020603050405020304" pitchFamily="18" charset="0"/>
              </a:rPr>
              <a:t>Note:</a:t>
            </a:r>
            <a:r>
              <a:rPr lang="en-US" sz="2000" b="1" dirty="0">
                <a:latin typeface="Times New Roman" panose="02020603050405020304" pitchFamily="18" charset="0"/>
                <a:cs typeface="Times New Roman" panose="02020603050405020304" pitchFamily="18" charset="0"/>
              </a:rPr>
              <a:t> active site titration</a:t>
            </a:r>
          </a:p>
        </p:txBody>
      </p:sp>
      <p:sp>
        <p:nvSpPr>
          <p:cNvPr id="4" name="TextBox 3"/>
          <p:cNvSpPr txBox="1"/>
          <p:nvPr/>
        </p:nvSpPr>
        <p:spPr>
          <a:xfrm>
            <a:off x="420130" y="2399258"/>
            <a:ext cx="4485202" cy="369332"/>
          </a:xfrm>
          <a:prstGeom prst="rect">
            <a:avLst/>
          </a:prstGeom>
          <a:noFill/>
        </p:spPr>
        <p:txBody>
          <a:bodyPr wrap="none" rtlCol="0">
            <a:spAutoFit/>
          </a:bodyPr>
          <a:lstStyle/>
          <a:p>
            <a:r>
              <a:rPr lang="en-US" b="1" dirty="0">
                <a:solidFill>
                  <a:srgbClr val="C00000"/>
                </a:solidFill>
                <a:latin typeface="Times New Roman" panose="02020603050405020304" pitchFamily="18" charset="0"/>
                <a:cs typeface="Times New Roman" panose="02020603050405020304" pitchFamily="18" charset="0"/>
              </a:rPr>
              <a:t>Looking at progress curve of chymotrypsin </a:t>
            </a:r>
          </a:p>
        </p:txBody>
      </p:sp>
      <p:sp>
        <p:nvSpPr>
          <p:cNvPr id="5" name="Rectangle 4"/>
          <p:cNvSpPr/>
          <p:nvPr/>
        </p:nvSpPr>
        <p:spPr>
          <a:xfrm>
            <a:off x="420128" y="2768590"/>
            <a:ext cx="7389341" cy="3000821"/>
          </a:xfrm>
          <a:prstGeom prst="rect">
            <a:avLst/>
          </a:prstGeom>
        </p:spPr>
        <p:txBody>
          <a:bodyPr wrap="square">
            <a:spAutoFit/>
          </a:bodyPr>
          <a:lstStyle/>
          <a:p>
            <a:pPr algn="just">
              <a:lnSpc>
                <a:spcPct val="150000"/>
              </a:lnSpc>
            </a:pPr>
            <a:r>
              <a:rPr lang="en-US" b="1" dirty="0">
                <a:latin typeface="Times New Roman" panose="02020603050405020304" pitchFamily="18" charset="0"/>
                <a:cs typeface="Times New Roman" panose="02020603050405020304" pitchFamily="18" charset="0"/>
              </a:rPr>
              <a:t>Linear fitting</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steady state data</a:t>
            </a:r>
            <a:r>
              <a:rPr lang="en-US" dirty="0">
                <a:latin typeface="Times New Roman" panose="02020603050405020304" pitchFamily="18" charset="0"/>
                <a:cs typeface="Times New Roman" panose="02020603050405020304" pitchFamily="18" charset="0"/>
              </a:rPr>
              <a:t> for these reactions gave </a:t>
            </a:r>
            <a:r>
              <a:rPr lang="en-US" b="1" i="1" dirty="0">
                <a:latin typeface="Times New Roman" panose="02020603050405020304" pitchFamily="18" charset="0"/>
                <a:cs typeface="Times New Roman" panose="02020603050405020304" pitchFamily="18" charset="0"/>
              </a:rPr>
              <a:t>y</a:t>
            </a:r>
            <a:r>
              <a:rPr lang="en-US" b="1" dirty="0">
                <a:latin typeface="Times New Roman" panose="02020603050405020304" pitchFamily="18" charset="0"/>
                <a:cs typeface="Times New Roman" panose="02020603050405020304" pitchFamily="18" charset="0"/>
              </a:rPr>
              <a:t>-intercept</a:t>
            </a:r>
            <a:r>
              <a:rPr lang="en-US" dirty="0">
                <a:latin typeface="Times New Roman" panose="02020603050405020304" pitchFamily="18" charset="0"/>
                <a:cs typeface="Times New Roman" panose="02020603050405020304" pitchFamily="18" charset="0"/>
              </a:rPr>
              <a:t> values of </a:t>
            </a:r>
            <a:r>
              <a:rPr lang="en-US" b="1" dirty="0">
                <a:latin typeface="Times New Roman" panose="02020603050405020304" pitchFamily="18" charset="0"/>
                <a:cs typeface="Times New Roman" panose="02020603050405020304" pitchFamily="18" charset="0"/>
              </a:rPr>
              <a:t>5</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10</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15</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20</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b="1" dirty="0">
                <a:latin typeface="Times New Roman" panose="02020603050405020304" pitchFamily="18" charset="0"/>
                <a:cs typeface="Times New Roman" panose="02020603050405020304" pitchFamily="18" charset="0"/>
              </a:rPr>
              <a:t>M</a:t>
            </a:r>
            <a:r>
              <a:rPr lang="en-US" dirty="0">
                <a:latin typeface="Times New Roman" panose="02020603050405020304" pitchFamily="18" charset="0"/>
                <a:cs typeface="Times New Roman" panose="02020603050405020304" pitchFamily="18" charset="0"/>
              </a:rPr>
              <a:t>, respectively. Thus the </a:t>
            </a:r>
            <a:r>
              <a:rPr lang="en-US" b="1" dirty="0">
                <a:solidFill>
                  <a:srgbClr val="00B050"/>
                </a:solidFill>
                <a:latin typeface="Times New Roman" panose="02020603050405020304" pitchFamily="18" charset="0"/>
                <a:cs typeface="Times New Roman" panose="02020603050405020304" pitchFamily="18" charset="0"/>
              </a:rPr>
              <a:t>ratio</a:t>
            </a:r>
            <a:r>
              <a:rPr lang="en-US" dirty="0">
                <a:latin typeface="Times New Roman" panose="02020603050405020304" pitchFamily="18" charset="0"/>
                <a:cs typeface="Times New Roman" panose="02020603050405020304" pitchFamily="18" charset="0"/>
              </a:rPr>
              <a:t> of the </a:t>
            </a:r>
            <a:r>
              <a:rPr lang="en-US" b="1" i="1" dirty="0">
                <a:solidFill>
                  <a:srgbClr val="00B050"/>
                </a:solidFill>
                <a:latin typeface="Times New Roman" panose="02020603050405020304" pitchFamily="18" charset="0"/>
                <a:cs typeface="Times New Roman" panose="02020603050405020304" pitchFamily="18" charset="0"/>
              </a:rPr>
              <a:t>y</a:t>
            </a:r>
            <a:r>
              <a:rPr lang="en-US" b="1" dirty="0">
                <a:solidFill>
                  <a:srgbClr val="00B050"/>
                </a:solidFill>
                <a:latin typeface="Times New Roman" panose="02020603050405020304" pitchFamily="18" charset="0"/>
                <a:cs typeface="Times New Roman" panose="02020603050405020304" pitchFamily="18" charset="0"/>
              </a:rPr>
              <a:t>-intercept</a:t>
            </a:r>
            <a:r>
              <a:rPr lang="en-US" dirty="0">
                <a:latin typeface="Times New Roman" panose="02020603050405020304" pitchFamily="18" charset="0"/>
                <a:cs typeface="Times New Roman" panose="02020603050405020304" pitchFamily="18" charset="0"/>
              </a:rPr>
              <a:t> value </a:t>
            </a:r>
            <a:r>
              <a:rPr lang="en-US" b="1" dirty="0">
                <a:solidFill>
                  <a:srgbClr val="00B050"/>
                </a:solidFill>
                <a:latin typeface="Times New Roman" panose="02020603050405020304" pitchFamily="18" charset="0"/>
                <a:cs typeface="Times New Roman" panose="02020603050405020304" pitchFamily="18" charset="0"/>
              </a:rPr>
              <a:t>to</a:t>
            </a:r>
            <a:r>
              <a:rPr lang="en-US" dirty="0">
                <a:latin typeface="Times New Roman" panose="02020603050405020304" pitchFamily="18" charset="0"/>
                <a:cs typeface="Times New Roman" panose="02020603050405020304" pitchFamily="18" charset="0"/>
              </a:rPr>
              <a:t> the </a:t>
            </a:r>
            <a:r>
              <a:rPr lang="en-US" b="1" dirty="0">
                <a:solidFill>
                  <a:srgbClr val="00B050"/>
                </a:solidFill>
                <a:latin typeface="Times New Roman" panose="02020603050405020304" pitchFamily="18" charset="0"/>
                <a:cs typeface="Times New Roman" panose="02020603050405020304" pitchFamily="18" charset="0"/>
              </a:rPr>
              <a:t>nominal concentration</a:t>
            </a:r>
            <a:r>
              <a:rPr lang="en-US" dirty="0">
                <a:solidFill>
                  <a:srgbClr val="00B05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of </a:t>
            </a:r>
            <a:r>
              <a:rPr lang="en-US" b="1" dirty="0">
                <a:solidFill>
                  <a:srgbClr val="00B050"/>
                </a:solidFill>
                <a:latin typeface="Times New Roman" panose="02020603050405020304" pitchFamily="18" charset="0"/>
                <a:cs typeface="Times New Roman" panose="02020603050405020304" pitchFamily="18" charset="0"/>
              </a:rPr>
              <a:t>enzyme</a:t>
            </a:r>
            <a:r>
              <a:rPr lang="en-US" dirty="0">
                <a:solidFill>
                  <a:srgbClr val="00B05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added</a:t>
            </a:r>
            <a:r>
              <a:rPr lang="en-US" dirty="0">
                <a:solidFill>
                  <a:srgbClr val="00B05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a constant of </a:t>
            </a:r>
            <a:r>
              <a:rPr lang="en-US" b="1" dirty="0">
                <a:solidFill>
                  <a:srgbClr val="00B050"/>
                </a:solidFill>
                <a:latin typeface="Times New Roman" panose="02020603050405020304" pitchFamily="18" charset="0"/>
                <a:cs typeface="Times New Roman" panose="02020603050405020304" pitchFamily="18" charset="0"/>
              </a:rPr>
              <a:t>0.63</a:t>
            </a:r>
            <a:r>
              <a:rPr lang="en-US" dirty="0">
                <a:latin typeface="Times New Roman" panose="02020603050405020304" pitchFamily="18" charset="0"/>
                <a:cs typeface="Times New Roman" panose="02020603050405020304" pitchFamily="18" charset="0"/>
              </a:rPr>
              <a:t>, suggesting that about </a:t>
            </a:r>
            <a:r>
              <a:rPr lang="en-US" b="1" dirty="0">
                <a:solidFill>
                  <a:srgbClr val="00B050"/>
                </a:solidFill>
                <a:latin typeface="Times New Roman" panose="02020603050405020304" pitchFamily="18" charset="0"/>
                <a:cs typeface="Times New Roman" panose="02020603050405020304" pitchFamily="18" charset="0"/>
              </a:rPr>
              <a:t>63%</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enzyme molecules</a:t>
            </a:r>
            <a:r>
              <a:rPr lang="en-US" dirty="0">
                <a:latin typeface="Times New Roman" panose="02020603050405020304" pitchFamily="18" charset="0"/>
                <a:cs typeface="Times New Roman" panose="02020603050405020304" pitchFamily="18" charset="0"/>
              </a:rPr>
              <a:t> in these samples </a:t>
            </a:r>
            <a:r>
              <a:rPr lang="en-US" b="1" dirty="0">
                <a:latin typeface="Times New Roman" panose="02020603050405020304" pitchFamily="18" charset="0"/>
                <a:cs typeface="Times New Roman" panose="02020603050405020304" pitchFamily="18" charset="0"/>
              </a:rPr>
              <a:t>are</a:t>
            </a:r>
            <a:r>
              <a:rPr lang="en-US" dirty="0">
                <a:latin typeface="Times New Roman" panose="02020603050405020304" pitchFamily="18" charset="0"/>
                <a:cs typeface="Times New Roman" panose="02020603050405020304" pitchFamily="18" charset="0"/>
              </a:rPr>
              <a:t> in a </a:t>
            </a:r>
            <a:r>
              <a:rPr lang="en-US" b="1" dirty="0">
                <a:latin typeface="Times New Roman" panose="02020603050405020304" pitchFamily="18" charset="0"/>
                <a:cs typeface="Times New Roman" panose="02020603050405020304" pitchFamily="18" charset="0"/>
              </a:rPr>
              <a:t>form</a:t>
            </a:r>
            <a:r>
              <a:rPr lang="en-US" dirty="0">
                <a:latin typeface="Times New Roman" panose="02020603050405020304" pitchFamily="18" charset="0"/>
                <a:cs typeface="Times New Roman" panose="02020603050405020304" pitchFamily="18" charset="0"/>
              </a:rPr>
              <a:t> that </a:t>
            </a:r>
            <a:r>
              <a:rPr lang="en-US" b="1" dirty="0">
                <a:latin typeface="Times New Roman" panose="02020603050405020304" pitchFamily="18" charset="0"/>
                <a:cs typeface="Times New Roman" panose="02020603050405020304" pitchFamily="18" charset="0"/>
              </a:rPr>
              <a:t>supports catalysis</a:t>
            </a:r>
            <a:r>
              <a:rPr lang="en-US" dirty="0">
                <a:latin typeface="Times New Roman" panose="02020603050405020304" pitchFamily="18" charset="0"/>
                <a:cs typeface="Times New Roman" panose="02020603050405020304" pitchFamily="18" charset="0"/>
              </a:rPr>
              <a:t>. This method, referred to as </a:t>
            </a:r>
            <a:r>
              <a:rPr lang="en-US" b="1" i="1" dirty="0">
                <a:latin typeface="Times New Roman" panose="02020603050405020304" pitchFamily="18" charset="0"/>
                <a:cs typeface="Times New Roman" panose="02020603050405020304" pitchFamily="18" charset="0"/>
              </a:rPr>
              <a:t>active site titration</a:t>
            </a:r>
            <a:r>
              <a:rPr lang="en-US" dirty="0">
                <a:latin typeface="Times New Roman" panose="02020603050405020304" pitchFamily="18" charset="0"/>
                <a:cs typeface="Times New Roman" panose="02020603050405020304" pitchFamily="18" charset="0"/>
              </a:rPr>
              <a:t>, can be a </a:t>
            </a:r>
            <a:r>
              <a:rPr lang="en-US" b="1" dirty="0">
                <a:latin typeface="Times New Roman" panose="02020603050405020304" pitchFamily="18" charset="0"/>
                <a:cs typeface="Times New Roman" panose="02020603050405020304" pitchFamily="18" charset="0"/>
              </a:rPr>
              <a:t>powerful means</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determining</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accurately</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active enzyme concentration</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967073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8874" y="273562"/>
            <a:ext cx="9642391" cy="369332"/>
          </a:xfrm>
          <a:prstGeom prst="rect">
            <a:avLst/>
          </a:prstGeom>
        </p:spPr>
        <p:txBody>
          <a:bodyPr wrap="square">
            <a:spAutoFit/>
          </a:bodyPr>
          <a:lstStyle/>
          <a:p>
            <a:r>
              <a:rPr lang="en-US" b="1" dirty="0">
                <a:latin typeface="Times New Roman" panose="02020603050405020304" pitchFamily="18" charset="0"/>
                <a:cs typeface="Times New Roman" panose="02020603050405020304" pitchFamily="18" charset="0"/>
              </a:rPr>
              <a:t>There are several points to consider in the use of the active site titration method:</a:t>
            </a:r>
          </a:p>
        </p:txBody>
      </p:sp>
      <p:sp>
        <p:nvSpPr>
          <p:cNvPr id="3" name="Rectangle 2"/>
          <p:cNvSpPr/>
          <p:nvPr/>
        </p:nvSpPr>
        <p:spPr>
          <a:xfrm>
            <a:off x="168874" y="730762"/>
            <a:ext cx="10445580" cy="3416320"/>
          </a:xfrm>
          <a:prstGeom prst="rect">
            <a:avLst/>
          </a:prstGeom>
        </p:spPr>
        <p:txBody>
          <a:bodyPr wrap="square">
            <a:spAutoFit/>
          </a:bodyPr>
          <a:lstStyle/>
          <a:p>
            <a:pPr marL="285750" indent="-285750" algn="just">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First</a:t>
            </a:r>
            <a:r>
              <a:rPr lang="en-US" dirty="0">
                <a:latin typeface="Times New Roman" panose="02020603050405020304" pitchFamily="18" charset="0"/>
                <a:cs typeface="Times New Roman" panose="02020603050405020304" pitchFamily="18" charset="0"/>
              </a:rPr>
              <a:t>, one must be sure that the </a:t>
            </a:r>
            <a:r>
              <a:rPr lang="en-US" b="1" dirty="0">
                <a:latin typeface="Times New Roman" panose="02020603050405020304" pitchFamily="18" charset="0"/>
                <a:cs typeface="Times New Roman" panose="02020603050405020304" pitchFamily="18" charset="0"/>
              </a:rPr>
              <a:t>burst phase observed</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due to covalent intermediate formation.</a:t>
            </a:r>
          </a:p>
          <a:p>
            <a:pPr algn="just">
              <a:lnSpc>
                <a:spcPct val="150000"/>
              </a:lnSpc>
            </a:pPr>
            <a:endParaRPr lang="en-US" b="1"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Second</a:t>
            </a:r>
            <a:r>
              <a:rPr lang="en-US" dirty="0">
                <a:latin typeface="Times New Roman" panose="02020603050405020304" pitchFamily="18" charset="0"/>
                <a:cs typeface="Times New Roman" panose="02020603050405020304" pitchFamily="18" charset="0"/>
              </a:rPr>
              <a:t>, the </a:t>
            </a:r>
            <a:r>
              <a:rPr lang="en-US" b="1" i="1" dirty="0">
                <a:latin typeface="Times New Roman" panose="02020603050405020304" pitchFamily="18" charset="0"/>
                <a:cs typeface="Times New Roman" panose="02020603050405020304" pitchFamily="18" charset="0"/>
              </a:rPr>
              <a:t>y </a:t>
            </a:r>
            <a:r>
              <a:rPr lang="en-US" b="1" dirty="0">
                <a:latin typeface="Times New Roman" panose="02020603050405020304" pitchFamily="18" charset="0"/>
                <a:cs typeface="Times New Roman" panose="02020603050405020304" pitchFamily="18" charset="0"/>
              </a:rPr>
              <a:t>intercepts</a:t>
            </a:r>
            <a:r>
              <a:rPr lang="en-US" dirty="0">
                <a:latin typeface="Times New Roman" panose="02020603050405020304" pitchFamily="18" charset="0"/>
                <a:cs typeface="Times New Roman" panose="02020603050405020304" pitchFamily="18" charset="0"/>
              </a:rPr>
              <a:t> must be appreciably </a:t>
            </a:r>
            <a:r>
              <a:rPr lang="en-US" b="1" dirty="0">
                <a:latin typeface="Times New Roman" panose="02020603050405020304" pitchFamily="18" charset="0"/>
                <a:cs typeface="Times New Roman" panose="02020603050405020304" pitchFamily="18" charset="0"/>
              </a:rPr>
              <a:t>greater</a:t>
            </a:r>
            <a:r>
              <a:rPr lang="en-US" dirty="0">
                <a:latin typeface="Times New Roman" panose="02020603050405020304" pitchFamily="18" charset="0"/>
                <a:cs typeface="Times New Roman" panose="02020603050405020304" pitchFamily="18" charset="0"/>
              </a:rPr>
              <a:t> than </a:t>
            </a:r>
            <a:r>
              <a:rPr lang="en-US" b="1" dirty="0">
                <a:latin typeface="Times New Roman" panose="02020603050405020304" pitchFamily="18" charset="0"/>
                <a:cs typeface="Times New Roman" panose="02020603050405020304" pitchFamily="18" charset="0"/>
              </a:rPr>
              <a:t>zero</a:t>
            </a:r>
            <a:r>
              <a:rPr lang="en-US" dirty="0">
                <a:latin typeface="Times New Roman" panose="02020603050405020304" pitchFamily="18" charset="0"/>
                <a:cs typeface="Times New Roman" panose="02020603050405020304" pitchFamily="18" charset="0"/>
              </a:rPr>
              <a:t> so that they can be </a:t>
            </a:r>
            <a:r>
              <a:rPr lang="en-US" b="1" dirty="0">
                <a:latin typeface="Times New Roman" panose="02020603050405020304" pitchFamily="18" charset="0"/>
                <a:cs typeface="Times New Roman" panose="02020603050405020304" pitchFamily="18" charset="0"/>
              </a:rPr>
              <a:t>measured</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accurately</a:t>
            </a:r>
            <a:r>
              <a:rPr lang="en-US" dirty="0">
                <a:latin typeface="Times New Roman" panose="02020603050405020304" pitchFamily="18" charset="0"/>
                <a:cs typeface="Times New Roman" panose="02020603050405020304" pitchFamily="18" charset="0"/>
              </a:rPr>
              <a:t> (This means that the </a:t>
            </a:r>
            <a:r>
              <a:rPr lang="en-US" b="1" dirty="0">
                <a:latin typeface="Times New Roman" panose="02020603050405020304" pitchFamily="18" charset="0"/>
                <a:cs typeface="Times New Roman" panose="02020603050405020304" pitchFamily="18" charset="0"/>
              </a:rPr>
              <a:t>concentration of enzyme</a:t>
            </a:r>
            <a:r>
              <a:rPr lang="en-US" dirty="0">
                <a:latin typeface="Times New Roman" panose="02020603050405020304" pitchFamily="18" charset="0"/>
                <a:cs typeface="Times New Roman" panose="02020603050405020304" pitchFamily="18" charset="0"/>
              </a:rPr>
              <a:t> required for these assays is </a:t>
            </a:r>
            <a:r>
              <a:rPr lang="en-US" b="1" dirty="0">
                <a:latin typeface="Times New Roman" panose="02020603050405020304" pitchFamily="18" charset="0"/>
                <a:cs typeface="Times New Roman" panose="02020603050405020304" pitchFamily="18" charset="0"/>
              </a:rPr>
              <a:t>much higher </a:t>
            </a:r>
            <a:r>
              <a:rPr lang="en-US" dirty="0">
                <a:latin typeface="Times New Roman" panose="02020603050405020304" pitchFamily="18" charset="0"/>
                <a:cs typeface="Times New Roman" panose="02020603050405020304" pitchFamily="18" charset="0"/>
              </a:rPr>
              <a:t>than is </a:t>
            </a:r>
            <a:r>
              <a:rPr lang="en-US" b="1" dirty="0">
                <a:latin typeface="Times New Roman" panose="02020603050405020304" pitchFamily="18" charset="0"/>
                <a:cs typeface="Times New Roman" panose="02020603050405020304" pitchFamily="18" charset="0"/>
              </a:rPr>
              <a:t>commonly used </a:t>
            </a:r>
            <a:r>
              <a:rPr lang="en-US" dirty="0">
                <a:latin typeface="Times New Roman" panose="02020603050405020304" pitchFamily="18" charset="0"/>
                <a:cs typeface="Times New Roman" panose="02020603050405020304" pitchFamily="18" charset="0"/>
              </a:rPr>
              <a:t>for most enzymatic assays.)</a:t>
            </a:r>
          </a:p>
          <a:p>
            <a:pPr algn="just">
              <a:lnSpc>
                <a:spcPct val="150000"/>
              </a:lnSpc>
            </a:pPr>
            <a:endParaRPr lang="en-US"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Finally</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amplitude</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burst</a:t>
            </a:r>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does not</a:t>
            </a:r>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give a precise measure </a:t>
            </a:r>
            <a:r>
              <a:rPr lang="en-US" dirty="0">
                <a:latin typeface="Times New Roman" panose="02020603050405020304" pitchFamily="18" charset="0"/>
                <a:cs typeface="Times New Roman" panose="02020603050405020304" pitchFamily="18" charset="0"/>
              </a:rPr>
              <a:t>of the active enzyme concentration </a:t>
            </a:r>
            <a:r>
              <a:rPr lang="en-US" b="1" dirty="0">
                <a:latin typeface="Times New Roman" panose="02020603050405020304" pitchFamily="18" charset="0"/>
                <a:cs typeface="Times New Roman" panose="02020603050405020304" pitchFamily="18" charset="0"/>
              </a:rPr>
              <a:t>if</a:t>
            </a:r>
            <a:r>
              <a:rPr lang="en-US" dirty="0">
                <a:latin typeface="Times New Roman" panose="02020603050405020304" pitchFamily="18" charset="0"/>
                <a:cs typeface="Times New Roman" panose="02020603050405020304" pitchFamily="18" charset="0"/>
              </a:rPr>
              <a:t> the rates for the </a:t>
            </a:r>
            <a:r>
              <a:rPr lang="en-US" b="1" dirty="0">
                <a:latin typeface="Times New Roman" panose="02020603050405020304" pitchFamily="18" charset="0"/>
                <a:cs typeface="Times New Roman" panose="02020603050405020304" pitchFamily="18" charset="0"/>
              </a:rPr>
              <a:t>burst</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the steady state phases </a:t>
            </a:r>
            <a:r>
              <a:rPr lang="en-US" dirty="0">
                <a:latin typeface="Times New Roman" panose="02020603050405020304" pitchFamily="18" charset="0"/>
                <a:cs typeface="Times New Roman" panose="02020603050405020304" pitchFamily="18" charset="0"/>
              </a:rPr>
              <a:t>are </a:t>
            </a:r>
            <a:r>
              <a:rPr lang="en-US" b="1" dirty="0">
                <a:latin typeface="Times New Roman" panose="02020603050405020304" pitchFamily="18" charset="0"/>
                <a:cs typeface="Times New Roman" panose="02020603050405020304" pitchFamily="18" charset="0"/>
              </a:rPr>
              <a:t>not significantly different</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96311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449" y="310632"/>
            <a:ext cx="5329881" cy="64633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minimalist scheme</a:t>
            </a:r>
            <a:r>
              <a:rPr lang="en-US" dirty="0">
                <a:latin typeface="Times New Roman" panose="02020603050405020304" pitchFamily="18" charset="0"/>
                <a:cs typeface="Times New Roman" panose="02020603050405020304" pitchFamily="18" charset="0"/>
              </a:rPr>
              <a:t> for an </a:t>
            </a:r>
            <a:r>
              <a:rPr lang="en-US" b="1" dirty="0">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that goes through a </a:t>
            </a:r>
            <a:r>
              <a:rPr lang="en-US" b="1" dirty="0">
                <a:latin typeface="Times New Roman" panose="02020603050405020304" pitchFamily="18" charset="0"/>
                <a:cs typeface="Times New Roman" panose="02020603050405020304" pitchFamily="18" charset="0"/>
              </a:rPr>
              <a:t>covalent intermediate </a:t>
            </a:r>
            <a:r>
              <a:rPr lang="en-US" dirty="0">
                <a:latin typeface="Times New Roman" panose="02020603050405020304" pitchFamily="18" charset="0"/>
                <a:cs typeface="Times New Roman" panose="02020603050405020304" pitchFamily="18" charset="0"/>
              </a:rPr>
              <a:t>is as follows:</a:t>
            </a:r>
          </a:p>
        </p:txBody>
      </p:sp>
      <p:pic>
        <p:nvPicPr>
          <p:cNvPr id="3" name="Picture 2"/>
          <p:cNvPicPr>
            <a:picLocks noChangeAspect="1"/>
          </p:cNvPicPr>
          <p:nvPr/>
        </p:nvPicPr>
        <p:blipFill>
          <a:blip r:embed="rId2"/>
          <a:stretch>
            <a:fillRect/>
          </a:stretch>
        </p:blipFill>
        <p:spPr>
          <a:xfrm>
            <a:off x="633409" y="1075713"/>
            <a:ext cx="4561451" cy="832455"/>
          </a:xfrm>
          <a:prstGeom prst="rect">
            <a:avLst/>
          </a:prstGeom>
        </p:spPr>
      </p:pic>
      <p:pic>
        <p:nvPicPr>
          <p:cNvPr id="4" name="Picture 3"/>
          <p:cNvPicPr>
            <a:picLocks noChangeAspect="1"/>
          </p:cNvPicPr>
          <p:nvPr/>
        </p:nvPicPr>
        <p:blipFill>
          <a:blip r:embed="rId3"/>
          <a:stretch>
            <a:fillRect/>
          </a:stretch>
        </p:blipFill>
        <p:spPr>
          <a:xfrm>
            <a:off x="6203852" y="524379"/>
            <a:ext cx="5305636" cy="3763415"/>
          </a:xfrm>
          <a:prstGeom prst="rect">
            <a:avLst/>
          </a:prstGeom>
        </p:spPr>
      </p:pic>
      <p:sp>
        <p:nvSpPr>
          <p:cNvPr id="5" name="Rectangle 4"/>
          <p:cNvSpPr/>
          <p:nvPr/>
        </p:nvSpPr>
        <p:spPr>
          <a:xfrm>
            <a:off x="107852" y="2208423"/>
            <a:ext cx="5341478" cy="923330"/>
          </a:xfrm>
          <a:prstGeom prst="rect">
            <a:avLst/>
          </a:prstGeom>
        </p:spPr>
        <p:txBody>
          <a:bodyPr wrap="square">
            <a:spAutoFit/>
          </a:bodyPr>
          <a:lstStyle/>
          <a:p>
            <a:pPr algn="just"/>
            <a:r>
              <a:rPr lang="en-US" b="1" dirty="0" err="1">
                <a:latin typeface="Times New Roman" panose="02020603050405020304" pitchFamily="18" charset="0"/>
                <a:cs typeface="Times New Roman" panose="02020603050405020304" pitchFamily="18" charset="0"/>
              </a:rPr>
              <a:t>Fersht</a:t>
            </a:r>
            <a:r>
              <a:rPr lang="en-US" dirty="0">
                <a:latin typeface="Times New Roman" panose="02020603050405020304" pitchFamily="18" charset="0"/>
                <a:cs typeface="Times New Roman" panose="02020603050405020304" pitchFamily="18" charset="0"/>
              </a:rPr>
              <a:t> (1985) has shown that the </a:t>
            </a:r>
            <a:r>
              <a:rPr lang="en-US" b="1" dirty="0">
                <a:latin typeface="Times New Roman" panose="02020603050405020304" pitchFamily="18" charset="0"/>
                <a:cs typeface="Times New Roman" panose="02020603050405020304" pitchFamily="18" charset="0"/>
              </a:rPr>
              <a:t>burst amplitude </a:t>
            </a:r>
            <a:r>
              <a:rPr lang="en-US" dirty="0">
                <a:latin typeface="Times New Roman" panose="02020603050405020304" pitchFamily="18" charset="0"/>
                <a:cs typeface="Times New Roman" panose="02020603050405020304" pitchFamily="18" charset="0"/>
              </a:rPr>
              <a:t>(i.e., the </a:t>
            </a:r>
            <a:r>
              <a:rPr lang="en-US" b="1" i="1" dirty="0">
                <a:latin typeface="Times New Roman" panose="02020603050405020304" pitchFamily="18" charset="0"/>
                <a:cs typeface="Times New Roman" panose="02020603050405020304" pitchFamily="18" charset="0"/>
              </a:rPr>
              <a:t>y</a:t>
            </a:r>
            <a:r>
              <a:rPr lang="en-US" b="1" dirty="0">
                <a:latin typeface="Times New Roman" panose="02020603050405020304" pitchFamily="18" charset="0"/>
                <a:cs typeface="Times New Roman" panose="02020603050405020304" pitchFamily="18" charset="0"/>
              </a:rPr>
              <a:t>-intercept value</a:t>
            </a:r>
            <a:r>
              <a:rPr lang="en-US" dirty="0">
                <a:latin typeface="Times New Roman" panose="02020603050405020304" pitchFamily="18" charset="0"/>
                <a:cs typeface="Times New Roman" panose="02020603050405020304" pitchFamily="18" charset="0"/>
              </a:rPr>
              <a:t> from </a:t>
            </a:r>
            <a:r>
              <a:rPr lang="en-US" b="1" dirty="0">
                <a:latin typeface="Times New Roman" panose="02020603050405020304" pitchFamily="18" charset="0"/>
                <a:cs typeface="Times New Roman" panose="02020603050405020304" pitchFamily="18" charset="0"/>
              </a:rPr>
              <a:t>linear fitting </a:t>
            </a:r>
            <a:r>
              <a:rPr lang="en-US" dirty="0">
                <a:latin typeface="Times New Roman" panose="02020603050405020304" pitchFamily="18" charset="0"/>
                <a:cs typeface="Times New Roman" panose="02020603050405020304" pitchFamily="18" charset="0"/>
              </a:rPr>
              <a:t>of the </a:t>
            </a:r>
            <a:r>
              <a:rPr lang="en-US" b="1" dirty="0">
                <a:latin typeface="Times New Roman" panose="02020603050405020304" pitchFamily="18" charset="0"/>
                <a:cs typeface="Times New Roman" panose="02020603050405020304" pitchFamily="18" charset="0"/>
              </a:rPr>
              <a:t>steady state data</a:t>
            </a:r>
            <a:r>
              <a:rPr lang="en-US" dirty="0">
                <a:latin typeface="Times New Roman" panose="02020603050405020304" pitchFamily="18" charset="0"/>
                <a:cs typeface="Times New Roman" panose="02020603050405020304" pitchFamily="18" charset="0"/>
              </a:rPr>
              <a:t>: the Figure) can be described as follows:</a:t>
            </a:r>
          </a:p>
        </p:txBody>
      </p:sp>
      <p:pic>
        <p:nvPicPr>
          <p:cNvPr id="6" name="Picture 5"/>
          <p:cNvPicPr>
            <a:picLocks noChangeAspect="1"/>
          </p:cNvPicPr>
          <p:nvPr/>
        </p:nvPicPr>
        <p:blipFill>
          <a:blip r:embed="rId4"/>
          <a:stretch>
            <a:fillRect/>
          </a:stretch>
        </p:blipFill>
        <p:spPr>
          <a:xfrm>
            <a:off x="1077734" y="3336589"/>
            <a:ext cx="2590572" cy="951205"/>
          </a:xfrm>
          <a:prstGeom prst="rect">
            <a:avLst/>
          </a:prstGeom>
        </p:spPr>
      </p:pic>
      <p:sp>
        <p:nvSpPr>
          <p:cNvPr id="7" name="Rectangle 6"/>
          <p:cNvSpPr/>
          <p:nvPr/>
        </p:nvSpPr>
        <p:spPr>
          <a:xfrm>
            <a:off x="260721" y="4588049"/>
            <a:ext cx="10872717" cy="1477328"/>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where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is the </a:t>
            </a:r>
            <a:r>
              <a:rPr lang="en-US" b="1" dirty="0">
                <a:latin typeface="Times New Roman" panose="02020603050405020304" pitchFamily="18" charset="0"/>
                <a:cs typeface="Times New Roman" panose="02020603050405020304" pitchFamily="18" charset="0"/>
              </a:rPr>
              <a:t>burst amplitude</a:t>
            </a:r>
            <a:r>
              <a:rPr lang="en-US" dirty="0">
                <a:latin typeface="Times New Roman" panose="02020603050405020304" pitchFamily="18" charset="0"/>
                <a:cs typeface="Times New Roman" panose="02020603050405020304" pitchFamily="18" charset="0"/>
              </a:rPr>
              <a:t>. From the Equation, we see that if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3</a:t>
            </a:r>
            <a:r>
              <a:rPr lang="en-US" b="1" i="1" dirty="0">
                <a:latin typeface="Times New Roman" panose="02020603050405020304" pitchFamily="18" charset="0"/>
                <a:cs typeface="Times New Roman" panose="02020603050405020304" pitchFamily="18" charset="0"/>
              </a:rPr>
              <a:t> &lt;&lt; k</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rate constant ratio </a:t>
            </a:r>
            <a:r>
              <a:rPr lang="en-US" dirty="0">
                <a:latin typeface="Times New Roman" panose="02020603050405020304" pitchFamily="18" charset="0"/>
                <a:cs typeface="Times New Roman" panose="02020603050405020304" pitchFamily="18" charset="0"/>
              </a:rPr>
              <a:t>reduces to </a:t>
            </a:r>
            <a:r>
              <a:rPr lang="en-US" b="1"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and so </a:t>
            </a:r>
            <a:r>
              <a:rPr lang="en-US" b="1" dirty="0">
                <a:latin typeface="Times New Roman" panose="02020603050405020304" pitchFamily="18" charset="0"/>
                <a:cs typeface="Times New Roman" panose="02020603050405020304" pitchFamily="18" charset="0"/>
                <a:sym typeface="Symbol" panose="05050102010706020507" pitchFamily="18" charset="2"/>
              </a:rPr>
              <a:t> =</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a:t>
            </a:r>
            <a:r>
              <a:rPr lang="en-US" dirty="0">
                <a:latin typeface="Times New Roman" panose="02020603050405020304" pitchFamily="18" charset="0"/>
                <a:cs typeface="Times New Roman" panose="02020603050405020304" pitchFamily="18" charset="0"/>
              </a:rPr>
              <a:t>. If however,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3</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a:t>
            </a:r>
            <a:r>
              <a:rPr lang="en-US" b="1" dirty="0">
                <a:solidFill>
                  <a:srgbClr val="FF0000"/>
                </a:solidFill>
                <a:latin typeface="Times New Roman" panose="02020603050405020304" pitchFamily="18" charset="0"/>
                <a:cs typeface="Times New Roman" panose="02020603050405020304" pitchFamily="18" charset="0"/>
              </a:rPr>
              <a:t>not insignificant</a:t>
            </a:r>
            <a:r>
              <a:rPr lang="en-US" dirty="0">
                <a:latin typeface="Times New Roman" panose="02020603050405020304" pitchFamily="18" charset="0"/>
                <a:cs typeface="Times New Roman" panose="02020603050405020304" pitchFamily="18" charset="0"/>
              </a:rPr>
              <a:t> in comparison to </a:t>
            </a:r>
            <a:r>
              <a:rPr lang="en-US" b="1" i="1" dirty="0">
                <a:latin typeface="Times New Roman" panose="02020603050405020304" pitchFamily="18" charset="0"/>
                <a:cs typeface="Times New Roman" panose="02020603050405020304" pitchFamily="18" charset="0"/>
              </a:rPr>
              <a:t>k</a:t>
            </a:r>
            <a:r>
              <a:rPr lang="en-US" b="1" i="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we will </a:t>
            </a:r>
            <a:r>
              <a:rPr lang="en-US" b="1" dirty="0">
                <a:solidFill>
                  <a:srgbClr val="0070C0"/>
                </a:solidFill>
                <a:latin typeface="Times New Roman" panose="02020603050405020304" pitchFamily="18" charset="0"/>
                <a:cs typeface="Times New Roman" panose="02020603050405020304" pitchFamily="18" charset="0"/>
              </a:rPr>
              <a:t>underestimate</a:t>
            </a:r>
            <a:r>
              <a:rPr lang="en-US" dirty="0">
                <a:latin typeface="Times New Roman" panose="02020603050405020304" pitchFamily="18" charset="0"/>
                <a:cs typeface="Times New Roman" panose="02020603050405020304" pitchFamily="18" charset="0"/>
              </a:rPr>
              <a:t> the </a:t>
            </a:r>
            <a:r>
              <a:rPr lang="en-US" b="1" dirty="0">
                <a:solidFill>
                  <a:srgbClr val="0070C0"/>
                </a:solidFill>
                <a:latin typeface="Times New Roman" panose="02020603050405020304" pitchFamily="18" charset="0"/>
                <a:cs typeface="Times New Roman" panose="02020603050405020304" pitchFamily="18" charset="0"/>
              </a:rPr>
              <a:t>value of [E] </a:t>
            </a:r>
            <a:r>
              <a:rPr lang="en-US" dirty="0">
                <a:latin typeface="Times New Roman" panose="02020603050405020304" pitchFamily="18" charset="0"/>
                <a:cs typeface="Times New Roman" panose="02020603050405020304" pitchFamily="18" charset="0"/>
              </a:rPr>
              <a:t>from measurement of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Hence, </a:t>
            </a:r>
            <a:r>
              <a:rPr lang="en-US" b="1" dirty="0">
                <a:latin typeface="Times New Roman" panose="02020603050405020304" pitchFamily="18" charset="0"/>
                <a:cs typeface="Times New Roman" panose="02020603050405020304" pitchFamily="18" charset="0"/>
              </a:rPr>
              <a:t>the active enzyme concentrations determined from active site titration</a:t>
            </a:r>
            <a:r>
              <a:rPr lang="en-US" dirty="0">
                <a:latin typeface="Times New Roman" panose="02020603050405020304" pitchFamily="18" charset="0"/>
                <a:cs typeface="Times New Roman" panose="02020603050405020304" pitchFamily="18" charset="0"/>
              </a:rPr>
              <a:t> in some cases represent a </a:t>
            </a:r>
            <a:r>
              <a:rPr lang="en-US" b="1" dirty="0">
                <a:latin typeface="Times New Roman" panose="02020603050405020304" pitchFamily="18" charset="0"/>
                <a:cs typeface="Times New Roman" panose="02020603050405020304" pitchFamily="18" charset="0"/>
              </a:rPr>
              <a:t>lower limit</a:t>
            </a:r>
            <a:r>
              <a:rPr lang="en-US" dirty="0">
                <a:latin typeface="Times New Roman" panose="02020603050405020304" pitchFamily="18" charset="0"/>
                <a:cs typeface="Times New Roman" panose="02020603050405020304" pitchFamily="18" charset="0"/>
              </a:rPr>
              <a:t> on the </a:t>
            </a:r>
            <a:r>
              <a:rPr lang="en-US" b="1" dirty="0">
                <a:latin typeface="Times New Roman" panose="02020603050405020304" pitchFamily="18" charset="0"/>
                <a:cs typeface="Times New Roman" panose="02020603050405020304" pitchFamily="18" charset="0"/>
              </a:rPr>
              <a:t>true active enzyme concentration</a:t>
            </a:r>
            <a:r>
              <a:rPr lang="en-US" dirty="0">
                <a:latin typeface="Times New Roman" panose="02020603050405020304" pitchFamily="18" charset="0"/>
                <a:cs typeface="Times New Roman" panose="02020603050405020304" pitchFamily="18" charset="0"/>
              </a:rPr>
              <a:t>. This complication can be </a:t>
            </a:r>
            <a:r>
              <a:rPr lang="en-US" b="1" dirty="0">
                <a:latin typeface="Times New Roman" panose="02020603050405020304" pitchFamily="18" charset="0"/>
                <a:cs typeface="Times New Roman" panose="02020603050405020304" pitchFamily="18" charset="0"/>
              </a:rPr>
              <a:t>avoided</a:t>
            </a:r>
            <a:r>
              <a:rPr lang="en-US" dirty="0">
                <a:latin typeface="Times New Roman" panose="02020603050405020304" pitchFamily="18" charset="0"/>
                <a:cs typeface="Times New Roman" panose="02020603050405020304" pitchFamily="18" charset="0"/>
              </a:rPr>
              <a:t> by </a:t>
            </a:r>
            <a:r>
              <a:rPr lang="en-US" b="1" dirty="0">
                <a:latin typeface="Times New Roman" panose="02020603050405020304" pitchFamily="18" charset="0"/>
                <a:cs typeface="Times New Roman" panose="02020603050405020304" pitchFamily="18" charset="0"/>
              </a:rPr>
              <a:t>use</a:t>
            </a:r>
            <a:r>
              <a:rPr lang="en-US" dirty="0">
                <a:latin typeface="Times New Roman" panose="02020603050405020304" pitchFamily="18" charset="0"/>
                <a:cs typeface="Times New Roman" panose="02020603050405020304" pitchFamily="18" charset="0"/>
              </a:rPr>
              <a:t> of ‘‘</a:t>
            </a:r>
            <a:r>
              <a:rPr lang="en-US" b="1" dirty="0">
                <a:solidFill>
                  <a:srgbClr val="C00000"/>
                </a:solidFill>
                <a:latin typeface="Times New Roman" panose="02020603050405020304" pitchFamily="18" charset="0"/>
                <a:cs typeface="Times New Roman" panose="02020603050405020304" pitchFamily="18" charset="0"/>
              </a:rPr>
              <a:t>suicide substrates</a:t>
            </a:r>
            <a:r>
              <a:rPr lang="en-US" dirty="0">
                <a:latin typeface="Times New Roman" panose="02020603050405020304" pitchFamily="18" charset="0"/>
                <a:cs typeface="Times New Roman" panose="02020603050405020304" pitchFamily="18" charset="0"/>
              </a:rPr>
              <a:t>’’ that form </a:t>
            </a:r>
            <a:r>
              <a:rPr lang="en-US" b="1" dirty="0">
                <a:latin typeface="Times New Roman" panose="02020603050405020304" pitchFamily="18" charset="0"/>
                <a:cs typeface="Times New Roman" panose="02020603050405020304" pitchFamily="18" charset="0"/>
              </a:rPr>
              <a:t>irreversible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covalent</a:t>
            </a:r>
            <a:r>
              <a:rPr lang="en-US" dirty="0">
                <a:latin typeface="Times New Roman" panose="02020603050405020304" pitchFamily="18" charset="0"/>
                <a:cs typeface="Times New Roman" panose="02020603050405020304" pitchFamily="18" charset="0"/>
              </a:rPr>
              <a:t> adducts with the enzyme (i.e., substrates for which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3</a:t>
            </a:r>
            <a:r>
              <a:rPr lang="en-US" b="1" i="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 0</a:t>
            </a:r>
            <a:r>
              <a:rPr lang="en-US"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06706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708" y="184989"/>
            <a:ext cx="11392930" cy="6217087"/>
          </a:xfrm>
          <a:prstGeom prst="rect">
            <a:avLst/>
          </a:prstGeom>
        </p:spPr>
        <p:txBody>
          <a:bodyPr wrap="square">
            <a:spAutoFit/>
          </a:bodyPr>
          <a:lstStyle/>
          <a:p>
            <a:r>
              <a:rPr lang="en-US" sz="2000" b="1" dirty="0">
                <a:latin typeface="Times New Roman" panose="02020603050405020304" pitchFamily="18" charset="0"/>
                <a:cs typeface="Times New Roman" panose="02020603050405020304" pitchFamily="18" charset="0"/>
              </a:rPr>
              <a:t>Notes:</a:t>
            </a:r>
          </a:p>
          <a:p>
            <a:pPr marL="285750" indent="-285750" algn="just">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As we have stated, in the </a:t>
            </a:r>
            <a:r>
              <a:rPr lang="en-US" b="1" dirty="0">
                <a:solidFill>
                  <a:srgbClr val="C00000"/>
                </a:solidFill>
                <a:latin typeface="Times New Roman" panose="02020603050405020304" pitchFamily="18" charset="0"/>
                <a:cs typeface="Times New Roman" panose="02020603050405020304" pitchFamily="18" charset="0"/>
              </a:rPr>
              <a:t>early portion</a:t>
            </a:r>
            <a:r>
              <a:rPr lang="en-US" dirty="0">
                <a:latin typeface="Times New Roman" panose="02020603050405020304" pitchFamily="18" charset="0"/>
                <a:cs typeface="Times New Roman" panose="02020603050405020304" pitchFamily="18" charset="0"/>
              </a:rPr>
              <a:t> of the </a:t>
            </a:r>
            <a:r>
              <a:rPr lang="en-US" b="1" dirty="0">
                <a:solidFill>
                  <a:srgbClr val="C00000"/>
                </a:solidFill>
                <a:latin typeface="Times New Roman" panose="02020603050405020304" pitchFamily="18" charset="0"/>
                <a:cs typeface="Times New Roman" panose="02020603050405020304" pitchFamily="18" charset="0"/>
              </a:rPr>
              <a:t>progress curve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concentrations</a:t>
            </a:r>
            <a:r>
              <a:rPr lang="en-US" dirty="0">
                <a:latin typeface="Times New Roman" panose="02020603050405020304" pitchFamily="18" charset="0"/>
                <a:cs typeface="Times New Roman" panose="02020603050405020304" pitchFamily="18" charset="0"/>
              </a:rPr>
              <a:t> track </a:t>
            </a:r>
            <a:r>
              <a:rPr lang="en-US" b="1" dirty="0">
                <a:latin typeface="Times New Roman" panose="02020603050405020304" pitchFamily="18" charset="0"/>
                <a:cs typeface="Times New Roman" panose="02020603050405020304" pitchFamily="18" charset="0"/>
              </a:rPr>
              <a:t>linearly</a:t>
            </a:r>
            <a:r>
              <a:rPr lang="en-US" dirty="0">
                <a:latin typeface="Times New Roman" panose="02020603050405020304" pitchFamily="18" charset="0"/>
                <a:cs typeface="Times New Roman" panose="02020603050405020304" pitchFamily="18" charset="0"/>
              </a:rPr>
              <a:t> with </a:t>
            </a:r>
            <a:r>
              <a:rPr lang="en-US" b="1" dirty="0">
                <a:latin typeface="Times New Roman" panose="02020603050405020304" pitchFamily="18" charset="0"/>
                <a:cs typeface="Times New Roman" panose="02020603050405020304" pitchFamily="18" charset="0"/>
              </a:rPr>
              <a:t>time</a:t>
            </a:r>
            <a:r>
              <a:rPr lang="en-US" dirty="0">
                <a:latin typeface="Times New Roman" panose="02020603050405020304" pitchFamily="18" charset="0"/>
                <a:cs typeface="Times New Roman" panose="02020603050405020304" pitchFamily="18" charset="0"/>
              </a:rPr>
              <a:t>, and it is </a:t>
            </a:r>
            <a:r>
              <a:rPr lang="en-US" b="1" dirty="0">
                <a:latin typeface="Times New Roman" panose="02020603050405020304" pitchFamily="18" charset="0"/>
                <a:cs typeface="Times New Roman" panose="02020603050405020304" pitchFamily="18" charset="0"/>
              </a:rPr>
              <a:t>this portion </a:t>
            </a:r>
            <a:r>
              <a:rPr lang="en-US" dirty="0">
                <a:latin typeface="Times New Roman" panose="02020603050405020304" pitchFamily="18" charset="0"/>
                <a:cs typeface="Times New Roman" panose="02020603050405020304" pitchFamily="18" charset="0"/>
              </a:rPr>
              <a:t>of the progress curve that we shall </a:t>
            </a:r>
            <a:r>
              <a:rPr lang="en-US" b="1" dirty="0">
                <a:latin typeface="Times New Roman" panose="02020603050405020304" pitchFamily="18" charset="0"/>
                <a:cs typeface="Times New Roman" panose="02020603050405020304" pitchFamily="18" charset="0"/>
              </a:rPr>
              <a:t>use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to determine the initial velocity</a:t>
            </a:r>
            <a:r>
              <a:rPr lang="en-US" dirty="0">
                <a:latin typeface="Times New Roman" panose="02020603050405020304" pitchFamily="18" charset="0"/>
                <a:cs typeface="Times New Roman" panose="02020603050405020304" pitchFamily="18" charset="0"/>
              </a:rPr>
              <a:t>. </a:t>
            </a:r>
          </a:p>
          <a:p>
            <a:pPr algn="just">
              <a:lnSpc>
                <a:spcPct val="150000"/>
              </a:lnSpc>
            </a:pPr>
            <a:endParaRPr lang="en-US"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Of course, the </a:t>
            </a:r>
            <a:r>
              <a:rPr lang="en-US" b="1" dirty="0">
                <a:latin typeface="Times New Roman" panose="02020603050405020304" pitchFamily="18" charset="0"/>
                <a:cs typeface="Times New Roman" panose="02020603050405020304" pitchFamily="18" charset="0"/>
              </a:rPr>
              <a:t>duration of this linear phase </a:t>
            </a:r>
            <a:r>
              <a:rPr lang="en-US" dirty="0">
                <a:latin typeface="Times New Roman" panose="02020603050405020304" pitchFamily="18" charset="0"/>
                <a:cs typeface="Times New Roman" panose="02020603050405020304" pitchFamily="18" charset="0"/>
              </a:rPr>
              <a:t>must be </a:t>
            </a:r>
            <a:r>
              <a:rPr lang="en-US" b="1" dirty="0">
                <a:latin typeface="Times New Roman" panose="02020603050405020304" pitchFamily="18" charset="0"/>
                <a:cs typeface="Times New Roman" panose="02020603050405020304" pitchFamily="18" charset="0"/>
              </a:rPr>
              <a:t>determined</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empirically</a:t>
            </a:r>
            <a:r>
              <a:rPr lang="en-US" dirty="0">
                <a:latin typeface="Times New Roman" panose="02020603050405020304" pitchFamily="18" charset="0"/>
                <a:cs typeface="Times New Roman" panose="02020603050405020304" pitchFamily="18" charset="0"/>
              </a:rPr>
              <a:t>, and it can </a:t>
            </a:r>
            <a:r>
              <a:rPr lang="en-US" b="1" dirty="0">
                <a:solidFill>
                  <a:srgbClr val="C00000"/>
                </a:solidFill>
                <a:latin typeface="Times New Roman" panose="02020603050405020304" pitchFamily="18" charset="0"/>
                <a:cs typeface="Times New Roman" panose="02020603050405020304" pitchFamily="18" charset="0"/>
              </a:rPr>
              <a:t>vary</a:t>
            </a:r>
            <a:r>
              <a:rPr lang="en-US" dirty="0">
                <a:latin typeface="Times New Roman" panose="02020603050405020304" pitchFamily="18" charset="0"/>
                <a:cs typeface="Times New Roman" panose="02020603050405020304" pitchFamily="18" charset="0"/>
              </a:rPr>
              <a:t> with </a:t>
            </a:r>
            <a:r>
              <a:rPr lang="en-US" b="1" dirty="0">
                <a:solidFill>
                  <a:srgbClr val="C00000"/>
                </a:solidFill>
                <a:latin typeface="Times New Roman" panose="02020603050405020304" pitchFamily="18" charset="0"/>
                <a:cs typeface="Times New Roman" panose="02020603050405020304" pitchFamily="18" charset="0"/>
              </a:rPr>
              <a:t>different experimental conditions</a:t>
            </a:r>
            <a:r>
              <a:rPr lang="en-US" dirty="0">
                <a:latin typeface="Times New Roman" panose="02020603050405020304" pitchFamily="18" charset="0"/>
                <a:cs typeface="Times New Roman" panose="02020603050405020304" pitchFamily="18" charset="0"/>
              </a:rPr>
              <a:t>.</a:t>
            </a:r>
          </a:p>
          <a:p>
            <a:pPr algn="just">
              <a:lnSpc>
                <a:spcPct val="150000"/>
              </a:lnSpc>
            </a:pPr>
            <a:r>
              <a:rPr lang="en-US" dirty="0">
                <a:latin typeface="Times New Roman" panose="02020603050405020304" pitchFamily="18" charset="0"/>
                <a:cs typeface="Times New Roman" panose="02020603050405020304" pitchFamily="18" charset="0"/>
              </a:rPr>
              <a:t> </a:t>
            </a:r>
          </a:p>
          <a:p>
            <a:pPr marL="285750" indent="-285750" algn="just">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It is thus </a:t>
            </a:r>
            <a:r>
              <a:rPr lang="en-US" b="1" dirty="0">
                <a:latin typeface="Times New Roman" panose="02020603050405020304" pitchFamily="18" charset="0"/>
                <a:cs typeface="Times New Roman" panose="02020603050405020304" pitchFamily="18" charset="0"/>
              </a:rPr>
              <a:t>critical</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verify</a:t>
            </a:r>
            <a:r>
              <a:rPr lang="en-US" dirty="0">
                <a:latin typeface="Times New Roman" panose="02020603050405020304" pitchFamily="18" charset="0"/>
                <a:cs typeface="Times New Roman" panose="02020603050405020304" pitchFamily="18" charset="0"/>
              </a:rPr>
              <a:t> that the </a:t>
            </a:r>
            <a:r>
              <a:rPr lang="en-US" b="1" dirty="0">
                <a:latin typeface="Times New Roman" panose="02020603050405020304" pitchFamily="18" charset="0"/>
                <a:cs typeface="Times New Roman" panose="02020603050405020304" pitchFamily="18" charset="0"/>
              </a:rPr>
              <a:t>time interval</a:t>
            </a:r>
            <a:r>
              <a:rPr lang="en-US" dirty="0">
                <a:latin typeface="Times New Roman" panose="02020603050405020304" pitchFamily="18" charset="0"/>
                <a:cs typeface="Times New Roman" panose="02020603050405020304" pitchFamily="18" charset="0"/>
              </a:rPr>
              <a:t> over which the </a:t>
            </a:r>
            <a:r>
              <a:rPr lang="en-US" b="1" dirty="0">
                <a:latin typeface="Times New Roman" panose="02020603050405020304" pitchFamily="18" charset="0"/>
                <a:cs typeface="Times New Roman" panose="02020603050405020304" pitchFamily="18" charset="0"/>
              </a:rPr>
              <a:t>reaction velocity</a:t>
            </a:r>
            <a:r>
              <a:rPr lang="en-US" dirty="0">
                <a:latin typeface="Times New Roman" panose="02020603050405020304" pitchFamily="18" charset="0"/>
                <a:cs typeface="Times New Roman" panose="02020603050405020304" pitchFamily="18" charset="0"/>
              </a:rPr>
              <a:t> is to be determined displays </a:t>
            </a:r>
            <a:r>
              <a:rPr lang="en-US" b="1" dirty="0">
                <a:latin typeface="Times New Roman" panose="02020603050405020304" pitchFamily="18" charset="0"/>
                <a:cs typeface="Times New Roman" panose="02020603050405020304" pitchFamily="18" charset="0"/>
              </a:rPr>
              <a:t>good signal linearity</a:t>
            </a:r>
            <a:r>
              <a:rPr lang="en-US" dirty="0">
                <a:latin typeface="Times New Roman" panose="02020603050405020304" pitchFamily="18" charset="0"/>
                <a:cs typeface="Times New Roman" panose="02020603050405020304" pitchFamily="18" charset="0"/>
              </a:rPr>
              <a:t> with </a:t>
            </a:r>
            <a:r>
              <a:rPr lang="en-US" b="1" dirty="0">
                <a:latin typeface="Times New Roman" panose="02020603050405020304" pitchFamily="18" charset="0"/>
                <a:cs typeface="Times New Roman" panose="02020603050405020304" pitchFamily="18" charset="0"/>
              </a:rPr>
              <a:t>time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under</a:t>
            </a:r>
            <a:r>
              <a:rPr lang="en-US" dirty="0">
                <a:latin typeface="Times New Roman" panose="02020603050405020304" pitchFamily="18" charset="0"/>
                <a:cs typeface="Times New Roman" panose="02020603050405020304" pitchFamily="18" charset="0"/>
              </a:rPr>
              <a:t> all the </a:t>
            </a:r>
            <a:r>
              <a:rPr lang="en-US" b="1" dirty="0">
                <a:latin typeface="Times New Roman" panose="02020603050405020304" pitchFamily="18" charset="0"/>
                <a:cs typeface="Times New Roman" panose="02020603050405020304" pitchFamily="18" charset="0"/>
              </a:rPr>
              <a:t>experimental conditions</a:t>
            </a:r>
            <a:r>
              <a:rPr lang="en-US" dirty="0">
                <a:latin typeface="Times New Roman" panose="02020603050405020304" pitchFamily="18" charset="0"/>
                <a:cs typeface="Times New Roman" panose="02020603050405020304" pitchFamily="18" charset="0"/>
              </a:rPr>
              <a:t> that will be used.</a:t>
            </a:r>
          </a:p>
          <a:p>
            <a:pPr algn="just">
              <a:lnSpc>
                <a:spcPct val="150000"/>
              </a:lnSpc>
            </a:pPr>
            <a:r>
              <a:rPr lang="en-US" dirty="0">
                <a:latin typeface="Times New Roman" panose="02020603050405020304" pitchFamily="18" charset="0"/>
                <a:cs typeface="Times New Roman" panose="02020603050405020304" pitchFamily="18" charset="0"/>
              </a:rPr>
              <a:t> </a:t>
            </a:r>
          </a:p>
          <a:p>
            <a:pPr marL="285750" indent="-285750" algn="just">
              <a:lnSpc>
                <a:spcPct val="150000"/>
              </a:lnSpc>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Changes</a:t>
            </a:r>
            <a:r>
              <a:rPr lang="en-US" dirty="0">
                <a:latin typeface="Times New Roman" panose="02020603050405020304" pitchFamily="18" charset="0"/>
                <a:cs typeface="Times New Roman" panose="02020603050405020304" pitchFamily="18" charset="0"/>
              </a:rPr>
              <a:t> in </a:t>
            </a:r>
            <a:r>
              <a:rPr lang="en-US" b="1" dirty="0">
                <a:solidFill>
                  <a:srgbClr val="00B050"/>
                </a:solidFill>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or </a:t>
            </a:r>
            <a:r>
              <a:rPr lang="en-US" b="1" dirty="0">
                <a:solidFill>
                  <a:srgbClr val="C00000"/>
                </a:solidFill>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temperature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pH</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other solution conditions </a:t>
            </a:r>
            <a:r>
              <a:rPr lang="en-US" dirty="0">
                <a:latin typeface="Times New Roman" panose="02020603050405020304" pitchFamily="18" charset="0"/>
                <a:cs typeface="Times New Roman" panose="02020603050405020304" pitchFamily="18" charset="0"/>
              </a:rPr>
              <a:t>can </a:t>
            </a:r>
            <a:r>
              <a:rPr lang="en-US" b="1" dirty="0">
                <a:solidFill>
                  <a:srgbClr val="0070C0"/>
                </a:solidFill>
                <a:latin typeface="Times New Roman" panose="02020603050405020304" pitchFamily="18" charset="0"/>
                <a:cs typeface="Times New Roman" panose="02020603050405020304" pitchFamily="18" charset="0"/>
              </a:rPr>
              <a:t>change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duration</a:t>
            </a:r>
            <a:r>
              <a:rPr lang="en-US" dirty="0">
                <a:latin typeface="Times New Roman" panose="02020603050405020304" pitchFamily="18" charset="0"/>
                <a:cs typeface="Times New Roman" panose="02020603050405020304" pitchFamily="18" charset="0"/>
              </a:rPr>
              <a:t> of the linear phase significantly.</a:t>
            </a:r>
          </a:p>
          <a:p>
            <a:pPr algn="just">
              <a:lnSpc>
                <a:spcPct val="150000"/>
              </a:lnSpc>
            </a:pPr>
            <a:endParaRPr lang="en-US"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One </a:t>
            </a:r>
            <a:r>
              <a:rPr lang="en-US" b="1" dirty="0">
                <a:solidFill>
                  <a:srgbClr val="FF0000"/>
                </a:solidFill>
                <a:latin typeface="Times New Roman" panose="02020603050405020304" pitchFamily="18" charset="0"/>
                <a:cs typeface="Times New Roman" panose="02020603050405020304" pitchFamily="18" charset="0"/>
              </a:rPr>
              <a:t>cannot</a:t>
            </a:r>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assume</a:t>
            </a:r>
            <a:r>
              <a:rPr lang="en-US" dirty="0">
                <a:latin typeface="Times New Roman" panose="02020603050405020304" pitchFamily="18" charset="0"/>
                <a:cs typeface="Times New Roman" panose="02020603050405020304" pitchFamily="18" charset="0"/>
              </a:rPr>
              <a:t> that because a reaction is </a:t>
            </a:r>
            <a:r>
              <a:rPr lang="en-US" b="1" dirty="0">
                <a:latin typeface="Times New Roman" panose="02020603050405020304" pitchFamily="18" charset="0"/>
                <a:cs typeface="Times New Roman" panose="02020603050405020304" pitchFamily="18" charset="0"/>
              </a:rPr>
              <a:t>linear</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for some time period</a:t>
            </a:r>
            <a:r>
              <a:rPr lang="en-US" dirty="0">
                <a:latin typeface="Times New Roman" panose="02020603050405020304" pitchFamily="18" charset="0"/>
                <a:cs typeface="Times New Roman" panose="02020603050405020304" pitchFamily="18" charset="0"/>
              </a:rPr>
              <a:t> under one set of </a:t>
            </a:r>
            <a:r>
              <a:rPr lang="en-US" b="1" dirty="0">
                <a:latin typeface="Times New Roman" panose="02020603050405020304" pitchFamily="18" charset="0"/>
                <a:cs typeface="Times New Roman" panose="02020603050405020304" pitchFamily="18" charset="0"/>
              </a:rPr>
              <a:t>conditions</a:t>
            </a:r>
            <a:r>
              <a:rPr lang="en-US" dirty="0">
                <a:latin typeface="Times New Roman" panose="02020603050405020304" pitchFamily="18" charset="0"/>
                <a:cs typeface="Times New Roman" panose="02020603050405020304" pitchFamily="18" charset="0"/>
              </a:rPr>
              <a:t>, the same time period can be used under a different set of conditions.</a:t>
            </a:r>
          </a:p>
        </p:txBody>
      </p:sp>
    </p:spTree>
    <p:extLst>
      <p:ext uri="{BB962C8B-B14F-4D97-AF65-F5344CB8AC3E}">
        <p14:creationId xmlns:p14="http://schemas.microsoft.com/office/powerpoint/2010/main" val="1275716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757" y="278712"/>
            <a:ext cx="4228722" cy="369332"/>
          </a:xfrm>
          <a:prstGeom prst="rect">
            <a:avLst/>
          </a:prstGeom>
        </p:spPr>
        <p:txBody>
          <a:bodyPr wrap="none">
            <a:spAutoFit/>
          </a:bodyPr>
          <a:lstStyle/>
          <a:p>
            <a:r>
              <a:rPr lang="en-US" b="1" dirty="0">
                <a:latin typeface="Helvetica-Bold"/>
              </a:rPr>
              <a:t>INITIAL VELOCITY MEASUREMENTS</a:t>
            </a:r>
            <a:endParaRPr lang="en-US" dirty="0"/>
          </a:p>
        </p:txBody>
      </p:sp>
      <p:sp>
        <p:nvSpPr>
          <p:cNvPr id="3" name="Rectangle 2"/>
          <p:cNvSpPr/>
          <p:nvPr/>
        </p:nvSpPr>
        <p:spPr>
          <a:xfrm>
            <a:off x="175757" y="871836"/>
            <a:ext cx="4189993" cy="369332"/>
          </a:xfrm>
          <a:prstGeom prst="rect">
            <a:avLst/>
          </a:prstGeom>
        </p:spPr>
        <p:txBody>
          <a:bodyPr wrap="none">
            <a:spAutoFit/>
          </a:bodyPr>
          <a:lstStyle/>
          <a:p>
            <a:r>
              <a:rPr lang="en-US" b="1" dirty="0">
                <a:latin typeface="Helvetica-Bold"/>
              </a:rPr>
              <a:t>Direct, Indirect, and Coupled Assays</a:t>
            </a:r>
            <a:endParaRPr lang="en-US" dirty="0"/>
          </a:p>
        </p:txBody>
      </p:sp>
      <p:sp>
        <p:nvSpPr>
          <p:cNvPr id="4" name="Rectangle 3"/>
          <p:cNvSpPr/>
          <p:nvPr/>
        </p:nvSpPr>
        <p:spPr>
          <a:xfrm>
            <a:off x="410534" y="1464959"/>
            <a:ext cx="11217173" cy="1200329"/>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To </a:t>
            </a:r>
            <a:r>
              <a:rPr lang="en-US" b="1" dirty="0">
                <a:latin typeface="Times New Roman" panose="02020603050405020304" pitchFamily="18" charset="0"/>
                <a:cs typeface="Times New Roman" panose="02020603050405020304" pitchFamily="18" charset="0"/>
              </a:rPr>
              <a:t>measure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velocity</a:t>
            </a:r>
            <a:r>
              <a:rPr lang="en-US" dirty="0">
                <a:latin typeface="Times New Roman" panose="02020603050405020304" pitchFamily="18" charset="0"/>
                <a:cs typeface="Times New Roman" panose="02020603050405020304" pitchFamily="18" charset="0"/>
              </a:rPr>
              <a:t> of a reaction, it is necessary to </a:t>
            </a:r>
            <a:r>
              <a:rPr lang="en-US" b="1" dirty="0">
                <a:latin typeface="Times New Roman" panose="02020603050405020304" pitchFamily="18" charset="0"/>
                <a:cs typeface="Times New Roman" panose="02020603050405020304" pitchFamily="18" charset="0"/>
              </a:rPr>
              <a:t>follow</a:t>
            </a:r>
            <a:r>
              <a:rPr lang="en-US" dirty="0">
                <a:latin typeface="Times New Roman" panose="02020603050405020304" pitchFamily="18" charset="0"/>
                <a:cs typeface="Times New Roman" panose="02020603050405020304" pitchFamily="18" charset="0"/>
              </a:rPr>
              <a:t> a </a:t>
            </a:r>
            <a:r>
              <a:rPr lang="en-US" b="1" dirty="0">
                <a:solidFill>
                  <a:srgbClr val="00B050"/>
                </a:solidFill>
                <a:latin typeface="Times New Roman" panose="02020603050405020304" pitchFamily="18" charset="0"/>
                <a:cs typeface="Times New Roman" panose="02020603050405020304" pitchFamily="18" charset="0"/>
              </a:rPr>
              <a:t>signal</a:t>
            </a:r>
            <a:r>
              <a:rPr lang="en-US" dirty="0">
                <a:latin typeface="Times New Roman" panose="02020603050405020304" pitchFamily="18" charset="0"/>
                <a:cs typeface="Times New Roman" panose="02020603050405020304" pitchFamily="18" charset="0"/>
              </a:rPr>
              <a:t> that </a:t>
            </a:r>
            <a:r>
              <a:rPr lang="en-US" b="1" dirty="0">
                <a:latin typeface="Times New Roman" panose="02020603050405020304" pitchFamily="18" charset="0"/>
                <a:cs typeface="Times New Roman" panose="02020603050405020304" pitchFamily="18" charset="0"/>
              </a:rPr>
              <a:t>reports</a:t>
            </a:r>
            <a:r>
              <a:rPr lang="en-US" dirty="0">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product formation</a:t>
            </a:r>
            <a:r>
              <a:rPr lang="en-US" dirty="0">
                <a:latin typeface="Times New Roman" panose="02020603050405020304" pitchFamily="18" charset="0"/>
                <a:cs typeface="Times New Roman" panose="02020603050405020304" pitchFamily="18" charset="0"/>
              </a:rPr>
              <a:t> or </a:t>
            </a:r>
            <a:r>
              <a:rPr lang="en-US" b="1" dirty="0">
                <a:solidFill>
                  <a:srgbClr val="FF0000"/>
                </a:solidFill>
                <a:latin typeface="Times New Roman" panose="02020603050405020304" pitchFamily="18" charset="0"/>
                <a:cs typeface="Times New Roman" panose="02020603050405020304" pitchFamily="18" charset="0"/>
              </a:rPr>
              <a:t>substrate depletion</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over time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type</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signal</a:t>
            </a:r>
            <a:r>
              <a:rPr lang="en-US" dirty="0">
                <a:latin typeface="Times New Roman" panose="02020603050405020304" pitchFamily="18" charset="0"/>
                <a:cs typeface="Times New Roman" panose="02020603050405020304" pitchFamily="18" charset="0"/>
              </a:rPr>
              <a:t> that is followed </a:t>
            </a:r>
            <a:r>
              <a:rPr lang="en-US" b="1" dirty="0">
                <a:latin typeface="Times New Roman" panose="02020603050405020304" pitchFamily="18" charset="0"/>
                <a:cs typeface="Times New Roman" panose="02020603050405020304" pitchFamily="18" charset="0"/>
              </a:rPr>
              <a:t>varies</a:t>
            </a:r>
            <a:r>
              <a:rPr lang="en-US" dirty="0">
                <a:latin typeface="Times New Roman" panose="02020603050405020304" pitchFamily="18" charset="0"/>
                <a:cs typeface="Times New Roman" panose="02020603050405020304" pitchFamily="18" charset="0"/>
              </a:rPr>
              <a:t> from </a:t>
            </a:r>
            <a:r>
              <a:rPr lang="en-US" b="1" dirty="0">
                <a:latin typeface="Times New Roman" panose="02020603050405020304" pitchFamily="18" charset="0"/>
                <a:cs typeface="Times New Roman" panose="02020603050405020304" pitchFamily="18" charset="0"/>
              </a:rPr>
              <a:t>assay</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assay</a:t>
            </a:r>
            <a:r>
              <a:rPr lang="en-US" dirty="0">
                <a:latin typeface="Times New Roman" panose="02020603050405020304" pitchFamily="18" charset="0"/>
                <a:cs typeface="Times New Roman" panose="02020603050405020304" pitchFamily="18" charset="0"/>
              </a:rPr>
              <a:t> but usually </a:t>
            </a:r>
            <a:r>
              <a:rPr lang="en-US" b="1" dirty="0">
                <a:latin typeface="Times New Roman" panose="02020603050405020304" pitchFamily="18" charset="0"/>
                <a:cs typeface="Times New Roman" panose="02020603050405020304" pitchFamily="18" charset="0"/>
              </a:rPr>
              <a:t>relies on</a:t>
            </a:r>
            <a:r>
              <a:rPr lang="en-US" dirty="0">
                <a:latin typeface="Times New Roman" panose="02020603050405020304" pitchFamily="18" charset="0"/>
                <a:cs typeface="Times New Roman" panose="02020603050405020304" pitchFamily="18" charset="0"/>
              </a:rPr>
              <a:t> some unique </a:t>
            </a:r>
            <a:r>
              <a:rPr lang="en-US" b="1" dirty="0">
                <a:latin typeface="Times New Roman" panose="02020603050405020304" pitchFamily="18" charset="0"/>
                <a:cs typeface="Times New Roman" panose="02020603050405020304" pitchFamily="18" charset="0"/>
              </a:rPr>
              <a:t>physicochemical property</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and/or the </a:t>
            </a:r>
            <a:r>
              <a:rPr lang="en-US" b="1" dirty="0">
                <a:latin typeface="Times New Roman" panose="02020603050405020304" pitchFamily="18" charset="0"/>
                <a:cs typeface="Times New Roman" panose="02020603050405020304" pitchFamily="18" charset="0"/>
              </a:rPr>
              <a:t>analyst’s ability</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separate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from the </a:t>
            </a:r>
            <a:r>
              <a:rPr lang="en-US" b="1" dirty="0">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410534" y="2750581"/>
            <a:ext cx="5360071"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Generally, </a:t>
            </a:r>
            <a:r>
              <a:rPr lang="en-US" b="1" dirty="0">
                <a:latin typeface="Times New Roman" panose="02020603050405020304" pitchFamily="18" charset="0"/>
                <a:cs typeface="Times New Roman" panose="02020603050405020304" pitchFamily="18" charset="0"/>
              </a:rPr>
              <a:t>most enzyme assays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rely on </a:t>
            </a:r>
            <a:r>
              <a:rPr lang="en-US" dirty="0">
                <a:latin typeface="Times New Roman" panose="02020603050405020304" pitchFamily="18" charset="0"/>
                <a:cs typeface="Times New Roman" panose="02020603050405020304" pitchFamily="18" charset="0"/>
              </a:rPr>
              <a:t>one or more of the </a:t>
            </a:r>
            <a:r>
              <a:rPr lang="en-US" b="1" dirty="0">
                <a:latin typeface="Times New Roman" panose="02020603050405020304" pitchFamily="18" charset="0"/>
                <a:cs typeface="Times New Roman" panose="02020603050405020304" pitchFamily="18" charset="0"/>
              </a:rPr>
              <a:t>following broad classes </a:t>
            </a:r>
            <a:r>
              <a:rPr lang="en-US" dirty="0">
                <a:latin typeface="Times New Roman" panose="02020603050405020304" pitchFamily="18" charset="0"/>
                <a:cs typeface="Times New Roman" panose="02020603050405020304" pitchFamily="18" charset="0"/>
              </a:rPr>
              <a:t>of detection and separation methods to follow the course of the reaction:</a:t>
            </a:r>
          </a:p>
        </p:txBody>
      </p:sp>
      <p:sp>
        <p:nvSpPr>
          <p:cNvPr id="6" name="Rectangle 5"/>
          <p:cNvSpPr/>
          <p:nvPr/>
        </p:nvSpPr>
        <p:spPr>
          <a:xfrm>
            <a:off x="410534" y="3759204"/>
            <a:ext cx="6096000" cy="2535566"/>
          </a:xfrm>
          <a:prstGeom prst="rect">
            <a:avLst/>
          </a:prstGeom>
        </p:spPr>
        <p:txBody>
          <a:bodyPr>
            <a:spAutoFit/>
          </a:bodyPr>
          <a:lstStyle/>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Spectroscopy</a:t>
            </a: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Polarography</a:t>
            </a: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Radioactive decay</a:t>
            </a: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Electrophoretic separation</a:t>
            </a: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Chromatographic separation</a:t>
            </a: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Immunological reactivity</a:t>
            </a:r>
          </a:p>
        </p:txBody>
      </p:sp>
    </p:spTree>
    <p:extLst>
      <p:ext uri="{BB962C8B-B14F-4D97-AF65-F5344CB8AC3E}">
        <p14:creationId xmlns:p14="http://schemas.microsoft.com/office/powerpoint/2010/main" val="3793762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221" y="340496"/>
            <a:ext cx="4292650" cy="369332"/>
          </a:xfrm>
          <a:prstGeom prst="rect">
            <a:avLst/>
          </a:prstGeom>
        </p:spPr>
        <p:txBody>
          <a:bodyPr wrap="none">
            <a:spAutoFit/>
          </a:bodyPr>
          <a:lstStyle/>
          <a:p>
            <a:r>
              <a:rPr lang="en-US" b="1" dirty="0">
                <a:latin typeface="Helvetica-Bold"/>
              </a:rPr>
              <a:t>Continuous Versus End Point Assays</a:t>
            </a:r>
            <a:endParaRPr lang="en-US" dirty="0"/>
          </a:p>
        </p:txBody>
      </p:sp>
      <p:pic>
        <p:nvPicPr>
          <p:cNvPr id="3" name="Picture 2"/>
          <p:cNvPicPr>
            <a:picLocks noChangeAspect="1"/>
          </p:cNvPicPr>
          <p:nvPr/>
        </p:nvPicPr>
        <p:blipFill>
          <a:blip r:embed="rId2"/>
          <a:stretch>
            <a:fillRect/>
          </a:stretch>
        </p:blipFill>
        <p:spPr>
          <a:xfrm>
            <a:off x="4379336" y="2298356"/>
            <a:ext cx="2453950" cy="872371"/>
          </a:xfrm>
          <a:prstGeom prst="rect">
            <a:avLst/>
          </a:prstGeom>
        </p:spPr>
      </p:pic>
      <p:sp>
        <p:nvSpPr>
          <p:cNvPr id="4" name="Rectangle 3"/>
          <p:cNvSpPr/>
          <p:nvPr/>
        </p:nvSpPr>
        <p:spPr>
          <a:xfrm>
            <a:off x="304800" y="4222574"/>
            <a:ext cx="6096000" cy="923330"/>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Inherent in the use of end point readings, however, is the danger of assuming that the signal will track linearly with time over the period chosen, under the conditions of the measurement.</a:t>
            </a:r>
          </a:p>
        </p:txBody>
      </p:sp>
    </p:spTree>
    <p:extLst>
      <p:ext uri="{BB962C8B-B14F-4D97-AF65-F5344CB8AC3E}">
        <p14:creationId xmlns:p14="http://schemas.microsoft.com/office/powerpoint/2010/main" val="3481093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227805" y="1240311"/>
            <a:ext cx="5405400" cy="4188600"/>
          </a:xfrm>
          <a:prstGeom prst="rect">
            <a:avLst/>
          </a:prstGeom>
        </p:spPr>
      </p:pic>
      <p:sp>
        <p:nvSpPr>
          <p:cNvPr id="3" name="Rectangle 2"/>
          <p:cNvSpPr/>
          <p:nvPr/>
        </p:nvSpPr>
        <p:spPr>
          <a:xfrm>
            <a:off x="248275" y="905641"/>
            <a:ext cx="6923903"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initiating solution should not be more than about 5</a:t>
            </a:r>
            <a:r>
              <a:rPr lang="en-US" i="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10% of the total volume of the reaction mixture.</a:t>
            </a:r>
          </a:p>
        </p:txBody>
      </p:sp>
      <p:sp>
        <p:nvSpPr>
          <p:cNvPr id="4" name="Rectangle 3"/>
          <p:cNvSpPr/>
          <p:nvPr/>
        </p:nvSpPr>
        <p:spPr>
          <a:xfrm>
            <a:off x="248275" y="431619"/>
            <a:ext cx="4775666" cy="369332"/>
          </a:xfrm>
          <a:prstGeom prst="rect">
            <a:avLst/>
          </a:prstGeom>
        </p:spPr>
        <p:txBody>
          <a:bodyPr wrap="none">
            <a:spAutoFit/>
          </a:bodyPr>
          <a:lstStyle/>
          <a:p>
            <a:r>
              <a:rPr lang="en-US" b="1" dirty="0">
                <a:latin typeface="Helvetica-Bold"/>
              </a:rPr>
              <a:t>Initiating, Mixing, and Stopping Reactions</a:t>
            </a:r>
            <a:endParaRPr lang="en-US" dirty="0"/>
          </a:p>
        </p:txBody>
      </p:sp>
      <p:sp>
        <p:nvSpPr>
          <p:cNvPr id="5" name="Rectangle 4"/>
          <p:cNvSpPr/>
          <p:nvPr/>
        </p:nvSpPr>
        <p:spPr>
          <a:xfrm>
            <a:off x="248275" y="2134282"/>
            <a:ext cx="4916849" cy="1200329"/>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Samples should be mixed rapidly after addition of the initiating solution, but vigorous shaking or vortex mixing is denaturing to enzymes and should be avoided.</a:t>
            </a:r>
          </a:p>
        </p:txBody>
      </p:sp>
      <p:sp>
        <p:nvSpPr>
          <p:cNvPr id="6" name="Rectangle 5"/>
          <p:cNvSpPr/>
          <p:nvPr/>
        </p:nvSpPr>
        <p:spPr>
          <a:xfrm>
            <a:off x="224476" y="4089225"/>
            <a:ext cx="6096000" cy="923330"/>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Mixing must, however, be complete; otherwise there will be </a:t>
            </a:r>
            <a:r>
              <a:rPr lang="en-US" dirty="0" err="1">
                <a:latin typeface="Times New Roman" panose="02020603050405020304" pitchFamily="18" charset="0"/>
                <a:cs typeface="Times New Roman" panose="02020603050405020304" pitchFamily="18" charset="0"/>
              </a:rPr>
              <a:t>artifactual</a:t>
            </a:r>
            <a:r>
              <a:rPr lang="en-US" dirty="0">
                <a:latin typeface="Times New Roman" panose="02020603050405020304" pitchFamily="18" charset="0"/>
                <a:cs typeface="Times New Roman" panose="02020603050405020304" pitchFamily="18" charset="0"/>
              </a:rPr>
              <a:t> deviations from linear initial velocities as mixing continues during the measurements.</a:t>
            </a:r>
          </a:p>
        </p:txBody>
      </p:sp>
      <p:sp>
        <p:nvSpPr>
          <p:cNvPr id="7" name="Rectangle 6"/>
          <p:cNvSpPr/>
          <p:nvPr/>
        </p:nvSpPr>
        <p:spPr>
          <a:xfrm>
            <a:off x="131805" y="5289554"/>
            <a:ext cx="5218671" cy="1200329"/>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One way to rapidly achieve gentle, but complete, mixing is to add the initiating solution to the side of the reaction vessel as a ‘‘hanging drop’’ above the remainder of the reaction mixture</a:t>
            </a:r>
          </a:p>
        </p:txBody>
      </p:sp>
      <p:sp>
        <p:nvSpPr>
          <p:cNvPr id="8" name="Rectangle 7"/>
          <p:cNvSpPr/>
          <p:nvPr/>
        </p:nvSpPr>
        <p:spPr>
          <a:xfrm>
            <a:off x="5692346" y="5566553"/>
            <a:ext cx="6096000" cy="923330"/>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It is also convenient to place the initiating solution in the tube cap, which then can be closed, permitting the solutions to be mixed by inversion</a:t>
            </a:r>
          </a:p>
        </p:txBody>
      </p:sp>
    </p:spTree>
    <p:extLst>
      <p:ext uri="{BB962C8B-B14F-4D97-AF65-F5344CB8AC3E}">
        <p14:creationId xmlns:p14="http://schemas.microsoft.com/office/powerpoint/2010/main" val="2060041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9514" y="293126"/>
            <a:ext cx="6096000" cy="1477328"/>
          </a:xfrm>
          <a:prstGeom prst="rect">
            <a:avLst/>
          </a:prstGeom>
        </p:spPr>
        <p:txBody>
          <a:bodyPr>
            <a:spAutoFit/>
          </a:bodyPr>
          <a:lstStyle/>
          <a:p>
            <a:r>
              <a:rPr lang="en-US" b="1" dirty="0">
                <a:latin typeface="Times New Roman" panose="02020603050405020304" pitchFamily="18" charset="0"/>
                <a:cs typeface="Times New Roman" panose="02020603050405020304" pitchFamily="18" charset="0"/>
              </a:rPr>
              <a:t>Note:</a:t>
            </a:r>
          </a:p>
          <a:p>
            <a:r>
              <a:rPr lang="en-US" dirty="0">
                <a:latin typeface="Times New Roman" panose="02020603050405020304" pitchFamily="18" charset="0"/>
                <a:cs typeface="Times New Roman" panose="02020603050405020304" pitchFamily="18" charset="0"/>
              </a:rPr>
              <a:t>Regardless of how the reacting and initiating solutions are mixed, the mixing must be achieved in a short period of time relative to the time interval between measurements of the reaction’s progress.</a:t>
            </a:r>
          </a:p>
        </p:txBody>
      </p:sp>
      <p:sp>
        <p:nvSpPr>
          <p:cNvPr id="3" name="Rectangle 2"/>
          <p:cNvSpPr/>
          <p:nvPr/>
        </p:nvSpPr>
        <p:spPr>
          <a:xfrm>
            <a:off x="329514" y="2309852"/>
            <a:ext cx="6096000" cy="923330"/>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Many </a:t>
            </a:r>
            <a:r>
              <a:rPr lang="en-US" dirty="0" err="1">
                <a:latin typeface="Times New Roman" panose="02020603050405020304" pitchFamily="18" charset="0"/>
                <a:cs typeface="Times New Roman" panose="02020603050405020304" pitchFamily="18" charset="0"/>
              </a:rPr>
              <a:t>nonspectroscopic</a:t>
            </a:r>
            <a:r>
              <a:rPr lang="en-US" dirty="0">
                <a:latin typeface="Times New Roman" panose="02020603050405020304" pitchFamily="18" charset="0"/>
                <a:cs typeface="Times New Roman" panose="02020603050405020304" pitchFamily="18" charset="0"/>
              </a:rPr>
              <a:t> assays require measurement times that are long in comparison to the rate of the enzymatic reaction being monitored.</a:t>
            </a:r>
          </a:p>
        </p:txBody>
      </p:sp>
      <p:sp>
        <p:nvSpPr>
          <p:cNvPr id="4" name="Rectangle 3"/>
          <p:cNvSpPr/>
          <p:nvPr/>
        </p:nvSpPr>
        <p:spPr>
          <a:xfrm>
            <a:off x="329514" y="3626875"/>
            <a:ext cx="6096000" cy="923330"/>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Suppose, for example, that we wish to measure the amount of product formed every 5 minutes over the course of a 30-minute reaction and assay for product by an HPLC method.</a:t>
            </a:r>
          </a:p>
        </p:txBody>
      </p:sp>
    </p:spTree>
    <p:extLst>
      <p:ext uri="{BB962C8B-B14F-4D97-AF65-F5344CB8AC3E}">
        <p14:creationId xmlns:p14="http://schemas.microsoft.com/office/powerpoint/2010/main" val="359509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921" y="237095"/>
            <a:ext cx="4305666" cy="369332"/>
          </a:xfrm>
          <a:prstGeom prst="rect">
            <a:avLst/>
          </a:prstGeom>
        </p:spPr>
        <p:txBody>
          <a:bodyPr wrap="none">
            <a:spAutoFit/>
          </a:bodyPr>
          <a:lstStyle/>
          <a:p>
            <a:r>
              <a:rPr lang="en-US" b="1" dirty="0">
                <a:latin typeface="Times New Roman" panose="02020603050405020304" pitchFamily="18" charset="0"/>
                <a:cs typeface="Times New Roman" panose="02020603050405020304" pitchFamily="18" charset="0"/>
              </a:rPr>
              <a:t>Methods for stopping enzymatic reactions</a:t>
            </a:r>
          </a:p>
        </p:txBody>
      </p:sp>
      <p:sp>
        <p:nvSpPr>
          <p:cNvPr id="3" name="Rectangle 2"/>
          <p:cNvSpPr/>
          <p:nvPr/>
        </p:nvSpPr>
        <p:spPr>
          <a:xfrm>
            <a:off x="204921" y="606427"/>
            <a:ext cx="6096000" cy="646331"/>
          </a:xfrm>
          <a:prstGeom prst="rect">
            <a:avLst/>
          </a:prstGeom>
        </p:spPr>
        <p:txBody>
          <a:bodyPr>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denaturation of the enzyme by some means</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rapid freezing of the reaction solution</a:t>
            </a:r>
          </a:p>
        </p:txBody>
      </p:sp>
      <p:sp>
        <p:nvSpPr>
          <p:cNvPr id="4" name="Rectangle 3"/>
          <p:cNvSpPr/>
          <p:nvPr/>
        </p:nvSpPr>
        <p:spPr>
          <a:xfrm>
            <a:off x="204921" y="1424797"/>
            <a:ext cx="7653975" cy="2862322"/>
          </a:xfrm>
          <a:prstGeom prst="rect">
            <a:avLst/>
          </a:prstGeom>
        </p:spPr>
        <p:txBody>
          <a:bodyPr wrap="square">
            <a:spAutoFit/>
          </a:bodyPr>
          <a:lstStyle/>
          <a:p>
            <a:r>
              <a:rPr lang="en-US" b="1" dirty="0">
                <a:latin typeface="Times New Roman" panose="02020603050405020304" pitchFamily="18" charset="0"/>
                <a:cs typeface="Times New Roman" panose="02020603050405020304" pitchFamily="18" charset="0"/>
              </a:rPr>
              <a:t>Examples of quenching methods include </a:t>
            </a:r>
          </a:p>
          <a:p>
            <a:pPr marL="285750" indent="-285750">
              <a:lnSpc>
                <a:spcPct val="150000"/>
              </a:lnSpc>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immersion in a dry ice</a:t>
            </a:r>
            <a:r>
              <a:rPr lang="en-US" i="1" dirty="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ethanol slurry to rapidly freeze the solution </a:t>
            </a:r>
          </a:p>
          <a:p>
            <a:pPr marL="285750" indent="-285750">
              <a:lnSpc>
                <a:spcPct val="150000"/>
              </a:lnSpc>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denaturation of the enzyme by addition of strong acid or base</a:t>
            </a:r>
          </a:p>
          <a:p>
            <a:pPr marL="285750" indent="-285750">
              <a:lnSpc>
                <a:spcPct val="150000"/>
              </a:lnSpc>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addition of electrophoretic sample buffer, or </a:t>
            </a:r>
          </a:p>
          <a:p>
            <a:pPr marL="285750" indent="-285750">
              <a:lnSpc>
                <a:spcPct val="150000"/>
              </a:lnSpc>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immersion in a boiling water bath</a:t>
            </a:r>
          </a:p>
          <a:p>
            <a:pPr marL="285750" indent="-285750">
              <a:lnSpc>
                <a:spcPct val="150000"/>
              </a:lnSpc>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the activity of many </a:t>
            </a:r>
            <a:r>
              <a:rPr lang="en-US" dirty="0" err="1">
                <a:latin typeface="Times New Roman" panose="02020603050405020304" pitchFamily="18" charset="0"/>
                <a:cs typeface="Times New Roman" panose="02020603050405020304" pitchFamily="18" charset="0"/>
              </a:rPr>
              <a:t>metalloenzymes</a:t>
            </a:r>
            <a:r>
              <a:rPr lang="en-US" dirty="0">
                <a:latin typeface="Times New Roman" panose="02020603050405020304" pitchFamily="18" charset="0"/>
                <a:cs typeface="Times New Roman" panose="02020603050405020304" pitchFamily="18" charset="0"/>
              </a:rPr>
              <a:t> can be quenched by adding an excess of a metal chelating agent, such as </a:t>
            </a:r>
            <a:r>
              <a:rPr lang="en-US" dirty="0" err="1">
                <a:latin typeface="Times New Roman" panose="02020603050405020304" pitchFamily="18" charset="0"/>
                <a:cs typeface="Times New Roman" panose="02020603050405020304" pitchFamily="18" charset="0"/>
              </a:rPr>
              <a:t>ethylenediaminetetraacetic</a:t>
            </a:r>
            <a:r>
              <a:rPr lang="en-US" dirty="0">
                <a:latin typeface="Times New Roman" panose="02020603050405020304" pitchFamily="18" charset="0"/>
                <a:cs typeface="Times New Roman" panose="02020603050405020304" pitchFamily="18" charset="0"/>
              </a:rPr>
              <a:t> acid (EDTA)</a:t>
            </a:r>
          </a:p>
        </p:txBody>
      </p:sp>
      <p:sp>
        <p:nvSpPr>
          <p:cNvPr id="5" name="Rectangle 4"/>
          <p:cNvSpPr/>
          <p:nvPr/>
        </p:nvSpPr>
        <p:spPr>
          <a:xfrm>
            <a:off x="204921" y="4632153"/>
            <a:ext cx="11286863" cy="1754326"/>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Three points must be considered in choosing a quenching method for an enzymatic reaction. First, the </a:t>
            </a:r>
            <a:r>
              <a:rPr lang="en-US" b="1" dirty="0">
                <a:latin typeface="Times New Roman" panose="02020603050405020304" pitchFamily="18" charset="0"/>
                <a:cs typeface="Times New Roman" panose="02020603050405020304" pitchFamily="18" charset="0"/>
              </a:rPr>
              <a:t>technique</a:t>
            </a:r>
            <a:r>
              <a:rPr lang="en-US" dirty="0">
                <a:latin typeface="Times New Roman" panose="02020603050405020304" pitchFamily="18" charset="0"/>
                <a:cs typeface="Times New Roman" panose="02020603050405020304" pitchFamily="18" charset="0"/>
              </a:rPr>
              <a:t> used to quench the reaction must </a:t>
            </a:r>
            <a:r>
              <a:rPr lang="en-US" b="1" dirty="0">
                <a:solidFill>
                  <a:srgbClr val="FF0000"/>
                </a:solidFill>
                <a:latin typeface="Times New Roman" panose="02020603050405020304" pitchFamily="18" charset="0"/>
                <a:cs typeface="Times New Roman" panose="02020603050405020304" pitchFamily="18" charset="0"/>
              </a:rPr>
              <a:t>not interfere</a:t>
            </a:r>
            <a:r>
              <a:rPr lang="en-US" dirty="0">
                <a:latin typeface="Times New Roman" panose="02020603050405020304" pitchFamily="18" charset="0"/>
                <a:cs typeface="Times New Roman" panose="02020603050405020304" pitchFamily="18" charset="0"/>
              </a:rPr>
              <a:t> with the </a:t>
            </a:r>
            <a:r>
              <a:rPr lang="en-US" b="1" dirty="0">
                <a:latin typeface="Times New Roman" panose="02020603050405020304" pitchFamily="18" charset="0"/>
                <a:cs typeface="Times New Roman" panose="02020603050405020304" pitchFamily="18" charset="0"/>
              </a:rPr>
              <a:t>subsequent detection </a:t>
            </a:r>
            <a:r>
              <a:rPr lang="en-US" dirty="0">
                <a:latin typeface="Times New Roman" panose="02020603050405020304" pitchFamily="18" charset="0"/>
                <a:cs typeface="Times New Roman" panose="02020603050405020304" pitchFamily="18" charset="0"/>
              </a:rPr>
              <a:t>of </a:t>
            </a:r>
            <a:r>
              <a:rPr lang="en-US" b="1" dirty="0">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Second, it must be established experimentally that the </a:t>
            </a:r>
            <a:r>
              <a:rPr lang="en-US" b="1" dirty="0">
                <a:latin typeface="Times New Roman" panose="02020603050405020304" pitchFamily="18" charset="0"/>
                <a:cs typeface="Times New Roman" panose="02020603050405020304" pitchFamily="18" charset="0"/>
              </a:rPr>
              <a:t>quenching technique </a:t>
            </a:r>
            <a:r>
              <a:rPr lang="en-US" dirty="0">
                <a:latin typeface="Times New Roman" panose="02020603050405020304" pitchFamily="18" charset="0"/>
                <a:cs typeface="Times New Roman" panose="02020603050405020304" pitchFamily="18" charset="0"/>
              </a:rPr>
              <a:t>chosen does indeed </a:t>
            </a:r>
            <a:r>
              <a:rPr lang="en-US" b="1" dirty="0">
                <a:solidFill>
                  <a:srgbClr val="FF0000"/>
                </a:solidFill>
                <a:latin typeface="Times New Roman" panose="02020603050405020304" pitchFamily="18" charset="0"/>
                <a:cs typeface="Times New Roman" panose="02020603050405020304" pitchFamily="18" charset="0"/>
              </a:rPr>
              <a:t>completely stop </a:t>
            </a:r>
            <a:r>
              <a:rPr lang="en-US" dirty="0">
                <a:latin typeface="Times New Roman" panose="02020603050405020304" pitchFamily="18" charset="0"/>
                <a:cs typeface="Times New Roman" panose="02020603050405020304" pitchFamily="18" charset="0"/>
              </a:rPr>
              <a:t>the reaction. Finally, the </a:t>
            </a:r>
            <a:r>
              <a:rPr lang="en-US" b="1" dirty="0">
                <a:solidFill>
                  <a:srgbClr val="FF0000"/>
                </a:solidFill>
                <a:latin typeface="Times New Roman" panose="02020603050405020304" pitchFamily="18" charset="0"/>
                <a:cs typeface="Times New Roman" panose="02020603050405020304" pitchFamily="18" charset="0"/>
              </a:rPr>
              <a:t>volume change </a:t>
            </a:r>
            <a:r>
              <a:rPr lang="en-US" dirty="0">
                <a:latin typeface="Times New Roman" panose="02020603050405020304" pitchFamily="18" charset="0"/>
                <a:cs typeface="Times New Roman" panose="02020603050405020304" pitchFamily="18" charset="0"/>
              </a:rPr>
              <a:t>that occurs upon addition of the quenching reagent to the reaction mixture must be </a:t>
            </a:r>
            <a:r>
              <a:rPr lang="en-US" b="1" dirty="0">
                <a:latin typeface="Times New Roman" panose="02020603050405020304" pitchFamily="18" charset="0"/>
                <a:cs typeface="Times New Roman" panose="02020603050405020304" pitchFamily="18" charset="0"/>
              </a:rPr>
              <a:t>accounted for</a:t>
            </a:r>
            <a:r>
              <a:rPr lang="en-US" dirty="0">
                <a:latin typeface="Times New Roman" panose="02020603050405020304" pitchFamily="18" charset="0"/>
                <a:cs typeface="Times New Roman" panose="02020603050405020304" pitchFamily="18" charset="0"/>
              </a:rPr>
              <a:t>. Similarly, measurement of product or substrate concentration must be corrected to compensate for the dilution effects of quencher addition.</a:t>
            </a:r>
          </a:p>
        </p:txBody>
      </p:sp>
    </p:spTree>
    <p:extLst>
      <p:ext uri="{BB962C8B-B14F-4D97-AF65-F5344CB8AC3E}">
        <p14:creationId xmlns:p14="http://schemas.microsoft.com/office/powerpoint/2010/main" val="2793660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0253" y="389923"/>
            <a:ext cx="4198585" cy="369332"/>
          </a:xfrm>
          <a:prstGeom prst="rect">
            <a:avLst/>
          </a:prstGeom>
        </p:spPr>
        <p:txBody>
          <a:bodyPr wrap="none">
            <a:spAutoFit/>
          </a:bodyPr>
          <a:lstStyle/>
          <a:p>
            <a:r>
              <a:rPr lang="en-US" b="1" dirty="0">
                <a:latin typeface="Helvetica-Bold"/>
              </a:rPr>
              <a:t>The Importance of Running Controls</a:t>
            </a:r>
            <a:endParaRPr lang="en-US" dirty="0"/>
          </a:p>
        </p:txBody>
      </p:sp>
      <p:pic>
        <p:nvPicPr>
          <p:cNvPr id="3" name="Picture 2"/>
          <p:cNvPicPr>
            <a:picLocks noChangeAspect="1"/>
          </p:cNvPicPr>
          <p:nvPr/>
        </p:nvPicPr>
        <p:blipFill>
          <a:blip r:embed="rId2"/>
          <a:stretch>
            <a:fillRect/>
          </a:stretch>
        </p:blipFill>
        <p:spPr>
          <a:xfrm>
            <a:off x="1693013" y="1890583"/>
            <a:ext cx="8248827" cy="3170737"/>
          </a:xfrm>
          <a:prstGeom prst="rect">
            <a:avLst/>
          </a:prstGeom>
        </p:spPr>
      </p:pic>
      <p:sp>
        <p:nvSpPr>
          <p:cNvPr id="4" name="Rectangle 3"/>
          <p:cNvSpPr/>
          <p:nvPr/>
        </p:nvSpPr>
        <p:spPr>
          <a:xfrm>
            <a:off x="1594158" y="1244252"/>
            <a:ext cx="8248827" cy="646331"/>
          </a:xfrm>
          <a:prstGeom prst="rect">
            <a:avLst/>
          </a:prstGeom>
        </p:spPr>
        <p:txBody>
          <a:bodyPr wrap="square">
            <a:spAutoFit/>
          </a:bodyPr>
          <a:lstStyle/>
          <a:p>
            <a:r>
              <a:rPr lang="en-US" b="1" dirty="0">
                <a:latin typeface="Helvetica-Bold"/>
              </a:rPr>
              <a:t>Volumes of stock solutions to prepare experimental and control samples for a hypothetical enzyme-catalyzed reaction</a:t>
            </a:r>
            <a:endParaRPr lang="en-US" dirty="0"/>
          </a:p>
        </p:txBody>
      </p:sp>
    </p:spTree>
    <p:extLst>
      <p:ext uri="{BB962C8B-B14F-4D97-AF65-F5344CB8AC3E}">
        <p14:creationId xmlns:p14="http://schemas.microsoft.com/office/powerpoint/2010/main" val="29227236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8833" y="577561"/>
            <a:ext cx="5115825" cy="3528090"/>
          </a:xfrm>
          <a:prstGeom prst="rect">
            <a:avLst/>
          </a:prstGeom>
        </p:spPr>
      </p:pic>
      <p:pic>
        <p:nvPicPr>
          <p:cNvPr id="3" name="Picture 2"/>
          <p:cNvPicPr>
            <a:picLocks noChangeAspect="1"/>
          </p:cNvPicPr>
          <p:nvPr/>
        </p:nvPicPr>
        <p:blipFill>
          <a:blip r:embed="rId3"/>
          <a:stretch>
            <a:fillRect/>
          </a:stretch>
        </p:blipFill>
        <p:spPr>
          <a:xfrm>
            <a:off x="6187328" y="501038"/>
            <a:ext cx="5180175" cy="3681135"/>
          </a:xfrm>
          <a:prstGeom prst="rect">
            <a:avLst/>
          </a:prstGeom>
        </p:spPr>
      </p:pic>
      <p:sp>
        <p:nvSpPr>
          <p:cNvPr id="4" name="Rectangle 3"/>
          <p:cNvSpPr/>
          <p:nvPr/>
        </p:nvSpPr>
        <p:spPr>
          <a:xfrm>
            <a:off x="238833" y="4471247"/>
            <a:ext cx="11339448" cy="1754326"/>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importance of running blank controls. (A) Time courses of absorption for a hypothetical enzymatic reaction (experimental trace), along with two control samples: one with all the reaction mixture components except enzyme; and the other with all of the reaction mixture components except substrate. In this example, the enzyme absorbs minimally at the analytical wavelength, but enough to displace the time zero measurement by about 0.1 absorption unit. (B) The two control readings at each time point have been subtracted from the experimental measurement to yield the true reaction time course of the reaction.</a:t>
            </a:r>
          </a:p>
        </p:txBody>
      </p:sp>
    </p:spTree>
    <p:extLst>
      <p:ext uri="{BB962C8B-B14F-4D97-AF65-F5344CB8AC3E}">
        <p14:creationId xmlns:p14="http://schemas.microsoft.com/office/powerpoint/2010/main" val="2764862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249" y="229285"/>
            <a:ext cx="2736647" cy="369332"/>
          </a:xfrm>
          <a:prstGeom prst="rect">
            <a:avLst/>
          </a:prstGeom>
        </p:spPr>
        <p:txBody>
          <a:bodyPr wrap="none">
            <a:spAutoFit/>
          </a:bodyPr>
          <a:lstStyle/>
          <a:p>
            <a:r>
              <a:rPr lang="en-US" b="1" dirty="0">
                <a:latin typeface="Helvetica-Bold"/>
              </a:rPr>
              <a:t>DETECTION METHODS</a:t>
            </a:r>
            <a:endParaRPr lang="en-US" dirty="0"/>
          </a:p>
        </p:txBody>
      </p:sp>
      <p:sp>
        <p:nvSpPr>
          <p:cNvPr id="3" name="Rectangle 2"/>
          <p:cNvSpPr/>
          <p:nvPr/>
        </p:nvSpPr>
        <p:spPr>
          <a:xfrm>
            <a:off x="106249" y="598617"/>
            <a:ext cx="10594702" cy="923330"/>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Any </a:t>
            </a:r>
            <a:r>
              <a:rPr lang="en-US" b="1" dirty="0">
                <a:latin typeface="Times New Roman" panose="02020603050405020304" pitchFamily="18" charset="0"/>
                <a:cs typeface="Times New Roman" panose="02020603050405020304" pitchFamily="18" charset="0"/>
              </a:rPr>
              <a:t>signal</a:t>
            </a:r>
            <a:r>
              <a:rPr lang="en-US" dirty="0">
                <a:latin typeface="Times New Roman" panose="02020603050405020304" pitchFamily="18" charset="0"/>
                <a:cs typeface="Times New Roman" panose="02020603050405020304" pitchFamily="18" charset="0"/>
              </a:rPr>
              <a:t> that </a:t>
            </a:r>
            <a:r>
              <a:rPr lang="en-US" b="1" dirty="0">
                <a:latin typeface="Times New Roman" panose="02020603050405020304" pitchFamily="18" charset="0"/>
                <a:cs typeface="Times New Roman" panose="02020603050405020304" pitchFamily="18" charset="0"/>
              </a:rPr>
              <a:t>differentiates</a:t>
            </a:r>
            <a:r>
              <a:rPr lang="en-US" dirty="0">
                <a:latin typeface="Times New Roman" panose="02020603050405020304" pitchFamily="18" charset="0"/>
                <a:cs typeface="Times New Roman" panose="02020603050405020304" pitchFamily="18" charset="0"/>
              </a:rPr>
              <a:t> the </a:t>
            </a:r>
            <a:r>
              <a:rPr lang="en-US" b="1" dirty="0">
                <a:solidFill>
                  <a:srgbClr val="0070C0"/>
                </a:solidFill>
                <a:latin typeface="Times New Roman" panose="02020603050405020304" pitchFamily="18" charset="0"/>
                <a:cs typeface="Times New Roman" panose="02020603050405020304" pitchFamily="18" charset="0"/>
              </a:rPr>
              <a:t>substrates</a:t>
            </a:r>
            <a:r>
              <a:rPr lang="en-US" dirty="0">
                <a:latin typeface="Times New Roman" panose="02020603050405020304" pitchFamily="18" charset="0"/>
                <a:cs typeface="Times New Roman" panose="02020603050405020304" pitchFamily="18" charset="0"/>
              </a:rPr>
              <a:t> or </a:t>
            </a:r>
            <a:r>
              <a:rPr lang="en-US" b="1" dirty="0">
                <a:solidFill>
                  <a:srgbClr val="00B050"/>
                </a:solidFill>
                <a:latin typeface="Times New Roman" panose="02020603050405020304" pitchFamily="18" charset="0"/>
                <a:cs typeface="Times New Roman" panose="02020603050405020304" pitchFamily="18" charset="0"/>
              </a:rPr>
              <a:t>products</a:t>
            </a:r>
            <a:r>
              <a:rPr lang="en-US" dirty="0">
                <a:latin typeface="Times New Roman" panose="02020603050405020304" pitchFamily="18" charset="0"/>
                <a:cs typeface="Times New Roman" panose="02020603050405020304" pitchFamily="18" charset="0"/>
              </a:rPr>
              <a:t> of the reaction </a:t>
            </a:r>
            <a:r>
              <a:rPr lang="en-US" b="1" dirty="0">
                <a:latin typeface="Times New Roman" panose="02020603050405020304" pitchFamily="18" charset="0"/>
                <a:cs typeface="Times New Roman" panose="02020603050405020304" pitchFamily="18" charset="0"/>
              </a:rPr>
              <a:t>from</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other components </a:t>
            </a:r>
            <a:r>
              <a:rPr lang="en-US" dirty="0">
                <a:latin typeface="Times New Roman" panose="02020603050405020304" pitchFamily="18" charset="0"/>
                <a:cs typeface="Times New Roman" panose="02020603050405020304" pitchFamily="18" charset="0"/>
              </a:rPr>
              <a:t>of the reaction mixture can, in </a:t>
            </a:r>
            <a:r>
              <a:rPr lang="en-US" b="1" dirty="0">
                <a:latin typeface="Times New Roman" panose="02020603050405020304" pitchFamily="18" charset="0"/>
                <a:cs typeface="Times New Roman" panose="02020603050405020304" pitchFamily="18" charset="0"/>
              </a:rPr>
              <a:t>principle</a:t>
            </a:r>
            <a:r>
              <a:rPr lang="en-US" dirty="0">
                <a:latin typeface="Times New Roman" panose="02020603050405020304" pitchFamily="18" charset="0"/>
                <a:cs typeface="Times New Roman" panose="02020603050405020304" pitchFamily="18" charset="0"/>
              </a:rPr>
              <a:t>, form the </a:t>
            </a:r>
            <a:r>
              <a:rPr lang="en-US" b="1" dirty="0">
                <a:latin typeface="Times New Roman" panose="02020603050405020304" pitchFamily="18" charset="0"/>
                <a:cs typeface="Times New Roman" panose="02020603050405020304" pitchFamily="18" charset="0"/>
              </a:rPr>
              <a:t>basis</a:t>
            </a:r>
            <a:r>
              <a:rPr lang="en-US" dirty="0">
                <a:latin typeface="Times New Roman" panose="02020603050405020304" pitchFamily="18" charset="0"/>
                <a:cs typeface="Times New Roman" panose="02020603050405020304" pitchFamily="18" charset="0"/>
              </a:rPr>
              <a:t> of an </a:t>
            </a:r>
            <a:r>
              <a:rPr lang="en-US" b="1" dirty="0">
                <a:latin typeface="Times New Roman" panose="02020603050405020304" pitchFamily="18" charset="0"/>
                <a:cs typeface="Times New Roman" panose="02020603050405020304" pitchFamily="18" charset="0"/>
              </a:rPr>
              <a:t>enzyme assay</a:t>
            </a:r>
            <a:r>
              <a:rPr lang="en-US" dirty="0">
                <a:latin typeface="Times New Roman" panose="02020603050405020304" pitchFamily="18" charset="0"/>
                <a:cs typeface="Times New Roman" panose="02020603050405020304" pitchFamily="18" charset="0"/>
              </a:rPr>
              <a:t>; the </a:t>
            </a:r>
            <a:r>
              <a:rPr lang="en-US" b="1" dirty="0">
                <a:solidFill>
                  <a:srgbClr val="FF0000"/>
                </a:solidFill>
                <a:latin typeface="Times New Roman" panose="02020603050405020304" pitchFamily="18" charset="0"/>
                <a:cs typeface="Times New Roman" panose="02020603050405020304" pitchFamily="18" charset="0"/>
              </a:rPr>
              <a:t>only</a:t>
            </a:r>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limit</a:t>
            </a:r>
            <a:r>
              <a:rPr lang="en-US" dirty="0">
                <a:latin typeface="Times New Roman" panose="02020603050405020304" pitchFamily="18" charset="0"/>
                <a:cs typeface="Times New Roman" panose="02020603050405020304" pitchFamily="18" charset="0"/>
              </a:rPr>
              <a:t> is the </a:t>
            </a:r>
            <a:r>
              <a:rPr lang="en-US" b="1" dirty="0">
                <a:latin typeface="Times New Roman" panose="02020603050405020304" pitchFamily="18" charset="0"/>
                <a:cs typeface="Times New Roman" panose="02020603050405020304" pitchFamily="18" charset="0"/>
              </a:rPr>
              <a:t>creativity</a:t>
            </a:r>
            <a:r>
              <a:rPr lang="en-US" dirty="0">
                <a:latin typeface="Times New Roman" panose="02020603050405020304" pitchFamily="18" charset="0"/>
                <a:cs typeface="Times New Roman" panose="02020603050405020304" pitchFamily="18" charset="0"/>
              </a:rPr>
              <a:t> of the investigator.</a:t>
            </a:r>
          </a:p>
        </p:txBody>
      </p:sp>
      <p:sp>
        <p:nvSpPr>
          <p:cNvPr id="4" name="Rectangle 3"/>
          <p:cNvSpPr/>
          <p:nvPr/>
        </p:nvSpPr>
        <p:spPr>
          <a:xfrm>
            <a:off x="106249" y="1854771"/>
            <a:ext cx="4532010" cy="369332"/>
          </a:xfrm>
          <a:prstGeom prst="rect">
            <a:avLst/>
          </a:prstGeom>
        </p:spPr>
        <p:txBody>
          <a:bodyPr wrap="none">
            <a:spAutoFit/>
          </a:bodyPr>
          <a:lstStyle/>
          <a:p>
            <a:r>
              <a:rPr lang="en-US" b="1" dirty="0">
                <a:latin typeface="Helvetica-Bold"/>
              </a:rPr>
              <a:t>Assays Based on Optical Spectroscopy</a:t>
            </a:r>
            <a:endParaRPr lang="en-US" dirty="0"/>
          </a:p>
        </p:txBody>
      </p:sp>
      <p:sp>
        <p:nvSpPr>
          <p:cNvPr id="5" name="Rectangle 4"/>
          <p:cNvSpPr/>
          <p:nvPr/>
        </p:nvSpPr>
        <p:spPr>
          <a:xfrm>
            <a:off x="106249" y="2240915"/>
            <a:ext cx="5392508" cy="923330"/>
          </a:xfrm>
          <a:prstGeom prst="rect">
            <a:avLst/>
          </a:prstGeom>
        </p:spPr>
        <p:txBody>
          <a:bodyPr wrap="square">
            <a:spAutoFit/>
          </a:bodyPr>
          <a:lstStyle/>
          <a:p>
            <a:pPr algn="just"/>
            <a:r>
              <a:rPr lang="en-US" b="1" dirty="0">
                <a:latin typeface="Times New Roman" panose="02020603050405020304" pitchFamily="18" charset="0"/>
                <a:cs typeface="Times New Roman" panose="02020603050405020304" pitchFamily="18" charset="0"/>
              </a:rPr>
              <a:t>Two</a:t>
            </a:r>
            <a:r>
              <a:rPr lang="en-US" dirty="0">
                <a:latin typeface="Times New Roman" panose="02020603050405020304" pitchFamily="18" charset="0"/>
                <a:cs typeface="Times New Roman" panose="02020603050405020304" pitchFamily="18" charset="0"/>
              </a:rPr>
              <a:t> very common </a:t>
            </a:r>
            <a:r>
              <a:rPr lang="en-US" b="1" dirty="0">
                <a:latin typeface="Times New Roman" panose="02020603050405020304" pitchFamily="18" charset="0"/>
                <a:cs typeface="Times New Roman" panose="02020603050405020304" pitchFamily="18" charset="0"/>
              </a:rPr>
              <a:t>means</a:t>
            </a:r>
            <a:r>
              <a:rPr lang="en-US" dirty="0">
                <a:latin typeface="Times New Roman" panose="02020603050405020304" pitchFamily="18" charset="0"/>
                <a:cs typeface="Times New Roman" panose="02020603050405020304" pitchFamily="18" charset="0"/>
              </a:rPr>
              <a:t> of following the </a:t>
            </a:r>
            <a:r>
              <a:rPr lang="en-US" b="1" dirty="0">
                <a:latin typeface="Times New Roman" panose="02020603050405020304" pitchFamily="18" charset="0"/>
                <a:cs typeface="Times New Roman" panose="02020603050405020304" pitchFamily="18" charset="0"/>
              </a:rPr>
              <a:t>course</a:t>
            </a:r>
            <a:r>
              <a:rPr lang="en-US" dirty="0">
                <a:latin typeface="Times New Roman" panose="02020603050405020304" pitchFamily="18" charset="0"/>
                <a:cs typeface="Times New Roman" panose="02020603050405020304" pitchFamily="18" charset="0"/>
              </a:rPr>
              <a:t> of an </a:t>
            </a:r>
            <a:r>
              <a:rPr lang="en-US" b="1" dirty="0">
                <a:latin typeface="Times New Roman" panose="02020603050405020304" pitchFamily="18" charset="0"/>
                <a:cs typeface="Times New Roman" panose="02020603050405020304" pitchFamily="18" charset="0"/>
              </a:rPr>
              <a:t>enzymatic reaction</a:t>
            </a:r>
            <a:r>
              <a:rPr lang="en-US" dirty="0">
                <a:latin typeface="Times New Roman" panose="02020603050405020304" pitchFamily="18" charset="0"/>
                <a:cs typeface="Times New Roman" panose="02020603050405020304" pitchFamily="18" charset="0"/>
              </a:rPr>
              <a:t> are </a:t>
            </a:r>
            <a:r>
              <a:rPr lang="en-US" b="1" dirty="0">
                <a:solidFill>
                  <a:srgbClr val="7030A0"/>
                </a:solidFill>
                <a:latin typeface="Times New Roman" panose="02020603050405020304" pitchFamily="18" charset="0"/>
                <a:cs typeface="Times New Roman" panose="02020603050405020304" pitchFamily="18" charset="0"/>
              </a:rPr>
              <a:t>absorption spectroscopy</a:t>
            </a:r>
            <a:r>
              <a:rPr lang="en-US" dirty="0">
                <a:latin typeface="Times New Roman" panose="02020603050405020304" pitchFamily="18" charset="0"/>
                <a:cs typeface="Times New Roman" panose="02020603050405020304" pitchFamily="18" charset="0"/>
              </a:rPr>
              <a:t> and </a:t>
            </a:r>
            <a:r>
              <a:rPr lang="en-US" b="1" dirty="0">
                <a:solidFill>
                  <a:srgbClr val="92D050"/>
                </a:solidFill>
                <a:latin typeface="Times New Roman" panose="02020603050405020304" pitchFamily="18" charset="0"/>
                <a:cs typeface="Times New Roman" panose="02020603050405020304" pitchFamily="18" charset="0"/>
              </a:rPr>
              <a:t>fluorescence spectroscopy</a:t>
            </a:r>
            <a:r>
              <a:rPr lang="en-US" dirty="0">
                <a:latin typeface="Times New Roman" panose="02020603050405020304" pitchFamily="18" charset="0"/>
                <a:cs typeface="Times New Roman" panose="02020603050405020304" pitchFamily="18" charset="0"/>
              </a:rPr>
              <a:t>.</a:t>
            </a:r>
          </a:p>
        </p:txBody>
      </p:sp>
      <p:pic>
        <p:nvPicPr>
          <p:cNvPr id="6" name="Picture 5"/>
          <p:cNvPicPr>
            <a:picLocks noChangeAspect="1"/>
          </p:cNvPicPr>
          <p:nvPr/>
        </p:nvPicPr>
        <p:blipFill>
          <a:blip r:embed="rId2"/>
          <a:stretch>
            <a:fillRect/>
          </a:stretch>
        </p:blipFill>
        <p:spPr>
          <a:xfrm>
            <a:off x="6313462" y="1527783"/>
            <a:ext cx="5566275" cy="3898620"/>
          </a:xfrm>
          <a:prstGeom prst="rect">
            <a:avLst/>
          </a:prstGeom>
        </p:spPr>
      </p:pic>
      <p:sp>
        <p:nvSpPr>
          <p:cNvPr id="7" name="Rectangle 6"/>
          <p:cNvSpPr/>
          <p:nvPr/>
        </p:nvSpPr>
        <p:spPr>
          <a:xfrm>
            <a:off x="106249" y="3664382"/>
            <a:ext cx="5973275" cy="1200329"/>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front Figure is a </a:t>
            </a:r>
            <a:r>
              <a:rPr lang="en-US" b="1" dirty="0">
                <a:latin typeface="Times New Roman" panose="02020603050405020304" pitchFamily="18" charset="0"/>
                <a:cs typeface="Times New Roman" panose="02020603050405020304" pitchFamily="18" charset="0"/>
              </a:rPr>
              <a:t>hypothetical absorption spectrum</a:t>
            </a:r>
            <a:r>
              <a:rPr lang="en-US" dirty="0">
                <a:latin typeface="Times New Roman" panose="02020603050405020304" pitchFamily="18" charset="0"/>
                <a:cs typeface="Times New Roman" panose="02020603050405020304" pitchFamily="18" charset="0"/>
              </a:rPr>
              <a:t> of a </a:t>
            </a:r>
            <a:r>
              <a:rPr lang="en-US" b="1" dirty="0">
                <a:latin typeface="Times New Roman" panose="02020603050405020304" pitchFamily="18" charset="0"/>
                <a:cs typeface="Times New Roman" panose="02020603050405020304" pitchFamily="18" charset="0"/>
              </a:rPr>
              <a:t>molecule</a:t>
            </a:r>
            <a:r>
              <a:rPr lang="en-US" dirty="0">
                <a:latin typeface="Times New Roman" panose="02020603050405020304" pitchFamily="18" charset="0"/>
                <a:cs typeface="Times New Roman" panose="02020603050405020304" pitchFamily="18" charset="0"/>
              </a:rPr>
              <a:t> in which </a:t>
            </a:r>
            <a:r>
              <a:rPr lang="en-US" b="1" dirty="0">
                <a:latin typeface="Times New Roman" panose="02020603050405020304" pitchFamily="18" charset="0"/>
                <a:cs typeface="Times New Roman" panose="02020603050405020304" pitchFamily="18" charset="0"/>
              </a:rPr>
              <a:t>light</a:t>
            </a:r>
            <a:r>
              <a:rPr lang="en-US" dirty="0">
                <a:latin typeface="Times New Roman" panose="02020603050405020304" pitchFamily="18" charset="0"/>
                <a:cs typeface="Times New Roman" panose="02020603050405020304" pitchFamily="18" charset="0"/>
              </a:rPr>
              <a:t> of wavelength  </a:t>
            </a:r>
            <a:r>
              <a:rPr lang="en-US" b="1" dirty="0">
                <a:latin typeface="Times New Roman" panose="02020603050405020304" pitchFamily="18" charset="0"/>
                <a:cs typeface="Times New Roman" panose="02020603050405020304" pitchFamily="18" charset="0"/>
              </a:rPr>
              <a:t>induces</a:t>
            </a:r>
            <a:r>
              <a:rPr lang="en-US" dirty="0">
                <a:latin typeface="Times New Roman" panose="02020603050405020304" pitchFamily="18" charset="0"/>
                <a:cs typeface="Times New Roman" panose="02020603050405020304" pitchFamily="18" charset="0"/>
              </a:rPr>
              <a:t> an </a:t>
            </a:r>
            <a:r>
              <a:rPr lang="en-US" b="1" dirty="0">
                <a:latin typeface="Times New Roman" panose="02020603050405020304" pitchFamily="18" charset="0"/>
                <a:cs typeface="Times New Roman" panose="02020603050405020304" pitchFamily="18" charset="0"/>
              </a:rPr>
              <a:t>electron redistribution</a:t>
            </a:r>
            <a:r>
              <a:rPr lang="en-US" dirty="0">
                <a:latin typeface="Times New Roman" panose="02020603050405020304" pitchFamily="18" charset="0"/>
                <a:cs typeface="Times New Roman" panose="02020603050405020304" pitchFamily="18" charset="0"/>
              </a:rPr>
              <a:t> to bring the molecule from its ground </a:t>
            </a:r>
            <a:r>
              <a:rPr lang="en-US" b="1" dirty="0">
                <a:solidFill>
                  <a:srgbClr val="7030A0"/>
                </a:solidFill>
                <a:latin typeface="Times New Roman" panose="02020603050405020304" pitchFamily="18" charset="0"/>
                <a:cs typeface="Times New Roman" panose="02020603050405020304" pitchFamily="18" charset="0"/>
                <a:sym typeface="Symbol" panose="05050102010706020507" pitchFamily="18" charset="2"/>
              </a:rPr>
              <a:t></a:t>
            </a:r>
            <a:r>
              <a:rPr lang="en-US" b="1" dirty="0">
                <a:solidFill>
                  <a:srgbClr val="7030A0"/>
                </a:solidFill>
                <a:latin typeface="Times New Roman" panose="02020603050405020304" pitchFamily="18" charset="0"/>
                <a:cs typeface="Times New Roman" panose="02020603050405020304" pitchFamily="18" charset="0"/>
              </a:rPr>
              <a:t> state </a:t>
            </a:r>
            <a:r>
              <a:rPr lang="en-US" dirty="0">
                <a:latin typeface="Times New Roman" panose="02020603050405020304" pitchFamily="18" charset="0"/>
                <a:cs typeface="Times New Roman" panose="02020603050405020304" pitchFamily="18" charset="0"/>
              </a:rPr>
              <a:t>to an excited </a:t>
            </a:r>
            <a:r>
              <a:rPr lang="en-US" b="1" dirty="0">
                <a:solidFill>
                  <a:srgbClr val="7030A0"/>
                </a:solidFill>
                <a:latin typeface="Times New Roman" panose="02020603050405020304" pitchFamily="18" charset="0"/>
                <a:cs typeface="Times New Roman" panose="02020603050405020304" pitchFamily="18" charset="0"/>
                <a:sym typeface="Symbol" panose="05050102010706020507" pitchFamily="18" charset="2"/>
              </a:rPr>
              <a:t></a:t>
            </a:r>
            <a:r>
              <a:rPr lang="en-US" b="1" dirty="0">
                <a:solidFill>
                  <a:srgbClr val="7030A0"/>
                </a:solidFill>
                <a:latin typeface="Times New Roman" panose="02020603050405020304" pitchFamily="18" charset="0"/>
                <a:cs typeface="Times New Roman" panose="02020603050405020304" pitchFamily="18" charset="0"/>
              </a:rPr>
              <a:t>* state</a:t>
            </a:r>
            <a:r>
              <a:rPr lang="en-US" dirty="0">
                <a:latin typeface="Times New Roman" panose="02020603050405020304" pitchFamily="18" charset="0"/>
                <a:cs typeface="Times New Roman" panose="02020603050405020304" pitchFamily="18" charset="0"/>
              </a:rPr>
              <a:t>.</a:t>
            </a:r>
          </a:p>
        </p:txBody>
      </p:sp>
      <p:sp>
        <p:nvSpPr>
          <p:cNvPr id="8" name="Rectangle 7"/>
          <p:cNvSpPr/>
          <p:nvPr/>
        </p:nvSpPr>
        <p:spPr>
          <a:xfrm>
            <a:off x="5962100" y="5503347"/>
            <a:ext cx="6096000" cy="584775"/>
          </a:xfrm>
          <a:prstGeom prst="rect">
            <a:avLst/>
          </a:prstGeom>
        </p:spPr>
        <p:txBody>
          <a:bodyPr>
            <a:spAutoFit/>
          </a:bodyPr>
          <a:lstStyle/>
          <a:p>
            <a:pPr algn="ctr"/>
            <a:r>
              <a:rPr lang="en-US" sz="1600" b="1" dirty="0">
                <a:latin typeface="Times New Roman" panose="02020603050405020304" pitchFamily="18" charset="0"/>
                <a:cs typeface="Times New Roman" panose="02020603050405020304" pitchFamily="18" charset="0"/>
              </a:rPr>
              <a:t>A typical absorption spectrum of a molecule with an absorption </a:t>
            </a:r>
            <a:r>
              <a:rPr lang="en-US" sz="1600" b="1" dirty="0">
                <a:solidFill>
                  <a:srgbClr val="7030A0"/>
                </a:solidFill>
                <a:latin typeface="Times New Roman" panose="02020603050405020304" pitchFamily="18" charset="0"/>
                <a:cs typeface="Times New Roman" panose="02020603050405020304" pitchFamily="18" charset="0"/>
              </a:rPr>
              <a:t>maximum</a:t>
            </a:r>
            <a:r>
              <a:rPr lang="en-US" sz="1600" b="1" dirty="0">
                <a:latin typeface="Times New Roman" panose="02020603050405020304" pitchFamily="18" charset="0"/>
                <a:cs typeface="Times New Roman" panose="02020603050405020304" pitchFamily="18" charset="0"/>
              </a:rPr>
              <a:t> at </a:t>
            </a:r>
            <a:r>
              <a:rPr lang="en-US" sz="1600" b="1" dirty="0">
                <a:solidFill>
                  <a:srgbClr val="7030A0"/>
                </a:solidFill>
                <a:latin typeface="Times New Roman" panose="02020603050405020304" pitchFamily="18" charset="0"/>
                <a:cs typeface="Times New Roman" panose="02020603050405020304" pitchFamily="18" charset="0"/>
              </a:rPr>
              <a:t>375 nm</a:t>
            </a:r>
            <a:r>
              <a:rPr lang="en-US" sz="1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66292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82302" y="1505977"/>
            <a:ext cx="8925368" cy="3078380"/>
          </a:xfrm>
          <a:prstGeom prst="rect">
            <a:avLst/>
          </a:prstGeom>
        </p:spPr>
      </p:pic>
      <p:sp>
        <p:nvSpPr>
          <p:cNvPr id="3" name="Rectangle 2"/>
          <p:cNvSpPr/>
          <p:nvPr/>
        </p:nvSpPr>
        <p:spPr>
          <a:xfrm>
            <a:off x="1432711" y="4912090"/>
            <a:ext cx="9024551"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Energy level diagrams for (A) a </a:t>
            </a:r>
            <a:r>
              <a:rPr lang="en-US" b="1" dirty="0">
                <a:solidFill>
                  <a:srgbClr val="7030A0"/>
                </a:solidFill>
                <a:latin typeface="Times New Roman" panose="02020603050405020304" pitchFamily="18" charset="0"/>
                <a:cs typeface="Times New Roman" panose="02020603050405020304" pitchFamily="18" charset="0"/>
              </a:rPr>
              <a:t>light-induced transition</a:t>
            </a:r>
            <a:r>
              <a:rPr lang="en-US" dirty="0">
                <a:latin typeface="Times New Roman" panose="02020603050405020304" pitchFamily="18" charset="0"/>
                <a:cs typeface="Times New Roman" panose="02020603050405020304" pitchFamily="18" charset="0"/>
              </a:rPr>
              <a:t> from a </a:t>
            </a:r>
            <a:r>
              <a:rPr lang="en-US" b="1" dirty="0">
                <a:solidFill>
                  <a:srgbClr val="7030A0"/>
                </a:solidFill>
                <a:latin typeface="Times New Roman" panose="02020603050405020304" pitchFamily="18" charset="0"/>
                <a:cs typeface="Times New Roman" panose="02020603050405020304" pitchFamily="18" charset="0"/>
                <a:sym typeface="Symbol" panose="05050102010706020507" pitchFamily="18" charset="2"/>
              </a:rPr>
              <a:t></a:t>
            </a:r>
            <a:r>
              <a:rPr lang="en-US" b="1" dirty="0">
                <a:solidFill>
                  <a:srgbClr val="7030A0"/>
                </a:solidFill>
                <a:latin typeface="Times New Roman" panose="02020603050405020304" pitchFamily="18" charset="0"/>
                <a:cs typeface="Times New Roman" panose="02020603050405020304" pitchFamily="18" charset="0"/>
              </a:rPr>
              <a:t> electronic ground state </a:t>
            </a:r>
            <a:r>
              <a:rPr lang="en-US" dirty="0">
                <a:latin typeface="Times New Roman" panose="02020603050405020304" pitchFamily="18" charset="0"/>
                <a:cs typeface="Times New Roman" panose="02020603050405020304" pitchFamily="18" charset="0"/>
              </a:rPr>
              <a:t>to an </a:t>
            </a:r>
            <a:r>
              <a:rPr lang="en-US" b="1" dirty="0">
                <a:solidFill>
                  <a:srgbClr val="7030A0"/>
                </a:solidFill>
                <a:latin typeface="Times New Roman" panose="02020603050405020304" pitchFamily="18" charset="0"/>
                <a:cs typeface="Times New Roman" panose="02020603050405020304" pitchFamily="18" charset="0"/>
              </a:rPr>
              <a:t>excited </a:t>
            </a:r>
            <a:r>
              <a:rPr lang="en-US" b="1" dirty="0">
                <a:solidFill>
                  <a:srgbClr val="7030A0"/>
                </a:solidFill>
                <a:latin typeface="Times New Roman" panose="02020603050405020304" pitchFamily="18" charset="0"/>
                <a:cs typeface="Times New Roman" panose="02020603050405020304" pitchFamily="18" charset="0"/>
                <a:sym typeface="Symbol" panose="05050102010706020507" pitchFamily="18" charset="2"/>
              </a:rPr>
              <a:t></a:t>
            </a:r>
            <a:r>
              <a:rPr lang="en-US" b="1" dirty="0">
                <a:solidFill>
                  <a:srgbClr val="7030A0"/>
                </a:solidFill>
                <a:latin typeface="Times New Roman" panose="02020603050405020304" pitchFamily="18" charset="0"/>
                <a:cs typeface="Times New Roman" panose="02020603050405020304" pitchFamily="18" charset="0"/>
              </a:rPr>
              <a:t>* state </a:t>
            </a:r>
            <a:r>
              <a:rPr lang="en-US" dirty="0">
                <a:latin typeface="Times New Roman" panose="02020603050405020304" pitchFamily="18" charset="0"/>
                <a:cs typeface="Times New Roman" panose="02020603050405020304" pitchFamily="18" charset="0"/>
              </a:rPr>
              <a:t>of a molecule, and (B) the </a:t>
            </a:r>
            <a:r>
              <a:rPr lang="en-US" b="1" dirty="0">
                <a:solidFill>
                  <a:srgbClr val="92D050"/>
                </a:solidFill>
                <a:latin typeface="Times New Roman" panose="02020603050405020304" pitchFamily="18" charset="0"/>
                <a:cs typeface="Times New Roman" panose="02020603050405020304" pitchFamily="18" charset="0"/>
              </a:rPr>
              <a:t>relaxation</a:t>
            </a:r>
            <a:r>
              <a:rPr lang="en-US" dirty="0">
                <a:latin typeface="Times New Roman" panose="02020603050405020304" pitchFamily="18" charset="0"/>
                <a:cs typeface="Times New Roman" panose="02020603050405020304" pitchFamily="18" charset="0"/>
              </a:rPr>
              <a:t> of the </a:t>
            </a:r>
            <a:r>
              <a:rPr lang="en-US" b="1" dirty="0">
                <a:solidFill>
                  <a:srgbClr val="92D050"/>
                </a:solidFill>
                <a:latin typeface="Times New Roman" panose="02020603050405020304" pitchFamily="18" charset="0"/>
                <a:cs typeface="Times New Roman" panose="02020603050405020304" pitchFamily="18" charset="0"/>
              </a:rPr>
              <a:t>excited state molecule </a:t>
            </a:r>
            <a:r>
              <a:rPr lang="en-US" dirty="0">
                <a:latin typeface="Times New Roman" panose="02020603050405020304" pitchFamily="18" charset="0"/>
                <a:cs typeface="Times New Roman" panose="02020603050405020304" pitchFamily="18" charset="0"/>
              </a:rPr>
              <a:t>back to the </a:t>
            </a:r>
            <a:r>
              <a:rPr lang="en-US" b="1" dirty="0">
                <a:solidFill>
                  <a:srgbClr val="92D050"/>
                </a:solidFill>
                <a:latin typeface="Times New Roman" panose="02020603050405020304" pitchFamily="18" charset="0"/>
                <a:cs typeface="Times New Roman" panose="02020603050405020304" pitchFamily="18" charset="0"/>
              </a:rPr>
              <a:t>ground state </a:t>
            </a:r>
            <a:r>
              <a:rPr lang="en-US" dirty="0">
                <a:latin typeface="Times New Roman" panose="02020603050405020304" pitchFamily="18" charset="0"/>
                <a:cs typeface="Times New Roman" panose="02020603050405020304" pitchFamily="18" charset="0"/>
              </a:rPr>
              <a:t>by photon emission (</a:t>
            </a:r>
            <a:r>
              <a:rPr lang="en-US" b="1" dirty="0">
                <a:solidFill>
                  <a:srgbClr val="92D050"/>
                </a:solidFill>
                <a:latin typeface="Times New Roman" panose="02020603050405020304" pitchFamily="18" charset="0"/>
                <a:cs typeface="Times New Roman" panose="02020603050405020304" pitchFamily="18" charset="0"/>
              </a:rPr>
              <a:t>fluorescence</a:t>
            </a:r>
            <a:r>
              <a:rPr lang="en-US" dirty="0">
                <a:latin typeface="Times New Roman" panose="02020603050405020304" pitchFamily="18" charset="0"/>
                <a:cs typeface="Times New Roman" panose="02020603050405020304" pitchFamily="18" charset="0"/>
              </a:rPr>
              <a:t>).</a:t>
            </a:r>
          </a:p>
        </p:txBody>
      </p:sp>
      <p:sp>
        <p:nvSpPr>
          <p:cNvPr id="4" name="Rectangle 3"/>
          <p:cNvSpPr/>
          <p:nvPr/>
        </p:nvSpPr>
        <p:spPr>
          <a:xfrm>
            <a:off x="229817" y="371961"/>
            <a:ext cx="4532010" cy="369332"/>
          </a:xfrm>
          <a:prstGeom prst="rect">
            <a:avLst/>
          </a:prstGeom>
        </p:spPr>
        <p:txBody>
          <a:bodyPr wrap="none">
            <a:spAutoFit/>
          </a:bodyPr>
          <a:lstStyle/>
          <a:p>
            <a:r>
              <a:rPr lang="en-US" b="1" dirty="0">
                <a:latin typeface="Helvetica-Bold"/>
              </a:rPr>
              <a:t>Assays Based on Optical Spectroscopy</a:t>
            </a:r>
            <a:endParaRPr lang="en-US" dirty="0"/>
          </a:p>
        </p:txBody>
      </p:sp>
    </p:spTree>
    <p:extLst>
      <p:ext uri="{BB962C8B-B14F-4D97-AF65-F5344CB8AC3E}">
        <p14:creationId xmlns:p14="http://schemas.microsoft.com/office/powerpoint/2010/main" val="716636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7989" y="278713"/>
            <a:ext cx="3095719" cy="369332"/>
          </a:xfrm>
          <a:prstGeom prst="rect">
            <a:avLst/>
          </a:prstGeom>
        </p:spPr>
        <p:txBody>
          <a:bodyPr wrap="none">
            <a:spAutoFit/>
          </a:bodyPr>
          <a:lstStyle/>
          <a:p>
            <a:r>
              <a:rPr lang="en-US" b="1" dirty="0">
                <a:latin typeface="Helvetica-Bold"/>
              </a:rPr>
              <a:t>Absorption Measurements</a:t>
            </a:r>
            <a:endParaRPr lang="en-US" dirty="0"/>
          </a:p>
        </p:txBody>
      </p:sp>
      <p:sp>
        <p:nvSpPr>
          <p:cNvPr id="3" name="Rectangle 2"/>
          <p:cNvSpPr/>
          <p:nvPr/>
        </p:nvSpPr>
        <p:spPr>
          <a:xfrm>
            <a:off x="247988" y="648045"/>
            <a:ext cx="11651569" cy="64633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value</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absorption spectroscopy</a:t>
            </a:r>
            <a:r>
              <a:rPr lang="en-US" dirty="0">
                <a:latin typeface="Times New Roman" panose="02020603050405020304" pitchFamily="18" charset="0"/>
                <a:cs typeface="Times New Roman" panose="02020603050405020304" pitchFamily="18" charset="0"/>
              </a:rPr>
              <a:t> as an </a:t>
            </a:r>
            <a:r>
              <a:rPr lang="en-US" b="1" dirty="0">
                <a:latin typeface="Times New Roman" panose="02020603050405020304" pitchFamily="18" charset="0"/>
                <a:cs typeface="Times New Roman" panose="02020603050405020304" pitchFamily="18" charset="0"/>
              </a:rPr>
              <a:t>analytical tool</a:t>
            </a:r>
            <a:r>
              <a:rPr lang="en-US" dirty="0">
                <a:latin typeface="Times New Roman" panose="02020603050405020304" pitchFamily="18" charset="0"/>
                <a:cs typeface="Times New Roman" panose="02020603050405020304" pitchFamily="18" charset="0"/>
              </a:rPr>
              <a:t> is that the </a:t>
            </a:r>
            <a:r>
              <a:rPr lang="en-US" b="1" dirty="0">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of a </a:t>
            </a:r>
            <a:r>
              <a:rPr lang="en-US" b="1" dirty="0">
                <a:latin typeface="Times New Roman" panose="02020603050405020304" pitchFamily="18" charset="0"/>
                <a:cs typeface="Times New Roman" panose="02020603050405020304" pitchFamily="18" charset="0"/>
              </a:rPr>
              <a:t>molecule</a:t>
            </a:r>
            <a:r>
              <a:rPr lang="en-US" dirty="0">
                <a:latin typeface="Times New Roman" panose="02020603050405020304" pitchFamily="18" charset="0"/>
                <a:cs typeface="Times New Roman" panose="02020603050405020304" pitchFamily="18" charset="0"/>
              </a:rPr>
              <a:t> at a particular wavelength can be </a:t>
            </a:r>
            <a:r>
              <a:rPr lang="en-US" b="1" dirty="0">
                <a:latin typeface="Times New Roman" panose="02020603050405020304" pitchFamily="18" charset="0"/>
                <a:cs typeface="Times New Roman" panose="02020603050405020304" pitchFamily="18" charset="0"/>
              </a:rPr>
              <a:t>related to </a:t>
            </a: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that molecule in solution, as described by </a:t>
            </a:r>
            <a:r>
              <a:rPr lang="en-US" b="1" dirty="0">
                <a:latin typeface="Times New Roman" panose="02020603050405020304" pitchFamily="18" charset="0"/>
                <a:cs typeface="Times New Roman" panose="02020603050405020304" pitchFamily="18" charset="0"/>
              </a:rPr>
              <a:t>Beer’s law</a:t>
            </a:r>
            <a:r>
              <a:rPr lang="en-US" dirty="0">
                <a:latin typeface="Times New Roman" panose="02020603050405020304" pitchFamily="18" charset="0"/>
                <a:cs typeface="Times New Roman" panose="02020603050405020304" pitchFamily="18" charset="0"/>
              </a:rPr>
              <a:t>:</a:t>
            </a:r>
          </a:p>
        </p:txBody>
      </p:sp>
      <p:pic>
        <p:nvPicPr>
          <p:cNvPr id="4" name="Picture 3"/>
          <p:cNvPicPr>
            <a:picLocks noChangeAspect="1"/>
          </p:cNvPicPr>
          <p:nvPr/>
        </p:nvPicPr>
        <p:blipFill>
          <a:blip r:embed="rId2"/>
          <a:stretch>
            <a:fillRect/>
          </a:stretch>
        </p:blipFill>
        <p:spPr>
          <a:xfrm>
            <a:off x="5400328" y="1457409"/>
            <a:ext cx="1198606" cy="412597"/>
          </a:xfrm>
          <a:prstGeom prst="rect">
            <a:avLst/>
          </a:prstGeom>
        </p:spPr>
      </p:pic>
      <p:sp>
        <p:nvSpPr>
          <p:cNvPr id="5" name="Rectangle 4"/>
          <p:cNvSpPr/>
          <p:nvPr/>
        </p:nvSpPr>
        <p:spPr>
          <a:xfrm>
            <a:off x="403654" y="2138914"/>
            <a:ext cx="11261124" cy="1754326"/>
          </a:xfrm>
          <a:prstGeom prst="rect">
            <a:avLst/>
          </a:prstGeom>
        </p:spPr>
        <p:txBody>
          <a:bodyPr wrap="square">
            <a:spAutoFit/>
          </a:bodyPr>
          <a:lstStyle/>
          <a:p>
            <a:pPr marL="285750" indent="-285750">
              <a:lnSpc>
                <a:spcPct val="150000"/>
              </a:lnSpc>
              <a:buFont typeface="Arial" panose="020B0604020202020204" pitchFamily="34" charset="0"/>
              <a:buChar char="•"/>
            </a:pPr>
            <a:r>
              <a:rPr lang="en-US" b="1" i="1" dirty="0">
                <a:latin typeface="Times New Roman" panose="02020603050405020304" pitchFamily="18" charset="0"/>
                <a:cs typeface="Times New Roman" panose="02020603050405020304" pitchFamily="18" charset="0"/>
              </a:rPr>
              <a:t>A</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the </a:t>
            </a:r>
            <a:r>
              <a:rPr lang="en-US" b="1" dirty="0">
                <a:latin typeface="Times New Roman" panose="02020603050405020304" pitchFamily="18" charset="0"/>
                <a:cs typeface="Times New Roman" panose="02020603050405020304" pitchFamily="18" charset="0"/>
              </a:rPr>
              <a:t>absorbance</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sample</a:t>
            </a:r>
            <a:r>
              <a:rPr lang="en-US" dirty="0">
                <a:latin typeface="Times New Roman" panose="02020603050405020304" pitchFamily="18" charset="0"/>
                <a:cs typeface="Times New Roman" panose="02020603050405020304" pitchFamily="18" charset="0"/>
              </a:rPr>
              <a:t> at some </a:t>
            </a:r>
            <a:r>
              <a:rPr lang="en-US" b="1" dirty="0">
                <a:latin typeface="Times New Roman" panose="02020603050405020304" pitchFamily="18" charset="0"/>
                <a:cs typeface="Times New Roman" panose="02020603050405020304" pitchFamily="18" charset="0"/>
              </a:rPr>
              <a:t>wavelength</a:t>
            </a:r>
            <a:r>
              <a:rPr lang="en-US" dirty="0">
                <a:latin typeface="Times New Roman" panose="02020603050405020304" pitchFamily="18" charset="0"/>
                <a:cs typeface="Times New Roman" panose="02020603050405020304" pitchFamily="18" charset="0"/>
              </a:rPr>
              <a:t> </a:t>
            </a:r>
          </a:p>
          <a:p>
            <a:pPr marL="285750" indent="-285750">
              <a:lnSpc>
                <a:spcPct val="150000"/>
              </a:lnSpc>
              <a:buFont typeface="Arial" panose="020B0604020202020204" pitchFamily="34" charset="0"/>
              <a:buChar char="•"/>
            </a:pPr>
            <a:r>
              <a:rPr lang="en-US" b="1" i="1" dirty="0">
                <a:latin typeface="Times New Roman" panose="02020603050405020304" pitchFamily="18" charset="0"/>
                <a:cs typeface="Times New Roman" panose="02020603050405020304" pitchFamily="18" charset="0"/>
              </a:rPr>
              <a:t>c</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sample</a:t>
            </a:r>
            <a:r>
              <a:rPr lang="en-US" dirty="0">
                <a:latin typeface="Times New Roman" panose="02020603050405020304" pitchFamily="18" charset="0"/>
                <a:cs typeface="Times New Roman" panose="02020603050405020304" pitchFamily="18" charset="0"/>
              </a:rPr>
              <a:t> in </a:t>
            </a:r>
            <a:r>
              <a:rPr lang="en-US" b="1" dirty="0">
                <a:latin typeface="Times New Roman" panose="02020603050405020304" pitchFamily="18" charset="0"/>
                <a:cs typeface="Times New Roman" panose="02020603050405020304" pitchFamily="18" charset="0"/>
              </a:rPr>
              <a:t>molarity units</a:t>
            </a:r>
            <a:endParaRPr lang="en-US" dirty="0">
              <a:latin typeface="Times New Roman" panose="02020603050405020304" pitchFamily="18" charset="0"/>
              <a:cs typeface="Times New Roman" panose="02020603050405020304" pitchFamily="18" charset="0"/>
            </a:endParaRPr>
          </a:p>
          <a:p>
            <a:pPr marL="285750" indent="-285750">
              <a:lnSpc>
                <a:spcPct val="150000"/>
              </a:lnSpc>
              <a:buFont typeface="Arial" panose="020B0604020202020204" pitchFamily="34" charset="0"/>
              <a:buChar char="•"/>
            </a:pPr>
            <a:r>
              <a:rPr lang="en-US" b="1" i="1" dirty="0">
                <a:latin typeface="Times New Roman" panose="02020603050405020304" pitchFamily="18" charset="0"/>
                <a:cs typeface="Times New Roman" panose="02020603050405020304" pitchFamily="18" charset="0"/>
              </a:rPr>
              <a:t>l</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the </a:t>
            </a:r>
            <a:r>
              <a:rPr lang="en-US" b="1" dirty="0">
                <a:latin typeface="Times New Roman" panose="02020603050405020304" pitchFamily="18" charset="0"/>
                <a:cs typeface="Times New Roman" panose="02020603050405020304" pitchFamily="18" charset="0"/>
              </a:rPr>
              <a:t>path length</a:t>
            </a:r>
            <a:r>
              <a:rPr lang="en-US" dirty="0">
                <a:latin typeface="Times New Roman" panose="02020603050405020304" pitchFamily="18" charset="0"/>
                <a:cs typeface="Times New Roman" panose="02020603050405020304" pitchFamily="18" charset="0"/>
              </a:rPr>
              <a:t> of sample the light beam traverses (in </a:t>
            </a:r>
            <a:r>
              <a:rPr lang="en-US" b="1" dirty="0">
                <a:latin typeface="Times New Roman" panose="02020603050405020304" pitchFamily="18" charset="0"/>
                <a:cs typeface="Times New Roman" panose="02020603050405020304" pitchFamily="18" charset="0"/>
              </a:rPr>
              <a:t>centimeters</a:t>
            </a:r>
            <a:r>
              <a:rPr lang="en-US" dirty="0">
                <a:latin typeface="Times New Roman" panose="02020603050405020304" pitchFamily="18" charset="0"/>
                <a:cs typeface="Times New Roman" panose="02020603050405020304" pitchFamily="18" charset="0"/>
              </a:rPr>
              <a:t>)</a:t>
            </a:r>
          </a:p>
          <a:p>
            <a:pPr marL="285750" indent="-285750">
              <a:lnSpc>
                <a:spcPct val="150000"/>
              </a:lnSpc>
              <a:buFont typeface="Arial" panose="020B0604020202020204" pitchFamily="34" charset="0"/>
              <a:buChar char="•"/>
            </a:pPr>
            <a:r>
              <a:rPr lang="el-GR" b="1" dirty="0">
                <a:latin typeface="Times New Roman" panose="02020603050405020304" pitchFamily="18" charset="0"/>
                <a:cs typeface="Times New Roman" panose="02020603050405020304" pitchFamily="18" charset="0"/>
              </a:rPr>
              <a:t>ε</a:t>
            </a:r>
            <a:r>
              <a:rPr lang="en-US" dirty="0">
                <a:latin typeface="Times New Roman" panose="02020603050405020304" pitchFamily="18" charset="0"/>
                <a:cs typeface="Times New Roman" panose="02020603050405020304" pitchFamily="18" charset="0"/>
              </a:rPr>
              <a:t> is an </a:t>
            </a:r>
            <a:r>
              <a:rPr lang="en-US" b="1" dirty="0">
                <a:latin typeface="Times New Roman" panose="02020603050405020304" pitchFamily="18" charset="0"/>
                <a:cs typeface="Times New Roman" panose="02020603050405020304" pitchFamily="18" charset="0"/>
              </a:rPr>
              <a:t>intrinsic constant</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molecule</a:t>
            </a:r>
            <a:r>
              <a:rPr lang="en-US" dirty="0">
                <a:latin typeface="Times New Roman" panose="02020603050405020304" pitchFamily="18" charset="0"/>
                <a:cs typeface="Times New Roman" panose="02020603050405020304" pitchFamily="18" charset="0"/>
              </a:rPr>
              <a:t>, known as the </a:t>
            </a:r>
            <a:r>
              <a:rPr lang="en-US" b="1" dirty="0">
                <a:latin typeface="Times New Roman" panose="02020603050405020304" pitchFamily="18" charset="0"/>
                <a:cs typeface="Times New Roman" panose="02020603050405020304" pitchFamily="18" charset="0"/>
              </a:rPr>
              <a:t>extinction coefficient</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molar absorptivity</a:t>
            </a:r>
          </a:p>
        </p:txBody>
      </p:sp>
      <p:sp>
        <p:nvSpPr>
          <p:cNvPr id="6" name="Rectangle 5"/>
          <p:cNvSpPr/>
          <p:nvPr/>
        </p:nvSpPr>
        <p:spPr>
          <a:xfrm>
            <a:off x="403654" y="4162148"/>
            <a:ext cx="5737654"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Since </a:t>
            </a:r>
            <a:r>
              <a:rPr lang="en-US" b="1" dirty="0">
                <a:latin typeface="Times New Roman" panose="02020603050405020304" pitchFamily="18" charset="0"/>
                <a:cs typeface="Times New Roman" panose="02020603050405020304" pitchFamily="18" charset="0"/>
              </a:rPr>
              <a:t>absorbance</a:t>
            </a:r>
            <a:r>
              <a:rPr lang="en-US" dirty="0">
                <a:latin typeface="Times New Roman" panose="02020603050405020304" pitchFamily="18" charset="0"/>
                <a:cs typeface="Times New Roman" panose="02020603050405020304" pitchFamily="18" charset="0"/>
              </a:rPr>
              <a:t> is a </a:t>
            </a:r>
            <a:r>
              <a:rPr lang="en-US" b="1" dirty="0" err="1">
                <a:latin typeface="Times New Roman" panose="02020603050405020304" pitchFamily="18" charset="0"/>
                <a:cs typeface="Times New Roman" panose="02020603050405020304" pitchFamily="18" charset="0"/>
              </a:rPr>
              <a:t>unitless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quantity</a:t>
            </a:r>
            <a:r>
              <a:rPr lang="en-US" dirty="0">
                <a:latin typeface="Times New Roman" panose="02020603050405020304" pitchFamily="18" charset="0"/>
                <a:cs typeface="Times New Roman" panose="02020603050405020304" pitchFamily="18" charset="0"/>
              </a:rPr>
              <a:t>, </a:t>
            </a:r>
            <a:r>
              <a:rPr lang="el-GR" b="1" dirty="0">
                <a:latin typeface="Times New Roman" panose="02020603050405020304" pitchFamily="18" charset="0"/>
                <a:cs typeface="Times New Roman" panose="02020603050405020304" pitchFamily="18" charset="0"/>
              </a:rPr>
              <a:t>ε</a:t>
            </a:r>
            <a:r>
              <a:rPr lang="en-US" dirty="0">
                <a:latin typeface="Times New Roman" panose="02020603050405020304" pitchFamily="18" charset="0"/>
                <a:cs typeface="Times New Roman" panose="02020603050405020304" pitchFamily="18" charset="0"/>
              </a:rPr>
              <a:t> must have </a:t>
            </a:r>
            <a:r>
              <a:rPr lang="en-US" b="1" dirty="0">
                <a:latin typeface="Times New Roman" panose="02020603050405020304" pitchFamily="18" charset="0"/>
                <a:cs typeface="Times New Roman" panose="02020603050405020304" pitchFamily="18" charset="0"/>
              </a:rPr>
              <a:t>units</a:t>
            </a:r>
            <a:r>
              <a:rPr lang="en-US" dirty="0">
                <a:latin typeface="Times New Roman" panose="02020603050405020304" pitchFamily="18" charset="0"/>
                <a:cs typeface="Times New Roman" panose="02020603050405020304" pitchFamily="18" charset="0"/>
              </a:rPr>
              <a:t> of reciprocal molarity times reciprocal path length (typically expressed as </a:t>
            </a:r>
            <a:r>
              <a:rPr lang="en-US" b="1" dirty="0">
                <a:latin typeface="Times New Roman" panose="02020603050405020304" pitchFamily="18" charset="0"/>
                <a:cs typeface="Times New Roman" panose="02020603050405020304" pitchFamily="18" charset="0"/>
              </a:rPr>
              <a:t>M</a:t>
            </a:r>
            <a:r>
              <a:rPr lang="en-US" b="1" baseline="30000" dirty="0">
                <a:latin typeface="Times New Roman" panose="02020603050405020304" pitchFamily="18" charset="0"/>
                <a:cs typeface="Times New Roman" panose="02020603050405020304" pitchFamily="18" charset="0"/>
              </a:rPr>
              <a:t>-1</a:t>
            </a:r>
            <a:r>
              <a:rPr lang="en-US" b="1" dirty="0">
                <a:latin typeface="Times New Roman" panose="02020603050405020304" pitchFamily="18" charset="0"/>
                <a:cs typeface="Times New Roman" panose="02020603050405020304" pitchFamily="18" charset="0"/>
              </a:rPr>
              <a:t>·cm</a:t>
            </a:r>
            <a:r>
              <a:rPr lang="en-US" b="1" baseline="30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mM</a:t>
            </a:r>
            <a:r>
              <a:rPr lang="en-US" b="1" baseline="30000" dirty="0">
                <a:latin typeface="Times New Roman" panose="02020603050405020304" pitchFamily="18" charset="0"/>
                <a:cs typeface="Times New Roman" panose="02020603050405020304" pitchFamily="18" charset="0"/>
              </a:rPr>
              <a:t>-1</a:t>
            </a:r>
            <a:r>
              <a:rPr lang="en-US" b="1" dirty="0">
                <a:latin typeface="Times New Roman" panose="02020603050405020304" pitchFamily="18" charset="0"/>
                <a:cs typeface="Times New Roman" panose="02020603050405020304" pitchFamily="18" charset="0"/>
              </a:rPr>
              <a:t>·cm</a:t>
            </a:r>
            <a:r>
              <a:rPr lang="en-US" b="1" baseline="30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a:t>
            </a:r>
          </a:p>
        </p:txBody>
      </p:sp>
      <p:sp>
        <p:nvSpPr>
          <p:cNvPr id="7" name="Rectangle 6"/>
          <p:cNvSpPr/>
          <p:nvPr/>
        </p:nvSpPr>
        <p:spPr>
          <a:xfrm>
            <a:off x="403654" y="5354386"/>
            <a:ext cx="10581503"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Using Beer’s law, we can </a:t>
            </a:r>
            <a:r>
              <a:rPr lang="en-US" b="1" dirty="0">
                <a:latin typeface="Times New Roman" panose="02020603050405020304" pitchFamily="18" charset="0"/>
                <a:cs typeface="Times New Roman" panose="02020603050405020304" pitchFamily="18" charset="0"/>
              </a:rPr>
              <a:t>convert</a:t>
            </a:r>
            <a:r>
              <a:rPr lang="en-US" dirty="0">
                <a:latin typeface="Times New Roman" panose="02020603050405020304" pitchFamily="18" charset="0"/>
                <a:cs typeface="Times New Roman" panose="02020603050405020304" pitchFamily="18" charset="0"/>
              </a:rPr>
              <a:t> our </a:t>
            </a:r>
            <a:r>
              <a:rPr lang="en-US" b="1" dirty="0">
                <a:latin typeface="Times New Roman" panose="02020603050405020304" pitchFamily="18" charset="0"/>
                <a:cs typeface="Times New Roman" panose="02020603050405020304" pitchFamily="18" charset="0"/>
              </a:rPr>
              <a:t>measured </a:t>
            </a:r>
            <a:r>
              <a:rPr lang="el-GR" b="1" dirty="0">
                <a:latin typeface="Times New Roman" panose="02020603050405020304" pitchFamily="18" charset="0"/>
                <a:cs typeface="Times New Roman" panose="02020603050405020304" pitchFamily="18" charset="0"/>
              </a:rPr>
              <a:t>Δ</a:t>
            </a:r>
            <a:r>
              <a:rPr lang="en-US" b="1" i="1" dirty="0">
                <a:latin typeface="Times New Roman" panose="02020603050405020304" pitchFamily="18" charset="0"/>
                <a:cs typeface="Times New Roman" panose="02020603050405020304" pitchFamily="18" charset="0"/>
              </a:rPr>
              <a:t>A </a:t>
            </a:r>
            <a:r>
              <a:rPr lang="en-US" b="1" dirty="0">
                <a:latin typeface="Times New Roman" panose="02020603050405020304" pitchFamily="18" charset="0"/>
                <a:cs typeface="Times New Roman" panose="02020603050405020304" pitchFamily="18" charset="0"/>
              </a:rPr>
              <a:t>values</a:t>
            </a:r>
            <a:r>
              <a:rPr lang="en-US" dirty="0">
                <a:latin typeface="Times New Roman" panose="02020603050405020304" pitchFamily="18" charset="0"/>
                <a:cs typeface="Times New Roman" panose="02020603050405020304" pitchFamily="18" charset="0"/>
              </a:rPr>
              <a:t> at </a:t>
            </a:r>
            <a:r>
              <a:rPr lang="en-US" b="1" dirty="0">
                <a:latin typeface="Times New Roman" panose="02020603050405020304" pitchFamily="18" charset="0"/>
                <a:cs typeface="Times New Roman" panose="02020603050405020304" pitchFamily="18" charset="0"/>
              </a:rPr>
              <a:t>different time points</a:t>
            </a:r>
            <a:r>
              <a:rPr lang="en-US" dirty="0">
                <a:latin typeface="Times New Roman" panose="02020603050405020304" pitchFamily="18" charset="0"/>
                <a:cs typeface="Times New Roman" panose="02020603050405020304" pitchFamily="18" charset="0"/>
              </a:rPr>
              <a:t> to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molecule</a:t>
            </a:r>
            <a:r>
              <a:rPr lang="en-US" dirty="0">
                <a:latin typeface="Times New Roman" panose="02020603050405020304" pitchFamily="18" charset="0"/>
                <a:cs typeface="Times New Roman" panose="02020603050405020304" pitchFamily="18" charset="0"/>
              </a:rPr>
              <a:t> being followed, and thus </a:t>
            </a:r>
            <a:r>
              <a:rPr lang="en-US" b="1" dirty="0">
                <a:latin typeface="Times New Roman" panose="02020603050405020304" pitchFamily="18" charset="0"/>
                <a:cs typeface="Times New Roman" panose="02020603050405020304" pitchFamily="18" charset="0"/>
              </a:rPr>
              <a:t>report</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reaction velocity</a:t>
            </a:r>
            <a:r>
              <a:rPr lang="en-US" dirty="0">
                <a:latin typeface="Times New Roman" panose="02020603050405020304" pitchFamily="18" charset="0"/>
                <a:cs typeface="Times New Roman" panose="02020603050405020304" pitchFamily="18" charset="0"/>
              </a:rPr>
              <a:t> in terms of </a:t>
            </a:r>
            <a:r>
              <a:rPr lang="en-US" b="1" dirty="0">
                <a:latin typeface="Times New Roman" panose="02020603050405020304" pitchFamily="18" charset="0"/>
                <a:cs typeface="Times New Roman" panose="02020603050405020304" pitchFamily="18" charset="0"/>
              </a:rPr>
              <a:t>change</a:t>
            </a:r>
            <a:r>
              <a:rPr lang="en-US" dirty="0">
                <a:latin typeface="Times New Roman" panose="02020603050405020304" pitchFamily="18" charset="0"/>
                <a:cs typeface="Times New Roman" panose="02020603050405020304" pitchFamily="18" charset="0"/>
              </a:rPr>
              <a:t> in </a:t>
            </a:r>
            <a:r>
              <a:rPr lang="en-US" b="1" dirty="0">
                <a:latin typeface="Times New Roman" panose="02020603050405020304" pitchFamily="18" charset="0"/>
                <a:cs typeface="Times New Roman" panose="02020603050405020304" pitchFamily="18" charset="0"/>
              </a:rPr>
              <a:t>molecular concentration</a:t>
            </a:r>
            <a:r>
              <a:rPr lang="en-US" dirty="0">
                <a:latin typeface="Times New Roman" panose="02020603050405020304" pitchFamily="18" charset="0"/>
                <a:cs typeface="Times New Roman" panose="02020603050405020304" pitchFamily="18" charset="0"/>
              </a:rPr>
              <a:t> as a </a:t>
            </a:r>
            <a:r>
              <a:rPr lang="en-US" b="1" dirty="0">
                <a:latin typeface="Times New Roman" panose="02020603050405020304" pitchFamily="18" charset="0"/>
                <a:cs typeface="Times New Roman" panose="02020603050405020304" pitchFamily="18" charset="0"/>
              </a:rPr>
              <a:t>function</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time</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4815321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87328" y="501038"/>
            <a:ext cx="5180175" cy="3681135"/>
          </a:xfrm>
          <a:prstGeom prst="rect">
            <a:avLst/>
          </a:prstGeom>
        </p:spPr>
      </p:pic>
      <p:sp>
        <p:nvSpPr>
          <p:cNvPr id="3" name="TextBox 2"/>
          <p:cNvSpPr txBox="1"/>
          <p:nvPr/>
        </p:nvSpPr>
        <p:spPr>
          <a:xfrm>
            <a:off x="222422" y="407773"/>
            <a:ext cx="1217000" cy="400110"/>
          </a:xfrm>
          <a:prstGeom prst="rect">
            <a:avLst/>
          </a:prstGeom>
          <a:noFill/>
        </p:spPr>
        <p:txBody>
          <a:bodyPr wrap="none" rtlCol="0">
            <a:spAutoFit/>
          </a:bodyPr>
          <a:lstStyle/>
          <a:p>
            <a:r>
              <a:rPr lang="en-US" sz="2000" b="1" dirty="0">
                <a:solidFill>
                  <a:srgbClr val="C00000"/>
                </a:solidFill>
                <a:latin typeface="Times New Roman" panose="02020603050405020304" pitchFamily="18" charset="0"/>
                <a:cs typeface="Times New Roman" panose="02020603050405020304" pitchFamily="18" charset="0"/>
              </a:rPr>
              <a:t>Example </a:t>
            </a:r>
          </a:p>
        </p:txBody>
      </p:sp>
      <p:sp>
        <p:nvSpPr>
          <p:cNvPr id="4" name="Rectangle 3"/>
          <p:cNvSpPr/>
          <p:nvPr/>
        </p:nvSpPr>
        <p:spPr>
          <a:xfrm>
            <a:off x="222422" y="875976"/>
            <a:ext cx="2920992" cy="369332"/>
          </a:xfrm>
          <a:prstGeom prst="rect">
            <a:avLst/>
          </a:prstGeom>
        </p:spPr>
        <p:txBody>
          <a:bodyPr wrap="none">
            <a:spAutoFit/>
          </a:bodyPr>
          <a:lstStyle/>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If </a:t>
            </a:r>
            <a:r>
              <a:rPr lang="el-GR" dirty="0">
                <a:latin typeface="Times New Roman" panose="02020603050405020304" pitchFamily="18" charset="0"/>
                <a:cs typeface="Times New Roman" panose="02020603050405020304" pitchFamily="18" charset="0"/>
              </a:rPr>
              <a:t>ε</a:t>
            </a:r>
            <a:r>
              <a:rPr lang="en-US" baseline="-25000" dirty="0">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 2.5 mM</a:t>
            </a:r>
            <a:r>
              <a:rPr lang="en-US" baseline="30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·cm</a:t>
            </a:r>
            <a:r>
              <a:rPr lang="en-US" baseline="30000" dirty="0">
                <a:latin typeface="Times New Roman" panose="02020603050405020304" pitchFamily="18" charset="0"/>
                <a:cs typeface="Times New Roman" panose="02020603050405020304" pitchFamily="18" charset="0"/>
              </a:rPr>
              <a:t>-1</a:t>
            </a:r>
          </a:p>
        </p:txBody>
      </p:sp>
      <p:sp>
        <p:nvSpPr>
          <p:cNvPr id="5" name="Rectangle 4"/>
          <p:cNvSpPr/>
          <p:nvPr/>
        </p:nvSpPr>
        <p:spPr>
          <a:xfrm>
            <a:off x="222422" y="1806238"/>
            <a:ext cx="4783180"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absorption of our reaction mixture changes by 0.89 over the course of 10 minutes)</a:t>
            </a:r>
          </a:p>
        </p:txBody>
      </p:sp>
      <p:sp>
        <p:nvSpPr>
          <p:cNvPr id="6" name="Rectangle 5"/>
          <p:cNvSpPr/>
          <p:nvPr/>
        </p:nvSpPr>
        <p:spPr>
          <a:xfrm>
            <a:off x="222422" y="1429652"/>
            <a:ext cx="1996059" cy="369332"/>
          </a:xfrm>
          <a:prstGeom prst="rect">
            <a:avLst/>
          </a:prstGeom>
        </p:spPr>
        <p:txBody>
          <a:bodyPr wrap="none">
            <a:spAutoFit/>
          </a:bodyPr>
          <a:lstStyle/>
          <a:p>
            <a:pPr marL="285750" indent="-285750">
              <a:buFont typeface="Wingdings" panose="05000000000000000000" pitchFamily="2" charset="2"/>
              <a:buChar char="Ø"/>
            </a:pPr>
            <a:r>
              <a:rPr lang="el-GR" i="1" dirty="0">
                <a:latin typeface="Times New Roman" panose="02020603050405020304" pitchFamily="18" charset="0"/>
                <a:cs typeface="Times New Roman" panose="02020603050405020304" pitchFamily="18" charset="0"/>
              </a:rPr>
              <a:t>Δ</a:t>
            </a:r>
            <a:r>
              <a:rPr lang="en-US" i="1" dirty="0">
                <a:latin typeface="Times New Roman" panose="02020603050405020304" pitchFamily="18" charset="0"/>
                <a:cs typeface="Times New Roman" panose="02020603050405020304" pitchFamily="18" charset="0"/>
              </a:rPr>
              <a:t>A</a:t>
            </a:r>
            <a:r>
              <a:rPr lang="en-US" dirty="0">
                <a:latin typeface="Times New Roman" panose="02020603050405020304" pitchFamily="18" charset="0"/>
                <a:cs typeface="Times New Roman" panose="02020603050405020304" pitchFamily="18" charset="0"/>
              </a:rPr>
              <a:t> = 0.089/min.</a:t>
            </a:r>
          </a:p>
        </p:txBody>
      </p:sp>
      <p:sp>
        <p:nvSpPr>
          <p:cNvPr id="7" name="Rectangle 6"/>
          <p:cNvSpPr/>
          <p:nvPr/>
        </p:nvSpPr>
        <p:spPr>
          <a:xfrm>
            <a:off x="222422" y="3327896"/>
            <a:ext cx="4307589" cy="369332"/>
          </a:xfrm>
          <a:prstGeom prst="rect">
            <a:avLst/>
          </a:prstGeom>
        </p:spPr>
        <p:txBody>
          <a:bodyPr wrap="none">
            <a:spAutoFit/>
          </a:bodyPr>
          <a:lstStyle/>
          <a:p>
            <a:pPr marL="285750" indent="-285750">
              <a:buFont typeface="Wingdings" panose="05000000000000000000" pitchFamily="2" charset="2"/>
              <a:buChar char="v"/>
            </a:pPr>
            <a:r>
              <a:rPr lang="en-US" dirty="0">
                <a:latin typeface="Times New Roman" panose="02020603050405020304" pitchFamily="18" charset="0"/>
                <a:cs typeface="Times New Roman" panose="02020603050405020304" pitchFamily="18" charset="0"/>
              </a:rPr>
              <a:t>reaction velocity is thus given as follows:</a:t>
            </a:r>
          </a:p>
        </p:txBody>
      </p:sp>
      <p:pic>
        <p:nvPicPr>
          <p:cNvPr id="8" name="Picture 7"/>
          <p:cNvPicPr>
            <a:picLocks noChangeAspect="1"/>
          </p:cNvPicPr>
          <p:nvPr/>
        </p:nvPicPr>
        <p:blipFill>
          <a:blip r:embed="rId3"/>
          <a:stretch>
            <a:fillRect/>
          </a:stretch>
        </p:blipFill>
        <p:spPr>
          <a:xfrm>
            <a:off x="222422" y="3981481"/>
            <a:ext cx="7194564" cy="646824"/>
          </a:xfrm>
          <a:prstGeom prst="rect">
            <a:avLst/>
          </a:prstGeom>
        </p:spPr>
      </p:pic>
      <p:sp>
        <p:nvSpPr>
          <p:cNvPr id="9" name="Rectangle 8"/>
          <p:cNvSpPr/>
          <p:nvPr/>
        </p:nvSpPr>
        <p:spPr>
          <a:xfrm>
            <a:off x="222422" y="4990285"/>
            <a:ext cx="10885193"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Note that the units here, </a:t>
            </a:r>
            <a:r>
              <a:rPr lang="en-US" b="1" dirty="0">
                <a:latin typeface="Times New Roman" panose="02020603050405020304" pitchFamily="18" charset="0"/>
                <a:cs typeface="Times New Roman" panose="02020603050405020304" pitchFamily="18" charset="0"/>
              </a:rPr>
              <a:t>molarity per unit time </a:t>
            </a:r>
            <a:r>
              <a:rPr lang="en-US" dirty="0">
                <a:latin typeface="Times New Roman" panose="02020603050405020304" pitchFamily="18" charset="0"/>
                <a:cs typeface="Times New Roman" panose="02020603050405020304" pitchFamily="18" charset="0"/>
              </a:rPr>
              <a:t>(i.e., moles per liter per unit time) are commonly used in reporting enzyme velocities. Some workers instead report velocity in units of </a:t>
            </a:r>
            <a:r>
              <a:rPr lang="en-US" b="1" dirty="0">
                <a:latin typeface="Times New Roman" panose="02020603050405020304" pitchFamily="18" charset="0"/>
                <a:cs typeface="Times New Roman" panose="02020603050405020304" pitchFamily="18" charset="0"/>
              </a:rPr>
              <a:t>moles per unit time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two units are easily interconverted</a:t>
            </a:r>
            <a:r>
              <a:rPr lang="en-US" dirty="0">
                <a:latin typeface="Times New Roman" panose="02020603050405020304" pitchFamily="18" charset="0"/>
                <a:cs typeface="Times New Roman" panose="02020603050405020304" pitchFamily="18" charset="0"/>
              </a:rPr>
              <a:t> by making note of the total volume of the reaction mixture for which the velocity is being measured.</a:t>
            </a:r>
          </a:p>
        </p:txBody>
      </p:sp>
    </p:spTree>
    <p:extLst>
      <p:ext uri="{BB962C8B-B14F-4D97-AF65-F5344CB8AC3E}">
        <p14:creationId xmlns:p14="http://schemas.microsoft.com/office/powerpoint/2010/main" val="3539912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1131" y="1246213"/>
            <a:ext cx="8627560" cy="3066296"/>
          </a:xfrm>
          <a:prstGeom prst="rect">
            <a:avLst/>
          </a:prstGeom>
        </p:spPr>
      </p:pic>
      <p:sp>
        <p:nvSpPr>
          <p:cNvPr id="3" name="Rectangle 2"/>
          <p:cNvSpPr/>
          <p:nvPr/>
        </p:nvSpPr>
        <p:spPr>
          <a:xfrm>
            <a:off x="207479" y="229285"/>
            <a:ext cx="1766253" cy="369332"/>
          </a:xfrm>
          <a:prstGeom prst="rect">
            <a:avLst/>
          </a:prstGeom>
        </p:spPr>
        <p:txBody>
          <a:bodyPr wrap="none">
            <a:spAutoFit/>
          </a:bodyPr>
          <a:lstStyle/>
          <a:p>
            <a:r>
              <a:rPr lang="en-US" b="1" dirty="0">
                <a:latin typeface="Helvetica-Bold"/>
              </a:rPr>
              <a:t>Direct Assays</a:t>
            </a:r>
            <a:endParaRPr lang="en-US" dirty="0"/>
          </a:p>
        </p:txBody>
      </p:sp>
      <p:sp>
        <p:nvSpPr>
          <p:cNvPr id="4" name="Rectangle 3"/>
          <p:cNvSpPr/>
          <p:nvPr/>
        </p:nvSpPr>
        <p:spPr>
          <a:xfrm>
            <a:off x="207478" y="609715"/>
            <a:ext cx="9294867"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direct measurement</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or </a:t>
            </a:r>
            <a:r>
              <a:rPr lang="en-US" b="1" dirty="0">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as a </a:t>
            </a:r>
            <a:r>
              <a:rPr lang="en-US" b="1" dirty="0">
                <a:latin typeface="Times New Roman" panose="02020603050405020304" pitchFamily="18" charset="0"/>
                <a:cs typeface="Times New Roman" panose="02020603050405020304" pitchFamily="18" charset="0"/>
              </a:rPr>
              <a:t>function</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time</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541131" y="4405507"/>
            <a:ext cx="10950653" cy="1477328"/>
          </a:xfrm>
          <a:prstGeom prst="rect">
            <a:avLst/>
          </a:prstGeom>
        </p:spPr>
        <p:txBody>
          <a:bodyPr wrap="square">
            <a:spAutoFit/>
          </a:bodyPr>
          <a:lstStyle/>
          <a:p>
            <a:pPr marL="342900" indent="-342900" algn="just">
              <a:buAutoNum type="alphaUcParenBoth"/>
            </a:pPr>
            <a:r>
              <a:rPr lang="en-US" b="1" dirty="0">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of </a:t>
            </a:r>
            <a:r>
              <a:rPr lang="en-US" b="1" dirty="0" err="1">
                <a:solidFill>
                  <a:srgbClr val="C00000"/>
                </a:solidFill>
                <a:latin typeface="Times New Roman" panose="02020603050405020304" pitchFamily="18" charset="0"/>
                <a:cs typeface="Times New Roman" panose="02020603050405020304" pitchFamily="18" charset="0"/>
              </a:rPr>
              <a:t>ferrocytochrome</a:t>
            </a:r>
            <a:r>
              <a:rPr lang="en-US" b="1" dirty="0">
                <a:solidFill>
                  <a:srgbClr val="C00000"/>
                </a:solidFill>
                <a:latin typeface="Times New Roman" panose="02020603050405020304" pitchFamily="18" charset="0"/>
                <a:cs typeface="Times New Roman" panose="02020603050405020304" pitchFamily="18" charset="0"/>
              </a:rPr>
              <a:t> </a:t>
            </a:r>
            <a:r>
              <a:rPr lang="en-US" b="1" i="1" dirty="0">
                <a:solidFill>
                  <a:srgbClr val="C00000"/>
                </a:solidFill>
                <a:latin typeface="Times New Roman" panose="02020603050405020304" pitchFamily="18" charset="0"/>
                <a:cs typeface="Times New Roman" panose="02020603050405020304" pitchFamily="18" charset="0"/>
              </a:rPr>
              <a:t>c</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as a function of time </a:t>
            </a:r>
            <a:r>
              <a:rPr lang="en-US" b="1" dirty="0">
                <a:solidFill>
                  <a:srgbClr val="00B050"/>
                </a:solidFill>
                <a:latin typeface="Times New Roman" panose="02020603050405020304" pitchFamily="18" charset="0"/>
                <a:cs typeface="Times New Roman" panose="02020603050405020304" pitchFamily="18" charset="0"/>
              </a:rPr>
              <a:t>after addition</a:t>
            </a:r>
            <a:r>
              <a:rPr lang="en-US" dirty="0">
                <a:latin typeface="Times New Roman" panose="02020603050405020304" pitchFamily="18" charset="0"/>
                <a:cs typeface="Times New Roman" panose="02020603050405020304" pitchFamily="18" charset="0"/>
              </a:rPr>
              <a:t> of the enzyme </a:t>
            </a:r>
            <a:r>
              <a:rPr lang="en-US" b="1" dirty="0">
                <a:solidFill>
                  <a:srgbClr val="00B050"/>
                </a:solidFill>
                <a:latin typeface="Times New Roman" panose="02020603050405020304" pitchFamily="18" charset="0"/>
                <a:cs typeface="Times New Roman" panose="02020603050405020304" pitchFamily="18" charset="0"/>
              </a:rPr>
              <a:t>cytochrome </a:t>
            </a:r>
            <a:r>
              <a:rPr lang="en-US" b="1" i="1" dirty="0">
                <a:solidFill>
                  <a:srgbClr val="00B050"/>
                </a:solidFill>
                <a:latin typeface="Times New Roman" panose="02020603050405020304" pitchFamily="18" charset="0"/>
                <a:cs typeface="Times New Roman" panose="02020603050405020304" pitchFamily="18" charset="0"/>
              </a:rPr>
              <a:t>c </a:t>
            </a:r>
            <a:r>
              <a:rPr lang="en-US" b="1" dirty="0">
                <a:solidFill>
                  <a:srgbClr val="00B050"/>
                </a:solidFill>
                <a:latin typeface="Times New Roman" panose="02020603050405020304" pitchFamily="18" charset="0"/>
                <a:cs typeface="Times New Roman" panose="02020603050405020304" pitchFamily="18" charset="0"/>
              </a:rPr>
              <a:t>oxidase</a:t>
            </a:r>
            <a:r>
              <a:rPr lang="en-US" dirty="0">
                <a:latin typeface="Times New Roman" panose="02020603050405020304" pitchFamily="18" charset="0"/>
                <a:cs typeface="Times New Roman" panose="02020603050405020304" pitchFamily="18" charset="0"/>
              </a:rPr>
              <a:t>. As the </a:t>
            </a:r>
            <a:r>
              <a:rPr lang="en-US" b="1" dirty="0">
                <a:solidFill>
                  <a:srgbClr val="C00000"/>
                </a:solidFill>
                <a:latin typeface="Times New Roman" panose="02020603050405020304" pitchFamily="18" charset="0"/>
                <a:cs typeface="Times New Roman" panose="02020603050405020304" pitchFamily="18" charset="0"/>
              </a:rPr>
              <a:t>cytochrome </a:t>
            </a:r>
            <a:r>
              <a:rPr lang="en-US" b="1" i="1" dirty="0">
                <a:solidFill>
                  <a:srgbClr val="C00000"/>
                </a:solidFill>
                <a:latin typeface="Times New Roman" panose="02020603050405020304" pitchFamily="18" charset="0"/>
                <a:cs typeface="Times New Roman" panose="02020603050405020304" pitchFamily="18" charset="0"/>
              </a:rPr>
              <a:t>c </a:t>
            </a:r>
            <a:r>
              <a:rPr lang="en-US" b="1" dirty="0">
                <a:solidFill>
                  <a:srgbClr val="C00000"/>
                </a:solidFill>
                <a:latin typeface="Times New Roman" panose="02020603050405020304" pitchFamily="18" charset="0"/>
                <a:cs typeface="Times New Roman" panose="02020603050405020304" pitchFamily="18" charset="0"/>
              </a:rPr>
              <a:t>iron</a:t>
            </a:r>
            <a:r>
              <a:rPr lang="en-US" dirty="0">
                <a:latin typeface="Times New Roman" panose="02020603050405020304" pitchFamily="18" charset="0"/>
                <a:cs typeface="Times New Roman" panose="02020603050405020304" pitchFamily="18" charset="0"/>
              </a:rPr>
              <a:t> is oxidized by the enzyme, the absorption feature at </a:t>
            </a:r>
            <a:r>
              <a:rPr lang="en-US" b="1" dirty="0">
                <a:solidFill>
                  <a:srgbClr val="FF0000"/>
                </a:solidFill>
                <a:latin typeface="Times New Roman" panose="02020603050405020304" pitchFamily="18" charset="0"/>
                <a:cs typeface="Times New Roman" panose="02020603050405020304" pitchFamily="18" charset="0"/>
              </a:rPr>
              <a:t>550 nm decreases</a:t>
            </a:r>
            <a:r>
              <a:rPr lang="en-US" dirty="0">
                <a:latin typeface="Times New Roman" panose="02020603050405020304" pitchFamily="18" charset="0"/>
                <a:cs typeface="Times New Roman" panose="02020603050405020304" pitchFamily="18" charset="0"/>
              </a:rPr>
              <a:t>. </a:t>
            </a:r>
          </a:p>
          <a:p>
            <a:pPr marL="342900" indent="-342900" algn="just">
              <a:buAutoNum type="alphaUcParenBoth"/>
            </a:pPr>
            <a:r>
              <a:rPr lang="en-US" dirty="0">
                <a:latin typeface="Times New Roman" panose="02020603050405020304" pitchFamily="18" charset="0"/>
                <a:cs typeface="Times New Roman" panose="02020603050405020304" pitchFamily="18" charset="0"/>
              </a:rPr>
              <a:t> Plot of the </a:t>
            </a:r>
            <a:r>
              <a:rPr lang="en-US" b="1" dirty="0">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at </a:t>
            </a:r>
            <a:r>
              <a:rPr lang="en-US" b="1" dirty="0">
                <a:latin typeface="Times New Roman" panose="02020603050405020304" pitchFamily="18" charset="0"/>
                <a:cs typeface="Times New Roman" panose="02020603050405020304" pitchFamily="18" charset="0"/>
              </a:rPr>
              <a:t>550</a:t>
            </a:r>
            <a:r>
              <a:rPr lang="en-US" dirty="0">
                <a:latin typeface="Times New Roman" panose="02020603050405020304" pitchFamily="18" charset="0"/>
                <a:cs typeface="Times New Roman" panose="02020603050405020304" pitchFamily="18" charset="0"/>
              </a:rPr>
              <a:t> nm for the spectra in (A), as a </a:t>
            </a:r>
            <a:r>
              <a:rPr lang="en-US" b="1" dirty="0">
                <a:latin typeface="Times New Roman" panose="02020603050405020304" pitchFamily="18" charset="0"/>
                <a:cs typeface="Times New Roman" panose="02020603050405020304" pitchFamily="18" charset="0"/>
              </a:rPr>
              <a:t>function of time</a:t>
            </a:r>
            <a:r>
              <a:rPr lang="en-US" dirty="0">
                <a:latin typeface="Times New Roman" panose="02020603050405020304" pitchFamily="18" charset="0"/>
                <a:cs typeface="Times New Roman" panose="02020603050405020304" pitchFamily="18" charset="0"/>
              </a:rPr>
              <a:t>. Note that in this </a:t>
            </a:r>
            <a:r>
              <a:rPr lang="en-US" b="1" dirty="0">
                <a:latin typeface="Times New Roman" panose="02020603050405020304" pitchFamily="18" charset="0"/>
                <a:cs typeface="Times New Roman" panose="02020603050405020304" pitchFamily="18" charset="0"/>
              </a:rPr>
              <a:t>early stage </a:t>
            </a:r>
            <a:r>
              <a:rPr lang="en-US" dirty="0">
                <a:latin typeface="Times New Roman" panose="02020603050405020304" pitchFamily="18" charset="0"/>
                <a:cs typeface="Times New Roman" panose="02020603050405020304" pitchFamily="18" charset="0"/>
              </a:rPr>
              <a:t>of the </a:t>
            </a:r>
            <a:r>
              <a:rPr lang="en-US" b="1" dirty="0">
                <a:latin typeface="Times New Roman" panose="02020603050405020304" pitchFamily="18" charset="0"/>
                <a:cs typeface="Times New Roman" panose="02020603050405020304" pitchFamily="18" charset="0"/>
              </a:rPr>
              <a:t>reaction</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10%</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has been </a:t>
            </a:r>
            <a:r>
              <a:rPr lang="en-US" b="1" dirty="0">
                <a:latin typeface="Times New Roman" panose="02020603050405020304" pitchFamily="18" charset="0"/>
                <a:cs typeface="Times New Roman" panose="02020603050405020304" pitchFamily="18" charset="0"/>
              </a:rPr>
              <a:t>converted</a:t>
            </a:r>
            <a:r>
              <a:rPr lang="en-US" dirty="0">
                <a:latin typeface="Times New Roman" panose="02020603050405020304" pitchFamily="18" charset="0"/>
                <a:cs typeface="Times New Roman" panose="02020603050405020304" pitchFamily="18" charset="0"/>
              </a:rPr>
              <a:t>), the plot yields a </a:t>
            </a:r>
            <a:r>
              <a:rPr lang="en-US" b="1" dirty="0">
                <a:latin typeface="Times New Roman" panose="02020603050405020304" pitchFamily="18" charset="0"/>
                <a:cs typeface="Times New Roman" panose="02020603050405020304" pitchFamily="18" charset="0"/>
              </a:rPr>
              <a:t>linear relationship</a:t>
            </a:r>
            <a:r>
              <a:rPr lang="en-US" dirty="0">
                <a:latin typeface="Times New Roman" panose="02020603050405020304" pitchFamily="18" charset="0"/>
                <a:cs typeface="Times New Roman" panose="02020603050405020304" pitchFamily="18" charset="0"/>
              </a:rPr>
              <a:t> between </a:t>
            </a:r>
            <a:r>
              <a:rPr lang="en-US" b="1" dirty="0">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time</a:t>
            </a:r>
            <a:r>
              <a:rPr lang="en-US" dirty="0">
                <a:latin typeface="Times New Roman" panose="02020603050405020304" pitchFamily="18" charset="0"/>
                <a:cs typeface="Times New Roman" panose="02020603050405020304" pitchFamily="18" charset="0"/>
              </a:rPr>
              <a:t>. The </a:t>
            </a:r>
            <a:r>
              <a:rPr lang="en-US" b="1" dirty="0">
                <a:solidFill>
                  <a:srgbClr val="0070C0"/>
                </a:solidFill>
                <a:latin typeface="Times New Roman" panose="02020603050405020304" pitchFamily="18" charset="0"/>
                <a:cs typeface="Times New Roman" panose="02020603050405020304" pitchFamily="18" charset="0"/>
              </a:rPr>
              <a:t>reaction velocity can thus be determined from the slope of this linear function</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421176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4217" y="315782"/>
            <a:ext cx="4078809" cy="369332"/>
          </a:xfrm>
          <a:prstGeom prst="rect">
            <a:avLst/>
          </a:prstGeom>
        </p:spPr>
        <p:txBody>
          <a:bodyPr wrap="none">
            <a:spAutoFit/>
          </a:bodyPr>
          <a:lstStyle/>
          <a:p>
            <a:r>
              <a:rPr lang="en-US" b="1" dirty="0">
                <a:latin typeface="Helvetica-Bold"/>
              </a:rPr>
              <a:t>Choosing an Analytical Wavelength</a:t>
            </a:r>
            <a:endParaRPr lang="en-US" dirty="0"/>
          </a:p>
        </p:txBody>
      </p:sp>
      <p:sp>
        <p:nvSpPr>
          <p:cNvPr id="3" name="Rectangle 2"/>
          <p:cNvSpPr/>
          <p:nvPr/>
        </p:nvSpPr>
        <p:spPr>
          <a:xfrm>
            <a:off x="164217" y="685114"/>
            <a:ext cx="4667276" cy="1200329"/>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wavelength</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used</a:t>
            </a:r>
            <a:r>
              <a:rPr lang="en-US" dirty="0">
                <a:latin typeface="Times New Roman" panose="02020603050405020304" pitchFamily="18" charset="0"/>
                <a:cs typeface="Times New Roman" panose="02020603050405020304" pitchFamily="18" charset="0"/>
              </a:rPr>
              <a:t> for </a:t>
            </a:r>
            <a:r>
              <a:rPr lang="en-US" b="1" dirty="0">
                <a:solidFill>
                  <a:srgbClr val="C00000"/>
                </a:solidFill>
                <a:latin typeface="Times New Roman" panose="02020603050405020304" pitchFamily="18" charset="0"/>
                <a:cs typeface="Times New Roman" panose="02020603050405020304" pitchFamily="18" charset="0"/>
              </a:rPr>
              <a:t>following</a:t>
            </a:r>
            <a:r>
              <a:rPr lang="en-US" dirty="0">
                <a:latin typeface="Times New Roman" panose="02020603050405020304" pitchFamily="18" charset="0"/>
                <a:cs typeface="Times New Roman" panose="02020603050405020304" pitchFamily="18" charset="0"/>
              </a:rPr>
              <a:t> enzyme </a:t>
            </a:r>
            <a:r>
              <a:rPr lang="en-US" b="1" dirty="0">
                <a:solidFill>
                  <a:srgbClr val="C00000"/>
                </a:solidFill>
                <a:latin typeface="Times New Roman" panose="02020603050405020304" pitchFamily="18" charset="0"/>
                <a:cs typeface="Times New Roman" panose="02020603050405020304" pitchFamily="18" charset="0"/>
              </a:rPr>
              <a:t>kinetics</a:t>
            </a:r>
            <a:r>
              <a:rPr lang="en-US" dirty="0">
                <a:latin typeface="Times New Roman" panose="02020603050405020304" pitchFamily="18" charset="0"/>
                <a:cs typeface="Times New Roman" panose="02020603050405020304" pitchFamily="18" charset="0"/>
              </a:rPr>
              <a:t> should be </a:t>
            </a:r>
            <a:r>
              <a:rPr lang="en-US" b="1" dirty="0">
                <a:latin typeface="Times New Roman" panose="02020603050405020304" pitchFamily="18" charset="0"/>
                <a:cs typeface="Times New Roman" panose="02020603050405020304" pitchFamily="18" charset="0"/>
              </a:rPr>
              <a:t>one</a:t>
            </a:r>
            <a:r>
              <a:rPr lang="en-US" dirty="0">
                <a:latin typeface="Times New Roman" panose="02020603050405020304" pitchFamily="18" charset="0"/>
                <a:cs typeface="Times New Roman" panose="02020603050405020304" pitchFamily="18" charset="0"/>
              </a:rPr>
              <a:t> that gives the </a:t>
            </a:r>
            <a:r>
              <a:rPr lang="en-US" b="1" dirty="0">
                <a:latin typeface="Times New Roman" panose="02020603050405020304" pitchFamily="18" charset="0"/>
                <a:cs typeface="Times New Roman" panose="02020603050405020304" pitchFamily="18" charset="0"/>
              </a:rPr>
              <a:t>greatest difference</a:t>
            </a:r>
            <a:r>
              <a:rPr lang="en-US" dirty="0">
                <a:latin typeface="Times New Roman" panose="02020603050405020304" pitchFamily="18" charset="0"/>
                <a:cs typeface="Times New Roman" panose="02020603050405020304" pitchFamily="18" charset="0"/>
              </a:rPr>
              <a:t> in </a:t>
            </a:r>
            <a:r>
              <a:rPr lang="en-US" b="1" dirty="0">
                <a:solidFill>
                  <a:srgbClr val="7030A0"/>
                </a:solidFill>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between the </a:t>
            </a:r>
            <a:r>
              <a:rPr lang="en-US" b="1" dirty="0">
                <a:solidFill>
                  <a:srgbClr val="0070C0"/>
                </a:solidFill>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and </a:t>
            </a:r>
            <a:r>
              <a:rPr lang="en-US" b="1" dirty="0">
                <a:solidFill>
                  <a:srgbClr val="00B050"/>
                </a:solidFill>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molecules of the reaction.</a:t>
            </a:r>
          </a:p>
        </p:txBody>
      </p:sp>
      <p:grpSp>
        <p:nvGrpSpPr>
          <p:cNvPr id="6" name="Group 5"/>
          <p:cNvGrpSpPr/>
          <p:nvPr/>
        </p:nvGrpSpPr>
        <p:grpSpPr>
          <a:xfrm>
            <a:off x="6969211" y="216687"/>
            <a:ext cx="4944792" cy="6377510"/>
            <a:chOff x="6969211" y="142545"/>
            <a:chExt cx="4944792" cy="6377510"/>
          </a:xfrm>
        </p:grpSpPr>
        <p:pic>
          <p:nvPicPr>
            <p:cNvPr id="4" name="Picture 3"/>
            <p:cNvPicPr>
              <a:picLocks noChangeAspect="1"/>
            </p:cNvPicPr>
            <p:nvPr/>
          </p:nvPicPr>
          <p:blipFill>
            <a:blip r:embed="rId2"/>
            <a:stretch>
              <a:fillRect/>
            </a:stretch>
          </p:blipFill>
          <p:spPr>
            <a:xfrm>
              <a:off x="6969211" y="142545"/>
              <a:ext cx="4885338" cy="3336230"/>
            </a:xfrm>
            <a:prstGeom prst="rect">
              <a:avLst/>
            </a:prstGeom>
          </p:spPr>
        </p:pic>
        <p:pic>
          <p:nvPicPr>
            <p:cNvPr id="5" name="Picture 4"/>
            <p:cNvPicPr>
              <a:picLocks noChangeAspect="1"/>
            </p:cNvPicPr>
            <p:nvPr/>
          </p:nvPicPr>
          <p:blipFill>
            <a:blip r:embed="rId3"/>
            <a:stretch>
              <a:fillRect/>
            </a:stretch>
          </p:blipFill>
          <p:spPr>
            <a:xfrm>
              <a:off x="6969211" y="2964613"/>
              <a:ext cx="4944792" cy="3555442"/>
            </a:xfrm>
            <a:prstGeom prst="rect">
              <a:avLst/>
            </a:prstGeom>
          </p:spPr>
        </p:pic>
      </p:grpSp>
      <p:sp>
        <p:nvSpPr>
          <p:cNvPr id="7" name="Rectangle 6"/>
          <p:cNvSpPr/>
          <p:nvPr/>
        </p:nvSpPr>
        <p:spPr>
          <a:xfrm>
            <a:off x="164217" y="2041283"/>
            <a:ext cx="4078809"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In </a:t>
            </a:r>
            <a:r>
              <a:rPr lang="en-US" b="1" dirty="0">
                <a:latin typeface="Times New Roman" panose="02020603050405020304" pitchFamily="18" charset="0"/>
                <a:cs typeface="Times New Roman" panose="02020603050405020304" pitchFamily="18" charset="0"/>
              </a:rPr>
              <a:t>many cases</a:t>
            </a:r>
            <a:r>
              <a:rPr lang="en-US" dirty="0">
                <a:latin typeface="Times New Roman" panose="02020603050405020304" pitchFamily="18" charset="0"/>
                <a:cs typeface="Times New Roman" panose="02020603050405020304" pitchFamily="18" charset="0"/>
              </a:rPr>
              <a:t>, but not always, this will correspond to the </a:t>
            </a:r>
            <a:r>
              <a:rPr lang="en-US" b="1" dirty="0">
                <a:latin typeface="Times New Roman" panose="02020603050405020304" pitchFamily="18" charset="0"/>
                <a:cs typeface="Times New Roman" panose="02020603050405020304" pitchFamily="18" charset="0"/>
              </a:rPr>
              <a:t>wavelength maximum </a:t>
            </a:r>
            <a:r>
              <a:rPr lang="en-US" dirty="0">
                <a:latin typeface="Times New Roman" panose="02020603050405020304" pitchFamily="18" charset="0"/>
                <a:cs typeface="Times New Roman" panose="02020603050405020304" pitchFamily="18" charset="0"/>
              </a:rPr>
              <a:t>of the substrate or product molecule.</a:t>
            </a:r>
          </a:p>
        </p:txBody>
      </p:sp>
      <p:sp>
        <p:nvSpPr>
          <p:cNvPr id="8" name="Rectangle 7"/>
          <p:cNvSpPr/>
          <p:nvPr/>
        </p:nvSpPr>
        <p:spPr>
          <a:xfrm>
            <a:off x="164217" y="4044431"/>
            <a:ext cx="6038875" cy="1200329"/>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In our hypothetical example, the </a:t>
            </a:r>
            <a:r>
              <a:rPr lang="en-US" b="1" dirty="0">
                <a:latin typeface="Times New Roman" panose="02020603050405020304" pitchFamily="18" charset="0"/>
                <a:cs typeface="Times New Roman" panose="02020603050405020304" pitchFamily="18" charset="0"/>
              </a:rPr>
              <a:t>wavelength maxima</a:t>
            </a:r>
            <a:r>
              <a:rPr lang="en-US" dirty="0">
                <a:latin typeface="Times New Roman" panose="02020603050405020304" pitchFamily="18" charset="0"/>
                <a:cs typeface="Times New Roman" panose="02020603050405020304" pitchFamily="18" charset="0"/>
              </a:rPr>
              <a:t> for the </a:t>
            </a:r>
            <a:r>
              <a:rPr lang="en-US" b="1" dirty="0">
                <a:solidFill>
                  <a:srgbClr val="0070C0"/>
                </a:solidFill>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and </a:t>
            </a:r>
            <a:r>
              <a:rPr lang="en-US" b="1" dirty="0">
                <a:solidFill>
                  <a:srgbClr val="00B050"/>
                </a:solidFill>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are </a:t>
            </a:r>
            <a:r>
              <a:rPr lang="en-US" b="1" dirty="0">
                <a:solidFill>
                  <a:srgbClr val="0070C0"/>
                </a:solidFill>
                <a:latin typeface="Times New Roman" panose="02020603050405020304" pitchFamily="18" charset="0"/>
                <a:cs typeface="Times New Roman" panose="02020603050405020304" pitchFamily="18" charset="0"/>
              </a:rPr>
              <a:t>374</a:t>
            </a:r>
            <a:r>
              <a:rPr lang="en-US" dirty="0">
                <a:latin typeface="Times New Roman" panose="02020603050405020304" pitchFamily="18" charset="0"/>
                <a:cs typeface="Times New Roman" panose="02020603050405020304" pitchFamily="18" charset="0"/>
              </a:rPr>
              <a:t> and </a:t>
            </a:r>
            <a:r>
              <a:rPr lang="en-US" b="1" dirty="0">
                <a:solidFill>
                  <a:srgbClr val="00B050"/>
                </a:solidFill>
                <a:latin typeface="Times New Roman" panose="02020603050405020304" pitchFamily="18" charset="0"/>
                <a:cs typeface="Times New Roman" panose="02020603050405020304" pitchFamily="18" charset="0"/>
              </a:rPr>
              <a:t>385</a:t>
            </a:r>
            <a:r>
              <a:rPr lang="en-US" dirty="0">
                <a:latin typeface="Times New Roman" panose="02020603050405020304" pitchFamily="18" charset="0"/>
                <a:cs typeface="Times New Roman" panose="02020603050405020304" pitchFamily="18" charset="0"/>
              </a:rPr>
              <a:t> nm, respectively, </a:t>
            </a:r>
            <a:r>
              <a:rPr lang="en-US" b="1" dirty="0">
                <a:solidFill>
                  <a:srgbClr val="FF0000"/>
                </a:solidFill>
                <a:latin typeface="Times New Roman" panose="02020603050405020304" pitchFamily="18" charset="0"/>
                <a:cs typeface="Times New Roman" panose="02020603050405020304" pitchFamily="18" charset="0"/>
              </a:rPr>
              <a:t>but</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most sensitive wavelengths</a:t>
            </a:r>
            <a:r>
              <a:rPr lang="en-US" dirty="0">
                <a:latin typeface="Times New Roman" panose="02020603050405020304" pitchFamily="18" charset="0"/>
                <a:cs typeface="Times New Roman" panose="02020603050405020304" pitchFamily="18" charset="0"/>
              </a:rPr>
              <a:t> for following loss of substrate or formation of product would be </a:t>
            </a:r>
            <a:r>
              <a:rPr lang="en-US" b="1" dirty="0">
                <a:solidFill>
                  <a:srgbClr val="0070C0"/>
                </a:solidFill>
                <a:latin typeface="Times New Roman" panose="02020603050405020304" pitchFamily="18" charset="0"/>
                <a:cs typeface="Times New Roman" panose="02020603050405020304" pitchFamily="18" charset="0"/>
              </a:rPr>
              <a:t>362</a:t>
            </a:r>
            <a:r>
              <a:rPr lang="en-US" dirty="0">
                <a:latin typeface="Times New Roman" panose="02020603050405020304" pitchFamily="18" charset="0"/>
                <a:cs typeface="Times New Roman" panose="02020603050405020304" pitchFamily="18" charset="0"/>
              </a:rPr>
              <a:t> and </a:t>
            </a:r>
            <a:r>
              <a:rPr lang="en-US" b="1" dirty="0">
                <a:solidFill>
                  <a:srgbClr val="00B050"/>
                </a:solidFill>
                <a:latin typeface="Times New Roman" panose="02020603050405020304" pitchFamily="18" charset="0"/>
                <a:cs typeface="Times New Roman" panose="02020603050405020304" pitchFamily="18" charset="0"/>
              </a:rPr>
              <a:t>402</a:t>
            </a:r>
            <a:r>
              <a:rPr lang="en-US" dirty="0">
                <a:latin typeface="Times New Roman" panose="02020603050405020304" pitchFamily="18" charset="0"/>
                <a:cs typeface="Times New Roman" panose="02020603050405020304" pitchFamily="18" charset="0"/>
              </a:rPr>
              <a:t> nm, respectively.</a:t>
            </a:r>
          </a:p>
        </p:txBody>
      </p:sp>
      <p:sp>
        <p:nvSpPr>
          <p:cNvPr id="9" name="Rectangle 8"/>
          <p:cNvSpPr/>
          <p:nvPr/>
        </p:nvSpPr>
        <p:spPr>
          <a:xfrm>
            <a:off x="164217" y="3675099"/>
            <a:ext cx="2332690" cy="369332"/>
          </a:xfrm>
          <a:prstGeom prst="rect">
            <a:avLst/>
          </a:prstGeom>
        </p:spPr>
        <p:txBody>
          <a:bodyPr wrap="none">
            <a:spAutoFit/>
          </a:bodyPr>
          <a:lstStyle/>
          <a:p>
            <a:r>
              <a:rPr lang="en-US" b="1" dirty="0">
                <a:solidFill>
                  <a:srgbClr val="C00000"/>
                </a:solidFill>
                <a:latin typeface="Times New Roman" panose="02020603050405020304" pitchFamily="18" charset="0"/>
                <a:cs typeface="Times New Roman" panose="02020603050405020304" pitchFamily="18" charset="0"/>
              </a:rPr>
              <a:t>Hypothetical example</a:t>
            </a:r>
            <a:endParaRPr lang="en-US" b="1" dirty="0">
              <a:solidFill>
                <a:srgbClr val="C00000"/>
              </a:solidFill>
            </a:endParaRPr>
          </a:p>
        </p:txBody>
      </p:sp>
    </p:spTree>
    <p:extLst>
      <p:ext uri="{BB962C8B-B14F-4D97-AF65-F5344CB8AC3E}">
        <p14:creationId xmlns:p14="http://schemas.microsoft.com/office/powerpoint/2010/main" val="17085094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1417" y="377567"/>
            <a:ext cx="1582484" cy="369332"/>
          </a:xfrm>
          <a:prstGeom prst="rect">
            <a:avLst/>
          </a:prstGeom>
        </p:spPr>
        <p:txBody>
          <a:bodyPr wrap="none">
            <a:spAutoFit/>
          </a:bodyPr>
          <a:lstStyle/>
          <a:p>
            <a:r>
              <a:rPr lang="en-US" b="1" dirty="0">
                <a:latin typeface="Helvetica-Bold"/>
              </a:rPr>
              <a:t>Optical Cells</a:t>
            </a:r>
            <a:endParaRPr lang="en-US" dirty="0"/>
          </a:p>
        </p:txBody>
      </p:sp>
      <p:sp>
        <p:nvSpPr>
          <p:cNvPr id="3" name="Rectangle 2"/>
          <p:cNvSpPr/>
          <p:nvPr/>
        </p:nvSpPr>
        <p:spPr>
          <a:xfrm>
            <a:off x="201417" y="896550"/>
            <a:ext cx="2800767" cy="369332"/>
          </a:xfrm>
          <a:prstGeom prst="rect">
            <a:avLst/>
          </a:prstGeom>
        </p:spPr>
        <p:txBody>
          <a:bodyPr wrap="none">
            <a:spAutoFit/>
          </a:bodyPr>
          <a:lstStyle/>
          <a:p>
            <a:r>
              <a:rPr lang="en-US" b="1" dirty="0">
                <a:solidFill>
                  <a:srgbClr val="C00000"/>
                </a:solidFill>
                <a:latin typeface="Times New Roman" panose="02020603050405020304" pitchFamily="18" charset="0"/>
                <a:cs typeface="Times New Roman" panose="02020603050405020304" pitchFamily="18" charset="0"/>
              </a:rPr>
              <a:t>Disposable plastic cuvettes</a:t>
            </a:r>
          </a:p>
        </p:txBody>
      </p:sp>
      <p:sp>
        <p:nvSpPr>
          <p:cNvPr id="4" name="Rectangle 3"/>
          <p:cNvSpPr/>
          <p:nvPr/>
        </p:nvSpPr>
        <p:spPr>
          <a:xfrm>
            <a:off x="201417" y="1265882"/>
            <a:ext cx="11302724"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These disposable units are </a:t>
            </a:r>
            <a:r>
              <a:rPr lang="en-US" b="1" dirty="0">
                <a:latin typeface="Times New Roman" panose="02020603050405020304" pitchFamily="18" charset="0"/>
                <a:cs typeface="Times New Roman" panose="02020603050405020304" pitchFamily="18" charset="0"/>
              </a:rPr>
              <a:t>very convenient</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reduce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chances</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sample-to-sample cross-contamination</a:t>
            </a:r>
            <a:r>
              <a:rPr lang="en-US" dirty="0">
                <a:latin typeface="Times New Roman" panose="02020603050405020304" pitchFamily="18" charset="0"/>
                <a:cs typeface="Times New Roman" panose="02020603050405020304" pitchFamily="18" charset="0"/>
              </a:rPr>
              <a:t>, their use should be </a:t>
            </a:r>
            <a:r>
              <a:rPr lang="en-US" b="1" dirty="0">
                <a:solidFill>
                  <a:srgbClr val="FF0000"/>
                </a:solidFill>
                <a:latin typeface="Times New Roman" panose="02020603050405020304" pitchFamily="18" charset="0"/>
                <a:cs typeface="Times New Roman" panose="02020603050405020304" pitchFamily="18" charset="0"/>
              </a:rPr>
              <a:t>restricted</a:t>
            </a:r>
            <a:r>
              <a:rPr lang="en-US" dirty="0">
                <a:latin typeface="Times New Roman" panose="02020603050405020304" pitchFamily="18" charset="0"/>
                <a:cs typeface="Times New Roman" panose="02020603050405020304" pitchFamily="18" charset="0"/>
              </a:rPr>
              <a:t> to the </a:t>
            </a:r>
            <a:r>
              <a:rPr lang="en-US" b="1" dirty="0">
                <a:solidFill>
                  <a:srgbClr val="FF0000"/>
                </a:solidFill>
                <a:latin typeface="Times New Roman" panose="02020603050405020304" pitchFamily="18" charset="0"/>
                <a:cs typeface="Times New Roman" panose="02020603050405020304" pitchFamily="18" charset="0"/>
              </a:rPr>
              <a:t>visible wavelength range </a:t>
            </a:r>
            <a:r>
              <a:rPr lang="en-US"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350</a:t>
            </a:r>
            <a:r>
              <a:rPr lang="en-US" b="1" i="1"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800 nm</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201417" y="2096879"/>
            <a:ext cx="1742785" cy="369332"/>
          </a:xfrm>
          <a:prstGeom prst="rect">
            <a:avLst/>
          </a:prstGeom>
        </p:spPr>
        <p:txBody>
          <a:bodyPr wrap="none">
            <a:spAutoFit/>
          </a:bodyPr>
          <a:lstStyle/>
          <a:p>
            <a:r>
              <a:rPr lang="en-US" b="1" dirty="0">
                <a:solidFill>
                  <a:srgbClr val="C00000"/>
                </a:solidFill>
                <a:latin typeface="Times New Roman" panose="02020603050405020304" pitchFamily="18" charset="0"/>
                <a:cs typeface="Times New Roman" panose="02020603050405020304" pitchFamily="18" charset="0"/>
              </a:rPr>
              <a:t>Quartz cuvettes</a:t>
            </a:r>
          </a:p>
        </p:txBody>
      </p:sp>
      <p:sp>
        <p:nvSpPr>
          <p:cNvPr id="6" name="Rectangle 5"/>
          <p:cNvSpPr/>
          <p:nvPr/>
        </p:nvSpPr>
        <p:spPr>
          <a:xfrm>
            <a:off x="201417" y="2466211"/>
            <a:ext cx="11302724" cy="64633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For </a:t>
            </a:r>
            <a:r>
              <a:rPr lang="en-US" b="1" dirty="0">
                <a:latin typeface="Times New Roman" panose="02020603050405020304" pitchFamily="18" charset="0"/>
                <a:cs typeface="Times New Roman" panose="02020603050405020304" pitchFamily="18" charset="0"/>
              </a:rPr>
              <a:t>measurements</a:t>
            </a:r>
            <a:r>
              <a:rPr lang="en-US" dirty="0">
                <a:latin typeface="Times New Roman" panose="02020603050405020304" pitchFamily="18" charset="0"/>
                <a:cs typeface="Times New Roman" panose="02020603050405020304" pitchFamily="18" charset="0"/>
              </a:rPr>
              <a:t> at wavelengths </a:t>
            </a:r>
            <a:r>
              <a:rPr lang="en-US" b="1" dirty="0">
                <a:latin typeface="Times New Roman" panose="02020603050405020304" pitchFamily="18" charset="0"/>
                <a:cs typeface="Times New Roman" panose="02020603050405020304" pitchFamily="18" charset="0"/>
              </a:rPr>
              <a:t>less than 350 nm</a:t>
            </a:r>
            <a:r>
              <a:rPr lang="en-US" dirty="0">
                <a:latin typeface="Times New Roman" panose="02020603050405020304" pitchFamily="18" charset="0"/>
                <a:cs typeface="Times New Roman" panose="02020603050405020304" pitchFamily="18" charset="0"/>
              </a:rPr>
              <a:t>, </a:t>
            </a:r>
            <a:r>
              <a:rPr lang="en-US" b="1" dirty="0">
                <a:solidFill>
                  <a:srgbClr val="C00000"/>
                </a:solidFill>
                <a:latin typeface="Times New Roman" panose="02020603050405020304" pitchFamily="18" charset="0"/>
                <a:cs typeface="Times New Roman" panose="02020603050405020304" pitchFamily="18" charset="0"/>
              </a:rPr>
              <a:t>high quality quartz cuvettes</a:t>
            </a:r>
            <a:r>
              <a:rPr lang="en-US" dirty="0">
                <a:latin typeface="Times New Roman" panose="02020603050405020304" pitchFamily="18" charset="0"/>
                <a:cs typeface="Times New Roman" panose="02020603050405020304" pitchFamily="18" charset="0"/>
              </a:rPr>
              <a:t> must be used, since both </a:t>
            </a:r>
            <a:r>
              <a:rPr lang="en-US" b="1" dirty="0">
                <a:latin typeface="Times New Roman" panose="02020603050405020304" pitchFamily="18" charset="0"/>
                <a:cs typeface="Times New Roman" panose="02020603050405020304" pitchFamily="18" charset="0"/>
              </a:rPr>
              <a:t>plastic</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glass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absorb</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too much light in the ultraviolet</a:t>
            </a:r>
            <a:r>
              <a:rPr lang="en-US" dirty="0">
                <a:latin typeface="Times New Roman" panose="02020603050405020304" pitchFamily="18" charset="0"/>
                <a:cs typeface="Times New Roman" panose="02020603050405020304" pitchFamily="18" charset="0"/>
              </a:rPr>
              <a:t>.</a:t>
            </a:r>
          </a:p>
        </p:txBody>
      </p:sp>
      <p:sp>
        <p:nvSpPr>
          <p:cNvPr id="7" name="Rectangle 6"/>
          <p:cNvSpPr/>
          <p:nvPr/>
        </p:nvSpPr>
        <p:spPr>
          <a:xfrm>
            <a:off x="201417" y="3466100"/>
            <a:ext cx="11006161" cy="369332"/>
          </a:xfrm>
          <a:prstGeom prst="rect">
            <a:avLst/>
          </a:prstGeom>
        </p:spPr>
        <p:txBody>
          <a:bodyPr wrap="square">
            <a:spAutoFit/>
          </a:bodyPr>
          <a:lstStyle/>
          <a:p>
            <a:r>
              <a:rPr lang="en-US" dirty="0">
                <a:solidFill>
                  <a:srgbClr val="C00000"/>
                </a:solidFill>
                <a:latin typeface="Times New Roman" panose="02020603050405020304" pitchFamily="18" charset="0"/>
                <a:cs typeface="Times New Roman" panose="02020603050405020304" pitchFamily="18" charset="0"/>
              </a:rPr>
              <a:t>What do we do if, for any reason, the path length of a particular cuvette is not known with certainty?</a:t>
            </a:r>
          </a:p>
        </p:txBody>
      </p:sp>
      <p:sp>
        <p:nvSpPr>
          <p:cNvPr id="8" name="Rectangle 7"/>
          <p:cNvSpPr/>
          <p:nvPr/>
        </p:nvSpPr>
        <p:spPr>
          <a:xfrm>
            <a:off x="201417" y="3835432"/>
            <a:ext cx="11611642"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It can be determined experimentally by </a:t>
            </a:r>
            <a:r>
              <a:rPr lang="en-US" b="1" dirty="0">
                <a:latin typeface="Times New Roman" panose="02020603050405020304" pitchFamily="18" charset="0"/>
                <a:cs typeface="Times New Roman" panose="02020603050405020304" pitchFamily="18" charset="0"/>
              </a:rPr>
              <a:t>measuring</a:t>
            </a:r>
            <a:r>
              <a:rPr lang="en-US" dirty="0">
                <a:latin typeface="Times New Roman" panose="02020603050405020304" pitchFamily="18" charset="0"/>
                <a:cs typeface="Times New Roman" panose="02020603050405020304" pitchFamily="18" charset="0"/>
              </a:rPr>
              <a:t> the absorption of any </a:t>
            </a:r>
            <a:r>
              <a:rPr lang="en-US" b="1" dirty="0">
                <a:latin typeface="Times New Roman" panose="02020603050405020304" pitchFamily="18" charset="0"/>
                <a:cs typeface="Times New Roman" panose="02020603050405020304" pitchFamily="18" charset="0"/>
              </a:rPr>
              <a:t>stable </a:t>
            </a:r>
            <a:r>
              <a:rPr lang="en-US" b="1" dirty="0" err="1">
                <a:latin typeface="Times New Roman" panose="02020603050405020304" pitchFamily="18" charset="0"/>
                <a:cs typeface="Times New Roman" panose="02020603050405020304" pitchFamily="18" charset="0"/>
              </a:rPr>
              <a:t>chromophoric</a:t>
            </a:r>
            <a:r>
              <a:rPr lang="en-US" b="1" dirty="0">
                <a:latin typeface="Times New Roman" panose="02020603050405020304" pitchFamily="18" charset="0"/>
                <a:cs typeface="Times New Roman" panose="02020603050405020304" pitchFamily="18" charset="0"/>
              </a:rPr>
              <a:t> solution </a:t>
            </a:r>
            <a:r>
              <a:rPr lang="en-US" dirty="0">
                <a:latin typeface="Times New Roman" panose="02020603050405020304" pitchFamily="18" charset="0"/>
                <a:cs typeface="Times New Roman" panose="02020603050405020304" pitchFamily="18" charset="0"/>
              </a:rPr>
              <a:t>in a standard </a:t>
            </a:r>
            <a:r>
              <a:rPr lang="en-US" b="1" dirty="0">
                <a:latin typeface="Times New Roman" panose="02020603050405020304" pitchFamily="18" charset="0"/>
                <a:cs typeface="Times New Roman" panose="02020603050405020304" pitchFamily="18" charset="0"/>
              </a:rPr>
              <a:t>1 cm path length cuvette </a:t>
            </a:r>
            <a:r>
              <a:rPr lang="en-US" dirty="0">
                <a:latin typeface="Times New Roman" panose="02020603050405020304" pitchFamily="18" charset="0"/>
                <a:cs typeface="Times New Roman" panose="02020603050405020304" pitchFamily="18" charset="0"/>
              </a:rPr>
              <a:t>and then measuring the absorption of the </a:t>
            </a:r>
            <a:r>
              <a:rPr lang="en-US" b="1" dirty="0">
                <a:latin typeface="Times New Roman" panose="02020603050405020304" pitchFamily="18" charset="0"/>
                <a:cs typeface="Times New Roman" panose="02020603050405020304" pitchFamily="18" charset="0"/>
              </a:rPr>
              <a:t>same sample </a:t>
            </a:r>
            <a:r>
              <a:rPr lang="en-US" dirty="0">
                <a:latin typeface="Times New Roman" panose="02020603050405020304" pitchFamily="18" charset="0"/>
                <a:cs typeface="Times New Roman" panose="02020603050405020304" pitchFamily="18" charset="0"/>
              </a:rPr>
              <a:t>in the cuvette of </a:t>
            </a:r>
            <a:r>
              <a:rPr lang="en-US" b="1" dirty="0">
                <a:latin typeface="Times New Roman" panose="02020603050405020304" pitchFamily="18" charset="0"/>
                <a:cs typeface="Times New Roman" panose="02020603050405020304" pitchFamily="18" charset="0"/>
              </a:rPr>
              <a:t>unknown path length</a:t>
            </a:r>
            <a:r>
              <a:rPr lang="en-US" dirty="0">
                <a:latin typeface="Times New Roman" panose="02020603050405020304" pitchFamily="18" charset="0"/>
                <a:cs typeface="Times New Roman" panose="02020603050405020304" pitchFamily="18" charset="0"/>
              </a:rPr>
              <a:t>. The </a:t>
            </a:r>
            <a:r>
              <a:rPr lang="en-US" b="1" dirty="0">
                <a:solidFill>
                  <a:srgbClr val="C00000"/>
                </a:solidFill>
                <a:latin typeface="Times New Roman" panose="02020603050405020304" pitchFamily="18" charset="0"/>
                <a:cs typeface="Times New Roman" panose="02020603050405020304" pitchFamily="18" charset="0"/>
              </a:rPr>
              <a:t>ratio</a:t>
            </a:r>
            <a:r>
              <a:rPr lang="en-US" dirty="0">
                <a:latin typeface="Times New Roman" panose="02020603050405020304" pitchFamily="18" charset="0"/>
                <a:cs typeface="Times New Roman" panose="02020603050405020304" pitchFamily="18" charset="0"/>
              </a:rPr>
              <a:t> of the </a:t>
            </a:r>
            <a:r>
              <a:rPr lang="en-US" b="1" dirty="0">
                <a:solidFill>
                  <a:srgbClr val="C00000"/>
                </a:solidFill>
                <a:latin typeface="Times New Roman" panose="02020603050405020304" pitchFamily="18" charset="0"/>
                <a:cs typeface="Times New Roman" panose="02020603050405020304" pitchFamily="18" charset="0"/>
              </a:rPr>
              <a:t>two absorption readings </a:t>
            </a:r>
            <a:r>
              <a:rPr lang="en-US" dirty="0">
                <a:latin typeface="Times New Roman" panose="02020603050405020304" pitchFamily="18" charset="0"/>
                <a:cs typeface="Times New Roman" panose="02020603050405020304" pitchFamily="18" charset="0"/>
              </a:rPr>
              <a:t>(</a:t>
            </a:r>
            <a:r>
              <a:rPr lang="en-US" b="1" i="1" dirty="0" err="1">
                <a:latin typeface="Times New Roman" panose="02020603050405020304" pitchFamily="18" charset="0"/>
                <a:cs typeface="Times New Roman" panose="02020603050405020304" pitchFamily="18" charset="0"/>
              </a:rPr>
              <a:t>A</a:t>
            </a:r>
            <a:r>
              <a:rPr lang="en-US" b="1" baseline="-25000" dirty="0" err="1">
                <a:latin typeface="Times New Roman" panose="02020603050405020304" pitchFamily="18" charset="0"/>
                <a:cs typeface="Times New Roman" panose="02020603050405020304" pitchFamily="18" charset="0"/>
              </a:rPr>
              <a:t>unknown</a:t>
            </a:r>
            <a:r>
              <a:rPr lang="en-US" b="1" dirty="0">
                <a:latin typeface="Times New Roman" panose="02020603050405020304" pitchFamily="18" charset="0"/>
                <a:cs typeface="Times New Roman" panose="02020603050405020304" pitchFamily="18" charset="0"/>
              </a:rPr>
              <a:t>/</a:t>
            </a:r>
            <a:r>
              <a:rPr lang="en-US" b="1" i="1" dirty="0">
                <a:latin typeface="Times New Roman" panose="02020603050405020304" pitchFamily="18" charset="0"/>
                <a:cs typeface="Times New Roman" panose="02020603050405020304" pitchFamily="18" charset="0"/>
              </a:rPr>
              <a:t>A</a:t>
            </a:r>
            <a:r>
              <a:rPr lang="en-US" b="1" baseline="-25000" dirty="0">
                <a:latin typeface="Times New Roman" panose="02020603050405020304" pitchFamily="18" charset="0"/>
                <a:cs typeface="Times New Roman" panose="02020603050405020304" pitchFamily="18" charset="0"/>
              </a:rPr>
              <a:t>1 cm</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yields</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path length of the unknown cuvette in centimeters</a:t>
            </a:r>
            <a:r>
              <a:rPr lang="en-US" dirty="0">
                <a:latin typeface="Times New Roman" panose="02020603050405020304" pitchFamily="18" charset="0"/>
                <a:cs typeface="Times New Roman" panose="02020603050405020304" pitchFamily="18" charset="0"/>
              </a:rPr>
              <a:t>.</a:t>
            </a:r>
          </a:p>
        </p:txBody>
      </p:sp>
      <p:sp>
        <p:nvSpPr>
          <p:cNvPr id="9" name="Rectangle 8"/>
          <p:cNvSpPr/>
          <p:nvPr/>
        </p:nvSpPr>
        <p:spPr>
          <a:xfrm>
            <a:off x="201417" y="5220042"/>
            <a:ext cx="7422702" cy="1323439"/>
          </a:xfrm>
          <a:prstGeom prst="rect">
            <a:avLst/>
          </a:prstGeom>
          <a:solidFill>
            <a:srgbClr val="FFFF00"/>
          </a:solidFill>
        </p:spPr>
        <p:txBody>
          <a:bodyPr wrap="square">
            <a:spAutoFit/>
          </a:bodyPr>
          <a:lstStyle/>
          <a:p>
            <a:r>
              <a:rPr lang="en-US" sz="1600" b="1" dirty="0">
                <a:latin typeface="Times New Roman" panose="02020603050405020304" pitchFamily="18" charset="0"/>
                <a:cs typeface="Times New Roman" panose="02020603050405020304" pitchFamily="18" charset="0"/>
              </a:rPr>
              <a:t>Note</a:t>
            </a:r>
            <a:r>
              <a:rPr lang="en-US" sz="1600" dirty="0">
                <a:latin typeface="Times New Roman" panose="02020603050405020304" pitchFamily="18" charset="0"/>
                <a:cs typeface="Times New Roman" panose="02020603050405020304" pitchFamily="18" charset="0"/>
              </a:rPr>
              <a:t>:</a:t>
            </a:r>
          </a:p>
          <a:p>
            <a:pPr algn="just"/>
            <a:r>
              <a:rPr lang="en-US" sz="1600" dirty="0">
                <a:latin typeface="Times New Roman" panose="02020603050405020304" pitchFamily="18" charset="0"/>
                <a:cs typeface="Times New Roman" panose="02020603050405020304" pitchFamily="18" charset="0"/>
              </a:rPr>
              <a:t>Weigh out </a:t>
            </a:r>
            <a:r>
              <a:rPr lang="en-US" sz="1600" b="1" dirty="0">
                <a:latin typeface="Times New Roman" panose="02020603050405020304" pitchFamily="18" charset="0"/>
                <a:cs typeface="Times New Roman" panose="02020603050405020304" pitchFamily="18" charset="0"/>
              </a:rPr>
              <a:t>0.0400 g</a:t>
            </a:r>
            <a:r>
              <a:rPr lang="en-US" sz="1600" dirty="0">
                <a:latin typeface="Times New Roman" panose="02020603050405020304" pitchFamily="18" charset="0"/>
                <a:cs typeface="Times New Roman" panose="02020603050405020304" pitchFamily="18" charset="0"/>
              </a:rPr>
              <a:t> of </a:t>
            </a:r>
            <a:r>
              <a:rPr lang="en-US" sz="1600" b="1" dirty="0">
                <a:latin typeface="Times New Roman" panose="02020603050405020304" pitchFamily="18" charset="0"/>
                <a:cs typeface="Times New Roman" panose="02020603050405020304" pitchFamily="18" charset="0"/>
              </a:rPr>
              <a:t>potassium chromate</a:t>
            </a:r>
            <a:r>
              <a:rPr lang="en-US" sz="1600" dirty="0">
                <a:latin typeface="Times New Roman" panose="02020603050405020304" pitchFamily="18" charset="0"/>
                <a:cs typeface="Times New Roman" panose="02020603050405020304" pitchFamily="18" charset="0"/>
              </a:rPr>
              <a:t> and </a:t>
            </a:r>
            <a:r>
              <a:rPr lang="en-US" sz="1600" b="1" dirty="0">
                <a:latin typeface="Times New Roman" panose="02020603050405020304" pitchFamily="18" charset="0"/>
                <a:cs typeface="Times New Roman" panose="02020603050405020304" pitchFamily="18" charset="0"/>
              </a:rPr>
              <a:t>3.2000 g</a:t>
            </a:r>
            <a:r>
              <a:rPr lang="en-US" sz="1600" dirty="0">
                <a:latin typeface="Times New Roman" panose="02020603050405020304" pitchFamily="18" charset="0"/>
                <a:cs typeface="Times New Roman" panose="02020603050405020304" pitchFamily="18" charset="0"/>
              </a:rPr>
              <a:t> of </a:t>
            </a:r>
            <a:r>
              <a:rPr lang="en-US" sz="1600" b="1" dirty="0">
                <a:latin typeface="Times New Roman" panose="02020603050405020304" pitchFamily="18" charset="0"/>
                <a:cs typeface="Times New Roman" panose="02020603050405020304" pitchFamily="18" charset="0"/>
              </a:rPr>
              <a:t>potassium hydroxide</a:t>
            </a:r>
            <a:r>
              <a:rPr lang="en-US" sz="1600" dirty="0">
                <a:latin typeface="Times New Roman" panose="02020603050405020304" pitchFamily="18" charset="0"/>
                <a:cs typeface="Times New Roman" panose="02020603050405020304" pitchFamily="18" charset="0"/>
              </a:rPr>
              <a:t> and dissolve both in 700 mL of distilled water. Transfer to a one-liter volumetric flask and bring the total volume to 1000 mL with additional distilled water. Mix the solution well. The </a:t>
            </a:r>
            <a:r>
              <a:rPr lang="en-US" sz="1600" b="1" dirty="0">
                <a:latin typeface="Times New Roman" panose="02020603050405020304" pitchFamily="18" charset="0"/>
                <a:cs typeface="Times New Roman" panose="02020603050405020304" pitchFamily="18" charset="0"/>
              </a:rPr>
              <a:t>resulting solution</a:t>
            </a:r>
            <a:r>
              <a:rPr lang="en-US" sz="1600" dirty="0">
                <a:latin typeface="Times New Roman" panose="02020603050405020304" pitchFamily="18" charset="0"/>
                <a:cs typeface="Times New Roman" panose="02020603050405020304" pitchFamily="18" charset="0"/>
              </a:rPr>
              <a:t> will have an </a:t>
            </a:r>
            <a:r>
              <a:rPr lang="en-US" sz="1600" b="1" dirty="0">
                <a:latin typeface="Times New Roman" panose="02020603050405020304" pitchFamily="18" charset="0"/>
                <a:cs typeface="Times New Roman" panose="02020603050405020304" pitchFamily="18" charset="0"/>
              </a:rPr>
              <a:t>absorption</a:t>
            </a:r>
            <a:r>
              <a:rPr lang="en-US" sz="1600" dirty="0">
                <a:latin typeface="Times New Roman" panose="02020603050405020304" pitchFamily="18" charset="0"/>
                <a:cs typeface="Times New Roman" panose="02020603050405020304" pitchFamily="18" charset="0"/>
              </a:rPr>
              <a:t> of </a:t>
            </a:r>
            <a:r>
              <a:rPr lang="en-US" sz="1600" b="1" dirty="0">
                <a:latin typeface="Times New Roman" panose="02020603050405020304" pitchFamily="18" charset="0"/>
                <a:cs typeface="Times New Roman" panose="02020603050405020304" pitchFamily="18" charset="0"/>
              </a:rPr>
              <a:t>0.991</a:t>
            </a:r>
            <a:r>
              <a:rPr lang="en-US" sz="1600" dirty="0">
                <a:latin typeface="Times New Roman" panose="02020603050405020304" pitchFamily="18" charset="0"/>
                <a:cs typeface="Times New Roman" panose="02020603050405020304" pitchFamily="18" charset="0"/>
              </a:rPr>
              <a:t> at </a:t>
            </a:r>
            <a:r>
              <a:rPr lang="en-US" sz="1600" b="1" dirty="0">
                <a:latin typeface="Times New Roman" panose="02020603050405020304" pitchFamily="18" charset="0"/>
                <a:cs typeface="Times New Roman" panose="02020603050405020304" pitchFamily="18" charset="0"/>
              </a:rPr>
              <a:t>375</a:t>
            </a: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nm</a:t>
            </a:r>
            <a:r>
              <a:rPr lang="en-US" sz="1600" dirty="0">
                <a:latin typeface="Times New Roman" panose="02020603050405020304" pitchFamily="18" charset="0"/>
                <a:cs typeface="Times New Roman" panose="02020603050405020304" pitchFamily="18" charset="0"/>
              </a:rPr>
              <a:t> in a </a:t>
            </a:r>
            <a:r>
              <a:rPr lang="en-US" sz="1600" b="1" dirty="0">
                <a:latin typeface="Times New Roman" panose="02020603050405020304" pitchFamily="18" charset="0"/>
                <a:cs typeface="Times New Roman" panose="02020603050405020304" pitchFamily="18" charset="0"/>
              </a:rPr>
              <a:t>1 cm cuvette</a:t>
            </a:r>
            <a:r>
              <a:rPr lang="en-US" sz="1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210442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415" y="328140"/>
            <a:ext cx="2711063" cy="369332"/>
          </a:xfrm>
          <a:prstGeom prst="rect">
            <a:avLst/>
          </a:prstGeom>
        </p:spPr>
        <p:txBody>
          <a:bodyPr wrap="none">
            <a:spAutoFit/>
          </a:bodyPr>
          <a:lstStyle/>
          <a:p>
            <a:r>
              <a:rPr lang="en-US" b="1" dirty="0">
                <a:solidFill>
                  <a:srgbClr val="C00000"/>
                </a:solidFill>
                <a:latin typeface="Times New Roman" panose="02020603050405020304" pitchFamily="18" charset="0"/>
                <a:cs typeface="Times New Roman" panose="02020603050405020304" pitchFamily="18" charset="0"/>
              </a:rPr>
              <a:t>Filter-based plate readers</a:t>
            </a:r>
          </a:p>
        </p:txBody>
      </p:sp>
      <p:sp>
        <p:nvSpPr>
          <p:cNvPr id="3" name="Rectangle 2"/>
          <p:cNvSpPr/>
          <p:nvPr/>
        </p:nvSpPr>
        <p:spPr>
          <a:xfrm>
            <a:off x="228415" y="3071339"/>
            <a:ext cx="3784113" cy="369332"/>
          </a:xfrm>
          <a:prstGeom prst="rect">
            <a:avLst/>
          </a:prstGeom>
        </p:spPr>
        <p:txBody>
          <a:bodyPr wrap="none">
            <a:spAutoFit/>
          </a:bodyPr>
          <a:lstStyle/>
          <a:p>
            <a:r>
              <a:rPr lang="en-US" b="1" dirty="0" err="1">
                <a:solidFill>
                  <a:srgbClr val="C00000"/>
                </a:solidFill>
                <a:latin typeface="Times New Roman" panose="02020603050405020304" pitchFamily="18" charset="0"/>
                <a:cs typeface="Times New Roman" panose="02020603050405020304" pitchFamily="18" charset="0"/>
              </a:rPr>
              <a:t>Monochromator</a:t>
            </a:r>
            <a:r>
              <a:rPr lang="en-US" b="1" dirty="0">
                <a:solidFill>
                  <a:srgbClr val="C00000"/>
                </a:solidFill>
                <a:latin typeface="Times New Roman" panose="02020603050405020304" pitchFamily="18" charset="0"/>
                <a:cs typeface="Times New Roman" panose="02020603050405020304" pitchFamily="18" charset="0"/>
              </a:rPr>
              <a:t>-based plate readers</a:t>
            </a:r>
          </a:p>
        </p:txBody>
      </p:sp>
      <p:sp>
        <p:nvSpPr>
          <p:cNvPr id="4" name="Rectangle 3"/>
          <p:cNvSpPr/>
          <p:nvPr/>
        </p:nvSpPr>
        <p:spPr>
          <a:xfrm>
            <a:off x="228415" y="3597011"/>
            <a:ext cx="6431877" cy="1477328"/>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path length in this situation will depend on the total volume of reaction mixture in the well. For example, a </a:t>
            </a:r>
            <a:r>
              <a:rPr lang="en-US" b="1" dirty="0">
                <a:latin typeface="Times New Roman" panose="02020603050405020304" pitchFamily="18" charset="0"/>
                <a:cs typeface="Times New Roman" panose="02020603050405020304" pitchFamily="18" charset="0"/>
              </a:rPr>
              <a:t>200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b="1" dirty="0">
                <a:latin typeface="Times New Roman" panose="02020603050405020304" pitchFamily="18" charset="0"/>
                <a:cs typeface="Times New Roman" panose="02020603050405020304" pitchFamily="18" charset="0"/>
              </a:rPr>
              <a:t>L solution </a:t>
            </a:r>
            <a:r>
              <a:rPr lang="en-US" dirty="0">
                <a:latin typeface="Times New Roman" panose="02020603050405020304" pitchFamily="18" charset="0"/>
                <a:cs typeface="Times New Roman" panose="02020603050405020304" pitchFamily="18" charset="0"/>
              </a:rPr>
              <a:t>in a well of a </a:t>
            </a:r>
            <a:r>
              <a:rPr lang="en-US" b="1" dirty="0">
                <a:latin typeface="Times New Roman" panose="02020603050405020304" pitchFamily="18" charset="0"/>
                <a:cs typeface="Times New Roman" panose="02020603050405020304" pitchFamily="18" charset="0"/>
              </a:rPr>
              <a:t>96-well plate </a:t>
            </a:r>
            <a:r>
              <a:rPr lang="en-US" dirty="0">
                <a:latin typeface="Times New Roman" panose="02020603050405020304" pitchFamily="18" charset="0"/>
                <a:cs typeface="Times New Roman" panose="02020603050405020304" pitchFamily="18" charset="0"/>
              </a:rPr>
              <a:t>has an approximate path length of </a:t>
            </a:r>
            <a:r>
              <a:rPr lang="en-US" b="1" dirty="0">
                <a:latin typeface="Times New Roman" panose="02020603050405020304" pitchFamily="18" charset="0"/>
                <a:cs typeface="Times New Roman" panose="02020603050405020304" pitchFamily="18" charset="0"/>
              </a:rPr>
              <a:t>0.7 cm</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exact path length </a:t>
            </a:r>
            <a:r>
              <a:rPr lang="en-US" dirty="0">
                <a:latin typeface="Times New Roman" panose="02020603050405020304" pitchFamily="18" charset="0"/>
                <a:cs typeface="Times New Roman" panose="02020603050405020304" pitchFamily="18" charset="0"/>
              </a:rPr>
              <a:t>under given experimental conditions should be </a:t>
            </a:r>
            <a:r>
              <a:rPr lang="en-US" b="1" dirty="0">
                <a:latin typeface="Times New Roman" panose="02020603050405020304" pitchFamily="18" charset="0"/>
                <a:cs typeface="Times New Roman" panose="02020603050405020304" pitchFamily="18" charset="0"/>
              </a:rPr>
              <a:t>determined</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empirically</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73308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702" y="951628"/>
            <a:ext cx="11244649" cy="3724096"/>
          </a:xfrm>
          <a:prstGeom prst="rect">
            <a:avLst/>
          </a:prstGeom>
        </p:spPr>
        <p:txBody>
          <a:bodyPr wrap="square">
            <a:spAutoFit/>
          </a:bodyPr>
          <a:lstStyle/>
          <a:p>
            <a:r>
              <a:rPr lang="en-US" sz="2000" b="1" dirty="0">
                <a:solidFill>
                  <a:srgbClr val="C00000"/>
                </a:solidFill>
                <a:latin typeface="Times New Roman" panose="02020603050405020304" pitchFamily="18" charset="0"/>
                <a:cs typeface="Times New Roman" panose="02020603050405020304" pitchFamily="18" charset="0"/>
              </a:rPr>
              <a:t>Note:</a:t>
            </a:r>
          </a:p>
          <a:p>
            <a:pPr algn="just">
              <a:lnSpc>
                <a:spcPct val="150000"/>
              </a:lnSpc>
            </a:pPr>
            <a:r>
              <a:rPr lang="en-US" b="1" dirty="0">
                <a:latin typeface="Times New Roman" panose="02020603050405020304" pitchFamily="18" charset="0"/>
                <a:cs typeface="Times New Roman" panose="02020603050405020304" pitchFamily="18" charset="0"/>
              </a:rPr>
              <a:t>Mixing</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samples</a:t>
            </a:r>
            <a:r>
              <a:rPr lang="en-US" dirty="0">
                <a:latin typeface="Times New Roman" panose="02020603050405020304" pitchFamily="18" charset="0"/>
                <a:cs typeface="Times New Roman" panose="02020603050405020304" pitchFamily="18" charset="0"/>
              </a:rPr>
              <a:t> can be </a:t>
            </a:r>
            <a:r>
              <a:rPr lang="en-US" b="1" dirty="0">
                <a:latin typeface="Times New Roman" panose="02020603050405020304" pitchFamily="18" charset="0"/>
                <a:cs typeface="Times New Roman" panose="02020603050405020304" pitchFamily="18" charset="0"/>
              </a:rPr>
              <a:t>problematic</a:t>
            </a:r>
            <a:r>
              <a:rPr lang="en-US" dirty="0">
                <a:latin typeface="Times New Roman" panose="02020603050405020304" pitchFamily="18" charset="0"/>
                <a:cs typeface="Times New Roman" panose="02020603050405020304" pitchFamily="18" charset="0"/>
              </a:rPr>
              <a:t> in a </a:t>
            </a:r>
            <a:r>
              <a:rPr lang="en-US" b="1" dirty="0">
                <a:latin typeface="Times New Roman" panose="02020603050405020304" pitchFamily="18" charset="0"/>
                <a:cs typeface="Times New Roman" panose="02020603050405020304" pitchFamily="18" charset="0"/>
              </a:rPr>
              <a:t>96-well plate</a:t>
            </a:r>
            <a:r>
              <a:rPr lang="en-US" dirty="0">
                <a:latin typeface="Times New Roman" panose="02020603050405020304" pitchFamily="18" charset="0"/>
                <a:cs typeface="Times New Roman" panose="02020603050405020304" pitchFamily="18" charset="0"/>
              </a:rPr>
              <a:t>, since the inversion method cannot conveniently be applied. Instead, many commercial plate readers have automatic </a:t>
            </a:r>
            <a:r>
              <a:rPr lang="en-US" b="1" dirty="0">
                <a:latin typeface="Times New Roman" panose="02020603050405020304" pitchFamily="18" charset="0"/>
                <a:cs typeface="Times New Roman" panose="02020603050405020304" pitchFamily="18" charset="0"/>
              </a:rPr>
              <a:t>built-in shaking devices </a:t>
            </a:r>
            <a:r>
              <a:rPr lang="en-US" dirty="0">
                <a:latin typeface="Times New Roman" panose="02020603050405020304" pitchFamily="18" charset="0"/>
                <a:cs typeface="Times New Roman" panose="02020603050405020304" pitchFamily="18" charset="0"/>
              </a:rPr>
              <a:t>that allow for sample mixing. Another way to ensure good mixing is to alter the general method just described as follows. The components of the reaction mixture, except for the initiating reagent, are mixed together in sufficient volume for all the wells of the plate to be used. This solution is placed in a </a:t>
            </a:r>
            <a:r>
              <a:rPr lang="en-US" b="1" dirty="0">
                <a:latin typeface="Times New Roman" panose="02020603050405020304" pitchFamily="18" charset="0"/>
                <a:cs typeface="Times New Roman" panose="02020603050405020304" pitchFamily="18" charset="0"/>
              </a:rPr>
              <a:t>multichannel pipet</a:t>
            </a:r>
            <a:r>
              <a:rPr lang="en-US" dirty="0">
                <a:latin typeface="Times New Roman" panose="02020603050405020304" pitchFamily="18" charset="0"/>
                <a:cs typeface="Times New Roman" panose="02020603050405020304" pitchFamily="18" charset="0"/>
              </a:rPr>
              <a:t> reservoir. The </a:t>
            </a:r>
            <a:r>
              <a:rPr lang="en-US" b="1" dirty="0">
                <a:latin typeface="Times New Roman" panose="02020603050405020304" pitchFamily="18" charset="0"/>
                <a:cs typeface="Times New Roman" panose="02020603050405020304" pitchFamily="18" charset="0"/>
              </a:rPr>
              <a:t>initiating solution</a:t>
            </a:r>
            <a:r>
              <a:rPr lang="en-US" dirty="0">
                <a:latin typeface="Times New Roman" panose="02020603050405020304" pitchFamily="18" charset="0"/>
                <a:cs typeface="Times New Roman" panose="02020603050405020304" pitchFamily="18" charset="0"/>
              </a:rPr>
              <a:t> is added to the individual wells of the plate, and the remainder of the reaction solution is added to the wells by means of a multichannel pipet. The solutions are mixed by repeatedly pulling up and dispensing the reaction mixture with the </a:t>
            </a:r>
            <a:r>
              <a:rPr lang="en-US" dirty="0" err="1">
                <a:latin typeface="Times New Roman" panose="02020603050405020304" pitchFamily="18" charset="0"/>
                <a:cs typeface="Times New Roman" panose="02020603050405020304" pitchFamily="18" charset="0"/>
              </a:rPr>
              <a:t>pipettor</a:t>
            </a:r>
            <a:r>
              <a:rPr lang="en-US" dirty="0">
                <a:latin typeface="Times New Roman" panose="02020603050405020304" pitchFamily="18" charset="0"/>
                <a:cs typeface="Times New Roman" panose="02020603050405020304" pitchFamily="18" charset="0"/>
              </a:rPr>
              <a:t>. An entire row of 12 wells can be mixed in this way in less than 10 seconds.</a:t>
            </a:r>
          </a:p>
        </p:txBody>
      </p:sp>
    </p:spTree>
    <p:extLst>
      <p:ext uri="{BB962C8B-B14F-4D97-AF65-F5344CB8AC3E}">
        <p14:creationId xmlns:p14="http://schemas.microsoft.com/office/powerpoint/2010/main" val="2914002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9050" y="352853"/>
            <a:ext cx="4023281" cy="369332"/>
          </a:xfrm>
          <a:prstGeom prst="rect">
            <a:avLst/>
          </a:prstGeom>
        </p:spPr>
        <p:txBody>
          <a:bodyPr wrap="none">
            <a:spAutoFit/>
          </a:bodyPr>
          <a:lstStyle/>
          <a:p>
            <a:r>
              <a:rPr lang="en-US" b="1" dirty="0">
                <a:latin typeface="Helvetica-Bold"/>
              </a:rPr>
              <a:t>Errors in Absorption Spectroscopy</a:t>
            </a:r>
            <a:endParaRPr lang="en-US" dirty="0"/>
          </a:p>
        </p:txBody>
      </p:sp>
      <p:sp>
        <p:nvSpPr>
          <p:cNvPr id="3" name="Rectangle 2"/>
          <p:cNvSpPr/>
          <p:nvPr/>
        </p:nvSpPr>
        <p:spPr>
          <a:xfrm>
            <a:off x="229050" y="817259"/>
            <a:ext cx="5875188" cy="64633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A </a:t>
            </a:r>
            <a:r>
              <a:rPr lang="en-US" b="1" dirty="0">
                <a:solidFill>
                  <a:srgbClr val="C00000"/>
                </a:solidFill>
                <a:latin typeface="Times New Roman" panose="02020603050405020304" pitchFamily="18" charset="0"/>
                <a:cs typeface="Times New Roman" panose="02020603050405020304" pitchFamily="18" charset="0"/>
              </a:rPr>
              <a:t>common error</a:t>
            </a:r>
            <a:r>
              <a:rPr lang="en-US" dirty="0">
                <a:latin typeface="Times New Roman" panose="02020603050405020304" pitchFamily="18" charset="0"/>
                <a:cs typeface="Times New Roman" panose="02020603050405020304" pitchFamily="18" charset="0"/>
              </a:rPr>
              <a:t> associated with absorption measurements is </a:t>
            </a:r>
            <a:r>
              <a:rPr lang="en-US" b="1" dirty="0">
                <a:solidFill>
                  <a:srgbClr val="C00000"/>
                </a:solidFill>
                <a:latin typeface="Times New Roman" panose="02020603050405020304" pitchFamily="18" charset="0"/>
                <a:cs typeface="Times New Roman" panose="02020603050405020304" pitchFamily="18" charset="0"/>
              </a:rPr>
              <a:t>deviation from Beer’s law</a:t>
            </a:r>
            <a:r>
              <a:rPr lang="en-US" dirty="0">
                <a:latin typeface="Times New Roman" panose="02020603050405020304" pitchFamily="18" charset="0"/>
                <a:cs typeface="Times New Roman" panose="02020603050405020304" pitchFamily="18" charset="0"/>
              </a:rPr>
              <a:t>.</a:t>
            </a:r>
          </a:p>
        </p:txBody>
      </p:sp>
      <p:sp>
        <p:nvSpPr>
          <p:cNvPr id="4" name="Rectangle 3"/>
          <p:cNvSpPr/>
          <p:nvPr/>
        </p:nvSpPr>
        <p:spPr>
          <a:xfrm>
            <a:off x="229047" y="1638212"/>
            <a:ext cx="5059645" cy="923330"/>
          </a:xfrm>
          <a:prstGeom prst="rect">
            <a:avLst/>
          </a:prstGeom>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linear</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relationship</a:t>
            </a:r>
            <a:r>
              <a:rPr lang="en-US" dirty="0">
                <a:latin typeface="Times New Roman" panose="02020603050405020304" pitchFamily="18" charset="0"/>
                <a:cs typeface="Times New Roman" panose="02020603050405020304" pitchFamily="18" charset="0"/>
              </a:rPr>
              <a:t> between the </a:t>
            </a:r>
            <a:r>
              <a:rPr lang="en-US" b="1" dirty="0">
                <a:solidFill>
                  <a:srgbClr val="7030A0"/>
                </a:solidFill>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holds only over a </a:t>
            </a:r>
            <a:r>
              <a:rPr lang="en-US" b="1" dirty="0">
                <a:latin typeface="Times New Roman" panose="02020603050405020304" pitchFamily="18" charset="0"/>
                <a:cs typeface="Times New Roman" panose="02020603050405020304" pitchFamily="18" charset="0"/>
              </a:rPr>
              <a:t>finite range </a:t>
            </a:r>
            <a:r>
              <a:rPr lang="en-US" dirty="0">
                <a:latin typeface="Times New Roman" panose="02020603050405020304" pitchFamily="18" charset="0"/>
                <a:cs typeface="Times New Roman" panose="02020603050405020304" pitchFamily="18" charset="0"/>
              </a:rPr>
              <a:t>of absorption values.</a:t>
            </a:r>
          </a:p>
        </p:txBody>
      </p:sp>
      <p:pic>
        <p:nvPicPr>
          <p:cNvPr id="5" name="Picture 4"/>
          <p:cNvPicPr>
            <a:picLocks noChangeAspect="1"/>
          </p:cNvPicPr>
          <p:nvPr/>
        </p:nvPicPr>
        <p:blipFill>
          <a:blip r:embed="rId2"/>
          <a:stretch>
            <a:fillRect/>
          </a:stretch>
        </p:blipFill>
        <p:spPr>
          <a:xfrm>
            <a:off x="6237920" y="486730"/>
            <a:ext cx="5449694" cy="3972012"/>
          </a:xfrm>
          <a:prstGeom prst="rect">
            <a:avLst/>
          </a:prstGeom>
        </p:spPr>
      </p:pic>
      <p:sp>
        <p:nvSpPr>
          <p:cNvPr id="6" name="Rectangle 5"/>
          <p:cNvSpPr/>
          <p:nvPr/>
        </p:nvSpPr>
        <p:spPr>
          <a:xfrm>
            <a:off x="229048" y="2736165"/>
            <a:ext cx="4948434" cy="1754326"/>
          </a:xfrm>
          <a:prstGeom prst="rect">
            <a:avLst/>
          </a:prstGeom>
        </p:spPr>
        <p:txBody>
          <a:bodyPr wrap="square">
            <a:spAutoFit/>
          </a:bodyPr>
          <a:lstStyle/>
          <a:p>
            <a:pPr marL="285750" indent="-285750" algn="just">
              <a:buFont typeface="Arial" panose="020B0604020202020204" pitchFamily="34" charset="0"/>
              <a:buChar char="•"/>
            </a:pPr>
            <a:r>
              <a:rPr lang="en-US" b="1" dirty="0">
                <a:solidFill>
                  <a:srgbClr val="7030A0"/>
                </a:solidFill>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readings </a:t>
            </a:r>
            <a:r>
              <a:rPr lang="en-US" b="1" dirty="0">
                <a:solidFill>
                  <a:srgbClr val="7030A0"/>
                </a:solidFill>
                <a:latin typeface="Times New Roman" panose="02020603050405020304" pitchFamily="18" charset="0"/>
                <a:cs typeface="Times New Roman" panose="02020603050405020304" pitchFamily="18" charset="0"/>
              </a:rPr>
              <a:t>greater</a:t>
            </a:r>
            <a:r>
              <a:rPr lang="en-US" dirty="0">
                <a:latin typeface="Times New Roman" panose="02020603050405020304" pitchFamily="18" charset="0"/>
                <a:cs typeface="Times New Roman" panose="02020603050405020304" pitchFamily="18" charset="0"/>
              </a:rPr>
              <a:t> than </a:t>
            </a:r>
            <a:r>
              <a:rPr lang="en-US" b="1" dirty="0">
                <a:solidFill>
                  <a:srgbClr val="7030A0"/>
                </a:solidFill>
                <a:latin typeface="Times New Roman" panose="02020603050405020304" pitchFamily="18" charset="0"/>
                <a:cs typeface="Times New Roman" panose="02020603050405020304" pitchFamily="18" charset="0"/>
              </a:rPr>
              <a:t>1.0</a:t>
            </a:r>
            <a:r>
              <a:rPr lang="en-US" dirty="0">
                <a:latin typeface="Times New Roman" panose="02020603050405020304" pitchFamily="18" charset="0"/>
                <a:cs typeface="Times New Roman" panose="02020603050405020304" pitchFamily="18" charset="0"/>
              </a:rPr>
              <a:t> in general </a:t>
            </a:r>
            <a:r>
              <a:rPr lang="en-US" b="1" dirty="0">
                <a:solidFill>
                  <a:srgbClr val="FF0000"/>
                </a:solidFill>
                <a:latin typeface="Times New Roman" panose="02020603050405020304" pitchFamily="18" charset="0"/>
                <a:cs typeface="Times New Roman" panose="02020603050405020304" pitchFamily="18" charset="0"/>
              </a:rPr>
              <a:t>should not be trusted </a:t>
            </a:r>
            <a:r>
              <a:rPr lang="en-US" dirty="0">
                <a:latin typeface="Times New Roman" panose="02020603050405020304" pitchFamily="18" charset="0"/>
                <a:cs typeface="Times New Roman" panose="02020603050405020304" pitchFamily="18" charset="0"/>
              </a:rPr>
              <a:t>to accurately </a:t>
            </a:r>
            <a:r>
              <a:rPr lang="en-US" b="1" dirty="0">
                <a:latin typeface="Times New Roman" panose="02020603050405020304" pitchFamily="18" charset="0"/>
                <a:cs typeface="Times New Roman" panose="02020603050405020304" pitchFamily="18" charset="0"/>
              </a:rPr>
              <a:t>reflect</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a:t>
            </a:r>
            <a:r>
              <a:rPr lang="en-US" b="1" dirty="0" err="1">
                <a:latin typeface="Times New Roman" panose="02020603050405020304" pitchFamily="18" charset="0"/>
                <a:cs typeface="Times New Roman" panose="02020603050405020304" pitchFamily="18" charset="0"/>
              </a:rPr>
              <a:t>analyte</a:t>
            </a:r>
            <a:r>
              <a:rPr lang="en-US" dirty="0">
                <a:latin typeface="Times New Roman" panose="02020603050405020304" pitchFamily="18" charset="0"/>
                <a:cs typeface="Times New Roman" panose="02020603050405020304" pitchFamily="18" charset="0"/>
              </a:rPr>
              <a:t> in solution. Thus, experiments should be </a:t>
            </a:r>
            <a:r>
              <a:rPr lang="en-US" b="1" dirty="0">
                <a:latin typeface="Times New Roman" panose="02020603050405020304" pitchFamily="18" charset="0"/>
                <a:cs typeface="Times New Roman" panose="02020603050405020304" pitchFamily="18" charset="0"/>
              </a:rPr>
              <a:t>designed</a:t>
            </a:r>
            <a:r>
              <a:rPr lang="en-US" dirty="0">
                <a:latin typeface="Times New Roman" panose="02020603050405020304" pitchFamily="18" charset="0"/>
                <a:cs typeface="Times New Roman" panose="02020603050405020304" pitchFamily="18" charset="0"/>
              </a:rPr>
              <a:t> so that the </a:t>
            </a:r>
            <a:r>
              <a:rPr lang="en-US" b="1" dirty="0">
                <a:solidFill>
                  <a:srgbClr val="7030A0"/>
                </a:solidFill>
                <a:latin typeface="Times New Roman" panose="02020603050405020304" pitchFamily="18" charset="0"/>
                <a:cs typeface="Times New Roman" panose="02020603050405020304" pitchFamily="18" charset="0"/>
              </a:rPr>
              <a:t>maximum absorption</a:t>
            </a:r>
            <a:r>
              <a:rPr lang="en-US" dirty="0">
                <a:latin typeface="Times New Roman" panose="02020603050405020304" pitchFamily="18" charset="0"/>
                <a:cs typeface="Times New Roman" panose="02020603050405020304" pitchFamily="18" charset="0"/>
              </a:rPr>
              <a:t> to be measured is </a:t>
            </a:r>
            <a:r>
              <a:rPr lang="en-US" b="1" dirty="0">
                <a:latin typeface="Times New Roman" panose="02020603050405020304" pitchFamily="18" charset="0"/>
                <a:cs typeface="Times New Roman" panose="02020603050405020304" pitchFamily="18" charset="0"/>
              </a:rPr>
              <a:t>less</a:t>
            </a:r>
            <a:r>
              <a:rPr lang="en-US" dirty="0">
                <a:latin typeface="Times New Roman" panose="02020603050405020304" pitchFamily="18" charset="0"/>
                <a:cs typeface="Times New Roman" panose="02020603050405020304" pitchFamily="18" charset="0"/>
              </a:rPr>
              <a:t> than </a:t>
            </a:r>
            <a:r>
              <a:rPr lang="en-US" b="1" dirty="0">
                <a:latin typeface="Times New Roman" panose="02020603050405020304" pitchFamily="18" charset="0"/>
                <a:cs typeface="Times New Roman" panose="02020603050405020304" pitchFamily="18" charset="0"/>
              </a:rPr>
              <a:t>1.0</a:t>
            </a:r>
            <a:r>
              <a:rPr lang="en-US" dirty="0">
                <a:latin typeface="Times New Roman" panose="02020603050405020304" pitchFamily="18" charset="0"/>
                <a:cs typeface="Times New Roman" panose="02020603050405020304" pitchFamily="18" charset="0"/>
              </a:rPr>
              <a:t>.</a:t>
            </a:r>
          </a:p>
        </p:txBody>
      </p:sp>
      <p:sp>
        <p:nvSpPr>
          <p:cNvPr id="7" name="Rectangle 6"/>
          <p:cNvSpPr/>
          <p:nvPr/>
        </p:nvSpPr>
        <p:spPr>
          <a:xfrm>
            <a:off x="229047" y="4695568"/>
            <a:ext cx="4948435" cy="1477328"/>
          </a:xfrm>
          <a:prstGeom prst="rect">
            <a:avLst/>
          </a:prstGeom>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Additionally, the </a:t>
            </a:r>
            <a:r>
              <a:rPr lang="en-US" b="1" dirty="0">
                <a:latin typeface="Times New Roman" panose="02020603050405020304" pitchFamily="18" charset="0"/>
                <a:cs typeface="Times New Roman" panose="02020603050405020304" pitchFamily="18" charset="0"/>
              </a:rPr>
              <a:t>amount</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instrumental noise</a:t>
            </a:r>
            <a:r>
              <a:rPr lang="en-US" dirty="0">
                <a:latin typeface="Times New Roman" panose="02020603050405020304" pitchFamily="18" charset="0"/>
                <a:cs typeface="Times New Roman" panose="02020603050405020304" pitchFamily="18" charset="0"/>
              </a:rPr>
              <a:t> in a measurement is </a:t>
            </a:r>
            <a:r>
              <a:rPr lang="en-US" b="1" dirty="0">
                <a:latin typeface="Times New Roman" panose="02020603050405020304" pitchFamily="18" charset="0"/>
                <a:cs typeface="Times New Roman" panose="02020603050405020304" pitchFamily="18" charset="0"/>
              </a:rPr>
              <a:t>affected</a:t>
            </a:r>
            <a:r>
              <a:rPr lang="en-US" dirty="0">
                <a:latin typeface="Times New Roman" panose="02020603050405020304" pitchFamily="18" charset="0"/>
                <a:cs typeface="Times New Roman" panose="02020603050405020304" pitchFamily="18" charset="0"/>
              </a:rPr>
              <a:t> by the </a:t>
            </a:r>
            <a:r>
              <a:rPr lang="en-US" b="1" dirty="0">
                <a:solidFill>
                  <a:srgbClr val="7030A0"/>
                </a:solidFill>
                <a:latin typeface="Times New Roman" panose="02020603050405020304" pitchFamily="18" charset="0"/>
                <a:cs typeface="Times New Roman" panose="02020603050405020304" pitchFamily="18" charset="0"/>
              </a:rPr>
              <a:t>overall absorption</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sample</a:t>
            </a:r>
            <a:r>
              <a:rPr lang="en-US" dirty="0">
                <a:latin typeface="Times New Roman" panose="02020603050405020304" pitchFamily="18" charset="0"/>
                <a:cs typeface="Times New Roman" panose="02020603050405020304" pitchFamily="18" charset="0"/>
              </a:rPr>
              <a:t>. For this reason it is </a:t>
            </a:r>
            <a:r>
              <a:rPr lang="en-US" b="1" dirty="0">
                <a:solidFill>
                  <a:srgbClr val="FF0000"/>
                </a:solidFill>
                <a:latin typeface="Times New Roman" panose="02020603050405020304" pitchFamily="18" charset="0"/>
                <a:cs typeface="Times New Roman" panose="02020603050405020304" pitchFamily="18" charset="0"/>
              </a:rPr>
              <a:t>more difficult</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measure</a:t>
            </a:r>
            <a:r>
              <a:rPr lang="en-US" dirty="0">
                <a:latin typeface="Times New Roman" panose="02020603050405020304" pitchFamily="18" charset="0"/>
                <a:cs typeface="Times New Roman" panose="02020603050405020304" pitchFamily="18" charset="0"/>
              </a:rPr>
              <a:t> a </a:t>
            </a:r>
            <a:r>
              <a:rPr lang="en-US" b="1" dirty="0">
                <a:latin typeface="Times New Roman" panose="02020603050405020304" pitchFamily="18" charset="0"/>
                <a:cs typeface="Times New Roman" panose="02020603050405020304" pitchFamily="18" charset="0"/>
              </a:rPr>
              <a:t>small absorption</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change</a:t>
            </a:r>
            <a:r>
              <a:rPr lang="en-US" dirty="0">
                <a:latin typeface="Times New Roman" panose="02020603050405020304" pitchFamily="18" charset="0"/>
                <a:cs typeface="Times New Roman" panose="02020603050405020304" pitchFamily="18" charset="0"/>
              </a:rPr>
              <a:t> for a sample of </a:t>
            </a:r>
            <a:r>
              <a:rPr lang="en-US" b="1" dirty="0">
                <a:latin typeface="Times New Roman" panose="02020603050405020304" pitchFamily="18" charset="0"/>
                <a:cs typeface="Times New Roman" panose="02020603050405020304" pitchFamily="18" charset="0"/>
              </a:rPr>
              <a:t>high absorption</a:t>
            </a:r>
            <a:r>
              <a:rPr lang="en-US" dirty="0">
                <a:latin typeface="Times New Roman" panose="02020603050405020304" pitchFamily="18" charset="0"/>
                <a:cs typeface="Times New Roman" panose="02020603050405020304" pitchFamily="18" charset="0"/>
              </a:rPr>
              <a:t>.</a:t>
            </a:r>
          </a:p>
        </p:txBody>
      </p:sp>
      <p:sp>
        <p:nvSpPr>
          <p:cNvPr id="8" name="Rectangle 7"/>
          <p:cNvSpPr/>
          <p:nvPr/>
        </p:nvSpPr>
        <p:spPr>
          <a:xfrm>
            <a:off x="6019799" y="4806779"/>
            <a:ext cx="5885936" cy="1477328"/>
          </a:xfrm>
          <a:prstGeom prst="rect">
            <a:avLst/>
          </a:prstGeom>
        </p:spPr>
        <p:txBody>
          <a:bodyPr wrap="square">
            <a:spAutoFit/>
          </a:bodyPr>
          <a:lstStyle/>
          <a:p>
            <a:pPr algn="just"/>
            <a:r>
              <a:rPr lang="en-US" b="1" dirty="0">
                <a:latin typeface="Times New Roman" panose="02020603050405020304" pitchFamily="18" charset="0"/>
                <a:cs typeface="Times New Roman" panose="02020603050405020304" pitchFamily="18" charset="0"/>
              </a:rPr>
              <a:t>Empirically</a:t>
            </a:r>
            <a:r>
              <a:rPr lang="en-US" dirty="0">
                <a:latin typeface="Times New Roman" panose="02020603050405020304" pitchFamily="18" charset="0"/>
                <a:cs typeface="Times New Roman" panose="02020603050405020304" pitchFamily="18" charset="0"/>
              </a:rPr>
              <a:t> it turns out that the </a:t>
            </a:r>
            <a:r>
              <a:rPr lang="en-US" b="1" dirty="0">
                <a:latin typeface="Times New Roman" panose="02020603050405020304" pitchFamily="18" charset="0"/>
                <a:cs typeface="Times New Roman" panose="02020603050405020304" pitchFamily="18" charset="0"/>
              </a:rPr>
              <a:t>best compromise</a:t>
            </a:r>
            <a:r>
              <a:rPr lang="en-US" dirty="0">
                <a:latin typeface="Times New Roman" panose="02020603050405020304" pitchFamily="18" charset="0"/>
                <a:cs typeface="Times New Roman" panose="02020603050405020304" pitchFamily="18" charset="0"/>
              </a:rPr>
              <a:t> between </a:t>
            </a:r>
            <a:r>
              <a:rPr lang="en-US" b="1" dirty="0">
                <a:latin typeface="Times New Roman" panose="02020603050405020304" pitchFamily="18" charset="0"/>
                <a:cs typeface="Times New Roman" panose="02020603050405020304" pitchFamily="18" charset="0"/>
              </a:rPr>
              <a:t>minimizing this noise</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having</a:t>
            </a:r>
            <a:r>
              <a:rPr lang="en-US" dirty="0">
                <a:latin typeface="Times New Roman" panose="02020603050405020304" pitchFamily="18" charset="0"/>
                <a:cs typeface="Times New Roman" panose="02020603050405020304" pitchFamily="18" charset="0"/>
              </a:rPr>
              <a:t> a </a:t>
            </a:r>
            <a:r>
              <a:rPr lang="en-US" b="1" dirty="0">
                <a:latin typeface="Times New Roman" panose="02020603050405020304" pitchFamily="18" charset="0"/>
                <a:cs typeface="Times New Roman" panose="02020603050405020304" pitchFamily="18" charset="0"/>
              </a:rPr>
              <a:t>reasonable signal </a:t>
            </a:r>
            <a:r>
              <a:rPr lang="en-US" dirty="0">
                <a:latin typeface="Times New Roman" panose="02020603050405020304" pitchFamily="18" charset="0"/>
                <a:cs typeface="Times New Roman" panose="02020603050405020304" pitchFamily="18" charset="0"/>
              </a:rPr>
              <a:t>to follow occurs when the </a:t>
            </a:r>
            <a:r>
              <a:rPr lang="en-US" b="1" dirty="0">
                <a:solidFill>
                  <a:srgbClr val="7030A0"/>
                </a:solidFill>
                <a:latin typeface="Times New Roman" panose="02020603050405020304" pitchFamily="18" charset="0"/>
                <a:cs typeface="Times New Roman" panose="02020603050405020304" pitchFamily="18" charset="0"/>
              </a:rPr>
              <a:t>sample absorption</a:t>
            </a:r>
            <a:r>
              <a:rPr lang="en-US" dirty="0">
                <a:latin typeface="Times New Roman" panose="02020603050405020304" pitchFamily="18" charset="0"/>
                <a:cs typeface="Times New Roman" panose="02020603050405020304" pitchFamily="18" charset="0"/>
              </a:rPr>
              <a:t> is in the </a:t>
            </a:r>
            <a:r>
              <a:rPr lang="en-US" b="1" dirty="0">
                <a:latin typeface="Times New Roman" panose="02020603050405020304" pitchFamily="18" charset="0"/>
                <a:cs typeface="Times New Roman" panose="02020603050405020304" pitchFamily="18" charset="0"/>
              </a:rPr>
              <a:t>vicinity</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0.5</a:t>
            </a:r>
            <a:r>
              <a:rPr lang="en-US" dirty="0">
                <a:latin typeface="Times New Roman" panose="02020603050405020304" pitchFamily="18" charset="0"/>
                <a:cs typeface="Times New Roman" panose="02020603050405020304" pitchFamily="18" charset="0"/>
              </a:rPr>
              <a:t>. This is usually a </a:t>
            </a:r>
            <a:r>
              <a:rPr lang="en-US" b="1" dirty="0">
                <a:solidFill>
                  <a:srgbClr val="7030A0"/>
                </a:solidFill>
                <a:latin typeface="Times New Roman" panose="02020603050405020304" pitchFamily="18" charset="0"/>
                <a:cs typeface="Times New Roman" panose="02020603050405020304" pitchFamily="18" charset="0"/>
              </a:rPr>
              <a:t>good target absorption</a:t>
            </a:r>
            <a:r>
              <a:rPr lang="en-US" dirty="0">
                <a:latin typeface="Times New Roman" panose="02020603050405020304" pitchFamily="18" charset="0"/>
                <a:cs typeface="Times New Roman" panose="02020603050405020304" pitchFamily="18" charset="0"/>
              </a:rPr>
              <a:t> for </a:t>
            </a:r>
            <a:r>
              <a:rPr lang="en-US" b="1" dirty="0">
                <a:latin typeface="Times New Roman" panose="02020603050405020304" pitchFamily="18" charset="0"/>
                <a:cs typeface="Times New Roman" panose="02020603050405020304" pitchFamily="18" charset="0"/>
              </a:rPr>
              <a:t>following small absorption changes</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107492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9050" y="352853"/>
            <a:ext cx="4023281" cy="369332"/>
          </a:xfrm>
          <a:prstGeom prst="rect">
            <a:avLst/>
          </a:prstGeom>
        </p:spPr>
        <p:txBody>
          <a:bodyPr wrap="none">
            <a:spAutoFit/>
          </a:bodyPr>
          <a:lstStyle/>
          <a:p>
            <a:r>
              <a:rPr lang="en-US" b="1" dirty="0">
                <a:latin typeface="Helvetica-Bold"/>
              </a:rPr>
              <a:t>Errors in Absorption Spectroscopy</a:t>
            </a:r>
            <a:endParaRPr lang="en-US" dirty="0"/>
          </a:p>
        </p:txBody>
      </p:sp>
      <p:sp>
        <p:nvSpPr>
          <p:cNvPr id="3" name="Rectangle 2"/>
          <p:cNvSpPr/>
          <p:nvPr/>
        </p:nvSpPr>
        <p:spPr>
          <a:xfrm>
            <a:off x="229050" y="722185"/>
            <a:ext cx="10113556" cy="646331"/>
          </a:xfrm>
          <a:prstGeom prst="rect">
            <a:avLst/>
          </a:prstGeom>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dirty="0">
                <a:solidFill>
                  <a:srgbClr val="C00000"/>
                </a:solidFill>
                <a:latin typeface="Times New Roman" panose="02020603050405020304" pitchFamily="18" charset="0"/>
                <a:cs typeface="Times New Roman" panose="02020603050405020304" pitchFamily="18" charset="0"/>
              </a:rPr>
              <a:t>lamps</a:t>
            </a:r>
            <a:r>
              <a:rPr lang="en-US" dirty="0">
                <a:latin typeface="Times New Roman" panose="02020603050405020304" pitchFamily="18" charset="0"/>
                <a:cs typeface="Times New Roman" panose="02020603050405020304" pitchFamily="18" charset="0"/>
              </a:rPr>
              <a:t> used to generate the </a:t>
            </a:r>
            <a:r>
              <a:rPr lang="en-US" b="1" dirty="0">
                <a:solidFill>
                  <a:srgbClr val="7030A0"/>
                </a:solidFill>
                <a:latin typeface="Times New Roman" panose="02020603050405020304" pitchFamily="18" charset="0"/>
                <a:cs typeface="Times New Roman" panose="02020603050405020304" pitchFamily="18" charset="0"/>
              </a:rPr>
              <a:t>UV</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visible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light</a:t>
            </a:r>
            <a:r>
              <a:rPr lang="en-US" dirty="0">
                <a:latin typeface="Times New Roman" panose="02020603050405020304" pitchFamily="18" charset="0"/>
                <a:cs typeface="Times New Roman" panose="02020603050405020304" pitchFamily="18" charset="0"/>
              </a:rPr>
              <a:t> for absorption spectrometers </a:t>
            </a:r>
            <a:r>
              <a:rPr lang="en-US" b="1" dirty="0">
                <a:latin typeface="Times New Roman" panose="02020603050405020304" pitchFamily="18" charset="0"/>
                <a:cs typeface="Times New Roman" panose="02020603050405020304" pitchFamily="18" charset="0"/>
              </a:rPr>
              <a:t>must be </a:t>
            </a:r>
            <a:r>
              <a:rPr lang="en-US" dirty="0">
                <a:latin typeface="Times New Roman" panose="02020603050405020304" pitchFamily="18" charset="0"/>
                <a:cs typeface="Times New Roman" panose="02020603050405020304" pitchFamily="18" charset="0"/>
              </a:rPr>
              <a:t>given </a:t>
            </a:r>
            <a:r>
              <a:rPr lang="en-US" b="1" dirty="0">
                <a:latin typeface="Times New Roman" panose="02020603050405020304" pitchFamily="18" charset="0"/>
                <a:cs typeface="Times New Roman" panose="02020603050405020304" pitchFamily="18" charset="0"/>
              </a:rPr>
              <a:t>ample time </a:t>
            </a:r>
            <a:r>
              <a:rPr lang="en-US" dirty="0">
                <a:latin typeface="Times New Roman" panose="02020603050405020304" pitchFamily="18" charset="0"/>
                <a:cs typeface="Times New Roman" panose="02020603050405020304" pitchFamily="18" charset="0"/>
              </a:rPr>
              <a:t>to </a:t>
            </a:r>
            <a:r>
              <a:rPr lang="en-US" b="1" dirty="0">
                <a:latin typeface="Times New Roman" panose="02020603050405020304" pitchFamily="18" charset="0"/>
                <a:cs typeface="Times New Roman" panose="02020603050405020304" pitchFamily="18" charset="0"/>
              </a:rPr>
              <a:t>warm up</a:t>
            </a:r>
            <a:r>
              <a:rPr lang="en-US" dirty="0">
                <a:latin typeface="Times New Roman" panose="02020603050405020304" pitchFamily="18" charset="0"/>
                <a:cs typeface="Times New Roman" panose="02020603050405020304" pitchFamily="18" charset="0"/>
              </a:rPr>
              <a:t>.</a:t>
            </a:r>
          </a:p>
        </p:txBody>
      </p:sp>
      <p:sp>
        <p:nvSpPr>
          <p:cNvPr id="4" name="Rectangle 3"/>
          <p:cNvSpPr/>
          <p:nvPr/>
        </p:nvSpPr>
        <p:spPr>
          <a:xfrm>
            <a:off x="229045" y="1798378"/>
            <a:ext cx="10113561" cy="646331"/>
          </a:xfrm>
          <a:prstGeom prst="rect">
            <a:avLst/>
          </a:prstGeom>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light intensity </a:t>
            </a:r>
            <a:r>
              <a:rPr lang="en-US" dirty="0">
                <a:latin typeface="Times New Roman" panose="02020603050405020304" pitchFamily="18" charset="0"/>
                <a:cs typeface="Times New Roman" panose="02020603050405020304" pitchFamily="18" charset="0"/>
              </a:rPr>
              <a:t>from these sources </a:t>
            </a:r>
            <a:r>
              <a:rPr lang="en-US" b="1" dirty="0">
                <a:latin typeface="Times New Roman" panose="02020603050405020304" pitchFamily="18" charset="0"/>
                <a:cs typeface="Times New Roman" panose="02020603050405020304" pitchFamily="18" charset="0"/>
              </a:rPr>
              <a:t>varies</a:t>
            </a:r>
            <a:r>
              <a:rPr lang="en-US" dirty="0">
                <a:latin typeface="Times New Roman" panose="02020603050405020304" pitchFamily="18" charset="0"/>
                <a:cs typeface="Times New Roman" panose="02020603050405020304" pitchFamily="18" charset="0"/>
              </a:rPr>
              <a:t> considerably </a:t>
            </a:r>
            <a:r>
              <a:rPr lang="en-US" b="1" dirty="0">
                <a:latin typeface="Times New Roman" panose="02020603050405020304" pitchFamily="18" charset="0"/>
                <a:cs typeface="Times New Roman" panose="02020603050405020304" pitchFamily="18" charset="0"/>
              </a:rPr>
              <a:t>shortly after the lamps are turned on</a:t>
            </a:r>
            <a:r>
              <a:rPr lang="en-US" dirty="0">
                <a:latin typeface="Times New Roman" panose="02020603050405020304" pitchFamily="18" charset="0"/>
                <a:cs typeface="Times New Roman" panose="02020603050405020304" pitchFamily="18" charset="0"/>
              </a:rPr>
              <a:t>, but </a:t>
            </a:r>
            <a:r>
              <a:rPr lang="en-US" b="1" dirty="0">
                <a:latin typeface="Times New Roman" panose="02020603050405020304" pitchFamily="18" charset="0"/>
                <a:cs typeface="Times New Roman" panose="02020603050405020304" pitchFamily="18" charset="0"/>
              </a:rPr>
              <a:t>stabilizes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after</a:t>
            </a:r>
            <a:r>
              <a:rPr lang="en-US" dirty="0">
                <a:latin typeface="Times New Roman" panose="02020603050405020304" pitchFamily="18" charset="0"/>
                <a:cs typeface="Times New Roman" panose="02020603050405020304" pitchFamily="18" charset="0"/>
              </a:rPr>
              <a:t> about </a:t>
            </a:r>
            <a:r>
              <a:rPr lang="en-US" b="1" dirty="0">
                <a:latin typeface="Times New Roman" panose="02020603050405020304" pitchFamily="18" charset="0"/>
                <a:cs typeface="Times New Roman" panose="02020603050405020304" pitchFamily="18" charset="0"/>
              </a:rPr>
              <a:t>30</a:t>
            </a:r>
            <a:r>
              <a:rPr lang="en-US" b="1" i="1"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90 minutes</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229045" y="2964056"/>
            <a:ext cx="10113561" cy="923330"/>
          </a:xfrm>
          <a:prstGeom prst="rect">
            <a:avLst/>
          </a:prstGeom>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Since the </a:t>
            </a:r>
            <a:r>
              <a:rPr lang="en-US" b="1" dirty="0">
                <a:latin typeface="Times New Roman" panose="02020603050405020304" pitchFamily="18" charset="0"/>
                <a:cs typeface="Times New Roman" panose="02020603050405020304" pitchFamily="18" charset="0"/>
              </a:rPr>
              <a:t>amount</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warm-up time</a:t>
            </a:r>
            <a:r>
              <a:rPr lang="en-US" dirty="0">
                <a:latin typeface="Times New Roman" panose="02020603050405020304" pitchFamily="18" charset="0"/>
                <a:cs typeface="Times New Roman" panose="02020603050405020304" pitchFamily="18" charset="0"/>
              </a:rPr>
              <a:t> needed to stabilize the lamp output will </a:t>
            </a:r>
            <a:r>
              <a:rPr lang="en-US" b="1" dirty="0">
                <a:latin typeface="Times New Roman" panose="02020603050405020304" pitchFamily="18" charset="0"/>
                <a:cs typeface="Times New Roman" panose="02020603050405020304" pitchFamily="18" charset="0"/>
              </a:rPr>
              <a:t>vary</a:t>
            </a:r>
            <a:r>
              <a:rPr lang="en-US" dirty="0">
                <a:latin typeface="Times New Roman" panose="02020603050405020304" pitchFamily="18" charset="0"/>
                <a:cs typeface="Times New Roman" panose="02020603050405020304" pitchFamily="18" charset="0"/>
              </a:rPr>
              <a:t> from </a:t>
            </a:r>
            <a:r>
              <a:rPr lang="en-US" b="1" dirty="0">
                <a:latin typeface="Times New Roman" panose="02020603050405020304" pitchFamily="18" charset="0"/>
                <a:cs typeface="Times New Roman" panose="02020603050405020304" pitchFamily="18" charset="0"/>
              </a:rPr>
              <a:t>instrument to instrument</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from lamp to lamp </a:t>
            </a:r>
            <a:r>
              <a:rPr lang="en-US" dirty="0">
                <a:latin typeface="Times New Roman" panose="02020603050405020304" pitchFamily="18" charset="0"/>
                <a:cs typeface="Times New Roman" panose="02020603050405020304" pitchFamily="18" charset="0"/>
              </a:rPr>
              <a:t>within the </a:t>
            </a:r>
            <a:r>
              <a:rPr lang="en-US" b="1" dirty="0">
                <a:latin typeface="Times New Roman" panose="02020603050405020304" pitchFamily="18" charset="0"/>
                <a:cs typeface="Times New Roman" panose="02020603050405020304" pitchFamily="18" charset="0"/>
              </a:rPr>
              <a:t>same instrument</a:t>
            </a:r>
            <a:r>
              <a:rPr lang="en-US" dirty="0">
                <a:latin typeface="Times New Roman" panose="02020603050405020304" pitchFamily="18" charset="0"/>
                <a:cs typeface="Times New Roman" panose="02020603050405020304" pitchFamily="18" charset="0"/>
              </a:rPr>
              <a:t>, it is </a:t>
            </a:r>
            <a:r>
              <a:rPr lang="en-US" b="1" dirty="0">
                <a:latin typeface="Times New Roman" panose="02020603050405020304" pitchFamily="18" charset="0"/>
                <a:cs typeface="Times New Roman" panose="02020603050405020304" pitchFamily="18" charset="0"/>
              </a:rPr>
              <a:t>best</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determine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required warm-up time </a:t>
            </a:r>
            <a:r>
              <a:rPr lang="en-US" dirty="0">
                <a:latin typeface="Times New Roman" panose="02020603050405020304" pitchFamily="18" charset="0"/>
                <a:cs typeface="Times New Roman" panose="02020603050405020304" pitchFamily="18" charset="0"/>
              </a:rPr>
              <a:t>for one’s </a:t>
            </a:r>
            <a:r>
              <a:rPr lang="en-US" b="1" dirty="0">
                <a:latin typeface="Times New Roman" panose="02020603050405020304" pitchFamily="18" charset="0"/>
                <a:cs typeface="Times New Roman" panose="02020603050405020304" pitchFamily="18" charset="0"/>
              </a:rPr>
              <a:t>own instrument</a:t>
            </a:r>
            <a:r>
              <a:rPr lang="en-US" dirty="0">
                <a:latin typeface="Times New Roman" panose="02020603050405020304" pitchFamily="18" charset="0"/>
                <a:cs typeface="Times New Roman" panose="02020603050405020304" pitchFamily="18" charset="0"/>
              </a:rPr>
              <a:t>.</a:t>
            </a:r>
          </a:p>
        </p:txBody>
      </p:sp>
      <p:sp>
        <p:nvSpPr>
          <p:cNvPr id="6" name="Rectangle 5"/>
          <p:cNvSpPr/>
          <p:nvPr/>
        </p:nvSpPr>
        <p:spPr>
          <a:xfrm>
            <a:off x="229045" y="4406733"/>
            <a:ext cx="10113561" cy="1015663"/>
          </a:xfrm>
          <a:prstGeom prst="rect">
            <a:avLst/>
          </a:prstGeom>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This is </a:t>
            </a:r>
            <a:r>
              <a:rPr lang="en-US" b="1" dirty="0">
                <a:latin typeface="Times New Roman" panose="02020603050405020304" pitchFamily="18" charset="0"/>
                <a:cs typeface="Times New Roman" panose="02020603050405020304" pitchFamily="18" charset="0"/>
              </a:rPr>
              <a:t>easily done </a:t>
            </a:r>
            <a:r>
              <a:rPr lang="en-US" dirty="0">
                <a:latin typeface="Times New Roman" panose="02020603050405020304" pitchFamily="18" charset="0"/>
                <a:cs typeface="Times New Roman" panose="02020603050405020304" pitchFamily="18" charset="0"/>
              </a:rPr>
              <a:t>by </a:t>
            </a:r>
            <a:r>
              <a:rPr lang="en-US" b="1" dirty="0">
                <a:latin typeface="Times New Roman" panose="02020603050405020304" pitchFamily="18" charset="0"/>
                <a:cs typeface="Times New Roman" panose="02020603050405020304" pitchFamily="18" charset="0"/>
              </a:rPr>
              <a:t>measuring</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signal</a:t>
            </a:r>
            <a:r>
              <a:rPr lang="en-US" dirty="0">
                <a:latin typeface="Times New Roman" panose="02020603050405020304" pitchFamily="18" charset="0"/>
                <a:cs typeface="Times New Roman" panose="02020603050405020304" pitchFamily="18" charset="0"/>
              </a:rPr>
              <a:t> from a </a:t>
            </a:r>
            <a:r>
              <a:rPr lang="en-US" b="1" dirty="0">
                <a:latin typeface="Times New Roman" panose="02020603050405020304" pitchFamily="18" charset="0"/>
                <a:cs typeface="Times New Roman" panose="02020603050405020304" pitchFamily="18" charset="0"/>
              </a:rPr>
              <a:t>sample of low absorption </a:t>
            </a:r>
            <a:r>
              <a:rPr lang="en-US" dirty="0">
                <a:latin typeface="Times New Roman" panose="02020603050405020304" pitchFamily="18" charset="0"/>
                <a:cs typeface="Times New Roman" panose="02020603050405020304" pitchFamily="18" charset="0"/>
              </a:rPr>
              <a:t>(say,</a:t>
            </a:r>
            <a:r>
              <a:rPr lang="en-US" sz="2400"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0.05</a:t>
            </a:r>
            <a:r>
              <a:rPr lang="en-US" b="1" i="1"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0.1</a:t>
            </a:r>
            <a:r>
              <a:rPr lang="en-US" dirty="0">
                <a:latin typeface="Times New Roman" panose="02020603050405020304" pitchFamily="18" charset="0"/>
                <a:cs typeface="Times New Roman" panose="02020603050405020304" pitchFamily="18" charset="0"/>
              </a:rPr>
              <a:t>) as a </a:t>
            </a:r>
            <a:r>
              <a:rPr lang="en-US" b="1" dirty="0">
                <a:latin typeface="Times New Roman" panose="02020603050405020304" pitchFamily="18" charset="0"/>
                <a:cs typeface="Times New Roman" panose="02020603050405020304" pitchFamily="18" charset="0"/>
              </a:rPr>
              <a:t>function of time </a:t>
            </a:r>
            <a:r>
              <a:rPr lang="en-US" dirty="0">
                <a:latin typeface="Times New Roman" panose="02020603050405020304" pitchFamily="18" charset="0"/>
                <a:cs typeface="Times New Roman" panose="02020603050405020304" pitchFamily="18" charset="0"/>
              </a:rPr>
              <a:t>after turning the lamp on, and noting </a:t>
            </a:r>
            <a:r>
              <a:rPr lang="en-US" b="1" dirty="0">
                <a:latin typeface="Times New Roman" panose="02020603050405020304" pitchFamily="18" charset="0"/>
                <a:cs typeface="Times New Roman" panose="02020603050405020304" pitchFamily="18" charset="0"/>
              </a:rPr>
              <a:t>how long </a:t>
            </a:r>
            <a:r>
              <a:rPr lang="en-US" dirty="0">
                <a:latin typeface="Times New Roman" panose="02020603050405020304" pitchFamily="18" charset="0"/>
                <a:cs typeface="Times New Roman" panose="02020603050405020304" pitchFamily="18" charset="0"/>
              </a:rPr>
              <a:t>it takes for the </a:t>
            </a:r>
            <a:r>
              <a:rPr lang="en-US" b="1" dirty="0">
                <a:latin typeface="Times New Roman" panose="02020603050405020304" pitchFamily="18" charset="0"/>
                <a:cs typeface="Times New Roman" panose="02020603050405020304" pitchFamily="18" charset="0"/>
              </a:rPr>
              <a:t>signal</a:t>
            </a:r>
            <a:r>
              <a:rPr lang="en-US" dirty="0">
                <a:latin typeface="Times New Roman" panose="02020603050405020304" pitchFamily="18" charset="0"/>
                <a:cs typeface="Times New Roman" panose="02020603050405020304" pitchFamily="18" charset="0"/>
              </a:rPr>
              <a:t> to reach a </a:t>
            </a:r>
            <a:r>
              <a:rPr lang="en-US" b="1" dirty="0">
                <a:latin typeface="Times New Roman" panose="02020603050405020304" pitchFamily="18" charset="0"/>
                <a:cs typeface="Times New Roman" panose="02020603050405020304" pitchFamily="18" charset="0"/>
              </a:rPr>
              <a:t>stable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constant reading</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899209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9050" y="352853"/>
            <a:ext cx="4023281" cy="369332"/>
          </a:xfrm>
          <a:prstGeom prst="rect">
            <a:avLst/>
          </a:prstGeom>
        </p:spPr>
        <p:txBody>
          <a:bodyPr wrap="none">
            <a:spAutoFit/>
          </a:bodyPr>
          <a:lstStyle/>
          <a:p>
            <a:r>
              <a:rPr lang="en-US" b="1" dirty="0">
                <a:latin typeface="Helvetica-Bold"/>
              </a:rPr>
              <a:t>Errors in Absorption Spectroscopy</a:t>
            </a:r>
            <a:endParaRPr lang="en-US" dirty="0"/>
          </a:p>
        </p:txBody>
      </p:sp>
      <p:sp>
        <p:nvSpPr>
          <p:cNvPr id="3" name="Rectangle 2"/>
          <p:cNvSpPr/>
          <p:nvPr/>
        </p:nvSpPr>
        <p:spPr>
          <a:xfrm>
            <a:off x="229050" y="1472167"/>
            <a:ext cx="8222972" cy="369332"/>
          </a:xfrm>
          <a:prstGeom prst="rect">
            <a:avLst/>
          </a:prstGeom>
        </p:spPr>
        <p:txBody>
          <a:bodyPr wrap="square">
            <a:spAutoFit/>
          </a:bodyPr>
          <a:lstStyle/>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Another source of error in absorption measurements is </a:t>
            </a:r>
            <a:r>
              <a:rPr lang="en-US" b="1" dirty="0">
                <a:latin typeface="Times New Roman" panose="02020603050405020304" pitchFamily="18" charset="0"/>
                <a:cs typeface="Times New Roman" panose="02020603050405020304" pitchFamily="18" charset="0"/>
              </a:rPr>
              <a:t>sample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turbidity</a:t>
            </a:r>
            <a:r>
              <a:rPr lang="en-US" dirty="0">
                <a:latin typeface="Times New Roman" panose="02020603050405020304" pitchFamily="18" charset="0"/>
                <a:cs typeface="Times New Roman" panose="02020603050405020304" pitchFamily="18" charset="0"/>
              </a:rPr>
              <a:t>.</a:t>
            </a:r>
          </a:p>
        </p:txBody>
      </p:sp>
      <p:sp>
        <p:nvSpPr>
          <p:cNvPr id="4" name="Rectangle 3"/>
          <p:cNvSpPr/>
          <p:nvPr/>
        </p:nvSpPr>
        <p:spPr>
          <a:xfrm>
            <a:off x="229050" y="2183023"/>
            <a:ext cx="10681966" cy="369332"/>
          </a:xfrm>
          <a:prstGeom prst="rect">
            <a:avLst/>
          </a:prstGeom>
        </p:spPr>
        <p:txBody>
          <a:bodyPr wrap="square">
            <a:spAutoFit/>
          </a:bodyPr>
          <a:lstStyle/>
          <a:p>
            <a:pPr marL="285750" indent="-285750">
              <a:buFont typeface="Wingdings" panose="05000000000000000000" pitchFamily="2" charset="2"/>
              <a:buChar char="Ø"/>
            </a:pPr>
            <a:r>
              <a:rPr lang="en-US" b="1" dirty="0">
                <a:latin typeface="Times New Roman" panose="02020603050405020304" pitchFamily="18" charset="0"/>
                <a:cs typeface="Times New Roman" panose="02020603050405020304" pitchFamily="18" charset="0"/>
              </a:rPr>
              <a:t>Particulate matter </a:t>
            </a:r>
            <a:r>
              <a:rPr lang="en-US" dirty="0">
                <a:latin typeface="Times New Roman" panose="02020603050405020304" pitchFamily="18" charset="0"/>
                <a:cs typeface="Times New Roman" panose="02020603050405020304" pitchFamily="18" charset="0"/>
              </a:rPr>
              <a:t>in a solution will </a:t>
            </a:r>
            <a:r>
              <a:rPr lang="en-US" b="1" dirty="0">
                <a:solidFill>
                  <a:srgbClr val="FF0000"/>
                </a:solidFill>
                <a:latin typeface="Times New Roman" panose="02020603050405020304" pitchFamily="18" charset="0"/>
                <a:cs typeface="Times New Roman" panose="02020603050405020304" pitchFamily="18" charset="0"/>
              </a:rPr>
              <a:t>scatter light </a:t>
            </a:r>
            <a:r>
              <a:rPr lang="en-US" dirty="0">
                <a:latin typeface="Times New Roman" panose="02020603050405020304" pitchFamily="18" charset="0"/>
                <a:cs typeface="Times New Roman" panose="02020603050405020304" pitchFamily="18" charset="0"/>
              </a:rPr>
              <a:t>that is </a:t>
            </a:r>
            <a:r>
              <a:rPr lang="en-US" b="1" dirty="0">
                <a:latin typeface="Times New Roman" panose="02020603050405020304" pitchFamily="18" charset="0"/>
                <a:cs typeface="Times New Roman" panose="02020603050405020304" pitchFamily="18" charset="0"/>
              </a:rPr>
              <a:t>detected</a:t>
            </a:r>
            <a:r>
              <a:rPr lang="en-US" dirty="0">
                <a:latin typeface="Times New Roman" panose="02020603050405020304" pitchFamily="18" charset="0"/>
                <a:cs typeface="Times New Roman" panose="02020603050405020304" pitchFamily="18" charset="0"/>
              </a:rPr>
              <a:t> as </a:t>
            </a:r>
            <a:r>
              <a:rPr lang="en-US" b="1" dirty="0">
                <a:latin typeface="Times New Roman" panose="02020603050405020304" pitchFamily="18" charset="0"/>
                <a:cs typeface="Times New Roman" panose="02020603050405020304" pitchFamily="18" charset="0"/>
              </a:rPr>
              <a:t>increased absorption </a:t>
            </a:r>
            <a:r>
              <a:rPr lang="en-US" dirty="0">
                <a:latin typeface="Times New Roman" panose="02020603050405020304" pitchFamily="18" charset="0"/>
                <a:cs typeface="Times New Roman" panose="02020603050405020304" pitchFamily="18" charset="0"/>
              </a:rPr>
              <a:t>by the sample.</a:t>
            </a:r>
          </a:p>
        </p:txBody>
      </p:sp>
      <p:sp>
        <p:nvSpPr>
          <p:cNvPr id="5" name="Rectangle 4"/>
          <p:cNvSpPr/>
          <p:nvPr/>
        </p:nvSpPr>
        <p:spPr>
          <a:xfrm>
            <a:off x="229050" y="2893879"/>
            <a:ext cx="10681966" cy="646331"/>
          </a:xfrm>
          <a:prstGeom prst="rect">
            <a:avLst/>
          </a:prstGeom>
        </p:spPr>
        <p:txBody>
          <a:bodyPr wrap="square">
            <a:spAutoFit/>
          </a:bodyPr>
          <a:lstStyle/>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If </a:t>
            </a:r>
            <a:r>
              <a:rPr lang="en-US" b="1" dirty="0">
                <a:latin typeface="Times New Roman" panose="02020603050405020304" pitchFamily="18" charset="0"/>
                <a:cs typeface="Times New Roman" panose="02020603050405020304" pitchFamily="18" charset="0"/>
              </a:rPr>
              <a:t>settling</a:t>
            </a:r>
            <a:r>
              <a:rPr lang="en-US" dirty="0">
                <a:latin typeface="Times New Roman" panose="02020603050405020304" pitchFamily="18" charset="0"/>
                <a:cs typeface="Times New Roman" panose="02020603050405020304" pitchFamily="18" charset="0"/>
              </a:rPr>
              <a:t> of such </a:t>
            </a:r>
            <a:r>
              <a:rPr lang="en-US" b="1" dirty="0">
                <a:latin typeface="Times New Roman" panose="02020603050405020304" pitchFamily="18" charset="0"/>
                <a:cs typeface="Times New Roman" panose="02020603050405020304" pitchFamily="18" charset="0"/>
              </a:rPr>
              <a:t>particles</a:t>
            </a:r>
            <a:r>
              <a:rPr lang="en-US" dirty="0">
                <a:latin typeface="Times New Roman" panose="02020603050405020304" pitchFamily="18" charset="0"/>
                <a:cs typeface="Times New Roman" panose="02020603050405020304" pitchFamily="18" charset="0"/>
              </a:rPr>
              <a:t> occurs </a:t>
            </a:r>
            <a:r>
              <a:rPr lang="en-US" b="1" dirty="0">
                <a:latin typeface="Times New Roman" panose="02020603050405020304" pitchFamily="18" charset="0"/>
                <a:cs typeface="Times New Roman" panose="02020603050405020304" pitchFamily="18" charset="0"/>
              </a:rPr>
              <a:t>during kinetic measurements</a:t>
            </a:r>
            <a:r>
              <a:rPr lang="en-US" dirty="0">
                <a:latin typeface="Times New Roman" panose="02020603050405020304" pitchFamily="18" charset="0"/>
                <a:cs typeface="Times New Roman" panose="02020603050405020304" pitchFamily="18" charset="0"/>
              </a:rPr>
              <a:t>, </a:t>
            </a:r>
            <a:r>
              <a:rPr lang="en-US" b="1" dirty="0">
                <a:solidFill>
                  <a:srgbClr val="C00000"/>
                </a:solidFill>
                <a:latin typeface="Times New Roman" panose="02020603050405020304" pitchFamily="18" charset="0"/>
                <a:cs typeface="Times New Roman" panose="02020603050405020304" pitchFamily="18" charset="0"/>
              </a:rPr>
              <a:t>significant noise</a:t>
            </a:r>
            <a:r>
              <a:rPr lang="en-US" dirty="0">
                <a:latin typeface="Times New Roman" panose="02020603050405020304" pitchFamily="18" charset="0"/>
                <a:cs typeface="Times New Roman" panose="02020603050405020304" pitchFamily="18" charset="0"/>
              </a:rPr>
              <a:t> in the </a:t>
            </a:r>
            <a:r>
              <a:rPr lang="en-US" b="1" dirty="0">
                <a:latin typeface="Times New Roman" panose="02020603050405020304" pitchFamily="18" charset="0"/>
                <a:cs typeface="Times New Roman" panose="02020603050405020304" pitchFamily="18" charset="0"/>
              </a:rPr>
              <a:t>data</a:t>
            </a:r>
            <a:r>
              <a:rPr lang="en-US" dirty="0">
                <a:latin typeface="Times New Roman" panose="02020603050405020304" pitchFamily="18" charset="0"/>
                <a:cs typeface="Times New Roman" panose="02020603050405020304" pitchFamily="18" charset="0"/>
              </a:rPr>
              <a:t> may </a:t>
            </a:r>
            <a:r>
              <a:rPr lang="en-US" b="1" dirty="0">
                <a:latin typeface="Times New Roman" panose="02020603050405020304" pitchFamily="18" charset="0"/>
                <a:cs typeface="Times New Roman" panose="02020603050405020304" pitchFamily="18" charset="0"/>
              </a:rPr>
              <a:t>result</a:t>
            </a:r>
            <a:r>
              <a:rPr lang="en-US" dirty="0">
                <a:latin typeface="Times New Roman" panose="02020603050405020304" pitchFamily="18" charset="0"/>
                <a:cs typeface="Times New Roman" panose="02020603050405020304" pitchFamily="18" charset="0"/>
              </a:rPr>
              <a:t>, and in </a:t>
            </a:r>
            <a:r>
              <a:rPr lang="en-US" b="1" dirty="0">
                <a:latin typeface="Times New Roman" panose="02020603050405020304" pitchFamily="18" charset="0"/>
                <a:cs typeface="Times New Roman" panose="02020603050405020304" pitchFamily="18" charset="0"/>
              </a:rPr>
              <a:t>severe cases</a:t>
            </a:r>
            <a:r>
              <a:rPr lang="en-US" dirty="0">
                <a:latin typeface="Times New Roman" panose="02020603050405020304" pitchFamily="18" charset="0"/>
                <a:cs typeface="Times New Roman" panose="02020603050405020304" pitchFamily="18" charset="0"/>
              </a:rPr>
              <a:t> there </a:t>
            </a:r>
            <a:r>
              <a:rPr lang="en-US" b="1" dirty="0">
                <a:latin typeface="Times New Roman" panose="02020603050405020304" pitchFamily="18" charset="0"/>
                <a:cs typeface="Times New Roman" panose="02020603050405020304" pitchFamily="18" charset="0"/>
              </a:rPr>
              <a:t>will appear </a:t>
            </a:r>
            <a:r>
              <a:rPr lang="en-US" dirty="0">
                <a:latin typeface="Times New Roman" panose="02020603050405020304" pitchFamily="18" charset="0"/>
                <a:cs typeface="Times New Roman" panose="02020603050405020304" pitchFamily="18" charset="0"/>
              </a:rPr>
              <a:t>to be an </a:t>
            </a:r>
            <a:r>
              <a:rPr lang="en-US" b="1" dirty="0">
                <a:latin typeface="Times New Roman" panose="02020603050405020304" pitchFamily="18" charset="0"/>
                <a:cs typeface="Times New Roman" panose="02020603050405020304" pitchFamily="18" charset="0"/>
              </a:rPr>
              <a:t>additional kinetic component </a:t>
            </a:r>
            <a:r>
              <a:rPr lang="en-US" dirty="0">
                <a:latin typeface="Times New Roman" panose="02020603050405020304" pitchFamily="18" charset="0"/>
                <a:cs typeface="Times New Roman" panose="02020603050405020304" pitchFamily="18" charset="0"/>
              </a:rPr>
              <a:t>of the data.</a:t>
            </a:r>
          </a:p>
        </p:txBody>
      </p:sp>
      <p:sp>
        <p:nvSpPr>
          <p:cNvPr id="6" name="Rectangle 5"/>
          <p:cNvSpPr/>
          <p:nvPr/>
        </p:nvSpPr>
        <p:spPr>
          <a:xfrm>
            <a:off x="229050" y="3881734"/>
            <a:ext cx="10681966" cy="646331"/>
          </a:xfrm>
          <a:prstGeom prst="rect">
            <a:avLst/>
          </a:prstGeom>
        </p:spPr>
        <p:txBody>
          <a:bodyPr wrap="square">
            <a:spAutoFit/>
          </a:bodyPr>
          <a:lstStyle/>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a:t>
            </a:r>
            <a:r>
              <a:rPr lang="en-US" b="1" dirty="0">
                <a:solidFill>
                  <a:srgbClr val="00B050"/>
                </a:solidFill>
                <a:latin typeface="Times New Roman" panose="02020603050405020304" pitchFamily="18" charset="0"/>
                <a:cs typeface="Times New Roman" panose="02020603050405020304" pitchFamily="18" charset="0"/>
              </a:rPr>
              <a:t>best way to avoid these complications </a:t>
            </a:r>
            <a:r>
              <a:rPr lang="en-US" dirty="0">
                <a:latin typeface="Times New Roman" panose="02020603050405020304" pitchFamily="18" charset="0"/>
                <a:cs typeface="Times New Roman" panose="02020603050405020304" pitchFamily="18" charset="0"/>
              </a:rPr>
              <a:t>is to ensure that the </a:t>
            </a:r>
            <a:r>
              <a:rPr lang="en-US" b="1" dirty="0">
                <a:latin typeface="Times New Roman" panose="02020603050405020304" pitchFamily="18" charset="0"/>
                <a:cs typeface="Times New Roman" panose="02020603050405020304" pitchFamily="18" charset="0"/>
              </a:rPr>
              <a:t>sample</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free of particles </a:t>
            </a:r>
            <a:r>
              <a:rPr lang="en-US" dirty="0">
                <a:latin typeface="Times New Roman" panose="02020603050405020304" pitchFamily="18" charset="0"/>
                <a:cs typeface="Times New Roman" panose="02020603050405020304" pitchFamily="18" charset="0"/>
              </a:rPr>
              <a:t>by </a:t>
            </a:r>
            <a:r>
              <a:rPr lang="en-US" b="1" dirty="0">
                <a:latin typeface="Times New Roman" panose="02020603050405020304" pitchFamily="18" charset="0"/>
                <a:cs typeface="Times New Roman" panose="02020603050405020304" pitchFamily="18" charset="0"/>
              </a:rPr>
              <a:t>filtering</a:t>
            </a:r>
            <a:r>
              <a:rPr lang="en-US" dirty="0">
                <a:latin typeface="Times New Roman" panose="02020603050405020304" pitchFamily="18" charset="0"/>
                <a:cs typeface="Times New Roman" panose="02020603050405020304" pitchFamily="18" charset="0"/>
              </a:rPr>
              <a:t> all the </a:t>
            </a:r>
            <a:r>
              <a:rPr lang="en-US" b="1" dirty="0">
                <a:latin typeface="Times New Roman" panose="02020603050405020304" pitchFamily="18" charset="0"/>
                <a:cs typeface="Times New Roman" panose="02020603050405020304" pitchFamily="18" charset="0"/>
              </a:rPr>
              <a:t>solutions</a:t>
            </a:r>
            <a:r>
              <a:rPr lang="en-US" dirty="0">
                <a:latin typeface="Times New Roman" panose="02020603050405020304" pitchFamily="18" charset="0"/>
                <a:cs typeface="Times New Roman" panose="02020603050405020304" pitchFamily="18" charset="0"/>
              </a:rPr>
              <a:t> through </a:t>
            </a:r>
            <a:r>
              <a:rPr lang="en-US" b="1" dirty="0">
                <a:latin typeface="Times New Roman" panose="02020603050405020304" pitchFamily="18" charset="0"/>
                <a:cs typeface="Times New Roman" panose="02020603050405020304" pitchFamily="18" charset="0"/>
              </a:rPr>
              <a:t>0.2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b="1" dirty="0">
                <a:latin typeface="Times New Roman" panose="02020603050405020304" pitchFamily="18" charset="0"/>
                <a:cs typeface="Times New Roman" panose="02020603050405020304" pitchFamily="18" charset="0"/>
              </a:rPr>
              <a:t>m filters</a:t>
            </a:r>
            <a:r>
              <a:rPr lang="en-US" dirty="0">
                <a:latin typeface="Times New Roman" panose="02020603050405020304" pitchFamily="18" charset="0"/>
                <a:cs typeface="Times New Roman" panose="02020603050405020304" pitchFamily="18" charset="0"/>
              </a:rPr>
              <a:t> or by </a:t>
            </a:r>
            <a:r>
              <a:rPr lang="en-US" b="1" dirty="0">
                <a:latin typeface="Times New Roman" panose="02020603050405020304" pitchFamily="18" charset="0"/>
                <a:cs typeface="Times New Roman" panose="02020603050405020304" pitchFamily="18" charset="0"/>
              </a:rPr>
              <a:t>centrifugation</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724249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9176" y="303426"/>
            <a:ext cx="3352200" cy="369332"/>
          </a:xfrm>
          <a:prstGeom prst="rect">
            <a:avLst/>
          </a:prstGeom>
        </p:spPr>
        <p:txBody>
          <a:bodyPr wrap="none">
            <a:spAutoFit/>
          </a:bodyPr>
          <a:lstStyle/>
          <a:p>
            <a:r>
              <a:rPr lang="en-US" b="1" dirty="0">
                <a:latin typeface="Helvetica-Bold"/>
              </a:rPr>
              <a:t>Fluorescence Measurements</a:t>
            </a:r>
            <a:endParaRPr lang="en-US" dirty="0"/>
          </a:p>
        </p:txBody>
      </p:sp>
      <p:pic>
        <p:nvPicPr>
          <p:cNvPr id="3" name="Picture 2"/>
          <p:cNvPicPr>
            <a:picLocks noChangeAspect="1"/>
          </p:cNvPicPr>
          <p:nvPr/>
        </p:nvPicPr>
        <p:blipFill>
          <a:blip r:embed="rId2"/>
          <a:stretch>
            <a:fillRect/>
          </a:stretch>
        </p:blipFill>
        <p:spPr>
          <a:xfrm>
            <a:off x="6703767" y="672758"/>
            <a:ext cx="4486116" cy="3128629"/>
          </a:xfrm>
          <a:prstGeom prst="rect">
            <a:avLst/>
          </a:prstGeom>
        </p:spPr>
      </p:pic>
      <p:sp>
        <p:nvSpPr>
          <p:cNvPr id="4" name="Rectangle 3"/>
          <p:cNvSpPr/>
          <p:nvPr/>
        </p:nvSpPr>
        <p:spPr>
          <a:xfrm>
            <a:off x="169176" y="782247"/>
            <a:ext cx="5984489" cy="1200329"/>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dirty="0">
                <a:solidFill>
                  <a:srgbClr val="92D050"/>
                </a:solidFill>
                <a:latin typeface="Times New Roman" panose="02020603050405020304" pitchFamily="18" charset="0"/>
                <a:cs typeface="Times New Roman" panose="02020603050405020304" pitchFamily="18" charset="0"/>
              </a:rPr>
              <a:t>molecule</a:t>
            </a:r>
            <a:r>
              <a:rPr lang="en-US" dirty="0">
                <a:latin typeface="Times New Roman" panose="02020603050405020304" pitchFamily="18" charset="0"/>
                <a:cs typeface="Times New Roman" panose="02020603050405020304" pitchFamily="18" charset="0"/>
              </a:rPr>
              <a:t> then </a:t>
            </a:r>
            <a:r>
              <a:rPr lang="en-US" b="1" dirty="0">
                <a:solidFill>
                  <a:srgbClr val="92D050"/>
                </a:solidFill>
                <a:latin typeface="Times New Roman" panose="02020603050405020304" pitchFamily="18" charset="0"/>
                <a:cs typeface="Times New Roman" panose="02020603050405020304" pitchFamily="18" charset="0"/>
              </a:rPr>
              <a:t>decays</a:t>
            </a:r>
            <a:r>
              <a:rPr lang="en-US" dirty="0">
                <a:latin typeface="Times New Roman" panose="02020603050405020304" pitchFamily="18" charset="0"/>
                <a:cs typeface="Times New Roman" panose="02020603050405020304" pitchFamily="18" charset="0"/>
              </a:rPr>
              <a:t> through the </a:t>
            </a:r>
            <a:r>
              <a:rPr lang="en-US" b="1" dirty="0">
                <a:latin typeface="Times New Roman" panose="02020603050405020304" pitchFamily="18" charset="0"/>
                <a:cs typeface="Times New Roman" panose="02020603050405020304" pitchFamily="18" charset="0"/>
              </a:rPr>
              <a:t>various high energy vibrational sub-states</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excited electronic state </a:t>
            </a:r>
            <a:r>
              <a:rPr lang="en-US" dirty="0">
                <a:latin typeface="Times New Roman" panose="02020603050405020304" pitchFamily="18" charset="0"/>
                <a:cs typeface="Times New Roman" panose="02020603050405020304" pitchFamily="18" charset="0"/>
              </a:rPr>
              <a:t>by </a:t>
            </a:r>
            <a:r>
              <a:rPr lang="en-US" b="1" dirty="0">
                <a:solidFill>
                  <a:srgbClr val="C00000"/>
                </a:solidFill>
                <a:latin typeface="Times New Roman" panose="02020603050405020304" pitchFamily="18" charset="0"/>
                <a:cs typeface="Times New Roman" panose="02020603050405020304" pitchFamily="18" charset="0"/>
              </a:rPr>
              <a:t>heat dissipation</a:t>
            </a:r>
            <a:r>
              <a:rPr lang="en-US" dirty="0">
                <a:latin typeface="Times New Roman" panose="02020603050405020304" pitchFamily="18" charset="0"/>
                <a:cs typeface="Times New Roman" panose="02020603050405020304" pitchFamily="18" charset="0"/>
              </a:rPr>
              <a:t>, finally, </a:t>
            </a:r>
            <a:r>
              <a:rPr lang="en-US" b="1" dirty="0">
                <a:latin typeface="Times New Roman" panose="02020603050405020304" pitchFamily="18" charset="0"/>
                <a:cs typeface="Times New Roman" panose="02020603050405020304" pitchFamily="18" charset="0"/>
              </a:rPr>
              <a:t>relaxing</a:t>
            </a:r>
            <a:r>
              <a:rPr lang="en-US" dirty="0">
                <a:latin typeface="Times New Roman" panose="02020603050405020304" pitchFamily="18" charset="0"/>
                <a:cs typeface="Times New Roman" panose="02020603050405020304" pitchFamily="18" charset="0"/>
              </a:rPr>
              <a:t> from its </a:t>
            </a:r>
            <a:r>
              <a:rPr lang="en-US" b="1" dirty="0">
                <a:latin typeface="Times New Roman" panose="02020603050405020304" pitchFamily="18" charset="0"/>
                <a:cs typeface="Times New Roman" panose="02020603050405020304" pitchFamily="18" charset="0"/>
              </a:rPr>
              <a:t>lowest vibrational level</a:t>
            </a:r>
            <a:r>
              <a:rPr lang="en-US" dirty="0">
                <a:latin typeface="Times New Roman" panose="02020603050405020304" pitchFamily="18" charset="0"/>
                <a:cs typeface="Times New Roman" panose="02020603050405020304" pitchFamily="18" charset="0"/>
              </a:rPr>
              <a:t> to the </a:t>
            </a:r>
            <a:r>
              <a:rPr lang="en-US" b="1" dirty="0">
                <a:latin typeface="Times New Roman" panose="02020603050405020304" pitchFamily="18" charset="0"/>
                <a:cs typeface="Times New Roman" panose="02020603050405020304" pitchFamily="18" charset="0"/>
              </a:rPr>
              <a:t>ground electronic state </a:t>
            </a:r>
            <a:r>
              <a:rPr lang="en-US" dirty="0">
                <a:latin typeface="Times New Roman" panose="02020603050405020304" pitchFamily="18" charset="0"/>
                <a:cs typeface="Times New Roman" panose="02020603050405020304" pitchFamily="18" charset="0"/>
              </a:rPr>
              <a:t>with </a:t>
            </a:r>
            <a:r>
              <a:rPr lang="en-US" b="1" dirty="0">
                <a:latin typeface="Times New Roman" panose="02020603050405020304" pitchFamily="18" charset="0"/>
                <a:cs typeface="Times New Roman" panose="02020603050405020304" pitchFamily="18" charset="0"/>
              </a:rPr>
              <a:t>release</a:t>
            </a:r>
            <a:r>
              <a:rPr lang="en-US" dirty="0">
                <a:latin typeface="Times New Roman" panose="02020603050405020304" pitchFamily="18" charset="0"/>
                <a:cs typeface="Times New Roman" panose="02020603050405020304" pitchFamily="18" charset="0"/>
              </a:rPr>
              <a:t> of a </a:t>
            </a:r>
            <a:r>
              <a:rPr lang="en-US" b="1" dirty="0">
                <a:latin typeface="Times New Roman" panose="02020603050405020304" pitchFamily="18" charset="0"/>
                <a:cs typeface="Times New Roman" panose="02020603050405020304" pitchFamily="18" charset="0"/>
              </a:rPr>
              <a:t>photon</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169176" y="4009729"/>
            <a:ext cx="10420565" cy="1754326"/>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Because of the </a:t>
            </a:r>
            <a:r>
              <a:rPr lang="en-US" b="1" dirty="0">
                <a:latin typeface="Times New Roman" panose="02020603050405020304" pitchFamily="18" charset="0"/>
                <a:cs typeface="Times New Roman" panose="02020603050405020304" pitchFamily="18" charset="0"/>
              </a:rPr>
              <a:t>differences</a:t>
            </a:r>
            <a:r>
              <a:rPr lang="en-US" dirty="0">
                <a:latin typeface="Times New Roman" panose="02020603050405020304" pitchFamily="18" charset="0"/>
                <a:cs typeface="Times New Roman" panose="02020603050405020304" pitchFamily="18" charset="0"/>
              </a:rPr>
              <a:t> in </a:t>
            </a:r>
            <a:r>
              <a:rPr lang="en-US" b="1" dirty="0">
                <a:latin typeface="Times New Roman" panose="02020603050405020304" pitchFamily="18" charset="0"/>
                <a:cs typeface="Times New Roman" panose="02020603050405020304" pitchFamily="18" charset="0"/>
              </a:rPr>
              <a:t>equilibrium interatomic distances</a:t>
            </a:r>
            <a:r>
              <a:rPr lang="en-US" dirty="0">
                <a:latin typeface="Times New Roman" panose="02020603050405020304" pitchFamily="18" charset="0"/>
                <a:cs typeface="Times New Roman" panose="02020603050405020304" pitchFamily="18" charset="0"/>
              </a:rPr>
              <a:t> between the </a:t>
            </a:r>
            <a:r>
              <a:rPr lang="en-US" b="1" dirty="0">
                <a:latin typeface="Times New Roman" panose="02020603050405020304" pitchFamily="18" charset="0"/>
                <a:cs typeface="Times New Roman" panose="02020603050405020304" pitchFamily="18" charset="0"/>
              </a:rPr>
              <a:t>ground</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excited states</a:t>
            </a:r>
            <a:r>
              <a:rPr lang="en-US" dirty="0">
                <a:latin typeface="Times New Roman" panose="02020603050405020304" pitchFamily="18" charset="0"/>
                <a:cs typeface="Times New Roman" panose="02020603050405020304" pitchFamily="18" charset="0"/>
              </a:rPr>
              <a:t>, and because of the </a:t>
            </a:r>
            <a:r>
              <a:rPr lang="en-US" b="1" dirty="0">
                <a:solidFill>
                  <a:srgbClr val="FF0000"/>
                </a:solidFill>
                <a:latin typeface="Times New Roman" panose="02020603050405020304" pitchFamily="18" charset="0"/>
                <a:cs typeface="Times New Roman" panose="02020603050405020304" pitchFamily="18" charset="0"/>
              </a:rPr>
              <a:t>loss of energy</a:t>
            </a:r>
            <a:r>
              <a:rPr lang="en-US" dirty="0">
                <a:latin typeface="Times New Roman" panose="02020603050405020304" pitchFamily="18" charset="0"/>
                <a:cs typeface="Times New Roman" panose="02020603050405020304" pitchFamily="18" charset="0"/>
              </a:rPr>
              <a:t> during the decay through the higher energy </a:t>
            </a:r>
            <a:r>
              <a:rPr lang="en-US" b="1" dirty="0">
                <a:solidFill>
                  <a:srgbClr val="FF0000"/>
                </a:solidFill>
                <a:latin typeface="Times New Roman" panose="02020603050405020304" pitchFamily="18" charset="0"/>
                <a:cs typeface="Times New Roman" panose="02020603050405020304" pitchFamily="18" charset="0"/>
              </a:rPr>
              <a:t>vibrational sub-states</a:t>
            </a:r>
            <a:r>
              <a:rPr lang="en-US" dirty="0">
                <a:latin typeface="Times New Roman" panose="02020603050405020304" pitchFamily="18" charset="0"/>
                <a:cs typeface="Times New Roman" panose="02020603050405020304" pitchFamily="18" charset="0"/>
              </a:rPr>
              <a:t>, the </a:t>
            </a:r>
            <a:r>
              <a:rPr lang="en-US" b="1" dirty="0">
                <a:solidFill>
                  <a:srgbClr val="92D050"/>
                </a:solidFill>
                <a:latin typeface="Times New Roman" panose="02020603050405020304" pitchFamily="18" charset="0"/>
                <a:cs typeface="Times New Roman" panose="02020603050405020304" pitchFamily="18" charset="0"/>
              </a:rPr>
              <a:t>emitted photon </a:t>
            </a:r>
            <a:r>
              <a:rPr lang="en-US" dirty="0">
                <a:latin typeface="Times New Roman" panose="02020603050405020304" pitchFamily="18" charset="0"/>
                <a:cs typeface="Times New Roman" panose="02020603050405020304" pitchFamily="18" charset="0"/>
              </a:rPr>
              <a:t>is far </a:t>
            </a:r>
            <a:r>
              <a:rPr lang="en-US" b="1" dirty="0">
                <a:solidFill>
                  <a:srgbClr val="92D050"/>
                </a:solidFill>
                <a:latin typeface="Times New Roman" panose="02020603050405020304" pitchFamily="18" charset="0"/>
                <a:cs typeface="Times New Roman" panose="02020603050405020304" pitchFamily="18" charset="0"/>
              </a:rPr>
              <a:t>less energetic </a:t>
            </a:r>
            <a:r>
              <a:rPr lang="en-US" dirty="0">
                <a:latin typeface="Times New Roman" panose="02020603050405020304" pitchFamily="18" charset="0"/>
                <a:cs typeface="Times New Roman" panose="02020603050405020304" pitchFamily="18" charset="0"/>
              </a:rPr>
              <a:t>than the </a:t>
            </a:r>
            <a:r>
              <a:rPr lang="en-US" b="1" dirty="0">
                <a:latin typeface="Times New Roman" panose="02020603050405020304" pitchFamily="18" charset="0"/>
                <a:cs typeface="Times New Roman" panose="02020603050405020304" pitchFamily="18" charset="0"/>
              </a:rPr>
              <a:t>corresponding light energy </a:t>
            </a:r>
            <a:r>
              <a:rPr lang="en-US" dirty="0">
                <a:latin typeface="Times New Roman" panose="02020603050405020304" pitchFamily="18" charset="0"/>
                <a:cs typeface="Times New Roman" panose="02020603050405020304" pitchFamily="18" charset="0"/>
              </a:rPr>
              <a:t>required to excite the molecule in the first place. For these reasons, the </a:t>
            </a:r>
            <a:r>
              <a:rPr lang="en-US" b="1" dirty="0">
                <a:solidFill>
                  <a:srgbClr val="00B050"/>
                </a:solidFill>
                <a:latin typeface="Times New Roman" panose="02020603050405020304" pitchFamily="18" charset="0"/>
                <a:cs typeface="Times New Roman" panose="02020603050405020304" pitchFamily="18" charset="0"/>
              </a:rPr>
              <a:t>fluorescence maximum </a:t>
            </a:r>
            <a:r>
              <a:rPr lang="en-US" dirty="0">
                <a:latin typeface="Times New Roman" panose="02020603050405020304" pitchFamily="18" charset="0"/>
                <a:cs typeface="Times New Roman" panose="02020603050405020304" pitchFamily="18" charset="0"/>
              </a:rPr>
              <a:t>of a </a:t>
            </a:r>
            <a:r>
              <a:rPr lang="en-US" b="1" dirty="0">
                <a:solidFill>
                  <a:srgbClr val="00B050"/>
                </a:solidFill>
                <a:latin typeface="Times New Roman" panose="02020603050405020304" pitchFamily="18" charset="0"/>
                <a:cs typeface="Times New Roman" panose="02020603050405020304" pitchFamily="18" charset="0"/>
              </a:rPr>
              <a:t>molecule</a:t>
            </a:r>
            <a:r>
              <a:rPr lang="en-US" dirty="0">
                <a:latin typeface="Times New Roman" panose="02020603050405020304" pitchFamily="18" charset="0"/>
                <a:cs typeface="Times New Roman" panose="02020603050405020304" pitchFamily="18" charset="0"/>
              </a:rPr>
              <a:t> is always at a </a:t>
            </a:r>
            <a:r>
              <a:rPr lang="en-US" b="1" dirty="0">
                <a:latin typeface="Times New Roman" panose="02020603050405020304" pitchFamily="18" charset="0"/>
                <a:cs typeface="Times New Roman" panose="02020603050405020304" pitchFamily="18" charset="0"/>
              </a:rPr>
              <a:t>longer wavelength</a:t>
            </a:r>
            <a:r>
              <a:rPr lang="en-US" dirty="0">
                <a:latin typeface="Times New Roman" panose="02020603050405020304" pitchFamily="18" charset="0"/>
                <a:cs typeface="Times New Roman" panose="02020603050405020304" pitchFamily="18" charset="0"/>
              </a:rPr>
              <a:t> (less energy) than the </a:t>
            </a:r>
            <a:r>
              <a:rPr lang="en-US" b="1" dirty="0">
                <a:latin typeface="Times New Roman" panose="02020603050405020304" pitchFamily="18" charset="0"/>
                <a:cs typeface="Times New Roman" panose="02020603050405020304" pitchFamily="18" charset="0"/>
              </a:rPr>
              <a:t>absorption maximum</a:t>
            </a:r>
            <a:r>
              <a:rPr lang="en-US" dirty="0">
                <a:latin typeface="Times New Roman" panose="02020603050405020304" pitchFamily="18" charset="0"/>
                <a:cs typeface="Times New Roman" panose="02020603050405020304" pitchFamily="18" charset="0"/>
              </a:rPr>
              <a:t>; this difference in wavelength between the absorption and fluorescence maxima of a molecule is referred to as the </a:t>
            </a:r>
            <a:r>
              <a:rPr lang="en-US" b="1" dirty="0">
                <a:latin typeface="Times New Roman" panose="02020603050405020304" pitchFamily="18" charset="0"/>
                <a:cs typeface="Times New Roman" panose="02020603050405020304" pitchFamily="18" charset="0"/>
              </a:rPr>
              <a:t>Stokes shift</a:t>
            </a:r>
            <a:r>
              <a:rPr lang="en-US" dirty="0">
                <a:latin typeface="Times New Roman" panose="02020603050405020304" pitchFamily="18" charset="0"/>
                <a:cs typeface="Times New Roman" panose="02020603050405020304" pitchFamily="18" charset="0"/>
              </a:rPr>
              <a:t>.</a:t>
            </a:r>
          </a:p>
        </p:txBody>
      </p:sp>
      <p:sp>
        <p:nvSpPr>
          <p:cNvPr id="6" name="Rectangle 5"/>
          <p:cNvSpPr/>
          <p:nvPr/>
        </p:nvSpPr>
        <p:spPr>
          <a:xfrm>
            <a:off x="169176" y="5825840"/>
            <a:ext cx="10420566" cy="646331"/>
          </a:xfrm>
          <a:prstGeom prst="rect">
            <a:avLst/>
          </a:prstGeom>
        </p:spPr>
        <p:txBody>
          <a:bodyPr wrap="square">
            <a:spAutoFit/>
          </a:bodyPr>
          <a:lstStyle/>
          <a:p>
            <a:pPr algn="ctr"/>
            <a:r>
              <a:rPr lang="en-US" dirty="0">
                <a:latin typeface="Times New Roman" panose="02020603050405020304" pitchFamily="18" charset="0"/>
                <a:cs typeface="Times New Roman" panose="02020603050405020304" pitchFamily="18" charset="0"/>
              </a:rPr>
              <a:t>For example, the amino acid </a:t>
            </a:r>
            <a:r>
              <a:rPr lang="en-US" b="1" dirty="0">
                <a:solidFill>
                  <a:srgbClr val="00B050"/>
                </a:solidFill>
                <a:latin typeface="Times New Roman" panose="02020603050405020304" pitchFamily="18" charset="0"/>
                <a:cs typeface="Times New Roman" panose="02020603050405020304" pitchFamily="18" charset="0"/>
              </a:rPr>
              <a:t>tryptophan</a:t>
            </a:r>
            <a:r>
              <a:rPr lang="en-US" dirty="0">
                <a:latin typeface="Times New Roman" panose="02020603050405020304" pitchFamily="18" charset="0"/>
                <a:cs typeface="Times New Roman" panose="02020603050405020304" pitchFamily="18" charset="0"/>
              </a:rPr>
              <a:t> </a:t>
            </a:r>
            <a:r>
              <a:rPr lang="en-US" b="1" dirty="0">
                <a:solidFill>
                  <a:srgbClr val="7030A0"/>
                </a:solidFill>
                <a:latin typeface="Times New Roman" panose="02020603050405020304" pitchFamily="18" charset="0"/>
                <a:cs typeface="Times New Roman" panose="02020603050405020304" pitchFamily="18" charset="0"/>
              </a:rPr>
              <a:t>absorbs</a:t>
            </a:r>
            <a:r>
              <a:rPr lang="en-US" dirty="0">
                <a:latin typeface="Times New Roman" panose="02020603050405020304" pitchFamily="18" charset="0"/>
                <a:cs typeface="Times New Roman" panose="02020603050405020304" pitchFamily="18" charset="0"/>
              </a:rPr>
              <a:t> light maximally at about </a:t>
            </a:r>
            <a:r>
              <a:rPr lang="en-US" b="1" dirty="0">
                <a:solidFill>
                  <a:srgbClr val="7030A0"/>
                </a:solidFill>
                <a:latin typeface="Times New Roman" panose="02020603050405020304" pitchFamily="18" charset="0"/>
                <a:cs typeface="Times New Roman" panose="02020603050405020304" pitchFamily="18" charset="0"/>
              </a:rPr>
              <a:t>280 nm</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and </a:t>
            </a:r>
            <a:r>
              <a:rPr lang="en-US" b="1" dirty="0">
                <a:solidFill>
                  <a:srgbClr val="92D050"/>
                </a:solidFill>
                <a:latin typeface="Times New Roman" panose="02020603050405020304" pitchFamily="18" charset="0"/>
                <a:cs typeface="Times New Roman" panose="02020603050405020304" pitchFamily="18" charset="0"/>
              </a:rPr>
              <a:t>fluoresces</a:t>
            </a:r>
            <a:r>
              <a:rPr lang="en-US" dirty="0">
                <a:latin typeface="Times New Roman" panose="02020603050405020304" pitchFamily="18" charset="0"/>
                <a:cs typeface="Times New Roman" panose="02020603050405020304" pitchFamily="18" charset="0"/>
              </a:rPr>
              <a:t> strongly between </a:t>
            </a:r>
            <a:r>
              <a:rPr lang="en-US" b="1" dirty="0">
                <a:solidFill>
                  <a:srgbClr val="92D050"/>
                </a:solidFill>
                <a:latin typeface="Times New Roman" panose="02020603050405020304" pitchFamily="18" charset="0"/>
                <a:cs typeface="Times New Roman" panose="02020603050405020304" pitchFamily="18" charset="0"/>
              </a:rPr>
              <a:t>325</a:t>
            </a:r>
            <a:r>
              <a:rPr lang="en-US" dirty="0">
                <a:latin typeface="Times New Roman" panose="02020603050405020304" pitchFamily="18" charset="0"/>
                <a:cs typeface="Times New Roman" panose="02020603050405020304" pitchFamily="18" charset="0"/>
              </a:rPr>
              <a:t> and </a:t>
            </a:r>
            <a:r>
              <a:rPr lang="en-US" b="1" dirty="0">
                <a:solidFill>
                  <a:srgbClr val="92D050"/>
                </a:solidFill>
                <a:latin typeface="Times New Roman" panose="02020603050405020304" pitchFamily="18" charset="0"/>
                <a:cs typeface="Times New Roman" panose="02020603050405020304" pitchFamily="18" charset="0"/>
              </a:rPr>
              <a:t>350</a:t>
            </a:r>
            <a:r>
              <a:rPr lang="en-US" dirty="0">
                <a:latin typeface="Times New Roman" panose="02020603050405020304" pitchFamily="18" charset="0"/>
                <a:cs typeface="Times New Roman" panose="02020603050405020304" pitchFamily="18" charset="0"/>
              </a:rPr>
              <a:t> nm.</a:t>
            </a:r>
          </a:p>
        </p:txBody>
      </p:sp>
    </p:spTree>
    <p:extLst>
      <p:ext uri="{BB962C8B-B14F-4D97-AF65-F5344CB8AC3E}">
        <p14:creationId xmlns:p14="http://schemas.microsoft.com/office/powerpoint/2010/main" val="42277834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124" y="524810"/>
            <a:ext cx="10466173" cy="2631490"/>
          </a:xfrm>
          <a:prstGeom prst="rect">
            <a:avLst/>
          </a:prstGeom>
        </p:spPr>
        <p:txBody>
          <a:bodyPr wrap="square">
            <a:spAutoFit/>
          </a:bodyPr>
          <a:lstStyle/>
          <a:p>
            <a:pPr>
              <a:lnSpc>
                <a:spcPct val="150000"/>
              </a:lnSpc>
            </a:pPr>
            <a:r>
              <a:rPr lang="en-US" sz="2000" b="1" dirty="0">
                <a:solidFill>
                  <a:srgbClr val="C00000"/>
                </a:solidFill>
                <a:latin typeface="Times New Roman" panose="02020603050405020304" pitchFamily="18" charset="0"/>
                <a:cs typeface="Times New Roman" panose="02020603050405020304" pitchFamily="18" charset="0"/>
              </a:rPr>
              <a:t>Notes:</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To </a:t>
            </a:r>
            <a:r>
              <a:rPr lang="en-US" b="1" dirty="0">
                <a:latin typeface="Times New Roman" panose="02020603050405020304" pitchFamily="18" charset="0"/>
                <a:cs typeface="Times New Roman" panose="02020603050405020304" pitchFamily="18" charset="0"/>
              </a:rPr>
              <a:t>best detect </a:t>
            </a:r>
            <a:r>
              <a:rPr lang="en-US" dirty="0">
                <a:latin typeface="Times New Roman" panose="02020603050405020304" pitchFamily="18" charset="0"/>
                <a:cs typeface="Times New Roman" panose="02020603050405020304" pitchFamily="18" charset="0"/>
              </a:rPr>
              <a:t>the </a:t>
            </a:r>
            <a:r>
              <a:rPr lang="en-US" b="1" dirty="0">
                <a:solidFill>
                  <a:srgbClr val="92D050"/>
                </a:solidFill>
                <a:latin typeface="Times New Roman" panose="02020603050405020304" pitchFamily="18" charset="0"/>
                <a:cs typeface="Times New Roman" panose="02020603050405020304" pitchFamily="18" charset="0"/>
              </a:rPr>
              <a:t>emitted light</a:t>
            </a:r>
            <a:r>
              <a:rPr lang="en-US" dirty="0">
                <a:latin typeface="Times New Roman" panose="02020603050405020304" pitchFamily="18" charset="0"/>
                <a:cs typeface="Times New Roman" panose="02020603050405020304" pitchFamily="18" charset="0"/>
              </a:rPr>
              <a:t> with </a:t>
            </a:r>
            <a:r>
              <a:rPr lang="en-US" b="1" dirty="0">
                <a:latin typeface="Times New Roman" panose="02020603050405020304" pitchFamily="18" charset="0"/>
                <a:cs typeface="Times New Roman" panose="02020603050405020304" pitchFamily="18" charset="0"/>
              </a:rPr>
              <a:t>minimal interference</a:t>
            </a:r>
            <a:r>
              <a:rPr lang="en-US" dirty="0">
                <a:latin typeface="Times New Roman" panose="02020603050405020304" pitchFamily="18" charset="0"/>
                <a:cs typeface="Times New Roman" panose="02020603050405020304" pitchFamily="18" charset="0"/>
              </a:rPr>
              <a:t> from </a:t>
            </a:r>
            <a:r>
              <a:rPr lang="en-US" b="1" dirty="0">
                <a:latin typeface="Times New Roman" panose="02020603050405020304" pitchFamily="18" charset="0"/>
                <a:cs typeface="Times New Roman" panose="02020603050405020304" pitchFamily="18" charset="0"/>
              </a:rPr>
              <a:t>the excitation light beam</a:t>
            </a:r>
            <a:r>
              <a:rPr lang="en-US" dirty="0">
                <a:latin typeface="Times New Roman" panose="02020603050405020304" pitchFamily="18" charset="0"/>
                <a:cs typeface="Times New Roman" panose="02020603050405020304" pitchFamily="18" charset="0"/>
              </a:rPr>
              <a:t>, most commercial </a:t>
            </a:r>
            <a:r>
              <a:rPr lang="en-US" dirty="0" err="1">
                <a:latin typeface="Times New Roman" panose="02020603050405020304" pitchFamily="18" charset="0"/>
                <a:cs typeface="Times New Roman" panose="02020603050405020304" pitchFamily="18" charset="0"/>
              </a:rPr>
              <a:t>fluorometers</a:t>
            </a:r>
            <a:r>
              <a:rPr lang="en-US" dirty="0">
                <a:latin typeface="Times New Roman" panose="02020603050405020304" pitchFamily="18" charset="0"/>
                <a:cs typeface="Times New Roman" panose="02020603050405020304" pitchFamily="18" charset="0"/>
              </a:rPr>
              <a:t> are designed to </a:t>
            </a:r>
            <a:r>
              <a:rPr lang="en-US" b="1" dirty="0">
                <a:latin typeface="Times New Roman" panose="02020603050405020304" pitchFamily="18" charset="0"/>
                <a:cs typeface="Times New Roman" panose="02020603050405020304" pitchFamily="18" charset="0"/>
              </a:rPr>
              <a:t>collect</a:t>
            </a:r>
            <a:r>
              <a:rPr lang="en-US" dirty="0">
                <a:latin typeface="Times New Roman" panose="02020603050405020304" pitchFamily="18" charset="0"/>
                <a:cs typeface="Times New Roman" panose="02020603050405020304" pitchFamily="18" charset="0"/>
              </a:rPr>
              <a:t> the </a:t>
            </a:r>
            <a:r>
              <a:rPr lang="en-US" b="1" dirty="0">
                <a:solidFill>
                  <a:srgbClr val="92D050"/>
                </a:solidFill>
                <a:latin typeface="Times New Roman" panose="02020603050405020304" pitchFamily="18" charset="0"/>
                <a:cs typeface="Times New Roman" panose="02020603050405020304" pitchFamily="18" charset="0"/>
              </a:rPr>
              <a:t>emitted light</a:t>
            </a:r>
            <a:r>
              <a:rPr lang="en-US" dirty="0">
                <a:latin typeface="Times New Roman" panose="02020603050405020304" pitchFamily="18" charset="0"/>
                <a:cs typeface="Times New Roman" panose="02020603050405020304" pitchFamily="18" charset="0"/>
              </a:rPr>
              <a:t> at an angle of </a:t>
            </a:r>
            <a:r>
              <a:rPr lang="en-US" b="1" dirty="0">
                <a:latin typeface="Times New Roman" panose="02020603050405020304" pitchFamily="18" charset="0"/>
                <a:cs typeface="Times New Roman" panose="02020603050405020304" pitchFamily="18" charset="0"/>
              </a:rPr>
              <a:t>90°</a:t>
            </a:r>
            <a:r>
              <a:rPr lang="en-US" dirty="0">
                <a:latin typeface="Times New Roman" panose="02020603050405020304" pitchFamily="18" charset="0"/>
                <a:cs typeface="Times New Roman" panose="02020603050405020304" pitchFamily="18" charset="0"/>
              </a:rPr>
              <a:t> from the </a:t>
            </a:r>
            <a:r>
              <a:rPr lang="en-US" b="1" dirty="0">
                <a:latin typeface="Times New Roman" panose="02020603050405020304" pitchFamily="18" charset="0"/>
                <a:cs typeface="Times New Roman" panose="02020603050405020304" pitchFamily="18" charset="0"/>
              </a:rPr>
              <a:t>excitation beam path</a:t>
            </a:r>
            <a:r>
              <a:rPr lang="en-US" dirty="0">
                <a:latin typeface="Times New Roman" panose="02020603050405020304" pitchFamily="18" charset="0"/>
                <a:cs typeface="Times New Roman" panose="02020603050405020304" pitchFamily="18" charset="0"/>
              </a:rPr>
              <a:t>. Thus, unlike cells for absorption spectroscopy, </a:t>
            </a:r>
            <a:r>
              <a:rPr lang="en-US" b="1" dirty="0">
                <a:latin typeface="Times New Roman" panose="02020603050405020304" pitchFamily="18" charset="0"/>
                <a:cs typeface="Times New Roman" panose="02020603050405020304" pitchFamily="18" charset="0"/>
              </a:rPr>
              <a:t>fluorescence cuvettes</a:t>
            </a:r>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must</a:t>
            </a:r>
            <a:r>
              <a:rPr lang="en-US" dirty="0">
                <a:latin typeface="Times New Roman" panose="02020603050405020304" pitchFamily="18" charset="0"/>
                <a:cs typeface="Times New Roman" panose="02020603050405020304" pitchFamily="18" charset="0"/>
              </a:rPr>
              <a:t> have at least </a:t>
            </a:r>
            <a:r>
              <a:rPr lang="en-US" b="1" dirty="0">
                <a:latin typeface="Times New Roman" panose="02020603050405020304" pitchFamily="18" charset="0"/>
                <a:cs typeface="Times New Roman" panose="02020603050405020304" pitchFamily="18" charset="0"/>
              </a:rPr>
              <a:t>two optical quality widows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at right angles</a:t>
            </a:r>
            <a:r>
              <a:rPr lang="en-US" dirty="0">
                <a:latin typeface="Times New Roman" panose="02020603050405020304" pitchFamily="18" charset="0"/>
                <a:cs typeface="Times New Roman" panose="02020603050405020304" pitchFamily="18" charset="0"/>
              </a:rPr>
              <a:t> to one another; all four sides of most fluorescence cuvettes have polished optical surfaces.</a:t>
            </a:r>
          </a:p>
        </p:txBody>
      </p:sp>
      <p:sp>
        <p:nvSpPr>
          <p:cNvPr id="3" name="Rectangle 2"/>
          <p:cNvSpPr/>
          <p:nvPr/>
        </p:nvSpPr>
        <p:spPr>
          <a:xfrm>
            <a:off x="593124" y="3302319"/>
            <a:ext cx="10466173" cy="2120068"/>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b="1" dirty="0">
                <a:solidFill>
                  <a:srgbClr val="92D050"/>
                </a:solidFill>
                <a:latin typeface="Times New Roman" panose="02020603050405020304" pitchFamily="18" charset="0"/>
                <a:cs typeface="Times New Roman" panose="02020603050405020304" pitchFamily="18" charset="0"/>
              </a:rPr>
              <a:t>Fluorescence measurements</a:t>
            </a:r>
            <a:r>
              <a:rPr lang="en-US" dirty="0">
                <a:latin typeface="Times New Roman" panose="02020603050405020304" pitchFamily="18" charset="0"/>
                <a:cs typeface="Times New Roman" panose="02020603050405020304" pitchFamily="18" charset="0"/>
              </a:rPr>
              <a:t> offer </a:t>
            </a:r>
            <a:r>
              <a:rPr lang="en-US" b="1" dirty="0">
                <a:latin typeface="Times New Roman" panose="02020603050405020304" pitchFamily="18" charset="0"/>
                <a:cs typeface="Times New Roman" panose="02020603050405020304" pitchFamily="18" charset="0"/>
              </a:rPr>
              <a:t>two key advantages</a:t>
            </a:r>
            <a:r>
              <a:rPr lang="en-US" dirty="0">
                <a:latin typeface="Times New Roman" panose="02020603050405020304" pitchFamily="18" charset="0"/>
                <a:cs typeface="Times New Roman" panose="02020603050405020304" pitchFamily="18" charset="0"/>
              </a:rPr>
              <a:t> over </a:t>
            </a:r>
            <a:r>
              <a:rPr lang="en-US" b="1" dirty="0">
                <a:solidFill>
                  <a:srgbClr val="7030A0"/>
                </a:solidFill>
                <a:latin typeface="Times New Roman" panose="02020603050405020304" pitchFamily="18" charset="0"/>
                <a:cs typeface="Times New Roman" panose="02020603050405020304" pitchFamily="18" charset="0"/>
              </a:rPr>
              <a:t>absorption measurements</a:t>
            </a:r>
            <a:r>
              <a:rPr lang="en-US" dirty="0">
                <a:latin typeface="Times New Roman" panose="02020603050405020304" pitchFamily="18" charset="0"/>
                <a:cs typeface="Times New Roman" panose="02020603050405020304" pitchFamily="18" charset="0"/>
              </a:rPr>
              <a:t> for following enzyme kinetics. First, </a:t>
            </a:r>
            <a:r>
              <a:rPr lang="en-US" b="1" dirty="0">
                <a:latin typeface="Times New Roman" panose="02020603050405020304" pitchFamily="18" charset="0"/>
                <a:cs typeface="Times New Roman" panose="02020603050405020304" pitchFamily="18" charset="0"/>
              </a:rPr>
              <a:t>fluorescence instruments</a:t>
            </a:r>
            <a:r>
              <a:rPr lang="en-US" dirty="0">
                <a:latin typeface="Times New Roman" panose="02020603050405020304" pitchFamily="18" charset="0"/>
                <a:cs typeface="Times New Roman" panose="02020603050405020304" pitchFamily="18" charset="0"/>
              </a:rPr>
              <a:t> are very </a:t>
            </a:r>
            <a:r>
              <a:rPr lang="en-US" b="1" dirty="0">
                <a:latin typeface="Times New Roman" panose="02020603050405020304" pitchFamily="18" charset="0"/>
                <a:cs typeface="Times New Roman" panose="02020603050405020304" pitchFamily="18" charset="0"/>
              </a:rPr>
              <a:t>sensitive</a:t>
            </a:r>
            <a:r>
              <a:rPr lang="en-US" dirty="0">
                <a:latin typeface="Times New Roman" panose="02020603050405020304" pitchFamily="18" charset="0"/>
                <a:cs typeface="Times New Roman" panose="02020603050405020304" pitchFamily="18" charset="0"/>
              </a:rPr>
              <a:t>, permitting the detection of </a:t>
            </a:r>
            <a:r>
              <a:rPr lang="en-US" b="1" dirty="0">
                <a:latin typeface="Times New Roman" panose="02020603050405020304" pitchFamily="18" charset="0"/>
                <a:cs typeface="Times New Roman" panose="02020603050405020304" pitchFamily="18" charset="0"/>
              </a:rPr>
              <a:t>much lower concentration changes</a:t>
            </a:r>
            <a:r>
              <a:rPr lang="en-US" dirty="0">
                <a:latin typeface="Times New Roman" panose="02020603050405020304" pitchFamily="18" charset="0"/>
                <a:cs typeface="Times New Roman" panose="02020603050405020304" pitchFamily="18" charset="0"/>
              </a:rPr>
              <a:t> in substrate or product. Second, since many </a:t>
            </a:r>
            <a:r>
              <a:rPr lang="en-US" b="1" dirty="0">
                <a:solidFill>
                  <a:srgbClr val="92D050"/>
                </a:solidFill>
                <a:latin typeface="Times New Roman" panose="02020603050405020304" pitchFamily="18" charset="0"/>
                <a:cs typeface="Times New Roman" panose="02020603050405020304" pitchFamily="18" charset="0"/>
              </a:rPr>
              <a:t>fluorophores</a:t>
            </a:r>
            <a:r>
              <a:rPr lang="en-US" dirty="0">
                <a:latin typeface="Times New Roman" panose="02020603050405020304" pitchFamily="18" charset="0"/>
                <a:cs typeface="Times New Roman" panose="02020603050405020304" pitchFamily="18" charset="0"/>
              </a:rPr>
              <a:t> have </a:t>
            </a:r>
            <a:r>
              <a:rPr lang="en-US" b="1" dirty="0">
                <a:solidFill>
                  <a:srgbClr val="92D050"/>
                </a:solidFill>
                <a:latin typeface="Times New Roman" panose="02020603050405020304" pitchFamily="18" charset="0"/>
                <a:cs typeface="Times New Roman" panose="02020603050405020304" pitchFamily="18" charset="0"/>
              </a:rPr>
              <a:t>large Stokes shifts</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fluorescence signal</a:t>
            </a:r>
            <a:r>
              <a:rPr lang="en-US" dirty="0">
                <a:latin typeface="Times New Roman" panose="02020603050405020304" pitchFamily="18" charset="0"/>
                <a:cs typeface="Times New Roman" panose="02020603050405020304" pitchFamily="18" charset="0"/>
              </a:rPr>
              <a:t> is typically in an </a:t>
            </a:r>
            <a:r>
              <a:rPr lang="en-US" b="1" dirty="0">
                <a:latin typeface="Times New Roman" panose="02020603050405020304" pitchFamily="18" charset="0"/>
                <a:cs typeface="Times New Roman" panose="02020603050405020304" pitchFamily="18" charset="0"/>
              </a:rPr>
              <a:t>isolated region </a:t>
            </a:r>
            <a:r>
              <a:rPr lang="en-US" dirty="0">
                <a:latin typeface="Times New Roman" panose="02020603050405020304" pitchFamily="18" charset="0"/>
                <a:cs typeface="Times New Roman" panose="02020603050405020304" pitchFamily="18" charset="0"/>
              </a:rPr>
              <a:t>of the spectrum, where </a:t>
            </a:r>
            <a:r>
              <a:rPr lang="en-US" b="1" dirty="0">
                <a:latin typeface="Times New Roman" panose="02020603050405020304" pitchFamily="18" charset="0"/>
                <a:cs typeface="Times New Roman" panose="02020603050405020304" pitchFamily="18" charset="0"/>
              </a:rPr>
              <a:t>interferences</a:t>
            </a:r>
            <a:r>
              <a:rPr lang="en-US" dirty="0">
                <a:latin typeface="Times New Roman" panose="02020603050405020304" pitchFamily="18" charset="0"/>
                <a:cs typeface="Times New Roman" panose="02020603050405020304" pitchFamily="18" charset="0"/>
              </a:rPr>
              <a:t> from </a:t>
            </a:r>
            <a:r>
              <a:rPr lang="en-US" b="1" dirty="0">
                <a:latin typeface="Times New Roman" panose="02020603050405020304" pitchFamily="18" charset="0"/>
                <a:cs typeface="Times New Roman" panose="02020603050405020304" pitchFamily="18" charset="0"/>
              </a:rPr>
              <a:t>signals</a:t>
            </a:r>
            <a:r>
              <a:rPr lang="en-US" dirty="0">
                <a:latin typeface="Times New Roman" panose="02020603050405020304" pitchFamily="18" charset="0"/>
                <a:cs typeface="Times New Roman" panose="02020603050405020304" pitchFamily="18" charset="0"/>
              </a:rPr>
              <a:t> due to </a:t>
            </a:r>
            <a:r>
              <a:rPr lang="en-US" b="1" dirty="0">
                <a:latin typeface="Times New Roman" panose="02020603050405020304" pitchFamily="18" charset="0"/>
                <a:cs typeface="Times New Roman" panose="02020603050405020304" pitchFamily="18" charset="0"/>
              </a:rPr>
              <a:t>other reaction mixture </a:t>
            </a:r>
            <a:r>
              <a:rPr lang="en-US" dirty="0">
                <a:latin typeface="Times New Roman" panose="02020603050405020304" pitchFamily="18" charset="0"/>
                <a:cs typeface="Times New Roman" panose="02020603050405020304" pitchFamily="18" charset="0"/>
              </a:rPr>
              <a:t>components are </a:t>
            </a:r>
            <a:r>
              <a:rPr lang="en-US" b="1" dirty="0">
                <a:latin typeface="Times New Roman" panose="02020603050405020304" pitchFamily="18" charset="0"/>
                <a:cs typeface="Times New Roman" panose="02020603050405020304" pitchFamily="18" charset="0"/>
              </a:rPr>
              <a:t>minimal</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596237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9176" y="303426"/>
            <a:ext cx="3352200" cy="369332"/>
          </a:xfrm>
          <a:prstGeom prst="rect">
            <a:avLst/>
          </a:prstGeom>
        </p:spPr>
        <p:txBody>
          <a:bodyPr wrap="none">
            <a:spAutoFit/>
          </a:bodyPr>
          <a:lstStyle/>
          <a:p>
            <a:r>
              <a:rPr lang="en-US" b="1" dirty="0">
                <a:latin typeface="Helvetica-Bold"/>
              </a:rPr>
              <a:t>Fluorescence Measurements</a:t>
            </a:r>
            <a:endParaRPr lang="en-US" dirty="0"/>
          </a:p>
        </p:txBody>
      </p:sp>
      <p:sp>
        <p:nvSpPr>
          <p:cNvPr id="3" name="Rectangle 2"/>
          <p:cNvSpPr/>
          <p:nvPr/>
        </p:nvSpPr>
        <p:spPr>
          <a:xfrm>
            <a:off x="169176" y="672758"/>
            <a:ext cx="9098392" cy="646331"/>
          </a:xfrm>
          <a:prstGeom prst="rect">
            <a:avLst/>
          </a:prstGeom>
        </p:spPr>
        <p:txBody>
          <a:bodyPr wrap="square">
            <a:spAutoFit/>
          </a:bodyPr>
          <a:lstStyle/>
          <a:p>
            <a:pPr marL="285750" indent="-285750" algn="just">
              <a:buFont typeface="Wingdings" panose="05000000000000000000" pitchFamily="2" charset="2"/>
              <a:buChar char="Ø"/>
            </a:pPr>
            <a:r>
              <a:rPr lang="en-US" b="1" dirty="0">
                <a:solidFill>
                  <a:srgbClr val="92D050"/>
                </a:solidFill>
                <a:latin typeface="Times New Roman" panose="02020603050405020304" pitchFamily="18" charset="0"/>
                <a:cs typeface="Times New Roman" panose="02020603050405020304" pitchFamily="18" charset="0"/>
              </a:rPr>
              <a:t>Fluorescence signals</a:t>
            </a:r>
            <a:r>
              <a:rPr lang="en-US" dirty="0">
                <a:latin typeface="Times New Roman" panose="02020603050405020304" pitchFamily="18" charset="0"/>
                <a:cs typeface="Times New Roman" panose="02020603050405020304" pitchFamily="18" charset="0"/>
              </a:rPr>
              <a:t> track </a:t>
            </a:r>
            <a:r>
              <a:rPr lang="en-US" b="1" dirty="0">
                <a:latin typeface="Times New Roman" panose="02020603050405020304" pitchFamily="18" charset="0"/>
                <a:cs typeface="Times New Roman" panose="02020603050405020304" pitchFamily="18" charset="0"/>
              </a:rPr>
              <a:t>linearly</a:t>
            </a:r>
            <a:r>
              <a:rPr lang="en-US" dirty="0">
                <a:latin typeface="Times New Roman" panose="02020603050405020304" pitchFamily="18" charset="0"/>
                <a:cs typeface="Times New Roman" panose="02020603050405020304" pitchFamily="18" charset="0"/>
              </a:rPr>
              <a:t> with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a:t>
            </a:r>
            <a:r>
              <a:rPr lang="en-US" b="1" dirty="0">
                <a:solidFill>
                  <a:srgbClr val="92D050"/>
                </a:solidFill>
                <a:latin typeface="Times New Roman" panose="02020603050405020304" pitchFamily="18" charset="0"/>
                <a:cs typeface="Times New Roman" panose="02020603050405020304" pitchFamily="18" charset="0"/>
              </a:rPr>
              <a:t>fluorophore</a:t>
            </a:r>
            <a:r>
              <a:rPr lang="en-US" dirty="0">
                <a:latin typeface="Times New Roman" panose="02020603050405020304" pitchFamily="18" charset="0"/>
                <a:cs typeface="Times New Roman" panose="02020603050405020304" pitchFamily="18" charset="0"/>
              </a:rPr>
              <a:t> in solution over a </a:t>
            </a:r>
            <a:r>
              <a:rPr lang="en-US" b="1" dirty="0">
                <a:latin typeface="Times New Roman" panose="02020603050405020304" pitchFamily="18" charset="0"/>
                <a:cs typeface="Times New Roman" panose="02020603050405020304" pitchFamily="18" charset="0"/>
              </a:rPr>
              <a:t>finite concentration range</a:t>
            </a:r>
            <a:r>
              <a:rPr lang="en-US" dirty="0">
                <a:latin typeface="Times New Roman" panose="02020603050405020304" pitchFamily="18" charset="0"/>
                <a:cs typeface="Times New Roman" panose="02020603050405020304" pitchFamily="18" charset="0"/>
              </a:rPr>
              <a:t>.</a:t>
            </a:r>
          </a:p>
        </p:txBody>
      </p:sp>
      <p:sp>
        <p:nvSpPr>
          <p:cNvPr id="4" name="Rectangle 3"/>
          <p:cNvSpPr/>
          <p:nvPr/>
        </p:nvSpPr>
        <p:spPr>
          <a:xfrm>
            <a:off x="169171" y="1543031"/>
            <a:ext cx="10556495" cy="646331"/>
          </a:xfrm>
          <a:prstGeom prst="rect">
            <a:avLst/>
          </a:prstGeom>
        </p:spPr>
        <p:txBody>
          <a:bodyPr wrap="square">
            <a:spAutoFit/>
          </a:bodyPr>
          <a:lstStyle/>
          <a:p>
            <a:pPr marL="285750" indent="-285750" algn="just">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a:t>
            </a:r>
            <a:r>
              <a:rPr lang="en-US" b="1" dirty="0">
                <a:latin typeface="Times New Roman" panose="02020603050405020304" pitchFamily="18" charset="0"/>
                <a:cs typeface="Times New Roman" panose="02020603050405020304" pitchFamily="18" charset="0"/>
              </a:rPr>
              <a:t>principle</a:t>
            </a:r>
            <a:r>
              <a:rPr lang="en-US" dirty="0">
                <a:latin typeface="Times New Roman" panose="02020603050405020304" pitchFamily="18" charset="0"/>
                <a:cs typeface="Times New Roman" panose="02020603050405020304" pitchFamily="18" charset="0"/>
              </a:rPr>
              <a:t>, </a:t>
            </a:r>
            <a:r>
              <a:rPr lang="en-US" b="1" dirty="0">
                <a:solidFill>
                  <a:srgbClr val="92D050"/>
                </a:solidFill>
                <a:latin typeface="Times New Roman" panose="02020603050405020304" pitchFamily="18" charset="0"/>
                <a:cs typeface="Times New Roman" panose="02020603050405020304" pitchFamily="18" charset="0"/>
              </a:rPr>
              <a:t>fluorescence signals</a:t>
            </a:r>
            <a:r>
              <a:rPr lang="en-US" dirty="0">
                <a:latin typeface="Times New Roman" panose="02020603050405020304" pitchFamily="18" charset="0"/>
                <a:cs typeface="Times New Roman" panose="02020603050405020304" pitchFamily="18" charset="0"/>
              </a:rPr>
              <a:t> should </a:t>
            </a:r>
            <a:r>
              <a:rPr lang="en-US" b="1" dirty="0">
                <a:latin typeface="Times New Roman" panose="02020603050405020304" pitchFamily="18" charset="0"/>
                <a:cs typeface="Times New Roman" panose="02020603050405020304" pitchFamily="18" charset="0"/>
              </a:rPr>
              <a:t>vary</a:t>
            </a:r>
            <a:r>
              <a:rPr lang="en-US" dirty="0">
                <a:latin typeface="Times New Roman" panose="02020603050405020304" pitchFamily="18" charset="0"/>
                <a:cs typeface="Times New Roman" panose="02020603050405020304" pitchFamily="18" charset="0"/>
              </a:rPr>
              <a:t> with </a:t>
            </a:r>
            <a:r>
              <a:rPr lang="en-US" b="1" dirty="0">
                <a:solidFill>
                  <a:srgbClr val="92D050"/>
                </a:solidFill>
                <a:latin typeface="Times New Roman" panose="02020603050405020304" pitchFamily="18" charset="0"/>
                <a:cs typeface="Times New Roman" panose="02020603050405020304" pitchFamily="18" charset="0"/>
              </a:rPr>
              <a:t>fluorophore concentration</a:t>
            </a:r>
            <a:r>
              <a:rPr lang="en-US" dirty="0">
                <a:latin typeface="Times New Roman" panose="02020603050405020304" pitchFamily="18" charset="0"/>
                <a:cs typeface="Times New Roman" panose="02020603050405020304" pitchFamily="18" charset="0"/>
              </a:rPr>
              <a:t> by a </a:t>
            </a:r>
            <a:r>
              <a:rPr lang="en-US" b="1" dirty="0">
                <a:latin typeface="Times New Roman" panose="02020603050405020304" pitchFamily="18" charset="0"/>
                <a:cs typeface="Times New Roman" panose="02020603050405020304" pitchFamily="18" charset="0"/>
              </a:rPr>
              <a:t>relationship</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similar to Beer’s law</a:t>
            </a:r>
            <a:r>
              <a:rPr lang="en-US" dirty="0">
                <a:latin typeface="Times New Roman" panose="02020603050405020304" pitchFamily="18" charset="0"/>
                <a:cs typeface="Times New Roman" panose="02020603050405020304" pitchFamily="18" charset="0"/>
              </a:rPr>
              <a:t>, where the </a:t>
            </a:r>
            <a:r>
              <a:rPr lang="en-US" b="1" dirty="0">
                <a:solidFill>
                  <a:srgbClr val="7030A0"/>
                </a:solidFill>
                <a:latin typeface="Times New Roman" panose="02020603050405020304" pitchFamily="18" charset="0"/>
                <a:cs typeface="Times New Roman" panose="02020603050405020304" pitchFamily="18" charset="0"/>
              </a:rPr>
              <a:t>extinction coefficient</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replaced</a:t>
            </a:r>
            <a:r>
              <a:rPr lang="en-US" dirty="0">
                <a:latin typeface="Times New Roman" panose="02020603050405020304" pitchFamily="18" charset="0"/>
                <a:cs typeface="Times New Roman" panose="02020603050405020304" pitchFamily="18" charset="0"/>
              </a:rPr>
              <a:t> by the </a:t>
            </a:r>
            <a:r>
              <a:rPr lang="en-US" b="1" dirty="0">
                <a:solidFill>
                  <a:srgbClr val="00B050"/>
                </a:solidFill>
                <a:latin typeface="Times New Roman" panose="02020603050405020304" pitchFamily="18" charset="0"/>
                <a:cs typeface="Times New Roman" panose="02020603050405020304" pitchFamily="18" charset="0"/>
              </a:rPr>
              <a:t>molar quantum yield (</a:t>
            </a:r>
            <a:r>
              <a:rPr lang="en-US" b="1" i="1" dirty="0">
                <a:solidFill>
                  <a:srgbClr val="00B050"/>
                </a:solidFill>
                <a:latin typeface="Times New Roman" panose="02020603050405020304" pitchFamily="18" charset="0"/>
                <a:cs typeface="Times New Roman" panose="02020603050405020304" pitchFamily="18" charset="0"/>
                <a:sym typeface="Symbol" panose="05050102010706020507" pitchFamily="18" charset="2"/>
              </a:rPr>
              <a:t></a:t>
            </a:r>
            <a:r>
              <a:rPr lang="en-US" b="1" dirty="0">
                <a:solidFill>
                  <a:srgbClr val="00B050"/>
                </a:solidFill>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169172" y="2413304"/>
            <a:ext cx="10556494" cy="4247317"/>
          </a:xfrm>
          <a:prstGeom prst="rect">
            <a:avLst/>
          </a:prstGeom>
        </p:spPr>
        <p:txBody>
          <a:bodyPr wrap="square">
            <a:spAutoFit/>
          </a:bodyPr>
          <a:lstStyle/>
          <a:p>
            <a:pPr marL="285750" indent="-285750" algn="just">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a:t>
            </a:r>
            <a:r>
              <a:rPr lang="en-US" b="1" dirty="0">
                <a:latin typeface="Times New Roman" panose="02020603050405020304" pitchFamily="18" charset="0"/>
                <a:cs typeface="Times New Roman" panose="02020603050405020304" pitchFamily="18" charset="0"/>
              </a:rPr>
              <a:t>practice</a:t>
            </a:r>
            <a:r>
              <a:rPr lang="en-US" dirty="0">
                <a:latin typeface="Times New Roman" panose="02020603050405020304" pitchFamily="18" charset="0"/>
                <a:cs typeface="Times New Roman" panose="02020603050405020304" pitchFamily="18" charset="0"/>
              </a:rPr>
              <a:t>, however, it is </a:t>
            </a:r>
            <a:r>
              <a:rPr lang="en-US" b="1" dirty="0">
                <a:solidFill>
                  <a:srgbClr val="FF0000"/>
                </a:solidFill>
                <a:latin typeface="Times New Roman" panose="02020603050405020304" pitchFamily="18" charset="0"/>
                <a:cs typeface="Times New Roman" panose="02020603050405020304" pitchFamily="18" charset="0"/>
              </a:rPr>
              <a:t>difficult</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calculate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sample concentrations</a:t>
            </a:r>
            <a:r>
              <a:rPr lang="en-US" dirty="0">
                <a:latin typeface="Times New Roman" panose="02020603050405020304" pitchFamily="18" charset="0"/>
                <a:cs typeface="Times New Roman" panose="02020603050405020304" pitchFamily="18" charset="0"/>
              </a:rPr>
              <a:t> by means of </a:t>
            </a:r>
            <a:r>
              <a:rPr lang="en-US" b="1" dirty="0">
                <a:latin typeface="Times New Roman" panose="02020603050405020304" pitchFamily="18" charset="0"/>
                <a:cs typeface="Times New Roman" panose="02020603050405020304" pitchFamily="18" charset="0"/>
              </a:rPr>
              <a:t>applying</a:t>
            </a:r>
            <a:r>
              <a:rPr lang="en-US" dirty="0">
                <a:latin typeface="Times New Roman" panose="02020603050405020304" pitchFamily="18" charset="0"/>
                <a:cs typeface="Times New Roman" panose="02020603050405020304" pitchFamily="18" charset="0"/>
              </a:rPr>
              <a:t> tabulated values of </a:t>
            </a:r>
            <a:r>
              <a:rPr lang="en-US" b="1" i="1" dirty="0">
                <a:solidFill>
                  <a:srgbClr val="00B050"/>
                </a:solidFill>
                <a:latin typeface="Times New Roman" panose="02020603050405020304" pitchFamily="18" charset="0"/>
                <a:cs typeface="Times New Roman" panose="02020603050405020304" pitchFamily="18" charset="0"/>
                <a:sym typeface="Symbol" panose="05050102010706020507" pitchFamily="18" charset="2"/>
              </a:rPr>
              <a:t></a:t>
            </a:r>
            <a:r>
              <a:rPr lang="en-US" b="1" i="1" dirty="0">
                <a:solidFill>
                  <a:srgbClr val="00B05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to </a:t>
            </a:r>
            <a:r>
              <a:rPr lang="en-US" b="1" dirty="0">
                <a:latin typeface="Times New Roman" panose="02020603050405020304" pitchFamily="18" charset="0"/>
                <a:cs typeface="Times New Roman" panose="02020603050405020304" pitchFamily="18" charset="0"/>
              </a:rPr>
              <a:t>experimental fluorescence measurement</a:t>
            </a:r>
            <a:r>
              <a:rPr lang="en-US" dirty="0">
                <a:latin typeface="Times New Roman" panose="02020603050405020304" pitchFamily="18" charset="0"/>
                <a:cs typeface="Times New Roman" panose="02020603050405020304" pitchFamily="18" charset="0"/>
              </a:rPr>
              <a:t>.</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This </a:t>
            </a:r>
            <a:r>
              <a:rPr lang="en-US" b="1" dirty="0">
                <a:solidFill>
                  <a:srgbClr val="FF0000"/>
                </a:solidFill>
                <a:latin typeface="Times New Roman" panose="02020603050405020304" pitchFamily="18" charset="0"/>
                <a:cs typeface="Times New Roman" panose="02020603050405020304" pitchFamily="18" charset="0"/>
              </a:rPr>
              <a:t>limitation</a:t>
            </a:r>
            <a:r>
              <a:rPr lang="en-US" dirty="0">
                <a:latin typeface="Times New Roman" panose="02020603050405020304" pitchFamily="18" charset="0"/>
                <a:cs typeface="Times New Roman" panose="02020603050405020304" pitchFamily="18" charset="0"/>
              </a:rPr>
              <a:t> is in part </a:t>
            </a:r>
            <a:r>
              <a:rPr lang="en-US" b="1" dirty="0">
                <a:latin typeface="Times New Roman" panose="02020603050405020304" pitchFamily="18" charset="0"/>
                <a:cs typeface="Times New Roman" panose="02020603050405020304" pitchFamily="18" charset="0"/>
              </a:rPr>
              <a:t>due to </a:t>
            </a: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nature</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instrumentation</a:t>
            </a:r>
            <a:r>
              <a:rPr lang="en-US" dirty="0">
                <a:latin typeface="Times New Roman" panose="02020603050405020304" pitchFamily="18" charset="0"/>
                <a:cs typeface="Times New Roman" panose="02020603050405020304" pitchFamily="18" charset="0"/>
              </a:rPr>
              <a:t> and the </a:t>
            </a:r>
            <a:r>
              <a:rPr lang="en-US" b="1" dirty="0">
                <a:latin typeface="Times New Roman" panose="02020603050405020304" pitchFamily="18" charset="0"/>
                <a:cs typeface="Times New Roman" panose="02020603050405020304" pitchFamily="18" charset="0"/>
              </a:rPr>
              <a:t>measurements</a:t>
            </a:r>
            <a:r>
              <a:rPr lang="en-US" dirty="0">
                <a:latin typeface="Times New Roman" panose="02020603050405020304" pitchFamily="18" charset="0"/>
                <a:cs typeface="Times New Roman" panose="02020603050405020304" pitchFamily="18" charset="0"/>
              </a:rPr>
              <a:t> (see </a:t>
            </a:r>
            <a:r>
              <a:rPr lang="en-US" dirty="0" err="1">
                <a:latin typeface="Times New Roman" panose="02020603050405020304" pitchFamily="18" charset="0"/>
                <a:cs typeface="Times New Roman" panose="02020603050405020304" pitchFamily="18" charset="0"/>
              </a:rPr>
              <a:t>Lackowicz</a:t>
            </a:r>
            <a:r>
              <a:rPr lang="en-US" dirty="0">
                <a:latin typeface="Times New Roman" panose="02020603050405020304" pitchFamily="18" charset="0"/>
                <a:cs typeface="Times New Roman" panose="02020603050405020304" pitchFamily="18" charset="0"/>
              </a:rPr>
              <a:t>, 1983, for more detail).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Thus, to </a:t>
            </a:r>
            <a:r>
              <a:rPr lang="en-US" b="1" dirty="0">
                <a:latin typeface="Times New Roman" panose="02020603050405020304" pitchFamily="18" charset="0"/>
                <a:cs typeface="Times New Roman" panose="02020603050405020304" pitchFamily="18" charset="0"/>
              </a:rPr>
              <a:t>convert</a:t>
            </a:r>
            <a:r>
              <a:rPr lang="en-US" dirty="0">
                <a:latin typeface="Times New Roman" panose="02020603050405020304" pitchFamily="18" charset="0"/>
                <a:cs typeface="Times New Roman" panose="02020603050405020304" pitchFamily="18" charset="0"/>
              </a:rPr>
              <a:t> </a:t>
            </a:r>
            <a:r>
              <a:rPr lang="en-US" b="1" dirty="0">
                <a:solidFill>
                  <a:srgbClr val="92D050"/>
                </a:solidFill>
                <a:latin typeface="Times New Roman" panose="02020603050405020304" pitchFamily="18" charset="0"/>
                <a:cs typeface="Times New Roman" panose="02020603050405020304" pitchFamily="18" charset="0"/>
              </a:rPr>
              <a:t>fluorescence intensity measurements</a:t>
            </a:r>
            <a:r>
              <a:rPr lang="en-US" dirty="0">
                <a:latin typeface="Times New Roman" panose="02020603050405020304" pitchFamily="18" charset="0"/>
                <a:cs typeface="Times New Roman" panose="02020603050405020304" pitchFamily="18" charset="0"/>
              </a:rPr>
              <a:t> into </a:t>
            </a:r>
            <a:r>
              <a:rPr lang="en-US" b="1" dirty="0">
                <a:latin typeface="Times New Roman" panose="02020603050405020304" pitchFamily="18" charset="0"/>
                <a:cs typeface="Times New Roman" panose="02020603050405020304" pitchFamily="18" charset="0"/>
              </a:rPr>
              <a:t>concentration units</a:t>
            </a:r>
            <a:r>
              <a:rPr lang="en-US" dirty="0">
                <a:latin typeface="Times New Roman" panose="02020603050405020304" pitchFamily="18" charset="0"/>
                <a:cs typeface="Times New Roman" panose="02020603050405020304" pitchFamily="18" charset="0"/>
              </a:rPr>
              <a:t>, it is necessary to </a:t>
            </a:r>
            <a:r>
              <a:rPr lang="en-US" b="1" dirty="0">
                <a:latin typeface="Times New Roman" panose="02020603050405020304" pitchFamily="18" charset="0"/>
                <a:cs typeface="Times New Roman" panose="02020603050405020304" pitchFamily="18" charset="0"/>
              </a:rPr>
              <a:t>prepare</a:t>
            </a:r>
            <a:r>
              <a:rPr lang="en-US" dirty="0">
                <a:latin typeface="Times New Roman" panose="02020603050405020304" pitchFamily="18" charset="0"/>
                <a:cs typeface="Times New Roman" panose="02020603050405020304" pitchFamily="18" charset="0"/>
              </a:rPr>
              <a:t> a </a:t>
            </a:r>
            <a:r>
              <a:rPr lang="en-US" b="1" dirty="0">
                <a:latin typeface="Times New Roman" panose="02020603050405020304" pitchFamily="18" charset="0"/>
                <a:cs typeface="Times New Roman" panose="02020603050405020304" pitchFamily="18" charset="0"/>
              </a:rPr>
              <a:t>standard curve of fluorescence signal</a:t>
            </a:r>
            <a:r>
              <a:rPr lang="en-US" dirty="0">
                <a:latin typeface="Times New Roman" panose="02020603050405020304" pitchFamily="18" charset="0"/>
                <a:cs typeface="Times New Roman" panose="02020603050405020304" pitchFamily="18" charset="0"/>
              </a:rPr>
              <a:t> as a </a:t>
            </a:r>
            <a:r>
              <a:rPr lang="en-US" b="1" dirty="0">
                <a:latin typeface="Times New Roman" panose="02020603050405020304" pitchFamily="18" charset="0"/>
                <a:cs typeface="Times New Roman" panose="02020603050405020304" pitchFamily="18" charset="0"/>
              </a:rPr>
              <a:t>function of fluorophore concentration</a:t>
            </a:r>
            <a:r>
              <a:rPr lang="en-US" dirty="0">
                <a:latin typeface="Times New Roman" panose="02020603050405020304" pitchFamily="18" charset="0"/>
                <a:cs typeface="Times New Roman" panose="02020603050405020304" pitchFamily="18" charset="0"/>
              </a:rPr>
              <a:t>, using a set of standard solutions for which the fluorophore concentration has been determined independently. </a:t>
            </a:r>
          </a:p>
          <a:p>
            <a:pPr marL="285750" indent="-285750" algn="just">
              <a:lnSpc>
                <a:spcPct val="150000"/>
              </a:lnSpc>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standard curve data points</a:t>
            </a:r>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must</a:t>
            </a:r>
            <a:r>
              <a:rPr lang="en-US" dirty="0">
                <a:latin typeface="Times New Roman" panose="02020603050405020304" pitchFamily="18" charset="0"/>
                <a:cs typeface="Times New Roman" panose="02020603050405020304" pitchFamily="18" charset="0"/>
              </a:rPr>
              <a:t> be </a:t>
            </a:r>
            <a:r>
              <a:rPr lang="en-US" b="1" dirty="0">
                <a:latin typeface="Times New Roman" panose="02020603050405020304" pitchFamily="18" charset="0"/>
                <a:cs typeface="Times New Roman" panose="02020603050405020304" pitchFamily="18" charset="0"/>
              </a:rPr>
              <a:t>collected</a:t>
            </a:r>
            <a:r>
              <a:rPr lang="en-US" dirty="0">
                <a:latin typeface="Times New Roman" panose="02020603050405020304" pitchFamily="18" charset="0"/>
                <a:cs typeface="Times New Roman" panose="02020603050405020304" pitchFamily="18" charset="0"/>
              </a:rPr>
              <a:t> at the </a:t>
            </a:r>
            <a:r>
              <a:rPr lang="en-US" b="1" dirty="0">
                <a:latin typeface="Times New Roman" panose="02020603050405020304" pitchFamily="18" charset="0"/>
                <a:cs typeface="Times New Roman" panose="02020603050405020304" pitchFamily="18" charset="0"/>
              </a:rPr>
              <a:t>same time </a:t>
            </a:r>
            <a:r>
              <a:rPr lang="en-US" dirty="0">
                <a:latin typeface="Times New Roman" panose="02020603050405020304" pitchFamily="18" charset="0"/>
                <a:cs typeface="Times New Roman" panose="02020603050405020304" pitchFamily="18" charset="0"/>
              </a:rPr>
              <a:t>as the </a:t>
            </a:r>
            <a:r>
              <a:rPr lang="en-US" b="1" dirty="0">
                <a:latin typeface="Times New Roman" panose="02020603050405020304" pitchFamily="18" charset="0"/>
                <a:cs typeface="Times New Roman" panose="02020603050405020304" pitchFamily="18" charset="0"/>
              </a:rPr>
              <a:t>experimental measurements</a:t>
            </a:r>
            <a:r>
              <a:rPr lang="en-US" dirty="0">
                <a:latin typeface="Times New Roman" panose="02020603050405020304" pitchFamily="18" charset="0"/>
                <a:cs typeface="Times New Roman" panose="02020603050405020304" pitchFamily="18" charset="0"/>
              </a:rPr>
              <a:t>, however, since </a:t>
            </a:r>
            <a:r>
              <a:rPr lang="en-US" b="1" dirty="0">
                <a:latin typeface="Times New Roman" panose="02020603050405020304" pitchFamily="18" charset="0"/>
                <a:cs typeface="Times New Roman" panose="02020603050405020304" pitchFamily="18" charset="0"/>
              </a:rPr>
              <a:t>day-to-day variations</a:t>
            </a:r>
            <a:r>
              <a:rPr lang="en-US" dirty="0">
                <a:latin typeface="Times New Roman" panose="02020603050405020304" pitchFamily="18" charset="0"/>
                <a:cs typeface="Times New Roman" panose="02020603050405020304" pitchFamily="18" charset="0"/>
              </a:rPr>
              <a:t> in </a:t>
            </a:r>
            <a:r>
              <a:rPr lang="en-US" b="1" dirty="0">
                <a:latin typeface="Times New Roman" panose="02020603050405020304" pitchFamily="18" charset="0"/>
                <a:cs typeface="Times New Roman" panose="02020603050405020304" pitchFamily="18" charset="0"/>
              </a:rPr>
              <a:t>lamp intensity </a:t>
            </a:r>
            <a:r>
              <a:rPr lang="en-US" dirty="0">
                <a:latin typeface="Times New Roman" panose="02020603050405020304" pitchFamily="18" charset="0"/>
                <a:cs typeface="Times New Roman" panose="02020603050405020304" pitchFamily="18" charset="0"/>
              </a:rPr>
              <a:t>and other </a:t>
            </a:r>
            <a:r>
              <a:rPr lang="en-US" b="1" dirty="0">
                <a:latin typeface="Times New Roman" panose="02020603050405020304" pitchFamily="18" charset="0"/>
                <a:cs typeface="Times New Roman" panose="02020603050405020304" pitchFamily="18" charset="0"/>
              </a:rPr>
              <a:t>instrumental factors </a:t>
            </a:r>
            <a:r>
              <a:rPr lang="en-US" dirty="0">
                <a:latin typeface="Times New Roman" panose="02020603050405020304" pitchFamily="18" charset="0"/>
                <a:cs typeface="Times New Roman" panose="02020603050405020304" pitchFamily="18" charset="0"/>
              </a:rPr>
              <a:t>can greatly affect fluorescence measurements.</a:t>
            </a:r>
          </a:p>
        </p:txBody>
      </p:sp>
    </p:spTree>
    <p:extLst>
      <p:ext uri="{BB962C8B-B14F-4D97-AF65-F5344CB8AC3E}">
        <p14:creationId xmlns:p14="http://schemas.microsoft.com/office/powerpoint/2010/main" val="1322719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479" y="229285"/>
            <a:ext cx="1881669" cy="369332"/>
          </a:xfrm>
          <a:prstGeom prst="rect">
            <a:avLst/>
          </a:prstGeom>
        </p:spPr>
        <p:txBody>
          <a:bodyPr wrap="none">
            <a:spAutoFit/>
          </a:bodyPr>
          <a:lstStyle/>
          <a:p>
            <a:r>
              <a:rPr lang="en-US" b="1" dirty="0">
                <a:latin typeface="Helvetica-Bold"/>
              </a:rPr>
              <a:t>Indirect Assays</a:t>
            </a:r>
            <a:endParaRPr lang="en-US" dirty="0"/>
          </a:p>
        </p:txBody>
      </p:sp>
      <p:sp>
        <p:nvSpPr>
          <p:cNvPr id="3" name="Rectangle 2"/>
          <p:cNvSpPr/>
          <p:nvPr/>
        </p:nvSpPr>
        <p:spPr>
          <a:xfrm>
            <a:off x="207479" y="598617"/>
            <a:ext cx="9653214" cy="1200329"/>
          </a:xfrm>
          <a:prstGeom prst="rect">
            <a:avLst/>
          </a:prstGeom>
        </p:spPr>
        <p:txBody>
          <a:bodyPr wrap="square">
            <a:spAutoFit/>
          </a:bodyPr>
          <a:lstStyle/>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In some cases the </a:t>
            </a:r>
            <a:r>
              <a:rPr lang="en-US" b="1" dirty="0">
                <a:solidFill>
                  <a:srgbClr val="C00000"/>
                </a:solidFill>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and </a:t>
            </a:r>
            <a:r>
              <a:rPr lang="en-US" b="1" dirty="0">
                <a:solidFill>
                  <a:srgbClr val="0070C0"/>
                </a:solidFill>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of an enzymatic reaction </a:t>
            </a:r>
            <a:r>
              <a:rPr lang="en-US" b="1" dirty="0">
                <a:solidFill>
                  <a:srgbClr val="FF0000"/>
                </a:solidFill>
                <a:latin typeface="Times New Roman" panose="02020603050405020304" pitchFamily="18" charset="0"/>
                <a:cs typeface="Times New Roman" panose="02020603050405020304" pitchFamily="18" charset="0"/>
              </a:rPr>
              <a:t>do not provide a distinct signal</a:t>
            </a:r>
            <a:r>
              <a:rPr lang="en-US" dirty="0">
                <a:latin typeface="Times New Roman" panose="02020603050405020304" pitchFamily="18" charset="0"/>
                <a:cs typeface="Times New Roman" panose="02020603050405020304" pitchFamily="18" charset="0"/>
              </a:rPr>
              <a:t> for convenient measurement of their concentrations. </a:t>
            </a:r>
          </a:p>
          <a:p>
            <a:pPr marL="285750" indent="-285750" algn="just">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Often, however, </a:t>
            </a:r>
            <a:r>
              <a:rPr lang="en-US" b="1" dirty="0">
                <a:solidFill>
                  <a:srgbClr val="0070C0"/>
                </a:solidFill>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a:t>
            </a:r>
            <a:r>
              <a:rPr lang="en-US" b="1" dirty="0">
                <a:solidFill>
                  <a:srgbClr val="0070C0"/>
                </a:solidFill>
                <a:latin typeface="Times New Roman" panose="02020603050405020304" pitchFamily="18" charset="0"/>
                <a:cs typeface="Times New Roman" panose="02020603050405020304" pitchFamily="18" charset="0"/>
              </a:rPr>
              <a:t>generation</a:t>
            </a:r>
            <a:r>
              <a:rPr lang="en-US" dirty="0">
                <a:latin typeface="Times New Roman" panose="02020603050405020304" pitchFamily="18" charset="0"/>
                <a:cs typeface="Times New Roman" panose="02020603050405020304" pitchFamily="18" charset="0"/>
              </a:rPr>
              <a:t> can be </a:t>
            </a:r>
            <a:r>
              <a:rPr lang="en-US" b="1" dirty="0">
                <a:latin typeface="Times New Roman" panose="02020603050405020304" pitchFamily="18" charset="0"/>
                <a:cs typeface="Times New Roman" panose="02020603050405020304" pitchFamily="18" charset="0"/>
              </a:rPr>
              <a:t>coupled</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another, nonenzymatic, reaction</a:t>
            </a:r>
            <a:r>
              <a:rPr lang="en-US" dirty="0">
                <a:latin typeface="Times New Roman" panose="02020603050405020304" pitchFamily="18" charset="0"/>
                <a:cs typeface="Times New Roman" panose="02020603050405020304" pitchFamily="18" charset="0"/>
              </a:rPr>
              <a:t> that does </a:t>
            </a:r>
            <a:r>
              <a:rPr lang="en-US" b="1" dirty="0">
                <a:latin typeface="Times New Roman" panose="02020603050405020304" pitchFamily="18" charset="0"/>
                <a:cs typeface="Times New Roman" panose="02020603050405020304" pitchFamily="18" charset="0"/>
              </a:rPr>
              <a:t>produce</a:t>
            </a:r>
            <a:r>
              <a:rPr lang="en-US" dirty="0">
                <a:latin typeface="Times New Roman" panose="02020603050405020304" pitchFamily="18" charset="0"/>
                <a:cs typeface="Times New Roman" panose="02020603050405020304" pitchFamily="18" charset="0"/>
              </a:rPr>
              <a:t> a convenient </a:t>
            </a:r>
            <a:r>
              <a:rPr lang="en-US" b="1" dirty="0">
                <a:latin typeface="Times New Roman" panose="02020603050405020304" pitchFamily="18" charset="0"/>
                <a:cs typeface="Times New Roman" panose="02020603050405020304" pitchFamily="18" charset="0"/>
              </a:rPr>
              <a:t>signal</a:t>
            </a:r>
            <a:r>
              <a:rPr lang="en-US" dirty="0">
                <a:latin typeface="Times New Roman" panose="02020603050405020304" pitchFamily="18" charset="0"/>
                <a:cs typeface="Times New Roman" panose="02020603050405020304" pitchFamily="18" charset="0"/>
              </a:rPr>
              <a:t>; such a </a:t>
            </a:r>
            <a:r>
              <a:rPr lang="en-US" b="1" dirty="0">
                <a:latin typeface="Times New Roman" panose="02020603050405020304" pitchFamily="18" charset="0"/>
                <a:cs typeface="Times New Roman" panose="02020603050405020304" pitchFamily="18" charset="0"/>
              </a:rPr>
              <a:t>strategy</a:t>
            </a:r>
            <a:r>
              <a:rPr lang="en-US" dirty="0">
                <a:latin typeface="Times New Roman" panose="02020603050405020304" pitchFamily="18" charset="0"/>
                <a:cs typeface="Times New Roman" panose="02020603050405020304" pitchFamily="18" charset="0"/>
              </a:rPr>
              <a:t> is referred to as an </a:t>
            </a:r>
            <a:r>
              <a:rPr lang="en-US" b="1" i="1" dirty="0">
                <a:latin typeface="Times New Roman" panose="02020603050405020304" pitchFamily="18" charset="0"/>
                <a:cs typeface="Times New Roman" panose="02020603050405020304" pitchFamily="18" charset="0"/>
              </a:rPr>
              <a:t>indirect </a:t>
            </a:r>
            <a:r>
              <a:rPr lang="en-US" b="1" dirty="0">
                <a:latin typeface="Times New Roman" panose="02020603050405020304" pitchFamily="18" charset="0"/>
                <a:cs typeface="Times New Roman" panose="02020603050405020304" pitchFamily="18" charset="0"/>
              </a:rPr>
              <a:t>assay</a:t>
            </a:r>
            <a:r>
              <a:rPr lang="en-US" dirty="0">
                <a:latin typeface="Times New Roman" panose="02020603050405020304" pitchFamily="18" charset="0"/>
                <a:cs typeface="Times New Roman" panose="02020603050405020304" pitchFamily="18" charset="0"/>
              </a:rPr>
              <a:t>.</a:t>
            </a:r>
          </a:p>
        </p:txBody>
      </p:sp>
      <p:grpSp>
        <p:nvGrpSpPr>
          <p:cNvPr id="24" name="Group 23"/>
          <p:cNvGrpSpPr/>
          <p:nvPr/>
        </p:nvGrpSpPr>
        <p:grpSpPr>
          <a:xfrm>
            <a:off x="189909" y="3553395"/>
            <a:ext cx="5172327" cy="1609373"/>
            <a:chOff x="840664" y="3566028"/>
            <a:chExt cx="5172327" cy="1609373"/>
          </a:xfrm>
        </p:grpSpPr>
        <p:sp>
          <p:nvSpPr>
            <p:cNvPr id="4" name="Rectangle 3"/>
            <p:cNvSpPr/>
            <p:nvPr/>
          </p:nvSpPr>
          <p:spPr>
            <a:xfrm>
              <a:off x="840664" y="4806069"/>
              <a:ext cx="1610900" cy="369332"/>
            </a:xfrm>
            <a:prstGeom prst="rect">
              <a:avLst/>
            </a:prstGeom>
          </p:spPr>
          <p:txBody>
            <a:bodyPr wrap="square">
              <a:spAutoFit/>
            </a:bodyPr>
            <a:lstStyle/>
            <a:p>
              <a:r>
                <a:rPr lang="en-US" b="1" dirty="0">
                  <a:latin typeface="MathPackOne"/>
                </a:rPr>
                <a:t>dihydroorotate</a:t>
              </a:r>
              <a:endParaRPr lang="en-US" b="1" dirty="0"/>
            </a:p>
          </p:txBody>
        </p:sp>
        <p:sp>
          <p:nvSpPr>
            <p:cNvPr id="5" name="Rectangle 4"/>
            <p:cNvSpPr/>
            <p:nvPr/>
          </p:nvSpPr>
          <p:spPr>
            <a:xfrm>
              <a:off x="4661339" y="4805964"/>
              <a:ext cx="1351652" cy="369332"/>
            </a:xfrm>
            <a:prstGeom prst="rect">
              <a:avLst/>
            </a:prstGeom>
          </p:spPr>
          <p:txBody>
            <a:bodyPr wrap="none">
              <a:spAutoFit/>
            </a:bodyPr>
            <a:lstStyle/>
            <a:p>
              <a:r>
                <a:rPr lang="en-US" b="1" dirty="0">
                  <a:latin typeface="MathPackOne"/>
                </a:rPr>
                <a:t>orotic acid</a:t>
              </a:r>
              <a:endParaRPr lang="en-US" b="1" dirty="0"/>
            </a:p>
          </p:txBody>
        </p:sp>
        <p:sp>
          <p:nvSpPr>
            <p:cNvPr id="6" name="Rectangle 5"/>
            <p:cNvSpPr/>
            <p:nvPr/>
          </p:nvSpPr>
          <p:spPr>
            <a:xfrm>
              <a:off x="2117889" y="3566028"/>
              <a:ext cx="1428596" cy="369332"/>
            </a:xfrm>
            <a:prstGeom prst="rect">
              <a:avLst/>
            </a:prstGeom>
          </p:spPr>
          <p:txBody>
            <a:bodyPr wrap="none">
              <a:spAutoFit/>
            </a:bodyPr>
            <a:lstStyle/>
            <a:p>
              <a:r>
                <a:rPr lang="en-US" b="1" dirty="0">
                  <a:latin typeface="MathPackOne"/>
                </a:rPr>
                <a:t>ubiquinone</a:t>
              </a:r>
              <a:endParaRPr lang="en-US" b="1" dirty="0"/>
            </a:p>
          </p:txBody>
        </p:sp>
        <p:sp>
          <p:nvSpPr>
            <p:cNvPr id="7" name="Rectangle 6"/>
            <p:cNvSpPr/>
            <p:nvPr/>
          </p:nvSpPr>
          <p:spPr>
            <a:xfrm>
              <a:off x="3708820" y="3566028"/>
              <a:ext cx="1223412" cy="369332"/>
            </a:xfrm>
            <a:prstGeom prst="rect">
              <a:avLst/>
            </a:prstGeom>
          </p:spPr>
          <p:txBody>
            <a:bodyPr wrap="none">
              <a:spAutoFit/>
            </a:bodyPr>
            <a:lstStyle/>
            <a:p>
              <a:r>
                <a:rPr lang="en-US" b="1" dirty="0">
                  <a:latin typeface="MathPackOne"/>
                </a:rPr>
                <a:t>ubiquinol</a:t>
              </a:r>
              <a:endParaRPr lang="en-US" b="1" dirty="0"/>
            </a:p>
          </p:txBody>
        </p:sp>
      </p:grpSp>
      <p:sp>
        <p:nvSpPr>
          <p:cNvPr id="10" name="Rectangle 9"/>
          <p:cNvSpPr/>
          <p:nvPr/>
        </p:nvSpPr>
        <p:spPr>
          <a:xfrm>
            <a:off x="207479" y="2145963"/>
            <a:ext cx="5449249" cy="369332"/>
          </a:xfrm>
          <a:prstGeom prst="rect">
            <a:avLst/>
          </a:prstGeom>
        </p:spPr>
        <p:txBody>
          <a:bodyPr wrap="none">
            <a:spAutoFit/>
          </a:bodyPr>
          <a:lstStyle/>
          <a:p>
            <a:r>
              <a:rPr lang="en-US" b="1" dirty="0">
                <a:latin typeface="Times New Roman" panose="02020603050405020304" pitchFamily="18" charset="0"/>
                <a:cs typeface="Times New Roman" panose="02020603050405020304" pitchFamily="18" charset="0"/>
              </a:rPr>
              <a:t>Example: </a:t>
            </a:r>
            <a:r>
              <a:rPr lang="en-US" b="1" dirty="0">
                <a:solidFill>
                  <a:srgbClr val="00B050"/>
                </a:solidFill>
                <a:latin typeface="Times New Roman" panose="02020603050405020304" pitchFamily="18" charset="0"/>
                <a:cs typeface="Times New Roman" panose="02020603050405020304" pitchFamily="18" charset="0"/>
              </a:rPr>
              <a:t>Dihydroorotate dehydrogenase (</a:t>
            </a:r>
            <a:r>
              <a:rPr lang="en-US" b="1" dirty="0" err="1">
                <a:solidFill>
                  <a:srgbClr val="00B050"/>
                </a:solidFill>
                <a:latin typeface="Times New Roman" panose="02020603050405020304" pitchFamily="18" charset="0"/>
                <a:cs typeface="Times New Roman" panose="02020603050405020304" pitchFamily="18" charset="0"/>
              </a:rPr>
              <a:t>DHODase</a:t>
            </a:r>
            <a:r>
              <a:rPr lang="en-US" b="1" dirty="0">
                <a:solidFill>
                  <a:srgbClr val="00B050"/>
                </a:solidFill>
                <a:latin typeface="Times New Roman" panose="02020603050405020304" pitchFamily="18" charset="0"/>
                <a:cs typeface="Times New Roman" panose="02020603050405020304" pitchFamily="18" charset="0"/>
              </a:rPr>
              <a:t>)</a:t>
            </a:r>
          </a:p>
        </p:txBody>
      </p:sp>
      <p:sp>
        <p:nvSpPr>
          <p:cNvPr id="11" name="Rectangle 10"/>
          <p:cNvSpPr/>
          <p:nvPr/>
        </p:nvSpPr>
        <p:spPr>
          <a:xfrm>
            <a:off x="3621745" y="2773556"/>
            <a:ext cx="3793795" cy="369332"/>
          </a:xfrm>
          <a:prstGeom prst="rect">
            <a:avLst/>
          </a:prstGeom>
          <a:solidFill>
            <a:schemeClr val="accent1">
              <a:lumMod val="20000"/>
              <a:lumOff val="80000"/>
            </a:schemeClr>
          </a:solidFill>
        </p:spPr>
        <p:txBody>
          <a:bodyPr wrap="none">
            <a:spAutoFit/>
          </a:bodyPr>
          <a:lstStyle/>
          <a:p>
            <a:r>
              <a:rPr lang="en-US" b="1" dirty="0">
                <a:latin typeface="MathPackOne"/>
              </a:rPr>
              <a:t>DCIP (ox, bright blue), </a:t>
            </a:r>
            <a:r>
              <a:rPr lang="en-US" b="1" dirty="0">
                <a:latin typeface="MathPackOne"/>
                <a:sym typeface="Symbol" panose="05050102010706020507" pitchFamily="18" charset="2"/>
              </a:rPr>
              <a:t>max = 610 nm</a:t>
            </a:r>
            <a:endParaRPr lang="en-US" b="1" dirty="0"/>
          </a:p>
        </p:txBody>
      </p:sp>
      <p:sp>
        <p:nvSpPr>
          <p:cNvPr id="14" name="Rectangle 13"/>
          <p:cNvSpPr/>
          <p:nvPr/>
        </p:nvSpPr>
        <p:spPr>
          <a:xfrm>
            <a:off x="189908" y="6103164"/>
            <a:ext cx="3431837" cy="338554"/>
          </a:xfrm>
          <a:prstGeom prst="rect">
            <a:avLst/>
          </a:prstGeom>
        </p:spPr>
        <p:txBody>
          <a:bodyPr wrap="none">
            <a:spAutoFit/>
          </a:bodyPr>
          <a:lstStyle/>
          <a:p>
            <a:r>
              <a:rPr lang="en-US" sz="1600" b="1" dirty="0">
                <a:latin typeface="Times New Roman" panose="02020603050405020304" pitchFamily="18" charset="0"/>
                <a:cs typeface="Times New Roman" panose="02020603050405020304" pitchFamily="18" charset="0"/>
              </a:rPr>
              <a:t>DCIP: 2,6-dichlorophenolindophenol</a:t>
            </a:r>
          </a:p>
        </p:txBody>
      </p:sp>
      <p:sp>
        <p:nvSpPr>
          <p:cNvPr id="15" name="Rectangle 14"/>
          <p:cNvSpPr/>
          <p:nvPr/>
        </p:nvSpPr>
        <p:spPr>
          <a:xfrm>
            <a:off x="4461529" y="4178104"/>
            <a:ext cx="2098138" cy="369332"/>
          </a:xfrm>
          <a:prstGeom prst="rect">
            <a:avLst/>
          </a:prstGeom>
        </p:spPr>
        <p:txBody>
          <a:bodyPr wrap="none">
            <a:spAutoFit/>
          </a:bodyPr>
          <a:lstStyle/>
          <a:p>
            <a:r>
              <a:rPr lang="en-US" b="1" dirty="0">
                <a:latin typeface="MathPackOne"/>
              </a:rPr>
              <a:t>DCIP (red, colorless)</a:t>
            </a:r>
            <a:endParaRPr lang="en-US" b="1" dirty="0"/>
          </a:p>
        </p:txBody>
      </p:sp>
      <p:grpSp>
        <p:nvGrpSpPr>
          <p:cNvPr id="22" name="Group 21"/>
          <p:cNvGrpSpPr/>
          <p:nvPr/>
        </p:nvGrpSpPr>
        <p:grpSpPr>
          <a:xfrm>
            <a:off x="2050525" y="3922727"/>
            <a:ext cx="1912759" cy="1166588"/>
            <a:chOff x="2634747" y="3935360"/>
            <a:chExt cx="1912759" cy="1166588"/>
          </a:xfrm>
        </p:grpSpPr>
        <p:sp>
          <p:nvSpPr>
            <p:cNvPr id="8" name="Right Arrow 7"/>
            <p:cNvSpPr/>
            <p:nvPr/>
          </p:nvSpPr>
          <p:spPr>
            <a:xfrm>
              <a:off x="2634747" y="4917282"/>
              <a:ext cx="1912759" cy="18466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Curved Up Arrow 18"/>
            <p:cNvSpPr/>
            <p:nvPr/>
          </p:nvSpPr>
          <p:spPr>
            <a:xfrm>
              <a:off x="2932103" y="3935360"/>
              <a:ext cx="1219767" cy="1074255"/>
            </a:xfrm>
            <a:prstGeom prst="curved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grpSp>
      <p:sp>
        <p:nvSpPr>
          <p:cNvPr id="20" name="Down Arrow 19"/>
          <p:cNvSpPr/>
          <p:nvPr/>
        </p:nvSpPr>
        <p:spPr>
          <a:xfrm>
            <a:off x="5706156" y="3268439"/>
            <a:ext cx="188018" cy="905552"/>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 name="Right Arrow 20"/>
          <p:cNvSpPr/>
          <p:nvPr/>
        </p:nvSpPr>
        <p:spPr>
          <a:xfrm>
            <a:off x="4309590" y="3643459"/>
            <a:ext cx="724496" cy="1892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647935" y="4547436"/>
            <a:ext cx="5066270" cy="1754326"/>
          </a:xfrm>
          <a:prstGeom prst="rect">
            <a:avLst/>
          </a:prstGeom>
          <a:solidFill>
            <a:srgbClr val="FFFF00"/>
          </a:solidFill>
        </p:spPr>
        <p:txBody>
          <a:bodyPr wrap="square">
            <a:spAutoFit/>
          </a:bodyPr>
          <a:lstStyle/>
          <a:p>
            <a:pPr algn="just"/>
            <a:r>
              <a:rPr lang="en-US" dirty="0">
                <a:latin typeface="Times New Roman" panose="02020603050405020304" pitchFamily="18" charset="0"/>
                <a:cs typeface="Times New Roman" panose="02020603050405020304" pitchFamily="18" charset="0"/>
              </a:rPr>
              <a:t>It is possible to </a:t>
            </a:r>
            <a:r>
              <a:rPr lang="en-US" b="1" dirty="0">
                <a:latin typeface="Times New Roman" panose="02020603050405020304" pitchFamily="18" charset="0"/>
                <a:cs typeface="Times New Roman" panose="02020603050405020304" pitchFamily="18" charset="0"/>
              </a:rPr>
              <a:t>measure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enzymatic turnover </a:t>
            </a:r>
            <a:r>
              <a:rPr lang="en-US" dirty="0">
                <a:latin typeface="Times New Roman" panose="02020603050405020304" pitchFamily="18" charset="0"/>
                <a:cs typeface="Times New Roman" panose="02020603050405020304" pitchFamily="18" charset="0"/>
              </a:rPr>
              <a:t>by having an </a:t>
            </a:r>
            <a:r>
              <a:rPr lang="en-US" b="1" dirty="0">
                <a:solidFill>
                  <a:srgbClr val="00B0F0"/>
                </a:solidFill>
                <a:latin typeface="Times New Roman" panose="02020603050405020304" pitchFamily="18" charset="0"/>
                <a:cs typeface="Times New Roman" panose="02020603050405020304" pitchFamily="18" charset="0"/>
              </a:rPr>
              <a:t>excess of DCIP </a:t>
            </a:r>
            <a:r>
              <a:rPr lang="en-US" dirty="0">
                <a:latin typeface="Times New Roman" panose="02020603050405020304" pitchFamily="18" charset="0"/>
                <a:cs typeface="Times New Roman" panose="02020603050405020304" pitchFamily="18" charset="0"/>
              </a:rPr>
              <a:t>present in a solution of substrate (dihydroorotate) and cofactor (ubiquinone), then following the </a:t>
            </a:r>
            <a:r>
              <a:rPr lang="en-US" b="1" dirty="0">
                <a:solidFill>
                  <a:srgbClr val="FF0000"/>
                </a:solidFill>
                <a:latin typeface="Times New Roman" panose="02020603050405020304" pitchFamily="18" charset="0"/>
                <a:cs typeface="Times New Roman" panose="02020603050405020304" pitchFamily="18" charset="0"/>
              </a:rPr>
              <a:t>loss</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610 nm</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absorption</a:t>
            </a:r>
            <a:r>
              <a:rPr lang="en-US" dirty="0">
                <a:latin typeface="Times New Roman" panose="02020603050405020304" pitchFamily="18" charset="0"/>
                <a:cs typeface="Times New Roman" panose="02020603050405020304" pitchFamily="18" charset="0"/>
              </a:rPr>
              <a:t> with time </a:t>
            </a:r>
            <a:r>
              <a:rPr lang="en-US" b="1" dirty="0">
                <a:latin typeface="Times New Roman" panose="02020603050405020304" pitchFamily="18" charset="0"/>
                <a:cs typeface="Times New Roman" panose="02020603050405020304" pitchFamily="18" charset="0"/>
              </a:rPr>
              <a:t>after addition of enzyme </a:t>
            </a:r>
            <a:r>
              <a:rPr lang="en-US" dirty="0">
                <a:latin typeface="Times New Roman" panose="02020603050405020304" pitchFamily="18" charset="0"/>
                <a:cs typeface="Times New Roman" panose="02020603050405020304" pitchFamily="18" charset="0"/>
              </a:rPr>
              <a:t>to initiate the reaction.</a:t>
            </a:r>
          </a:p>
        </p:txBody>
      </p:sp>
    </p:spTree>
    <p:extLst>
      <p:ext uri="{BB962C8B-B14F-4D97-AF65-F5344CB8AC3E}">
        <p14:creationId xmlns:p14="http://schemas.microsoft.com/office/powerpoint/2010/main" val="3389632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0508" y="365210"/>
            <a:ext cx="1971437" cy="369332"/>
          </a:xfrm>
          <a:prstGeom prst="rect">
            <a:avLst/>
          </a:prstGeom>
        </p:spPr>
        <p:txBody>
          <a:bodyPr wrap="none">
            <a:spAutoFit/>
          </a:bodyPr>
          <a:lstStyle/>
          <a:p>
            <a:r>
              <a:rPr lang="en-US" b="1" dirty="0">
                <a:latin typeface="Helvetica-Bold"/>
              </a:rPr>
              <a:t>Coupled Assays</a:t>
            </a:r>
            <a:endParaRPr lang="en-US" dirty="0"/>
          </a:p>
        </p:txBody>
      </p:sp>
      <p:sp>
        <p:nvSpPr>
          <p:cNvPr id="3" name="Rectangle 2"/>
          <p:cNvSpPr/>
          <p:nvPr/>
        </p:nvSpPr>
        <p:spPr>
          <a:xfrm>
            <a:off x="130508" y="734542"/>
            <a:ext cx="11163568"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enzymatic reaction of interest is paired with a second enzymatic reaction, which can be conveniently measured.</a:t>
            </a:r>
          </a:p>
        </p:txBody>
      </p:sp>
      <p:sp>
        <p:nvSpPr>
          <p:cNvPr id="4" name="Rectangle 3"/>
          <p:cNvSpPr/>
          <p:nvPr/>
        </p:nvSpPr>
        <p:spPr>
          <a:xfrm>
            <a:off x="130508" y="1288540"/>
            <a:ext cx="2332690" cy="369332"/>
          </a:xfrm>
          <a:prstGeom prst="rect">
            <a:avLst/>
          </a:prstGeom>
        </p:spPr>
        <p:txBody>
          <a:bodyPr wrap="none">
            <a:spAutoFit/>
          </a:bodyPr>
          <a:lstStyle/>
          <a:p>
            <a:r>
              <a:rPr lang="en-US" b="1" dirty="0">
                <a:latin typeface="Times New Roman" panose="02020603050405020304" pitchFamily="18" charset="0"/>
                <a:cs typeface="Times New Roman" panose="02020603050405020304" pitchFamily="18" charset="0"/>
              </a:rPr>
              <a:t>Example: </a:t>
            </a:r>
            <a:r>
              <a:rPr lang="en-US" b="1" dirty="0">
                <a:solidFill>
                  <a:srgbClr val="00B050"/>
                </a:solidFill>
                <a:latin typeface="Times New Roman" panose="02020603050405020304" pitchFamily="18" charset="0"/>
                <a:cs typeface="Times New Roman" panose="02020603050405020304" pitchFamily="18" charset="0"/>
              </a:rPr>
              <a:t>Hexokinase</a:t>
            </a:r>
            <a:endParaRPr lang="en-US" dirty="0">
              <a:solidFill>
                <a:srgbClr val="00B050"/>
              </a:solidFill>
            </a:endParaRPr>
          </a:p>
        </p:txBody>
      </p:sp>
      <p:sp>
        <p:nvSpPr>
          <p:cNvPr id="5" name="TextBox 4"/>
          <p:cNvSpPr txBox="1"/>
          <p:nvPr/>
        </p:nvSpPr>
        <p:spPr>
          <a:xfrm>
            <a:off x="383059" y="3521676"/>
            <a:ext cx="1064330" cy="369332"/>
          </a:xfrm>
          <a:prstGeom prst="rect">
            <a:avLst/>
          </a:prstGeom>
          <a:noFill/>
        </p:spPr>
        <p:txBody>
          <a:bodyPr wrap="none" rtlCol="0">
            <a:spAutoFit/>
          </a:bodyPr>
          <a:lstStyle/>
          <a:p>
            <a:r>
              <a:rPr lang="en-US" b="1" dirty="0" err="1"/>
              <a:t>Glc</a:t>
            </a:r>
            <a:r>
              <a:rPr lang="en-US" b="1" dirty="0"/>
              <a:t> + ATP</a:t>
            </a:r>
          </a:p>
        </p:txBody>
      </p:sp>
      <p:sp>
        <p:nvSpPr>
          <p:cNvPr id="6" name="TextBox 5"/>
          <p:cNvSpPr txBox="1"/>
          <p:nvPr/>
        </p:nvSpPr>
        <p:spPr>
          <a:xfrm>
            <a:off x="2412429" y="3534033"/>
            <a:ext cx="1425390" cy="369332"/>
          </a:xfrm>
          <a:prstGeom prst="rect">
            <a:avLst/>
          </a:prstGeom>
          <a:noFill/>
        </p:spPr>
        <p:txBody>
          <a:bodyPr wrap="none" rtlCol="0">
            <a:spAutoFit/>
          </a:bodyPr>
          <a:lstStyle/>
          <a:p>
            <a:r>
              <a:rPr lang="en-US" b="1" dirty="0"/>
              <a:t>Glc-6P + ADP</a:t>
            </a:r>
          </a:p>
        </p:txBody>
      </p:sp>
      <p:sp>
        <p:nvSpPr>
          <p:cNvPr id="7" name="Rectangle 6"/>
          <p:cNvSpPr/>
          <p:nvPr/>
        </p:nvSpPr>
        <p:spPr>
          <a:xfrm>
            <a:off x="1700695" y="5127369"/>
            <a:ext cx="3070071" cy="369332"/>
          </a:xfrm>
          <a:prstGeom prst="rect">
            <a:avLst/>
          </a:prstGeom>
        </p:spPr>
        <p:txBody>
          <a:bodyPr wrap="none">
            <a:spAutoFit/>
          </a:bodyPr>
          <a:lstStyle/>
          <a:p>
            <a:r>
              <a:rPr lang="en-US" b="1" dirty="0">
                <a:latin typeface="MathPackOne"/>
              </a:rPr>
              <a:t>6-phosphogluconolactone</a:t>
            </a:r>
            <a:endParaRPr lang="en-US" b="1" dirty="0"/>
          </a:p>
        </p:txBody>
      </p:sp>
      <p:sp>
        <p:nvSpPr>
          <p:cNvPr id="8" name="Right Arrow 7"/>
          <p:cNvSpPr/>
          <p:nvPr/>
        </p:nvSpPr>
        <p:spPr>
          <a:xfrm>
            <a:off x="1480787" y="3608175"/>
            <a:ext cx="866998" cy="18466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Down Arrow 9"/>
          <p:cNvSpPr/>
          <p:nvPr/>
        </p:nvSpPr>
        <p:spPr>
          <a:xfrm>
            <a:off x="2743200" y="3903365"/>
            <a:ext cx="148281" cy="103933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Curved Right Arrow 10"/>
          <p:cNvSpPr/>
          <p:nvPr/>
        </p:nvSpPr>
        <p:spPr>
          <a:xfrm>
            <a:off x="2817340" y="4065373"/>
            <a:ext cx="543698" cy="704335"/>
          </a:xfrm>
          <a:prstGeom prst="curved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12" name="TextBox 11"/>
          <p:cNvSpPr txBox="1"/>
          <p:nvPr/>
        </p:nvSpPr>
        <p:spPr>
          <a:xfrm>
            <a:off x="1700695" y="3212756"/>
            <a:ext cx="457176" cy="369332"/>
          </a:xfrm>
          <a:prstGeom prst="rect">
            <a:avLst/>
          </a:prstGeom>
          <a:noFill/>
        </p:spPr>
        <p:txBody>
          <a:bodyPr wrap="none" rtlCol="0">
            <a:spAutoFit/>
          </a:bodyPr>
          <a:lstStyle/>
          <a:p>
            <a:r>
              <a:rPr lang="en-US" b="1" dirty="0">
                <a:solidFill>
                  <a:srgbClr val="00B050"/>
                </a:solidFill>
              </a:rPr>
              <a:t>HK</a:t>
            </a:r>
          </a:p>
        </p:txBody>
      </p:sp>
      <p:sp>
        <p:nvSpPr>
          <p:cNvPr id="13" name="TextBox 12"/>
          <p:cNvSpPr txBox="1"/>
          <p:nvPr/>
        </p:nvSpPr>
        <p:spPr>
          <a:xfrm>
            <a:off x="1615968" y="4219832"/>
            <a:ext cx="1140056" cy="369332"/>
          </a:xfrm>
          <a:prstGeom prst="rect">
            <a:avLst/>
          </a:prstGeom>
          <a:noFill/>
        </p:spPr>
        <p:txBody>
          <a:bodyPr wrap="none" rtlCol="0">
            <a:spAutoFit/>
          </a:bodyPr>
          <a:lstStyle/>
          <a:p>
            <a:r>
              <a:rPr lang="en-US" b="1" dirty="0">
                <a:solidFill>
                  <a:srgbClr val="00B050"/>
                </a:solidFill>
              </a:rPr>
              <a:t>Glc-6P DH</a:t>
            </a:r>
          </a:p>
        </p:txBody>
      </p:sp>
      <p:sp>
        <p:nvSpPr>
          <p:cNvPr id="14" name="TextBox 13"/>
          <p:cNvSpPr txBox="1"/>
          <p:nvPr/>
        </p:nvSpPr>
        <p:spPr>
          <a:xfrm>
            <a:off x="3448681" y="3909543"/>
            <a:ext cx="822661" cy="369332"/>
          </a:xfrm>
          <a:prstGeom prst="rect">
            <a:avLst/>
          </a:prstGeom>
          <a:noFill/>
        </p:spPr>
        <p:txBody>
          <a:bodyPr wrap="none" rtlCol="0">
            <a:spAutoFit/>
          </a:bodyPr>
          <a:lstStyle/>
          <a:p>
            <a:r>
              <a:rPr lang="en-US" b="1" dirty="0"/>
              <a:t>NADP</a:t>
            </a:r>
            <a:r>
              <a:rPr lang="en-US" b="1" baseline="30000" dirty="0"/>
              <a:t>+</a:t>
            </a:r>
          </a:p>
        </p:txBody>
      </p:sp>
      <p:sp>
        <p:nvSpPr>
          <p:cNvPr id="15" name="TextBox 14"/>
          <p:cNvSpPr txBox="1"/>
          <p:nvPr/>
        </p:nvSpPr>
        <p:spPr>
          <a:xfrm>
            <a:off x="3434253" y="4488935"/>
            <a:ext cx="2471639" cy="369332"/>
          </a:xfrm>
          <a:prstGeom prst="rect">
            <a:avLst/>
          </a:prstGeom>
          <a:noFill/>
        </p:spPr>
        <p:txBody>
          <a:bodyPr wrap="none" rtlCol="0">
            <a:spAutoFit/>
          </a:bodyPr>
          <a:lstStyle/>
          <a:p>
            <a:r>
              <a:rPr lang="en-US" b="1" dirty="0"/>
              <a:t>NADPH, </a:t>
            </a:r>
            <a:r>
              <a:rPr lang="en-US" b="1" dirty="0">
                <a:sym typeface="Symbol" panose="05050102010706020507" pitchFamily="18" charset="2"/>
              </a:rPr>
              <a:t>max = 340 nm</a:t>
            </a:r>
            <a:endParaRPr lang="en-US" b="1" dirty="0"/>
          </a:p>
        </p:txBody>
      </p:sp>
      <p:sp>
        <p:nvSpPr>
          <p:cNvPr id="16" name="TextBox 15"/>
          <p:cNvSpPr txBox="1"/>
          <p:nvPr/>
        </p:nvSpPr>
        <p:spPr>
          <a:xfrm>
            <a:off x="383059" y="1952368"/>
            <a:ext cx="4771947" cy="646331"/>
          </a:xfrm>
          <a:prstGeom prst="rect">
            <a:avLst/>
          </a:prstGeom>
          <a:noFill/>
        </p:spPr>
        <p:txBody>
          <a:bodyPr wrap="none" rtlCol="0">
            <a:spAutoFit/>
          </a:bodyPr>
          <a:lstStyle/>
          <a:p>
            <a:r>
              <a:rPr lang="en-US" b="1" dirty="0"/>
              <a:t>HK: Hexokinase</a:t>
            </a:r>
          </a:p>
          <a:p>
            <a:r>
              <a:rPr lang="en-US" b="1" dirty="0"/>
              <a:t>Glc-6P DH: Glucose 6-phosphate dehydrogenase</a:t>
            </a:r>
          </a:p>
        </p:txBody>
      </p:sp>
      <p:sp>
        <p:nvSpPr>
          <p:cNvPr id="17" name="Rectangle 16"/>
          <p:cNvSpPr/>
          <p:nvPr/>
        </p:nvSpPr>
        <p:spPr>
          <a:xfrm>
            <a:off x="5712206" y="2487821"/>
            <a:ext cx="6014356" cy="1477328"/>
          </a:xfrm>
          <a:prstGeom prst="rect">
            <a:avLst/>
          </a:prstGeom>
          <a:solidFill>
            <a:srgbClr val="FFFF00"/>
          </a:solidFill>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enzymatic reaction</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interest</a:t>
            </a:r>
            <a:r>
              <a:rPr lang="en-US" dirty="0">
                <a:latin typeface="Times New Roman" panose="02020603050405020304" pitchFamily="18" charset="0"/>
                <a:cs typeface="Times New Roman" panose="02020603050405020304" pitchFamily="18" charset="0"/>
              </a:rPr>
              <a:t> is </a:t>
            </a:r>
            <a:r>
              <a:rPr lang="en-US" b="1" dirty="0">
                <a:solidFill>
                  <a:srgbClr val="C00000"/>
                </a:solidFill>
                <a:latin typeface="Times New Roman" panose="02020603050405020304" pitchFamily="18" charset="0"/>
                <a:cs typeface="Times New Roman" panose="02020603050405020304" pitchFamily="18" charset="0"/>
              </a:rPr>
              <a:t>paired</a:t>
            </a:r>
            <a:r>
              <a:rPr lang="en-US" dirty="0">
                <a:latin typeface="Times New Roman" panose="02020603050405020304" pitchFamily="18" charset="0"/>
                <a:cs typeface="Times New Roman" panose="02020603050405020304" pitchFamily="18" charset="0"/>
              </a:rPr>
              <a:t> with a </a:t>
            </a:r>
            <a:r>
              <a:rPr lang="en-US" b="1" dirty="0">
                <a:latin typeface="Times New Roman" panose="02020603050405020304" pitchFamily="18" charset="0"/>
                <a:cs typeface="Times New Roman" panose="02020603050405020304" pitchFamily="18" charset="0"/>
              </a:rPr>
              <a:t>second enzymatic reaction</a:t>
            </a:r>
            <a:r>
              <a:rPr lang="en-US" dirty="0">
                <a:latin typeface="Times New Roman" panose="02020603050405020304" pitchFamily="18" charset="0"/>
                <a:cs typeface="Times New Roman" panose="02020603050405020304" pitchFamily="18" charset="0"/>
              </a:rPr>
              <a:t>, which can be </a:t>
            </a:r>
            <a:r>
              <a:rPr lang="en-US" b="1" dirty="0">
                <a:latin typeface="Times New Roman" panose="02020603050405020304" pitchFamily="18" charset="0"/>
                <a:cs typeface="Times New Roman" panose="02020603050405020304" pitchFamily="18" charset="0"/>
              </a:rPr>
              <a:t>conveniently measured</a:t>
            </a:r>
            <a:r>
              <a:rPr lang="en-US" dirty="0">
                <a:latin typeface="Times New Roman" panose="02020603050405020304" pitchFamily="18" charset="0"/>
                <a:cs typeface="Times New Roman" panose="02020603050405020304" pitchFamily="18" charset="0"/>
              </a:rPr>
              <a:t>. In a typical coupled assay, the </a:t>
            </a:r>
            <a:r>
              <a:rPr lang="en-US" b="1" dirty="0">
                <a:solidFill>
                  <a:srgbClr val="00B050"/>
                </a:solidFill>
                <a:latin typeface="Times New Roman" panose="02020603050405020304" pitchFamily="18" charset="0"/>
                <a:cs typeface="Times New Roman" panose="02020603050405020304" pitchFamily="18" charset="0"/>
              </a:rPr>
              <a:t>product</a:t>
            </a:r>
            <a:r>
              <a:rPr lang="en-US" dirty="0">
                <a:latin typeface="Times New Roman" panose="02020603050405020304" pitchFamily="18" charset="0"/>
                <a:cs typeface="Times New Roman" panose="02020603050405020304" pitchFamily="18" charset="0"/>
              </a:rPr>
              <a:t> of the </a:t>
            </a:r>
            <a:r>
              <a:rPr lang="en-US" b="1" dirty="0">
                <a:solidFill>
                  <a:srgbClr val="00B050"/>
                </a:solidFill>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reaction of interest is the </a:t>
            </a:r>
            <a:r>
              <a:rPr lang="en-US" b="1" dirty="0">
                <a:solidFill>
                  <a:srgbClr val="FF0000"/>
                </a:solidFill>
                <a:latin typeface="Times New Roman" panose="02020603050405020304" pitchFamily="18" charset="0"/>
                <a:cs typeface="Times New Roman" panose="02020603050405020304" pitchFamily="18" charset="0"/>
              </a:rPr>
              <a:t>substrate</a:t>
            </a:r>
            <a:r>
              <a:rPr lang="en-US" dirty="0">
                <a:latin typeface="Times New Roman" panose="02020603050405020304" pitchFamily="18" charset="0"/>
                <a:cs typeface="Times New Roman" panose="02020603050405020304" pitchFamily="18" charset="0"/>
              </a:rPr>
              <a:t> for the </a:t>
            </a:r>
            <a:r>
              <a:rPr lang="en-US" b="1" dirty="0">
                <a:solidFill>
                  <a:srgbClr val="FF0000"/>
                </a:solidFill>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reaction to which it is </a:t>
            </a:r>
            <a:r>
              <a:rPr lang="en-US" b="1" dirty="0">
                <a:solidFill>
                  <a:srgbClr val="FF0000"/>
                </a:solidFill>
                <a:latin typeface="Times New Roman" panose="02020603050405020304" pitchFamily="18" charset="0"/>
                <a:cs typeface="Times New Roman" panose="02020603050405020304" pitchFamily="18" charset="0"/>
              </a:rPr>
              <a:t>coupled</a:t>
            </a:r>
            <a:r>
              <a:rPr lang="en-US" dirty="0">
                <a:latin typeface="Times New Roman" panose="02020603050405020304" pitchFamily="18" charset="0"/>
                <a:cs typeface="Times New Roman" panose="02020603050405020304" pitchFamily="18" charset="0"/>
              </a:rPr>
              <a:t> for convenient measurement.</a:t>
            </a:r>
          </a:p>
        </p:txBody>
      </p:sp>
    </p:spTree>
    <p:extLst>
      <p:ext uri="{BB962C8B-B14F-4D97-AF65-F5344CB8AC3E}">
        <p14:creationId xmlns:p14="http://schemas.microsoft.com/office/powerpoint/2010/main" val="652121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005" y="278712"/>
            <a:ext cx="1971437" cy="369332"/>
          </a:xfrm>
          <a:prstGeom prst="rect">
            <a:avLst/>
          </a:prstGeom>
        </p:spPr>
        <p:txBody>
          <a:bodyPr wrap="none">
            <a:spAutoFit/>
          </a:bodyPr>
          <a:lstStyle/>
          <a:p>
            <a:r>
              <a:rPr lang="en-US" b="1" dirty="0">
                <a:latin typeface="Helvetica-Bold"/>
              </a:rPr>
              <a:t>Coupled Assays</a:t>
            </a:r>
            <a:endParaRPr lang="en-US" dirty="0"/>
          </a:p>
        </p:txBody>
      </p:sp>
      <p:sp>
        <p:nvSpPr>
          <p:cNvPr id="3" name="Rectangle 2"/>
          <p:cNvSpPr/>
          <p:nvPr/>
        </p:nvSpPr>
        <p:spPr>
          <a:xfrm>
            <a:off x="217005" y="648044"/>
            <a:ext cx="3929281"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The generalized form of a coupled assay</a:t>
            </a:r>
          </a:p>
        </p:txBody>
      </p:sp>
      <p:pic>
        <p:nvPicPr>
          <p:cNvPr id="4" name="Picture 3"/>
          <p:cNvPicPr>
            <a:picLocks noChangeAspect="1"/>
          </p:cNvPicPr>
          <p:nvPr/>
        </p:nvPicPr>
        <p:blipFill>
          <a:blip r:embed="rId2"/>
          <a:stretch>
            <a:fillRect/>
          </a:stretch>
        </p:blipFill>
        <p:spPr>
          <a:xfrm>
            <a:off x="3943573" y="1209498"/>
            <a:ext cx="2115178" cy="495734"/>
          </a:xfrm>
          <a:prstGeom prst="rect">
            <a:avLst/>
          </a:prstGeom>
        </p:spPr>
      </p:pic>
      <p:sp>
        <p:nvSpPr>
          <p:cNvPr id="5" name="Rectangle 4"/>
          <p:cNvSpPr/>
          <p:nvPr/>
        </p:nvSpPr>
        <p:spPr>
          <a:xfrm>
            <a:off x="217004" y="1705232"/>
            <a:ext cx="9524155"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Although we are </a:t>
            </a:r>
            <a:r>
              <a:rPr lang="en-US" b="1" dirty="0">
                <a:latin typeface="Times New Roman" panose="02020603050405020304" pitchFamily="18" charset="0"/>
                <a:cs typeface="Times New Roman" panose="02020603050405020304" pitchFamily="18" charset="0"/>
              </a:rPr>
              <a:t>measuring</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C</a:t>
            </a:r>
            <a:r>
              <a:rPr lang="en-US" dirty="0">
                <a:latin typeface="Times New Roman" panose="02020603050405020304" pitchFamily="18" charset="0"/>
                <a:cs typeface="Times New Roman" panose="02020603050405020304" pitchFamily="18" charset="0"/>
              </a:rPr>
              <a:t> in this scheme, it is the </a:t>
            </a:r>
            <a:r>
              <a:rPr lang="en-US" b="1" dirty="0">
                <a:latin typeface="Times New Roman" panose="02020603050405020304" pitchFamily="18" charset="0"/>
                <a:cs typeface="Times New Roman" panose="02020603050405020304" pitchFamily="18" charset="0"/>
              </a:rPr>
              <a:t>steady state velocity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that we wish to study.</a:t>
            </a:r>
          </a:p>
        </p:txBody>
      </p:sp>
      <p:sp>
        <p:nvSpPr>
          <p:cNvPr id="6" name="Rectangle 5"/>
          <p:cNvSpPr/>
          <p:nvPr/>
        </p:nvSpPr>
        <p:spPr>
          <a:xfrm>
            <a:off x="217004" y="2375238"/>
            <a:ext cx="11546628"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To </a:t>
            </a:r>
            <a:r>
              <a:rPr lang="en-US" b="1" dirty="0">
                <a:latin typeface="Times New Roman" panose="02020603050405020304" pitchFamily="18" charset="0"/>
                <a:cs typeface="Times New Roman" panose="02020603050405020304" pitchFamily="18" charset="0"/>
              </a:rPr>
              <a:t>accomplish</a:t>
            </a:r>
            <a:r>
              <a:rPr lang="en-US" dirty="0">
                <a:latin typeface="Times New Roman" panose="02020603050405020304" pitchFamily="18" charset="0"/>
                <a:cs typeface="Times New Roman" panose="02020603050405020304" pitchFamily="18" charset="0"/>
              </a:rPr>
              <a:t> this we </a:t>
            </a:r>
            <a:r>
              <a:rPr lang="en-US" b="1" dirty="0">
                <a:latin typeface="Times New Roman" panose="02020603050405020304" pitchFamily="18" charset="0"/>
                <a:cs typeface="Times New Roman" panose="02020603050405020304" pitchFamily="18" charset="0"/>
              </a:rPr>
              <a:t>must</a:t>
            </a:r>
            <a:r>
              <a:rPr lang="en-US" dirty="0">
                <a:latin typeface="Times New Roman" panose="02020603050405020304" pitchFamily="18" charset="0"/>
                <a:cs typeface="Times New Roman" panose="02020603050405020304" pitchFamily="18" charset="0"/>
              </a:rPr>
              <a:t> achieve a situation in which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b="1" i="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is rate limiting </a:t>
            </a:r>
            <a:r>
              <a:rPr lang="en-US" dirty="0">
                <a:latin typeface="Times New Roman" panose="02020603050405020304" pitchFamily="18" charset="0"/>
                <a:cs typeface="Times New Roman" panose="02020603050405020304" pitchFamily="18" charset="0"/>
              </a:rPr>
              <a:t>(i.e.,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b="1" i="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&lt;&lt;</a:t>
            </a:r>
            <a:r>
              <a:rPr lang="en-US" b="1" i="1" dirty="0">
                <a:latin typeface="Times New Roman" panose="02020603050405020304" pitchFamily="18" charset="0"/>
                <a:cs typeface="Times New Roman" panose="02020603050405020304" pitchFamily="18" charset="0"/>
              </a:rPr>
              <a:t> v</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 has </a:t>
            </a:r>
            <a:r>
              <a:rPr lang="en-US" b="1" dirty="0">
                <a:latin typeface="Times New Roman" panose="02020603050405020304" pitchFamily="18" charset="0"/>
                <a:cs typeface="Times New Roman" panose="02020603050405020304" pitchFamily="18" charset="0"/>
              </a:rPr>
              <a:t>reached</a:t>
            </a:r>
            <a:r>
              <a:rPr lang="en-US" dirty="0">
                <a:latin typeface="Times New Roman" panose="02020603050405020304" pitchFamily="18" charset="0"/>
                <a:cs typeface="Times New Roman" panose="02020603050405020304" pitchFamily="18" charset="0"/>
              </a:rPr>
              <a:t> a </a:t>
            </a:r>
            <a:r>
              <a:rPr lang="en-US" b="1" dirty="0">
                <a:latin typeface="Times New Roman" panose="02020603050405020304" pitchFamily="18" charset="0"/>
                <a:cs typeface="Times New Roman" panose="02020603050405020304" pitchFamily="18" charset="0"/>
              </a:rPr>
              <a:t>steady state concentration</a:t>
            </a:r>
            <a:r>
              <a:rPr lang="en-US" dirty="0">
                <a:latin typeface="Times New Roman" panose="02020603050405020304" pitchFamily="18" charset="0"/>
                <a:cs typeface="Times New Roman" panose="02020603050405020304" pitchFamily="18" charset="0"/>
              </a:rPr>
              <a:t>. Under these conditions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converted</a:t>
            </a:r>
            <a:r>
              <a:rPr lang="en-US" dirty="0">
                <a:latin typeface="Times New Roman" panose="02020603050405020304" pitchFamily="18" charset="0"/>
                <a:cs typeface="Times New Roman" panose="02020603050405020304" pitchFamily="18" charset="0"/>
              </a:rPr>
              <a:t> to </a:t>
            </a:r>
            <a:r>
              <a:rPr lang="en-US" b="1" dirty="0">
                <a:latin typeface="Times New Roman" panose="02020603050405020304" pitchFamily="18" charset="0"/>
                <a:cs typeface="Times New Roman" panose="02020603050405020304" pitchFamily="18" charset="0"/>
              </a:rPr>
              <a:t>C</a:t>
            </a:r>
            <a:r>
              <a:rPr lang="en-US" dirty="0">
                <a:latin typeface="Times New Roman" panose="02020603050405020304" pitchFamily="18" charset="0"/>
                <a:cs typeface="Times New Roman" panose="02020603050405020304" pitchFamily="18" charset="0"/>
              </a:rPr>
              <a:t> almost </a:t>
            </a:r>
            <a:r>
              <a:rPr lang="en-US" b="1" dirty="0">
                <a:latin typeface="Times New Roman" panose="02020603050405020304" pitchFamily="18" charset="0"/>
                <a:cs typeface="Times New Roman" panose="02020603050405020304" pitchFamily="18" charset="0"/>
              </a:rPr>
              <a:t>instantaneously</a:t>
            </a:r>
            <a:r>
              <a:rPr lang="en-US" dirty="0">
                <a:latin typeface="Times New Roman" panose="02020603050405020304" pitchFamily="18" charset="0"/>
                <a:cs typeface="Times New Roman" panose="02020603050405020304" pitchFamily="18" charset="0"/>
              </a:rPr>
              <a:t>, and the </a:t>
            </a:r>
            <a:r>
              <a:rPr lang="en-US" b="1" dirty="0">
                <a:latin typeface="Times New Roman" panose="02020603050405020304" pitchFamily="18" charset="0"/>
                <a:cs typeface="Times New Roman" panose="02020603050405020304" pitchFamily="18" charset="0"/>
              </a:rPr>
              <a:t>rate of C production </a:t>
            </a:r>
            <a:r>
              <a:rPr lang="en-US" dirty="0">
                <a:latin typeface="Times New Roman" panose="02020603050405020304" pitchFamily="18" charset="0"/>
                <a:cs typeface="Times New Roman" panose="02020603050405020304" pitchFamily="18" charset="0"/>
              </a:rPr>
              <a:t>is a </a:t>
            </a:r>
            <a:r>
              <a:rPr lang="en-US" b="1" dirty="0">
                <a:latin typeface="Times New Roman" panose="02020603050405020304" pitchFamily="18" charset="0"/>
                <a:cs typeface="Times New Roman" panose="02020603050405020304" pitchFamily="18" charset="0"/>
              </a:rPr>
              <a:t>reflection</a:t>
            </a:r>
            <a:r>
              <a:rPr lang="en-US" dirty="0">
                <a:latin typeface="Times New Roman" panose="02020603050405020304" pitchFamily="18" charset="0"/>
                <a:cs typeface="Times New Roman" panose="02020603050405020304" pitchFamily="18" charset="0"/>
              </a:rPr>
              <a:t> of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a:t>
            </a:r>
          </a:p>
        </p:txBody>
      </p:sp>
      <p:pic>
        <p:nvPicPr>
          <p:cNvPr id="7" name="Picture 6"/>
          <p:cNvPicPr>
            <a:picLocks noChangeAspect="1"/>
          </p:cNvPicPr>
          <p:nvPr/>
        </p:nvPicPr>
        <p:blipFill>
          <a:blip r:embed="rId3"/>
          <a:stretch>
            <a:fillRect/>
          </a:stretch>
        </p:blipFill>
        <p:spPr>
          <a:xfrm>
            <a:off x="6736158" y="3298568"/>
            <a:ext cx="4922775" cy="3471705"/>
          </a:xfrm>
          <a:prstGeom prst="rect">
            <a:avLst/>
          </a:prstGeom>
        </p:spPr>
      </p:pic>
      <p:sp>
        <p:nvSpPr>
          <p:cNvPr id="8" name="Rectangle 7"/>
          <p:cNvSpPr/>
          <p:nvPr/>
        </p:nvSpPr>
        <p:spPr>
          <a:xfrm>
            <a:off x="217004" y="4005644"/>
            <a:ext cx="6183796" cy="1477328"/>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measured rate</a:t>
            </a:r>
            <a:r>
              <a:rPr lang="en-US" dirty="0">
                <a:latin typeface="Times New Roman" panose="02020603050405020304" pitchFamily="18" charset="0"/>
                <a:cs typeface="Times New Roman" panose="02020603050405020304" pitchFamily="18" charset="0"/>
              </a:rPr>
              <a:t> will be </a:t>
            </a:r>
            <a:r>
              <a:rPr lang="en-US" b="1" dirty="0">
                <a:latin typeface="Times New Roman" panose="02020603050405020304" pitchFamily="18" charset="0"/>
                <a:cs typeface="Times New Roman" panose="02020603050405020304" pitchFamily="18" charset="0"/>
              </a:rPr>
              <a:t>less than</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steady state rate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however, </a:t>
            </a:r>
            <a:r>
              <a:rPr lang="en-US" b="1" dirty="0">
                <a:latin typeface="Times New Roman" panose="02020603050405020304" pitchFamily="18" charset="0"/>
                <a:cs typeface="Times New Roman" panose="02020603050405020304" pitchFamily="18" charset="0"/>
              </a:rPr>
              <a:t>until [B]</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builds up</a:t>
            </a:r>
            <a:r>
              <a:rPr lang="en-US" dirty="0">
                <a:latin typeface="Times New Roman" panose="02020603050405020304" pitchFamily="18" charset="0"/>
                <a:cs typeface="Times New Roman" panose="02020603050405020304" pitchFamily="18" charset="0"/>
              </a:rPr>
              <a:t> to its </a:t>
            </a:r>
            <a:r>
              <a:rPr lang="en-US" b="1" dirty="0">
                <a:latin typeface="Times New Roman" panose="02020603050405020304" pitchFamily="18" charset="0"/>
                <a:cs typeface="Times New Roman" panose="02020603050405020304" pitchFamily="18" charset="0"/>
              </a:rPr>
              <a:t>steady state level</a:t>
            </a:r>
            <a:r>
              <a:rPr lang="en-US" dirty="0">
                <a:latin typeface="Times New Roman" panose="02020603050405020304" pitchFamily="18" charset="0"/>
                <a:cs typeface="Times New Roman" panose="02020603050405020304" pitchFamily="18" charset="0"/>
              </a:rPr>
              <a:t>. Hence, in any coupled assay there will be a </a:t>
            </a:r>
            <a:r>
              <a:rPr lang="en-US" b="1" dirty="0">
                <a:latin typeface="Times New Roman" panose="02020603050405020304" pitchFamily="18" charset="0"/>
                <a:cs typeface="Times New Roman" panose="02020603050405020304" pitchFamily="18" charset="0"/>
              </a:rPr>
              <a:t>lag phase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prior to steady state production of C</a:t>
            </a:r>
            <a:r>
              <a:rPr lang="en-US" dirty="0">
                <a:latin typeface="Times New Roman" panose="02020603050405020304" pitchFamily="18" charset="0"/>
                <a:cs typeface="Times New Roman" panose="02020603050405020304" pitchFamily="18" charset="0"/>
              </a:rPr>
              <a:t>, which can </a:t>
            </a:r>
            <a:r>
              <a:rPr lang="en-US" b="1" dirty="0">
                <a:latin typeface="Times New Roman" panose="02020603050405020304" pitchFamily="18" charset="0"/>
                <a:cs typeface="Times New Roman" panose="02020603050405020304" pitchFamily="18" charset="0"/>
              </a:rPr>
              <a:t>interfere</a:t>
            </a:r>
            <a:r>
              <a:rPr lang="en-US" dirty="0">
                <a:latin typeface="Times New Roman" panose="02020603050405020304" pitchFamily="18" charset="0"/>
                <a:cs typeface="Times New Roman" panose="02020603050405020304" pitchFamily="18" charset="0"/>
              </a:rPr>
              <a:t> with the </a:t>
            </a:r>
            <a:r>
              <a:rPr lang="en-US" b="1" dirty="0">
                <a:latin typeface="Times New Roman" panose="02020603050405020304" pitchFamily="18" charset="0"/>
                <a:cs typeface="Times New Roman" panose="02020603050405020304" pitchFamily="18" charset="0"/>
              </a:rPr>
              <a:t>measurement</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initial velocity</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4032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005" y="278712"/>
            <a:ext cx="1971437" cy="369332"/>
          </a:xfrm>
          <a:prstGeom prst="rect">
            <a:avLst/>
          </a:prstGeom>
        </p:spPr>
        <p:txBody>
          <a:bodyPr wrap="none">
            <a:spAutoFit/>
          </a:bodyPr>
          <a:lstStyle/>
          <a:p>
            <a:r>
              <a:rPr lang="en-US" b="1" dirty="0">
                <a:latin typeface="Helvetica-Bold"/>
              </a:rPr>
              <a:t>Coupled Assays</a:t>
            </a:r>
            <a:endParaRPr lang="en-US" dirty="0"/>
          </a:p>
        </p:txBody>
      </p:sp>
      <p:sp>
        <p:nvSpPr>
          <p:cNvPr id="3" name="Rectangle 2"/>
          <p:cNvSpPr/>
          <p:nvPr/>
        </p:nvSpPr>
        <p:spPr>
          <a:xfrm>
            <a:off x="217004" y="730243"/>
            <a:ext cx="11052357" cy="923330"/>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To measure the </a:t>
            </a:r>
            <a:r>
              <a:rPr lang="en-US" b="1" dirty="0">
                <a:latin typeface="Times New Roman" panose="02020603050405020304" pitchFamily="18" charset="0"/>
                <a:cs typeface="Times New Roman" panose="02020603050405020304" pitchFamily="18" charset="0"/>
              </a:rPr>
              <a:t>true initial velocity </a:t>
            </a:r>
            <a:r>
              <a:rPr lang="en-US" dirty="0">
                <a:latin typeface="Times New Roman" panose="02020603050405020304" pitchFamily="18" charset="0"/>
                <a:cs typeface="Times New Roman" panose="02020603050405020304" pitchFamily="18" charset="0"/>
              </a:rPr>
              <a:t>of the reaction of interest, </a:t>
            </a:r>
            <a:r>
              <a:rPr lang="en-US" b="1" dirty="0">
                <a:latin typeface="Times New Roman" panose="02020603050405020304" pitchFamily="18" charset="0"/>
                <a:cs typeface="Times New Roman" panose="02020603050405020304" pitchFamily="18" charset="0"/>
              </a:rPr>
              <a:t>conditions</a:t>
            </a:r>
            <a:r>
              <a:rPr lang="en-US" dirty="0">
                <a:latin typeface="Times New Roman" panose="02020603050405020304" pitchFamily="18" charset="0"/>
                <a:cs typeface="Times New Roman" panose="02020603050405020304" pitchFamily="18" charset="0"/>
              </a:rPr>
              <a:t> must be sought to </a:t>
            </a:r>
            <a:r>
              <a:rPr lang="en-US" b="1" dirty="0">
                <a:latin typeface="Times New Roman" panose="02020603050405020304" pitchFamily="18" charset="0"/>
                <a:cs typeface="Times New Roman" panose="02020603050405020304" pitchFamily="18" charset="0"/>
              </a:rPr>
              <a:t>minimize</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lag phase </a:t>
            </a:r>
            <a:r>
              <a:rPr lang="en-US" dirty="0">
                <a:latin typeface="Times New Roman" panose="02020603050405020304" pitchFamily="18" charset="0"/>
                <a:cs typeface="Times New Roman" panose="02020603050405020304" pitchFamily="18" charset="0"/>
              </a:rPr>
              <a:t>that precedes steady state product formation,    and care must be taken to ensure that the </a:t>
            </a:r>
            <a:r>
              <a:rPr lang="en-US" b="1" dirty="0">
                <a:latin typeface="Times New Roman" panose="02020603050405020304" pitchFamily="18" charset="0"/>
                <a:cs typeface="Times New Roman" panose="02020603050405020304" pitchFamily="18" charset="0"/>
              </a:rPr>
              <a:t>velocity</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measured</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during</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steady state phase</a:t>
            </a:r>
            <a:r>
              <a:rPr lang="en-US" dirty="0">
                <a:latin typeface="Times New Roman" panose="02020603050405020304" pitchFamily="18" charset="0"/>
                <a:cs typeface="Times New Roman" panose="02020603050405020304" pitchFamily="18" charset="0"/>
              </a:rPr>
              <a:t>.</a:t>
            </a:r>
          </a:p>
        </p:txBody>
      </p:sp>
      <p:sp>
        <p:nvSpPr>
          <p:cNvPr id="4" name="Rectangle 3"/>
          <p:cNvSpPr/>
          <p:nvPr/>
        </p:nvSpPr>
        <p:spPr>
          <a:xfrm>
            <a:off x="217003" y="1988577"/>
            <a:ext cx="926062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velocity</a:t>
            </a:r>
            <a:r>
              <a:rPr lang="en-US" dirty="0">
                <a:latin typeface="Times New Roman" panose="02020603050405020304" pitchFamily="18" charset="0"/>
                <a:cs typeface="Times New Roman" panose="02020603050405020304" pitchFamily="18" charset="0"/>
              </a:rPr>
              <a:t> of the </a:t>
            </a:r>
            <a:r>
              <a:rPr lang="en-US" b="1" dirty="0">
                <a:latin typeface="Times New Roman" panose="02020603050405020304" pitchFamily="18" charset="0"/>
                <a:cs typeface="Times New Roman" panose="02020603050405020304" pitchFamily="18" charset="0"/>
              </a:rPr>
              <a:t>coupled reaction</a:t>
            </a:r>
            <a:r>
              <a:rPr lang="en-US" dirty="0">
                <a:latin typeface="Times New Roman" panose="02020603050405020304" pitchFamily="18" charset="0"/>
                <a:cs typeface="Times New Roman" panose="02020603050405020304" pitchFamily="18" charset="0"/>
              </a:rPr>
              <a:t>,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follows simple </a:t>
            </a:r>
            <a:r>
              <a:rPr lang="en-US" b="1" dirty="0">
                <a:latin typeface="Times New Roman" panose="02020603050405020304" pitchFamily="18" charset="0"/>
                <a:cs typeface="Times New Roman" panose="02020603050405020304" pitchFamily="18" charset="0"/>
              </a:rPr>
              <a:t>Michaelis</a:t>
            </a:r>
            <a:r>
              <a:rPr lang="en-US" b="1" i="1" dirty="0">
                <a:latin typeface="Times New Roman" panose="02020603050405020304" pitchFamily="18" charset="0"/>
                <a:cs typeface="Times New Roman" panose="02020603050405020304" pitchFamily="18" charset="0"/>
              </a:rPr>
              <a:t>—</a:t>
            </a:r>
            <a:r>
              <a:rPr lang="en-US" b="1" dirty="0">
                <a:latin typeface="Times New Roman" panose="02020603050405020304" pitchFamily="18" charset="0"/>
                <a:cs typeface="Times New Roman" panose="02020603050405020304" pitchFamily="18" charset="0"/>
              </a:rPr>
              <a:t>Menten kinetics </a:t>
            </a:r>
            <a:r>
              <a:rPr lang="en-US" dirty="0">
                <a:latin typeface="Times New Roman" panose="02020603050405020304" pitchFamily="18" charset="0"/>
                <a:cs typeface="Times New Roman" panose="02020603050405020304" pitchFamily="18" charset="0"/>
              </a:rPr>
              <a:t>as follows:</a:t>
            </a:r>
          </a:p>
        </p:txBody>
      </p:sp>
      <p:pic>
        <p:nvPicPr>
          <p:cNvPr id="5" name="Picture 4"/>
          <p:cNvPicPr>
            <a:picLocks noChangeAspect="1"/>
          </p:cNvPicPr>
          <p:nvPr/>
        </p:nvPicPr>
        <p:blipFill>
          <a:blip r:embed="rId2"/>
          <a:stretch>
            <a:fillRect/>
          </a:stretch>
        </p:blipFill>
        <p:spPr>
          <a:xfrm>
            <a:off x="4263081" y="2744815"/>
            <a:ext cx="1742500" cy="860351"/>
          </a:xfrm>
          <a:prstGeom prst="rect">
            <a:avLst/>
          </a:prstGeom>
        </p:spPr>
      </p:pic>
      <p:sp>
        <p:nvSpPr>
          <p:cNvPr id="6" name="Rectangle 5"/>
          <p:cNvSpPr/>
          <p:nvPr/>
        </p:nvSpPr>
        <p:spPr>
          <a:xfrm>
            <a:off x="309678" y="3624348"/>
            <a:ext cx="4132575"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where         refers to the </a:t>
            </a:r>
            <a:r>
              <a:rPr lang="en-US" dirty="0" err="1">
                <a:latin typeface="Times New Roman" panose="02020603050405020304" pitchFamily="18" charset="0"/>
                <a:cs typeface="Times New Roman" panose="02020603050405020304" pitchFamily="18" charset="0"/>
              </a:rPr>
              <a:t>Michaelis</a:t>
            </a:r>
            <a:r>
              <a:rPr lang="en-US" dirty="0">
                <a:latin typeface="Times New Roman" panose="02020603050405020304" pitchFamily="18" charset="0"/>
                <a:cs typeface="Times New Roman" panose="02020603050405020304" pitchFamily="18" charset="0"/>
              </a:rPr>
              <a:t> constant for enzyme </a:t>
            </a:r>
            <a:r>
              <a:rPr lang="en-US" b="1" dirty="0">
                <a:latin typeface="Times New Roman" panose="02020603050405020304" pitchFamily="18" charset="0"/>
                <a:cs typeface="Times New Roman" panose="02020603050405020304" pitchFamily="18" charset="0"/>
              </a:rPr>
              <a:t>E</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not the square of the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m</a:t>
            </a:r>
            <a:r>
              <a:rPr lang="en-US" dirty="0">
                <a:latin typeface="Times New Roman" panose="02020603050405020304" pitchFamily="18" charset="0"/>
                <a:cs typeface="Times New Roman" panose="02020603050405020304" pitchFamily="18" charset="0"/>
              </a:rPr>
              <a:t>.</a:t>
            </a:r>
          </a:p>
        </p:txBody>
      </p:sp>
      <p:pic>
        <p:nvPicPr>
          <p:cNvPr id="7" name="Picture 6"/>
          <p:cNvPicPr>
            <a:picLocks noChangeAspect="1"/>
          </p:cNvPicPr>
          <p:nvPr/>
        </p:nvPicPr>
        <p:blipFill>
          <a:blip r:embed="rId3"/>
          <a:stretch>
            <a:fillRect/>
          </a:stretch>
        </p:blipFill>
        <p:spPr>
          <a:xfrm>
            <a:off x="1051857" y="3634701"/>
            <a:ext cx="375447" cy="375972"/>
          </a:xfrm>
          <a:prstGeom prst="rect">
            <a:avLst/>
          </a:prstGeom>
        </p:spPr>
      </p:pic>
      <p:sp>
        <p:nvSpPr>
          <p:cNvPr id="8" name="Rectangle 7"/>
          <p:cNvSpPr/>
          <p:nvPr/>
        </p:nvSpPr>
        <p:spPr>
          <a:xfrm>
            <a:off x="309678" y="4696408"/>
            <a:ext cx="10867008" cy="369332"/>
          </a:xfrm>
          <a:prstGeom prst="rect">
            <a:avLst/>
          </a:prstGeom>
        </p:spPr>
        <p:txBody>
          <a:bodyPr wrap="square">
            <a:spAutoFit/>
          </a:bodyPr>
          <a:lstStyle/>
          <a:p>
            <a:r>
              <a:rPr lang="en-US" b="1" dirty="0">
                <a:latin typeface="Times New Roman" panose="02020603050405020304" pitchFamily="18" charset="0"/>
                <a:cs typeface="Times New Roman" panose="02020603050405020304" pitchFamily="18" charset="0"/>
              </a:rPr>
              <a:t>Early</a:t>
            </a:r>
            <a:r>
              <a:rPr lang="en-US" dirty="0">
                <a:latin typeface="Times New Roman" panose="02020603050405020304" pitchFamily="18" charset="0"/>
                <a:cs typeface="Times New Roman" panose="02020603050405020304" pitchFamily="18" charset="0"/>
              </a:rPr>
              <a:t> in the reaction,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a:t>
            </a:r>
            <a:r>
              <a:rPr lang="en-US" b="1" dirty="0">
                <a:latin typeface="Times New Roman" panose="02020603050405020304" pitchFamily="18" charset="0"/>
                <a:cs typeface="Times New Roman" panose="02020603050405020304" pitchFamily="18" charset="0"/>
              </a:rPr>
              <a:t>constant</a:t>
            </a:r>
            <a:r>
              <a:rPr lang="en-US" dirty="0">
                <a:latin typeface="Times New Roman" panose="02020603050405020304" pitchFamily="18" charset="0"/>
                <a:cs typeface="Times New Roman" panose="02020603050405020304" pitchFamily="18" charset="0"/>
              </a:rPr>
              <a:t> for a </a:t>
            </a:r>
            <a:r>
              <a:rPr lang="en-US" b="1" dirty="0">
                <a:latin typeface="Times New Roman" panose="02020603050405020304" pitchFamily="18" charset="0"/>
                <a:cs typeface="Times New Roman" panose="02020603050405020304" pitchFamily="18" charset="0"/>
              </a:rPr>
              <a:t>fixed concentration of E</a:t>
            </a:r>
            <a:r>
              <a:rPr lang="en-US" b="1"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Hence the rate of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formation</a:t>
            </a:r>
            <a:r>
              <a:rPr lang="en-US" dirty="0">
                <a:latin typeface="Times New Roman" panose="02020603050405020304" pitchFamily="18" charset="0"/>
                <a:cs typeface="Times New Roman" panose="02020603050405020304" pitchFamily="18" charset="0"/>
              </a:rPr>
              <a:t> is given by:</a:t>
            </a:r>
          </a:p>
        </p:txBody>
      </p:sp>
      <p:pic>
        <p:nvPicPr>
          <p:cNvPr id="9" name="Picture 8"/>
          <p:cNvPicPr>
            <a:picLocks noChangeAspect="1"/>
          </p:cNvPicPr>
          <p:nvPr/>
        </p:nvPicPr>
        <p:blipFill>
          <a:blip r:embed="rId4"/>
          <a:stretch>
            <a:fillRect/>
          </a:stretch>
        </p:blipFill>
        <p:spPr>
          <a:xfrm>
            <a:off x="3488722" y="5269147"/>
            <a:ext cx="4203693" cy="776007"/>
          </a:xfrm>
          <a:prstGeom prst="rect">
            <a:avLst/>
          </a:prstGeom>
        </p:spPr>
      </p:pic>
    </p:spTree>
    <p:extLst>
      <p:ext uri="{BB962C8B-B14F-4D97-AF65-F5344CB8AC3E}">
        <p14:creationId xmlns:p14="http://schemas.microsoft.com/office/powerpoint/2010/main" val="173071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005" y="278712"/>
            <a:ext cx="1971437" cy="369332"/>
          </a:xfrm>
          <a:prstGeom prst="rect">
            <a:avLst/>
          </a:prstGeom>
        </p:spPr>
        <p:txBody>
          <a:bodyPr wrap="none">
            <a:spAutoFit/>
          </a:bodyPr>
          <a:lstStyle/>
          <a:p>
            <a:r>
              <a:rPr lang="en-US" b="1" dirty="0">
                <a:latin typeface="Helvetica-Bold"/>
              </a:rPr>
              <a:t>Coupled Assays</a:t>
            </a:r>
            <a:endParaRPr lang="en-US" dirty="0"/>
          </a:p>
        </p:txBody>
      </p:sp>
      <p:sp>
        <p:nvSpPr>
          <p:cNvPr id="3" name="Rectangle 2"/>
          <p:cNvSpPr/>
          <p:nvPr/>
        </p:nvSpPr>
        <p:spPr>
          <a:xfrm>
            <a:off x="217005" y="648044"/>
            <a:ext cx="10150314" cy="646331"/>
          </a:xfrm>
          <a:prstGeom prst="rect">
            <a:avLst/>
          </a:prstGeom>
        </p:spPr>
        <p:txBody>
          <a:bodyPr wrap="square">
            <a:spAutoFit/>
          </a:bodyPr>
          <a:lstStyle/>
          <a:p>
            <a:pPr algn="just"/>
            <a:r>
              <a:rPr lang="en-US" dirty="0" err="1">
                <a:latin typeface="Times New Roman" panose="02020603050405020304" pitchFamily="18" charset="0"/>
                <a:cs typeface="Times New Roman" panose="02020603050405020304" pitchFamily="18" charset="0"/>
              </a:rPr>
              <a:t>Storer</a:t>
            </a:r>
            <a:r>
              <a:rPr lang="en-US" dirty="0">
                <a:latin typeface="Times New Roman" panose="02020603050405020304" pitchFamily="18" charset="0"/>
                <a:cs typeface="Times New Roman" panose="02020603050405020304" pitchFamily="18" charset="0"/>
              </a:rPr>
              <a:t> and Cornish-Bowden (1974) showed that the </a:t>
            </a:r>
            <a:r>
              <a:rPr lang="en-US" b="1" dirty="0">
                <a:latin typeface="Times New Roman" panose="02020603050405020304" pitchFamily="18" charset="0"/>
                <a:cs typeface="Times New Roman" panose="02020603050405020304" pitchFamily="18" charset="0"/>
              </a:rPr>
              <a:t>time</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required</a:t>
            </a:r>
            <a:r>
              <a:rPr lang="en-US" dirty="0">
                <a:latin typeface="Times New Roman" panose="02020603050405020304" pitchFamily="18" charset="0"/>
                <a:cs typeface="Times New Roman" panose="02020603050405020304" pitchFamily="18" charset="0"/>
              </a:rPr>
              <a:t> for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 to reach some </a:t>
            </a:r>
            <a:r>
              <a:rPr lang="en-US" b="1" dirty="0">
                <a:latin typeface="Times New Roman" panose="02020603050405020304" pitchFamily="18" charset="0"/>
                <a:cs typeface="Times New Roman" panose="02020603050405020304" pitchFamily="18" charset="0"/>
              </a:rPr>
              <a:t>percentage</a:t>
            </a:r>
            <a:r>
              <a:rPr lang="en-US" dirty="0">
                <a:latin typeface="Times New Roman" panose="02020603050405020304" pitchFamily="18" charset="0"/>
                <a:cs typeface="Times New Roman" panose="02020603050405020304" pitchFamily="18" charset="0"/>
              </a:rPr>
              <a:t> of its </a:t>
            </a:r>
            <a:r>
              <a:rPr lang="en-US" b="1" dirty="0">
                <a:latin typeface="Times New Roman" panose="02020603050405020304" pitchFamily="18" charset="0"/>
                <a:cs typeface="Times New Roman" panose="02020603050405020304" pitchFamily="18" charset="0"/>
              </a:rPr>
              <a:t>steady state level</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[B]</a:t>
            </a:r>
            <a:r>
              <a:rPr lang="en-US" b="1"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 can be defined by the following equation:</a:t>
            </a:r>
          </a:p>
        </p:txBody>
      </p:sp>
      <p:pic>
        <p:nvPicPr>
          <p:cNvPr id="4" name="Picture 3"/>
          <p:cNvPicPr>
            <a:picLocks noChangeAspect="1"/>
          </p:cNvPicPr>
          <p:nvPr/>
        </p:nvPicPr>
        <p:blipFill>
          <a:blip r:embed="rId2"/>
          <a:stretch>
            <a:fillRect/>
          </a:stretch>
        </p:blipFill>
        <p:spPr>
          <a:xfrm>
            <a:off x="4454608" y="1494376"/>
            <a:ext cx="1895305" cy="923330"/>
          </a:xfrm>
          <a:prstGeom prst="rect">
            <a:avLst/>
          </a:prstGeom>
        </p:spPr>
      </p:pic>
      <p:sp>
        <p:nvSpPr>
          <p:cNvPr id="5" name="Rectangle 4"/>
          <p:cNvSpPr/>
          <p:nvPr/>
        </p:nvSpPr>
        <p:spPr>
          <a:xfrm>
            <a:off x="217005" y="2417706"/>
            <a:ext cx="10150314" cy="64633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where </a:t>
            </a:r>
            <a:r>
              <a:rPr lang="en-US" b="1" i="1" dirty="0">
                <a:latin typeface="Times New Roman" panose="02020603050405020304" pitchFamily="18" charset="0"/>
                <a:cs typeface="Times New Roman" panose="02020603050405020304" pitchFamily="18" charset="0"/>
              </a:rPr>
              <a:t>t</a:t>
            </a:r>
            <a:r>
              <a:rPr lang="en-US" b="1" baseline="-25000" dirty="0">
                <a:latin typeface="Times New Roman" panose="02020603050405020304" pitchFamily="18" charset="0"/>
                <a:cs typeface="Times New Roman" panose="02020603050405020304" pitchFamily="18" charset="0"/>
              </a:rPr>
              <a:t>99</a:t>
            </a:r>
            <a:r>
              <a:rPr lang="en-US" b="1" u="none" strike="noStrike" baseline="-25000" dirty="0">
                <a:latin typeface="Times New Roman" panose="02020603050405020304" pitchFamily="18" charset="0"/>
                <a:cs typeface="Times New Roman" panose="02020603050405020304" pitchFamily="18" charset="0"/>
              </a:rPr>
              <a:t>%</a:t>
            </a:r>
            <a:r>
              <a:rPr lang="en-US" b="0" i="1" u="none" strike="noStrike" baseline="0"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is the </a:t>
            </a:r>
            <a:r>
              <a:rPr lang="en-US" b="1" dirty="0">
                <a:latin typeface="Times New Roman" panose="02020603050405020304" pitchFamily="18" charset="0"/>
                <a:cs typeface="Times New Roman" panose="02020603050405020304" pitchFamily="18" charset="0"/>
              </a:rPr>
              <a:t>time required </a:t>
            </a:r>
            <a:r>
              <a:rPr lang="en-US" dirty="0">
                <a:latin typeface="Times New Roman" panose="02020603050405020304" pitchFamily="18" charset="0"/>
                <a:cs typeface="Times New Roman" panose="02020603050405020304" pitchFamily="18" charset="0"/>
              </a:rPr>
              <a:t>for </a:t>
            </a:r>
            <a:r>
              <a:rPr lang="en-US" b="1" dirty="0">
                <a:latin typeface="Times New Roman" panose="02020603050405020304" pitchFamily="18" charset="0"/>
                <a:cs typeface="Times New Roman" panose="02020603050405020304" pitchFamily="18" charset="0"/>
              </a:rPr>
              <a:t>[B]</a:t>
            </a:r>
            <a:r>
              <a:rPr lang="en-US" dirty="0">
                <a:latin typeface="Times New Roman" panose="02020603050405020304" pitchFamily="18" charset="0"/>
                <a:cs typeface="Times New Roman" panose="02020603050405020304" pitchFamily="18" charset="0"/>
              </a:rPr>
              <a:t> to reach </a:t>
            </a:r>
            <a:r>
              <a:rPr lang="en-US" b="1" dirty="0">
                <a:latin typeface="Times New Roman" panose="02020603050405020304" pitchFamily="18" charset="0"/>
                <a:cs typeface="Times New Roman" panose="02020603050405020304" pitchFamily="18" charset="0"/>
              </a:rPr>
              <a:t>99%</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[B]</a:t>
            </a:r>
            <a:r>
              <a:rPr lang="en-US" b="1"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 and </a:t>
            </a:r>
            <a:r>
              <a:rPr lang="en-US" b="1" i="1" dirty="0">
                <a:latin typeface="Times New Roman" panose="02020603050405020304" pitchFamily="18" charset="0"/>
                <a:cs typeface="Times New Roman" panose="02020603050405020304" pitchFamily="18" charset="0"/>
                <a:sym typeface="Symbol" panose="05050102010706020507" pitchFamily="18" charset="2"/>
              </a:rPr>
              <a:t></a:t>
            </a:r>
            <a:r>
              <a:rPr lang="en-US" dirty="0">
                <a:latin typeface="Times New Roman" panose="02020603050405020304" pitchFamily="18" charset="0"/>
                <a:cs typeface="Times New Roman" panose="02020603050405020304" pitchFamily="18" charset="0"/>
              </a:rPr>
              <a:t> is a </a:t>
            </a:r>
            <a:r>
              <a:rPr lang="en-US" b="1" dirty="0">
                <a:latin typeface="Times New Roman" panose="02020603050405020304" pitchFamily="18" charset="0"/>
                <a:cs typeface="Times New Roman" panose="02020603050405020304" pitchFamily="18" charset="0"/>
              </a:rPr>
              <a:t>dimensionless</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value</a:t>
            </a:r>
            <a:r>
              <a:rPr lang="en-US" dirty="0">
                <a:latin typeface="Times New Roman" panose="02020603050405020304" pitchFamily="18" charset="0"/>
                <a:cs typeface="Times New Roman" panose="02020603050405020304" pitchFamily="18" charset="0"/>
              </a:rPr>
              <a:t> that depends on the ratio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b="1" dirty="0">
                <a:latin typeface="Times New Roman" panose="02020603050405020304" pitchFamily="18" charset="0"/>
                <a:cs typeface="Times New Roman" panose="02020603050405020304" pitchFamily="18" charset="0"/>
              </a:rPr>
              <a:t>/</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and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b="1" dirty="0">
                <a:latin typeface="Times New Roman" panose="02020603050405020304" pitchFamily="18" charset="0"/>
                <a:cs typeface="Times New Roman" panose="02020603050405020304" pitchFamily="18" charset="0"/>
              </a:rPr>
              <a:t>/</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a:t>
            </a:r>
          </a:p>
        </p:txBody>
      </p:sp>
      <p:sp>
        <p:nvSpPr>
          <p:cNvPr id="6" name="TextBox 5"/>
          <p:cNvSpPr txBox="1"/>
          <p:nvPr/>
        </p:nvSpPr>
        <p:spPr>
          <a:xfrm>
            <a:off x="217005" y="3341036"/>
            <a:ext cx="1601721" cy="646331"/>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We know</a:t>
            </a:r>
          </a:p>
          <a:p>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 </a:t>
            </a:r>
            <a:r>
              <a:rPr lang="en-US" b="1" i="1" dirty="0" err="1">
                <a:latin typeface="Times New Roman" panose="02020603050405020304" pitchFamily="18" charset="0"/>
                <a:cs typeface="Times New Roman" panose="02020603050405020304" pitchFamily="18" charset="0"/>
              </a:rPr>
              <a:t>k</a:t>
            </a:r>
            <a:r>
              <a:rPr lang="en-US" b="1" baseline="-25000" dirty="0" err="1">
                <a:latin typeface="Times New Roman" panose="02020603050405020304" pitchFamily="18" charset="0"/>
                <a:cs typeface="Times New Roman" panose="02020603050405020304" pitchFamily="18" charset="0"/>
              </a:rPr>
              <a:t>cat</a:t>
            </a:r>
            <a:r>
              <a:rPr lang="en-US" b="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sym typeface="Symbol" panose="05050102010706020507" pitchFamily="18" charset="2"/>
              </a:rPr>
              <a:t> [E</a:t>
            </a:r>
            <a:r>
              <a:rPr lang="en-US" b="1" baseline="-25000" dirty="0">
                <a:latin typeface="Times New Roman" panose="02020603050405020304" pitchFamily="18" charset="0"/>
                <a:cs typeface="Times New Roman" panose="02020603050405020304" pitchFamily="18" charset="0"/>
                <a:sym typeface="Symbol" panose="05050102010706020507" pitchFamily="18" charset="2"/>
              </a:rPr>
              <a:t>2</a:t>
            </a:r>
            <a:r>
              <a:rPr lang="en-US" b="1" dirty="0">
                <a:latin typeface="Times New Roman" panose="02020603050405020304" pitchFamily="18" charset="0"/>
                <a:cs typeface="Times New Roman" panose="02020603050405020304" pitchFamily="18" charset="0"/>
                <a:sym typeface="Symbol" panose="05050102010706020507" pitchFamily="18" charset="2"/>
              </a:rPr>
              <a:t>]</a:t>
            </a:r>
            <a:endParaRPr lang="en-US" b="1" dirty="0">
              <a:latin typeface="Times New Roman" panose="02020603050405020304" pitchFamily="18" charset="0"/>
              <a:cs typeface="Times New Roman" panose="02020603050405020304" pitchFamily="18" charset="0"/>
            </a:endParaRPr>
          </a:p>
        </p:txBody>
      </p:sp>
      <p:sp>
        <p:nvSpPr>
          <p:cNvPr id="7" name="Rectangle 6"/>
          <p:cNvSpPr/>
          <p:nvPr/>
        </p:nvSpPr>
        <p:spPr>
          <a:xfrm>
            <a:off x="217005" y="4187368"/>
            <a:ext cx="10150314" cy="1704569"/>
          </a:xfrm>
          <a:prstGeom prst="rect">
            <a:avLst/>
          </a:prstGeom>
        </p:spPr>
        <p:txBody>
          <a:bodyPr wrap="square">
            <a:spAutoFit/>
          </a:bodyPr>
          <a:lstStyle/>
          <a:p>
            <a:pPr algn="just">
              <a:lnSpc>
                <a:spcPct val="150000"/>
              </a:lnSpc>
            </a:pPr>
            <a:r>
              <a:rPr lang="en-US" dirty="0">
                <a:latin typeface="Times New Roman" panose="02020603050405020304" pitchFamily="18" charset="0"/>
                <a:cs typeface="Times New Roman" panose="02020603050405020304" pitchFamily="18" charset="0"/>
              </a:rPr>
              <a:t>The </a:t>
            </a:r>
            <a:r>
              <a:rPr lang="en-US" b="1" dirty="0">
                <a:latin typeface="Times New Roman" panose="02020603050405020304" pitchFamily="18" charset="0"/>
                <a:cs typeface="Times New Roman" panose="02020603050405020304" pitchFamily="18" charset="0"/>
              </a:rPr>
              <a:t>values</a:t>
            </a:r>
            <a:r>
              <a:rPr lang="en-US" dirty="0">
                <a:latin typeface="Times New Roman" panose="02020603050405020304" pitchFamily="18" charset="0"/>
                <a:cs typeface="Times New Roman" panose="02020603050405020304" pitchFamily="18" charset="0"/>
              </a:rPr>
              <a:t> of </a:t>
            </a:r>
            <a:r>
              <a:rPr lang="en-US" b="1" i="1" dirty="0" err="1">
                <a:latin typeface="Times New Roman" panose="02020603050405020304" pitchFamily="18" charset="0"/>
                <a:cs typeface="Times New Roman" panose="02020603050405020304" pitchFamily="18" charset="0"/>
              </a:rPr>
              <a:t>k</a:t>
            </a:r>
            <a:r>
              <a:rPr lang="en-US" b="1" baseline="-25000" dirty="0" err="1">
                <a:latin typeface="Times New Roman" panose="02020603050405020304" pitchFamily="18" charset="0"/>
                <a:cs typeface="Times New Roman" panose="02020603050405020304" pitchFamily="18" charset="0"/>
              </a:rPr>
              <a:t>cat</a:t>
            </a:r>
            <a:r>
              <a:rPr lang="en-US" dirty="0">
                <a:latin typeface="Times New Roman" panose="02020603050405020304" pitchFamily="18" charset="0"/>
                <a:cs typeface="Times New Roman" panose="02020603050405020304" pitchFamily="18" charset="0"/>
              </a:rPr>
              <a:t> and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M</a:t>
            </a:r>
            <a:r>
              <a:rPr lang="en-US" dirty="0">
                <a:latin typeface="Times New Roman" panose="02020603050405020304" pitchFamily="18" charset="0"/>
                <a:cs typeface="Times New Roman" panose="02020603050405020304" pitchFamily="18" charset="0"/>
              </a:rPr>
              <a:t> for the </a:t>
            </a:r>
            <a:r>
              <a:rPr lang="en-US" b="1" dirty="0">
                <a:latin typeface="Times New Roman" panose="02020603050405020304" pitchFamily="18" charset="0"/>
                <a:cs typeface="Times New Roman" panose="02020603050405020304" pitchFamily="18" charset="0"/>
              </a:rPr>
              <a:t>coupling enzyme</a:t>
            </a:r>
            <a:r>
              <a:rPr lang="en-US" dirty="0">
                <a:latin typeface="Times New Roman" panose="02020603050405020304" pitchFamily="18" charset="0"/>
                <a:cs typeface="Times New Roman" panose="02020603050405020304" pitchFamily="18" charset="0"/>
              </a:rPr>
              <a:t> are </a:t>
            </a:r>
            <a:r>
              <a:rPr lang="en-US" b="1" dirty="0">
                <a:latin typeface="Times New Roman" panose="02020603050405020304" pitchFamily="18" charset="0"/>
                <a:cs typeface="Times New Roman" panose="02020603050405020304" pitchFamily="18" charset="0"/>
              </a:rPr>
              <a:t>constants</a:t>
            </a:r>
            <a:r>
              <a:rPr lang="en-US" dirty="0">
                <a:latin typeface="Times New Roman" panose="02020603050405020304" pitchFamily="18" charset="0"/>
                <a:cs typeface="Times New Roman" panose="02020603050405020304" pitchFamily="18" charset="0"/>
              </a:rPr>
              <a:t> that </a:t>
            </a:r>
            <a:r>
              <a:rPr lang="en-US" b="1" dirty="0">
                <a:solidFill>
                  <a:srgbClr val="FF0000"/>
                </a:solidFill>
                <a:latin typeface="Times New Roman" panose="02020603050405020304" pitchFamily="18" charset="0"/>
                <a:cs typeface="Times New Roman" panose="02020603050405020304" pitchFamily="18" charset="0"/>
              </a:rPr>
              <a:t>cannot</a:t>
            </a:r>
            <a:r>
              <a:rPr lang="en-US" dirty="0">
                <a:latin typeface="Times New Roman" panose="02020603050405020304" pitchFamily="18" charset="0"/>
                <a:cs typeface="Times New Roman" panose="02020603050405020304" pitchFamily="18" charset="0"/>
              </a:rPr>
              <a:t> be </a:t>
            </a:r>
            <a:r>
              <a:rPr lang="en-US" b="1" dirty="0">
                <a:solidFill>
                  <a:srgbClr val="FF0000"/>
                </a:solidFill>
                <a:latin typeface="Times New Roman" panose="02020603050405020304" pitchFamily="18" charset="0"/>
                <a:cs typeface="Times New Roman" panose="02020603050405020304" pitchFamily="18" charset="0"/>
              </a:rPr>
              <a:t>experimentally</a:t>
            </a:r>
            <a:r>
              <a:rPr lang="en-US" dirty="0">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adjusted</a:t>
            </a:r>
            <a:r>
              <a:rPr lang="en-US" dirty="0">
                <a:latin typeface="Times New Roman" panose="02020603050405020304" pitchFamily="18" charset="0"/>
                <a:cs typeface="Times New Roman" panose="02020603050405020304" pitchFamily="18" charset="0"/>
              </a:rPr>
              <a:t> without changes in reaction conditions. The </a:t>
            </a:r>
            <a:r>
              <a:rPr lang="en-US" b="1" dirty="0">
                <a:solidFill>
                  <a:srgbClr val="00B050"/>
                </a:solidFill>
                <a:latin typeface="Times New Roman" panose="02020603050405020304" pitchFamily="18" charset="0"/>
                <a:cs typeface="Times New Roman" panose="02020603050405020304" pitchFamily="18" charset="0"/>
              </a:rPr>
              <a:t>maximal velocity </a:t>
            </a:r>
            <a:r>
              <a:rPr lang="en-US" b="1" i="1" dirty="0">
                <a:solidFill>
                  <a:srgbClr val="00B050"/>
                </a:solidFill>
                <a:latin typeface="Times New Roman" panose="02020603050405020304" pitchFamily="18" charset="0"/>
                <a:cs typeface="Times New Roman" panose="02020603050405020304" pitchFamily="18" charset="0"/>
              </a:rPr>
              <a:t>V</a:t>
            </a:r>
            <a:r>
              <a:rPr lang="en-US" b="1" baseline="-25000" dirty="0">
                <a:solidFill>
                  <a:srgbClr val="00B050"/>
                </a:solidFill>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however, can be </a:t>
            </a:r>
            <a:r>
              <a:rPr lang="en-US" b="1" dirty="0">
                <a:solidFill>
                  <a:srgbClr val="00B050"/>
                </a:solidFill>
                <a:latin typeface="Times New Roman" panose="02020603050405020304" pitchFamily="18" charset="0"/>
                <a:cs typeface="Times New Roman" panose="02020603050405020304" pitchFamily="18" charset="0"/>
              </a:rPr>
              <a:t>controlled</a:t>
            </a:r>
            <a:r>
              <a:rPr lang="en-US" dirty="0">
                <a:latin typeface="Times New Roman" panose="02020603050405020304" pitchFamily="18" charset="0"/>
                <a:cs typeface="Times New Roman" panose="02020603050405020304" pitchFamily="18" charset="0"/>
              </a:rPr>
              <a:t> by the researcher by </a:t>
            </a:r>
            <a:r>
              <a:rPr lang="en-US" b="1" dirty="0">
                <a:solidFill>
                  <a:srgbClr val="00B050"/>
                </a:solidFill>
                <a:latin typeface="Times New Roman" panose="02020603050405020304" pitchFamily="18" charset="0"/>
                <a:cs typeface="Times New Roman" panose="02020603050405020304" pitchFamily="18" charset="0"/>
              </a:rPr>
              <a:t>adjusting</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concentration </a:t>
            </a:r>
            <a:r>
              <a:rPr lang="en-US" b="1" dirty="0">
                <a:solidFill>
                  <a:srgbClr val="00B050"/>
                </a:solidFill>
                <a:latin typeface="Times New Roman" panose="02020603050405020304" pitchFamily="18" charset="0"/>
                <a:cs typeface="Times New Roman" panose="02020603050405020304" pitchFamily="18" charset="0"/>
              </a:rPr>
              <a:t>[E</a:t>
            </a:r>
            <a:r>
              <a:rPr lang="en-US" b="1" baseline="-25000" dirty="0">
                <a:solidFill>
                  <a:srgbClr val="00B050"/>
                </a:solidFill>
                <a:latin typeface="Times New Roman" panose="02020603050405020304" pitchFamily="18" charset="0"/>
                <a:cs typeface="Times New Roman" panose="02020603050405020304" pitchFamily="18" charset="0"/>
              </a:rPr>
              <a:t>2</a:t>
            </a:r>
            <a:r>
              <a:rPr lang="en-US" b="1" dirty="0">
                <a:solidFill>
                  <a:srgbClr val="00B050"/>
                </a:solidFill>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Thus by </a:t>
            </a:r>
            <a:r>
              <a:rPr lang="en-US" b="1" dirty="0">
                <a:solidFill>
                  <a:srgbClr val="00B050"/>
                </a:solidFill>
                <a:latin typeface="Times New Roman" panose="02020603050405020304" pitchFamily="18" charset="0"/>
                <a:cs typeface="Times New Roman" panose="02020603050405020304" pitchFamily="18" charset="0"/>
              </a:rPr>
              <a:t>varying</a:t>
            </a:r>
            <a:r>
              <a:rPr lang="en-US" dirty="0">
                <a:solidFill>
                  <a:srgbClr val="00B050"/>
                </a:solidFill>
                <a:latin typeface="Times New Roman" panose="02020603050405020304" pitchFamily="18" charset="0"/>
                <a:cs typeface="Times New Roman" panose="02020603050405020304" pitchFamily="18" charset="0"/>
              </a:rPr>
              <a:t> </a:t>
            </a:r>
            <a:r>
              <a:rPr lang="en-US" b="1" dirty="0">
                <a:solidFill>
                  <a:srgbClr val="00B050"/>
                </a:solidFill>
                <a:latin typeface="Times New Roman" panose="02020603050405020304" pitchFamily="18" charset="0"/>
                <a:cs typeface="Times New Roman" panose="02020603050405020304" pitchFamily="18" charset="0"/>
              </a:rPr>
              <a:t>[E</a:t>
            </a:r>
            <a:r>
              <a:rPr lang="en-US" b="1" baseline="-25000" dirty="0">
                <a:solidFill>
                  <a:srgbClr val="00B050"/>
                </a:solidFill>
                <a:latin typeface="Times New Roman" panose="02020603050405020304" pitchFamily="18" charset="0"/>
                <a:cs typeface="Times New Roman" panose="02020603050405020304" pitchFamily="18" charset="0"/>
              </a:rPr>
              <a:t>2</a:t>
            </a:r>
            <a:r>
              <a:rPr lang="en-US" b="1" dirty="0">
                <a:solidFill>
                  <a:srgbClr val="00B05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one can adjust </a:t>
            </a:r>
            <a:r>
              <a:rPr lang="en-US" b="1" i="1" dirty="0">
                <a:solidFill>
                  <a:srgbClr val="00B050"/>
                </a:solidFill>
                <a:latin typeface="Times New Roman" panose="02020603050405020304" pitchFamily="18" charset="0"/>
                <a:cs typeface="Times New Roman" panose="02020603050405020304" pitchFamily="18" charset="0"/>
              </a:rPr>
              <a:t>V</a:t>
            </a:r>
            <a:r>
              <a:rPr lang="en-US" b="1" baseline="-25000" dirty="0">
                <a:solidFill>
                  <a:srgbClr val="00B050"/>
                </a:solidFill>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hence the ratio </a:t>
            </a:r>
            <a:r>
              <a:rPr lang="en-US" b="1" i="1" dirty="0">
                <a:solidFill>
                  <a:srgbClr val="00B050"/>
                </a:solidFill>
                <a:latin typeface="Times New Roman" panose="02020603050405020304" pitchFamily="18" charset="0"/>
                <a:cs typeface="Times New Roman" panose="02020603050405020304" pitchFamily="18" charset="0"/>
              </a:rPr>
              <a:t>v</a:t>
            </a:r>
            <a:r>
              <a:rPr lang="en-US" b="1" baseline="-25000" dirty="0">
                <a:solidFill>
                  <a:srgbClr val="00B050"/>
                </a:solidFill>
                <a:latin typeface="Times New Roman" panose="02020603050405020304" pitchFamily="18" charset="0"/>
                <a:cs typeface="Times New Roman" panose="02020603050405020304" pitchFamily="18" charset="0"/>
              </a:rPr>
              <a:t>1</a:t>
            </a:r>
            <a:r>
              <a:rPr lang="en-US" b="1" dirty="0">
                <a:solidFill>
                  <a:srgbClr val="00B050"/>
                </a:solidFill>
                <a:latin typeface="Times New Roman" panose="02020603050405020304" pitchFamily="18" charset="0"/>
                <a:cs typeface="Times New Roman" panose="02020603050405020304" pitchFamily="18" charset="0"/>
              </a:rPr>
              <a:t>/</a:t>
            </a:r>
            <a:r>
              <a:rPr lang="en-US" b="1" i="1" dirty="0">
                <a:solidFill>
                  <a:srgbClr val="00B050"/>
                </a:solidFill>
                <a:latin typeface="Times New Roman" panose="02020603050405020304" pitchFamily="18" charset="0"/>
                <a:cs typeface="Times New Roman" panose="02020603050405020304" pitchFamily="18" charset="0"/>
              </a:rPr>
              <a:t>V</a:t>
            </a:r>
            <a:r>
              <a:rPr lang="en-US" b="1" baseline="-25000" dirty="0">
                <a:solidFill>
                  <a:srgbClr val="00B050"/>
                </a:solidFill>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hence the </a:t>
            </a:r>
            <a:r>
              <a:rPr lang="en-US" b="1" dirty="0">
                <a:solidFill>
                  <a:srgbClr val="00B050"/>
                </a:solidFill>
                <a:latin typeface="Times New Roman" panose="02020603050405020304" pitchFamily="18" charset="0"/>
                <a:cs typeface="Times New Roman" panose="02020603050405020304" pitchFamily="18" charset="0"/>
              </a:rPr>
              <a:t>lag time </a:t>
            </a:r>
            <a:r>
              <a:rPr lang="en-US" dirty="0">
                <a:latin typeface="Times New Roman" panose="02020603050405020304" pitchFamily="18" charset="0"/>
                <a:cs typeface="Times New Roman" panose="02020603050405020304" pitchFamily="18" charset="0"/>
              </a:rPr>
              <a:t>for the coupled reaction.</a:t>
            </a:r>
          </a:p>
        </p:txBody>
      </p:sp>
    </p:spTree>
    <p:extLst>
      <p:ext uri="{BB962C8B-B14F-4D97-AF65-F5344CB8AC3E}">
        <p14:creationId xmlns:p14="http://schemas.microsoft.com/office/powerpoint/2010/main" val="2807960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842925" y="2226047"/>
            <a:ext cx="6148608" cy="4248894"/>
          </a:xfrm>
          <a:prstGeom prst="rect">
            <a:avLst/>
          </a:prstGeom>
        </p:spPr>
      </p:pic>
      <p:sp>
        <p:nvSpPr>
          <p:cNvPr id="3" name="Rectangle 2"/>
          <p:cNvSpPr/>
          <p:nvPr/>
        </p:nvSpPr>
        <p:spPr>
          <a:xfrm>
            <a:off x="5587080" y="1856715"/>
            <a:ext cx="6512010" cy="369332"/>
          </a:xfrm>
          <a:prstGeom prst="rect">
            <a:avLst/>
          </a:prstGeom>
        </p:spPr>
        <p:txBody>
          <a:bodyPr wrap="square">
            <a:spAutoFit/>
          </a:bodyPr>
          <a:lstStyle/>
          <a:p>
            <a:r>
              <a:rPr lang="en-US" b="1" dirty="0">
                <a:latin typeface="Times New Roman" panose="02020603050405020304" pitchFamily="18" charset="0"/>
                <a:cs typeface="Times New Roman" panose="02020603050405020304" pitchFamily="18" charset="0"/>
              </a:rPr>
              <a:t>Values of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b="1" dirty="0">
                <a:latin typeface="Times New Roman" panose="02020603050405020304" pitchFamily="18" charset="0"/>
                <a:cs typeface="Times New Roman" panose="02020603050405020304" pitchFamily="18" charset="0"/>
              </a:rPr>
              <a:t>, for [B]99% [B]</a:t>
            </a:r>
            <a:r>
              <a:rPr lang="en-US" b="1" i="0" u="none" strike="noStrike" baseline="-25000" dirty="0">
                <a:latin typeface="Times New Roman" panose="02020603050405020304" pitchFamily="18" charset="0"/>
                <a:cs typeface="Times New Roman" panose="02020603050405020304" pitchFamily="18" charset="0"/>
              </a:rPr>
              <a:t>SS</a:t>
            </a:r>
            <a:r>
              <a:rPr lang="en-US" b="1" i="0" u="none" strike="noStrike" baseline="0"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 useful in designing coupled assays</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230660" y="713020"/>
            <a:ext cx="11075772" cy="646331"/>
          </a:xfrm>
          <a:prstGeom prst="rect">
            <a:avLst/>
          </a:prstGeom>
        </p:spPr>
        <p:txBody>
          <a:bodyPr wrap="square">
            <a:spAutoFit/>
          </a:bodyPr>
          <a:lstStyle/>
          <a:p>
            <a:r>
              <a:rPr lang="en-US" dirty="0" err="1">
                <a:latin typeface="Times New Roman" panose="02020603050405020304" pitchFamily="18" charset="0"/>
                <a:cs typeface="Times New Roman" panose="02020603050405020304" pitchFamily="18" charset="0"/>
              </a:rPr>
              <a:t>Storer</a:t>
            </a:r>
            <a:r>
              <a:rPr lang="en-US" dirty="0">
                <a:latin typeface="Times New Roman" panose="02020603050405020304" pitchFamily="18" charset="0"/>
                <a:cs typeface="Times New Roman" panose="02020603050405020304" pitchFamily="18" charset="0"/>
              </a:rPr>
              <a:t> and Cornish-Bowden tabulated the ratios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b="1" dirty="0">
                <a:latin typeface="Times New Roman" panose="02020603050405020304" pitchFamily="18" charset="0"/>
                <a:cs typeface="Times New Roman" panose="02020603050405020304" pitchFamily="18" charset="0"/>
              </a:rPr>
              <a:t>/</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2</a:t>
            </a:r>
            <a:r>
              <a:rPr lang="en-US" dirty="0">
                <a:latin typeface="Times New Roman" panose="02020603050405020304" pitchFamily="18" charset="0"/>
                <a:cs typeface="Times New Roman" panose="02020603050405020304" pitchFamily="18" charset="0"/>
              </a:rPr>
              <a:t> that yield different values of </a:t>
            </a:r>
            <a:r>
              <a:rPr lang="en-US" b="1" dirty="0">
                <a:latin typeface="Times New Roman" panose="02020603050405020304" pitchFamily="18" charset="0"/>
                <a:cs typeface="Times New Roman" panose="02020603050405020304" pitchFamily="18" charset="0"/>
                <a:sym typeface="Symbol" panose="05050102010706020507" pitchFamily="18" charset="2"/>
              </a:rPr>
              <a:t></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for reaching different percentages of </a:t>
            </a:r>
            <a:r>
              <a:rPr lang="en-US" b="1" dirty="0">
                <a:latin typeface="Times New Roman" panose="02020603050405020304" pitchFamily="18" charset="0"/>
                <a:cs typeface="Times New Roman" panose="02020603050405020304" pitchFamily="18" charset="0"/>
              </a:rPr>
              <a:t>[B]</a:t>
            </a:r>
            <a:r>
              <a:rPr lang="en-US" b="1" baseline="-25000" dirty="0">
                <a:latin typeface="Times New Roman" panose="02020603050405020304" pitchFamily="18" charset="0"/>
                <a:cs typeface="Times New Roman" panose="02020603050405020304" pitchFamily="18" charset="0"/>
              </a:rPr>
              <a:t>SS</a:t>
            </a:r>
            <a:r>
              <a:rPr lang="en-US" dirty="0">
                <a:latin typeface="Times New Roman" panose="02020603050405020304" pitchFamily="18" charset="0"/>
                <a:cs typeface="Times New Roman" panose="02020603050405020304" pitchFamily="18" charset="0"/>
              </a:rPr>
              <a:t>.</a:t>
            </a:r>
          </a:p>
        </p:txBody>
      </p:sp>
      <p:sp>
        <p:nvSpPr>
          <p:cNvPr id="5" name="Rectangle 4"/>
          <p:cNvSpPr/>
          <p:nvPr/>
        </p:nvSpPr>
        <p:spPr>
          <a:xfrm>
            <a:off x="217005" y="1666732"/>
            <a:ext cx="4540346" cy="923330"/>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Let us work through an example to illustrate how the values in the Table might be used to design a coupled assay.</a:t>
            </a:r>
          </a:p>
        </p:txBody>
      </p:sp>
      <p:sp>
        <p:nvSpPr>
          <p:cNvPr id="6" name="Rectangle 5"/>
          <p:cNvSpPr/>
          <p:nvPr/>
        </p:nvSpPr>
        <p:spPr>
          <a:xfrm>
            <a:off x="217005" y="278712"/>
            <a:ext cx="1971437" cy="369332"/>
          </a:xfrm>
          <a:prstGeom prst="rect">
            <a:avLst/>
          </a:prstGeom>
        </p:spPr>
        <p:txBody>
          <a:bodyPr wrap="none">
            <a:spAutoFit/>
          </a:bodyPr>
          <a:lstStyle/>
          <a:p>
            <a:r>
              <a:rPr lang="en-US" b="1" dirty="0">
                <a:latin typeface="Helvetica-Bold"/>
              </a:rPr>
              <a:t>Coupled Assays</a:t>
            </a:r>
            <a:endParaRPr lang="en-US" dirty="0"/>
          </a:p>
        </p:txBody>
      </p:sp>
      <p:sp>
        <p:nvSpPr>
          <p:cNvPr id="7" name="Rectangle 6"/>
          <p:cNvSpPr/>
          <p:nvPr/>
        </p:nvSpPr>
        <p:spPr>
          <a:xfrm>
            <a:off x="217005" y="2837466"/>
            <a:ext cx="5440565" cy="646331"/>
          </a:xfrm>
          <a:prstGeom prst="rect">
            <a:avLst/>
          </a:prstGeom>
        </p:spPr>
        <p:txBody>
          <a:bodyPr wrap="square">
            <a:spAutoFit/>
          </a:bodyPr>
          <a:lstStyle/>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Adjust</a:t>
            </a:r>
            <a:r>
              <a:rPr lang="en-US" dirty="0">
                <a:latin typeface="Times New Roman" panose="02020603050405020304" pitchFamily="18" charset="0"/>
                <a:cs typeface="Times New Roman" panose="02020603050405020304" pitchFamily="18" charset="0"/>
              </a:rPr>
              <a:t> the </a:t>
            </a:r>
            <a:r>
              <a:rPr lang="en-US" b="1" dirty="0">
                <a:latin typeface="Times New Roman" panose="02020603050405020304" pitchFamily="18" charset="0"/>
                <a:cs typeface="Times New Roman" panose="02020603050405020304" pitchFamily="18" charset="0"/>
              </a:rPr>
              <a:t>concentration</a:t>
            </a:r>
            <a:r>
              <a:rPr lang="en-US" dirty="0">
                <a:latin typeface="Times New Roman" panose="02020603050405020304" pitchFamily="18" charset="0"/>
                <a:cs typeface="Times New Roman" panose="02020603050405020304" pitchFamily="18" charset="0"/>
              </a:rPr>
              <a:t> of our </a:t>
            </a:r>
            <a:r>
              <a:rPr lang="en-US" b="1" dirty="0">
                <a:latin typeface="Times New Roman" panose="02020603050405020304" pitchFamily="18" charset="0"/>
                <a:cs typeface="Times New Roman" panose="02020603050405020304" pitchFamily="18" charset="0"/>
              </a:rPr>
              <a:t>enzyme</a:t>
            </a:r>
            <a:r>
              <a:rPr lang="en-US" dirty="0">
                <a:latin typeface="Times New Roman" panose="02020603050405020304" pitchFamily="18" charset="0"/>
                <a:cs typeface="Times New Roman" panose="02020603050405020304" pitchFamily="18" charset="0"/>
              </a:rPr>
              <a:t> of </a:t>
            </a:r>
            <a:r>
              <a:rPr lang="en-US" b="1" dirty="0">
                <a:latin typeface="Times New Roman" panose="02020603050405020304" pitchFamily="18" charset="0"/>
                <a:cs typeface="Times New Roman" panose="02020603050405020304" pitchFamily="18" charset="0"/>
              </a:rPr>
              <a:t>interest</a:t>
            </a:r>
            <a:r>
              <a:rPr lang="en-US" dirty="0">
                <a:latin typeface="Times New Roman" panose="02020603050405020304" pitchFamily="18" charset="0"/>
                <a:cs typeface="Times New Roman" panose="02020603050405020304" pitchFamily="18" charset="0"/>
              </a:rPr>
              <a:t>:</a:t>
            </a:r>
          </a:p>
          <a:p>
            <a:pPr algn="ctr"/>
            <a:r>
              <a:rPr lang="en-US" dirty="0">
                <a:latin typeface="Times New Roman" panose="02020603050405020304" pitchFamily="18" charset="0"/>
                <a:cs typeface="Times New Roman" panose="02020603050405020304" pitchFamily="18" charset="0"/>
              </a:rPr>
              <a:t>steady state velocity </a:t>
            </a:r>
            <a:r>
              <a:rPr lang="en-US" b="1" i="1" dirty="0">
                <a:latin typeface="Times New Roman" panose="02020603050405020304" pitchFamily="18" charset="0"/>
                <a:cs typeface="Times New Roman" panose="02020603050405020304" pitchFamily="18" charset="0"/>
              </a:rPr>
              <a:t>v</a:t>
            </a:r>
            <a:r>
              <a:rPr lang="en-US" b="1" baseline="-25000" dirty="0">
                <a:latin typeface="Times New Roman" panose="02020603050405020304" pitchFamily="18" charset="0"/>
                <a:cs typeface="Times New Roman" panose="02020603050405020304" pitchFamily="18" charset="0"/>
              </a:rPr>
              <a:t>1</a:t>
            </a:r>
            <a:r>
              <a:rPr lang="en-US" b="1" dirty="0">
                <a:latin typeface="Times New Roman" panose="02020603050405020304" pitchFamily="18" charset="0"/>
                <a:cs typeface="Times New Roman" panose="02020603050405020304" pitchFamily="18" charset="0"/>
              </a:rPr>
              <a:t>= 0.1 </a:t>
            </a:r>
            <a:r>
              <a:rPr lang="en-US" b="1" dirty="0" err="1">
                <a:latin typeface="Times New Roman" panose="02020603050405020304" pitchFamily="18" charset="0"/>
                <a:cs typeface="Times New Roman" panose="02020603050405020304" pitchFamily="18" charset="0"/>
              </a:rPr>
              <a:t>mM</a:t>
            </a:r>
            <a:r>
              <a:rPr lang="en-US" b="1" dirty="0">
                <a:latin typeface="Times New Roman" panose="02020603050405020304" pitchFamily="18" charset="0"/>
                <a:cs typeface="Times New Roman" panose="02020603050405020304" pitchFamily="18" charset="0"/>
              </a:rPr>
              <a:t>/min</a:t>
            </a:r>
            <a:endParaRPr lang="en-US" b="1" i="1" dirty="0">
              <a:latin typeface="Times New Roman" panose="02020603050405020304" pitchFamily="18" charset="0"/>
              <a:cs typeface="Times New Roman" panose="02020603050405020304" pitchFamily="18" charset="0"/>
            </a:endParaRPr>
          </a:p>
        </p:txBody>
      </p:sp>
      <p:sp>
        <p:nvSpPr>
          <p:cNvPr id="8" name="Rectangle 7"/>
          <p:cNvSpPr/>
          <p:nvPr/>
        </p:nvSpPr>
        <p:spPr>
          <a:xfrm>
            <a:off x="217005" y="3768149"/>
            <a:ext cx="5378395" cy="369332"/>
          </a:xfrm>
          <a:prstGeom prst="rect">
            <a:avLst/>
          </a:prstGeom>
        </p:spPr>
        <p:txBody>
          <a:bodyPr wrap="non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The value of </a:t>
            </a:r>
            <a:r>
              <a:rPr lang="en-US" b="1" i="1" dirty="0">
                <a:latin typeface="Times New Roman" panose="02020603050405020304" pitchFamily="18" charset="0"/>
                <a:cs typeface="Times New Roman" panose="02020603050405020304" pitchFamily="18" charset="0"/>
              </a:rPr>
              <a:t>K</a:t>
            </a:r>
            <a:r>
              <a:rPr lang="en-US" b="1" baseline="-25000" dirty="0">
                <a:latin typeface="Times New Roman" panose="02020603050405020304" pitchFamily="18" charset="0"/>
                <a:cs typeface="Times New Roman" panose="02020603050405020304" pitchFamily="18" charset="0"/>
              </a:rPr>
              <a:t>m</a:t>
            </a:r>
            <a:r>
              <a:rPr lang="en-US" dirty="0">
                <a:latin typeface="Times New Roman" panose="02020603050405020304" pitchFamily="18" charset="0"/>
                <a:cs typeface="Times New Roman" panose="02020603050405020304" pitchFamily="18" charset="0"/>
              </a:rPr>
              <a:t> for our </a:t>
            </a:r>
            <a:r>
              <a:rPr lang="en-US" b="1" dirty="0">
                <a:latin typeface="Times New Roman" panose="02020603050405020304" pitchFamily="18" charset="0"/>
                <a:cs typeface="Times New Roman" panose="02020603050405020304" pitchFamily="18" charset="0"/>
              </a:rPr>
              <a:t>coupling enzyme</a:t>
            </a:r>
            <a:r>
              <a:rPr lang="en-US" dirty="0">
                <a:latin typeface="Times New Roman" panose="02020603050405020304" pitchFamily="18" charset="0"/>
                <a:cs typeface="Times New Roman" panose="02020603050405020304" pitchFamily="18" charset="0"/>
              </a:rPr>
              <a:t> is </a:t>
            </a:r>
            <a:r>
              <a:rPr lang="en-US" b="1" dirty="0">
                <a:latin typeface="Times New Roman" panose="02020603050405020304" pitchFamily="18" charset="0"/>
                <a:cs typeface="Times New Roman" panose="02020603050405020304" pitchFamily="18" charset="0"/>
              </a:rPr>
              <a:t>0.2 </a:t>
            </a:r>
            <a:r>
              <a:rPr lang="en-US" b="1" dirty="0" err="1">
                <a:latin typeface="Times New Roman" panose="02020603050405020304" pitchFamily="18" charset="0"/>
                <a:cs typeface="Times New Roman" panose="02020603050405020304" pitchFamily="18" charset="0"/>
              </a:rPr>
              <a:t>mM</a:t>
            </a:r>
            <a:endParaRPr lang="en-US" b="1" dirty="0">
              <a:latin typeface="Times New Roman" panose="02020603050405020304" pitchFamily="18" charset="0"/>
              <a:cs typeface="Times New Roman" panose="02020603050405020304" pitchFamily="18" charset="0"/>
            </a:endParaRPr>
          </a:p>
        </p:txBody>
      </p:sp>
      <p:sp>
        <p:nvSpPr>
          <p:cNvPr id="9" name="Rectangle 8"/>
          <p:cNvSpPr/>
          <p:nvPr/>
        </p:nvSpPr>
        <p:spPr>
          <a:xfrm>
            <a:off x="230660" y="4375085"/>
            <a:ext cx="5025735" cy="369332"/>
          </a:xfrm>
          <a:prstGeom prst="rect">
            <a:avLst/>
          </a:prstGeom>
        </p:spPr>
        <p:txBody>
          <a:bodyPr wrap="non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Measuring velocity over a </a:t>
            </a:r>
            <a:r>
              <a:rPr lang="en-US" b="1" dirty="0">
                <a:latin typeface="Times New Roman" panose="02020603050405020304" pitchFamily="18" charset="0"/>
                <a:cs typeface="Times New Roman" panose="02020603050405020304" pitchFamily="18" charset="0"/>
              </a:rPr>
              <a:t>5-minute time period</a:t>
            </a:r>
          </a:p>
        </p:txBody>
      </p:sp>
      <p:sp>
        <p:nvSpPr>
          <p:cNvPr id="10" name="Rectangle 9"/>
          <p:cNvSpPr/>
          <p:nvPr/>
        </p:nvSpPr>
        <p:spPr>
          <a:xfrm>
            <a:off x="230660" y="4982021"/>
            <a:ext cx="2395207" cy="369332"/>
          </a:xfrm>
          <a:prstGeom prst="rect">
            <a:avLst/>
          </a:prstGeom>
        </p:spPr>
        <p:txBody>
          <a:bodyPr wrap="none">
            <a:spAutoFit/>
          </a:bodyPr>
          <a:lstStyle/>
          <a:p>
            <a:pPr marL="285750" indent="-285750">
              <a:buFont typeface="Arial" panose="020B0604020202020204" pitchFamily="34" charset="0"/>
              <a:buChar char="•"/>
            </a:pPr>
            <a:r>
              <a:rPr lang="en-US" b="1" dirty="0">
                <a:latin typeface="Times New Roman" panose="02020603050405020304" pitchFamily="18" charset="0"/>
                <a:cs typeface="Times New Roman" panose="02020603050405020304" pitchFamily="18" charset="0"/>
              </a:rPr>
              <a:t>lag phase </a:t>
            </a:r>
            <a:r>
              <a:rPr lang="en-US" dirty="0">
                <a:latin typeface="Times New Roman" panose="02020603050405020304" pitchFamily="18" charset="0"/>
                <a:cs typeface="Times New Roman" panose="02020603050405020304" pitchFamily="18" charset="0"/>
                <a:sym typeface="Symbol" panose="05050102010706020507" pitchFamily="18" charset="2"/>
              </a:rPr>
              <a:t> 0.5 min.</a:t>
            </a:r>
            <a:endParaRPr lang="en-US" dirty="0">
              <a:latin typeface="Times New Roman" panose="02020603050405020304" pitchFamily="18" charset="0"/>
              <a:cs typeface="Times New Roman" panose="02020603050405020304" pitchFamily="18" charset="0"/>
            </a:endParaRPr>
          </a:p>
        </p:txBody>
      </p:sp>
      <p:sp>
        <p:nvSpPr>
          <p:cNvPr id="11" name="Rectangle 10"/>
          <p:cNvSpPr/>
          <p:nvPr/>
        </p:nvSpPr>
        <p:spPr>
          <a:xfrm>
            <a:off x="169404" y="5670413"/>
            <a:ext cx="4810369" cy="646331"/>
          </a:xfrm>
          <a:prstGeom prst="rect">
            <a:avLst/>
          </a:prstGeom>
        </p:spPr>
        <p:txBody>
          <a:bodyPr wrap="square">
            <a:spAutoFit/>
          </a:bodyPr>
          <a:lstStyle/>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What value of </a:t>
            </a:r>
            <a:r>
              <a:rPr lang="en-US" i="1" dirty="0">
                <a:latin typeface="Times New Roman" panose="02020603050405020304" pitchFamily="18" charset="0"/>
                <a:cs typeface="Times New Roman" panose="02020603050405020304" pitchFamily="18" charset="0"/>
              </a:rPr>
              <a:t>V</a:t>
            </a:r>
            <a:r>
              <a:rPr lang="en-US" baseline="-25000" dirty="0">
                <a:latin typeface="Times New Roman" panose="02020603050405020304" pitchFamily="18" charset="0"/>
                <a:cs typeface="Times New Roman" panose="02020603050405020304" pitchFamily="18" charset="0"/>
              </a:rPr>
              <a:t>2</a:t>
            </a:r>
            <a:r>
              <a:rPr lang="en-US" i="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would we need to reach these assay conditions?</a:t>
            </a:r>
          </a:p>
        </p:txBody>
      </p:sp>
    </p:spTree>
    <p:extLst>
      <p:ext uri="{BB962C8B-B14F-4D97-AF65-F5344CB8AC3E}">
        <p14:creationId xmlns:p14="http://schemas.microsoft.com/office/powerpoint/2010/main" val="2788958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2955</TotalTime>
  <Words>4900</Words>
  <Application>Microsoft Office PowerPoint</Application>
  <PresentationFormat>Widescreen</PresentationFormat>
  <Paragraphs>234</Paragraphs>
  <Slides>39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Calibri</vt:lpstr>
      <vt:lpstr>Calibri Light</vt:lpstr>
      <vt:lpstr>Helvetica-Bold</vt:lpstr>
      <vt:lpstr>MathPackOne</vt:lpstr>
      <vt:lpstr>Times New Roman</vt:lpstr>
      <vt:lpstr>Wingdings</vt:lpstr>
      <vt:lpstr>Office Theme</vt:lpstr>
      <vt:lpstr>EXPERIMENTAL MEASURES OF ENZYME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EXPERIMENTAL MEASURES OF ENZYME ACTIVITY</dc:title>
  <dc:creator>Hamid Mahdiuni</dc:creator>
  <cp:lastModifiedBy>Hamid Mahdiuni</cp:lastModifiedBy>
  <cp:revision>110</cp:revision>
  <dcterms:created xsi:type="dcterms:W3CDTF">2020-12-06T15:10:07Z</dcterms:created>
  <dcterms:modified xsi:type="dcterms:W3CDTF">2023-10-08T21:25:30Z</dcterms:modified>
</cp:coreProperties>
</file>